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259" r:id="rId4"/>
    <p:sldId id="261" r:id="rId5"/>
    <p:sldId id="262" r:id="rId6"/>
    <p:sldId id="263" r:id="rId7"/>
    <p:sldId id="260" r:id="rId8"/>
    <p:sldId id="267" r:id="rId9"/>
    <p:sldId id="272" r:id="rId10"/>
    <p:sldId id="269" r:id="rId11"/>
    <p:sldId id="273" r:id="rId12"/>
    <p:sldId id="268" r:id="rId13"/>
    <p:sldId id="270" r:id="rId14"/>
    <p:sldId id="271" r:id="rId15"/>
    <p:sldId id="266" r:id="rId16"/>
    <p:sldId id="274"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24" y="-7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7/29/2022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9</a:t>
            </a:fld>
            <a:endParaRPr lang="en-US"/>
          </a:p>
        </p:txBody>
      </p:sp>
    </p:spTree>
    <p:extLst>
      <p:ext uri="{BB962C8B-B14F-4D97-AF65-F5344CB8AC3E}">
        <p14:creationId xmlns:p14="http://schemas.microsoft.com/office/powerpoint/2010/main" val="211111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10</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8" name="Footer Placeholder 7">
            <a:extLst>
              <a:ext uri="{FF2B5EF4-FFF2-40B4-BE49-F238E27FC236}">
                <a16:creationId xmlns="" xmlns:a16="http://schemas.microsoft.com/office/drawing/2014/main"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 xmlns:a16="http://schemas.microsoft.com/office/drawing/2014/main"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4" name="Footer Placeholder 3">
            <a:extLst>
              <a:ext uri="{FF2B5EF4-FFF2-40B4-BE49-F238E27FC236}">
                <a16:creationId xmlns="" xmlns:a16="http://schemas.microsoft.com/office/drawing/2014/main"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 xmlns:a16="http://schemas.microsoft.com/office/drawing/2014/main"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3" name="Footer Placeholder 2">
            <a:extLst>
              <a:ext uri="{FF2B5EF4-FFF2-40B4-BE49-F238E27FC236}">
                <a16:creationId xmlns="" xmlns:a16="http://schemas.microsoft.com/office/drawing/2014/main"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 xmlns:a16="http://schemas.microsoft.com/office/drawing/2014/main"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 xmlns:a16="http://schemas.microsoft.com/office/drawing/2014/main"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 xmlns:a16="http://schemas.microsoft.com/office/drawing/2014/main"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6" name="Footer Placeholder 5">
            <a:extLst>
              <a:ext uri="{FF2B5EF4-FFF2-40B4-BE49-F238E27FC236}">
                <a16:creationId xmlns="" xmlns:a16="http://schemas.microsoft.com/office/drawing/2014/main"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 xmlns:a16="http://schemas.microsoft.com/office/drawing/2014/main"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7/29/2022</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7/29/2022</a:t>
            </a:fld>
            <a:endParaRPr lang="en-US">
              <a:solidFill>
                <a:srgbClr val="000099">
                  <a:tint val="75000"/>
                </a:srgbClr>
              </a:solidFill>
            </a:endParaRPr>
          </a:p>
        </p:txBody>
      </p:sp>
      <p:sp>
        <p:nvSpPr>
          <p:cNvPr id="5" name="Footer Placeholder 4">
            <a:extLst>
              <a:ext uri="{FF2B5EF4-FFF2-40B4-BE49-F238E27FC236}">
                <a16:creationId xmlns="" xmlns:a16="http://schemas.microsoft.com/office/drawing/2014/main"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 xmlns:a16="http://schemas.microsoft.com/office/drawing/2014/main"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BFF"/>
        </a:soli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7DEA9588-FE09-49B2-9891-2C4E72518EA5}"/>
              </a:ext>
            </a:extLst>
          </p:cNvPr>
          <p:cNvSpPr txBox="1"/>
          <p:nvPr/>
        </p:nvSpPr>
        <p:spPr>
          <a:xfrm>
            <a:off x="2208213" y="531786"/>
            <a:ext cx="8305800" cy="1661993"/>
          </a:xfrm>
          <a:prstGeom prst="rect">
            <a:avLst/>
          </a:prstGeom>
          <a:noFill/>
        </p:spPr>
        <p:txBody>
          <a:bodyPr wrap="square" lIns="0" tIns="0" rIns="0" bIns="0" rtlCol="0">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thầy cô và các em đến với tiết học Địa L</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í 7!</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1908" y="1981202"/>
            <a:ext cx="4879504" cy="4880775"/>
          </a:xfrm>
          <a:prstGeom prst="rect">
            <a:avLst/>
          </a:prstGeom>
        </p:spPr>
      </p:pic>
    </p:spTree>
    <p:extLst>
      <p:ext uri="{BB962C8B-B14F-4D97-AF65-F5344CB8AC3E}">
        <p14:creationId xmlns:p14="http://schemas.microsoft.com/office/powerpoint/2010/main" val="38120343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a:t>
            </a:r>
            <a:r>
              <a:rPr lang="en-US" sz="2800" dirty="0" smtClean="0">
                <a:solidFill>
                  <a:srgbClr val="FF0000"/>
                </a:solidFill>
                <a:latin typeface="Times New Roman"/>
                <a:ea typeface="Calibri"/>
                <a:cs typeface="Times New Roman"/>
              </a:rPr>
              <a:t>tin, quan sát sơ đồ 1, hình 1.7, 1.8,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677885"/>
            <a:ext cx="5410200" cy="36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3180" y="2531250"/>
            <a:ext cx="3726832" cy="199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6612" y="4412320"/>
            <a:ext cx="3706734" cy="244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26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10" y="3886200"/>
            <a:ext cx="4876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2" y="3381894"/>
            <a:ext cx="3726832" cy="199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012" y="4376996"/>
            <a:ext cx="370681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828739886"/>
              </p:ext>
            </p:extLst>
          </p:nvPr>
        </p:nvGraphicFramePr>
        <p:xfrm>
          <a:off x="4037013" y="2188790"/>
          <a:ext cx="7848599" cy="1547622"/>
        </p:xfrm>
        <a:graphic>
          <a:graphicData uri="http://schemas.openxmlformats.org/drawingml/2006/table">
            <a:tbl>
              <a:tblPr firstRow="1" firstCol="1" bandRow="1">
                <a:tableStyleId>{5C22544A-7EE6-4342-B048-85BDC9FD1C3A}</a:tableStyleId>
              </a:tblPr>
              <a:tblGrid>
                <a:gridCol w="2411784"/>
                <a:gridCol w="2001336"/>
                <a:gridCol w="1880141"/>
                <a:gridCol w="1555338"/>
              </a:tblGrid>
              <a:tr h="432712">
                <a:tc>
                  <a:txBody>
                    <a:bodyPr/>
                    <a:lstStyle/>
                    <a:p>
                      <a:pPr algn="ctr">
                        <a:lnSpc>
                          <a:spcPct val="115000"/>
                        </a:lnSpc>
                        <a:spcAft>
                          <a:spcPts val="0"/>
                        </a:spcAft>
                      </a:pPr>
                      <a:r>
                        <a:rPr lang="en-US" sz="2400" dirty="0">
                          <a:effectLst/>
                          <a:latin typeface="Times New Roman" pitchFamily="18" charset="0"/>
                          <a:cs typeface="Times New Roman" pitchFamily="18" charset="0"/>
                        </a:rPr>
                        <a:t>Nhà hàng hải</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Thời gian</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Kết quả</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Ý nghĩa</a:t>
                      </a:r>
                      <a:endParaRPr lang="en-US" sz="2400">
                        <a:effectLst/>
                        <a:latin typeface="Times New Roman" pitchFamily="18" charset="0"/>
                        <a:ea typeface="Calibri"/>
                        <a:cs typeface="Times New Roman" pitchFamily="18" charset="0"/>
                      </a:endParaRPr>
                    </a:p>
                  </a:txBody>
                  <a:tcPr marL="47625" marR="47625" marT="47625" marB="47625"/>
                </a:tc>
              </a:tr>
              <a:tr h="432712">
                <a:tc>
                  <a:txBody>
                    <a:bodyPr/>
                    <a:lstStyle/>
                    <a:p>
                      <a:pPr algn="ctr">
                        <a:lnSpc>
                          <a:spcPct val="115000"/>
                        </a:lnSpc>
                        <a:spcAft>
                          <a:spcPts val="0"/>
                        </a:spcAft>
                      </a:pPr>
                      <a:r>
                        <a:rPr lang="en-US" sz="2400" dirty="0">
                          <a:effectLst/>
                          <a:latin typeface="Times New Roman" pitchFamily="18" charset="0"/>
                          <a:cs typeface="Times New Roman" pitchFamily="18" charset="0"/>
                        </a:rPr>
                        <a:t>C.Cô-lôm-bô</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a:t>
                      </a:r>
                      <a:endParaRPr lang="en-US" sz="2400">
                        <a:effectLst/>
                        <a:latin typeface="Times New Roman" pitchFamily="18" charset="0"/>
                        <a:ea typeface="Calibri"/>
                        <a:cs typeface="Times New Roman" pitchFamily="18" charset="0"/>
                      </a:endParaRPr>
                    </a:p>
                  </a:txBody>
                  <a:tcPr marL="47625" marR="47625" marT="47625" marB="47625"/>
                </a:tc>
              </a:tr>
              <a:tr h="432712">
                <a:tc>
                  <a:txBody>
                    <a:bodyPr/>
                    <a:lstStyle/>
                    <a:p>
                      <a:pPr algn="ctr">
                        <a:lnSpc>
                          <a:spcPct val="115000"/>
                        </a:lnSpc>
                        <a:spcAft>
                          <a:spcPts val="0"/>
                        </a:spcAft>
                      </a:pPr>
                      <a:r>
                        <a:rPr lang="en-US" sz="2400">
                          <a:effectLst/>
                          <a:latin typeface="Times New Roman" pitchFamily="18" charset="0"/>
                          <a:cs typeface="Times New Roman" pitchFamily="18" charset="0"/>
                        </a:rPr>
                        <a:t>Ph.Ma-gien-lăng</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a:effectLst/>
                          <a:latin typeface="Times New Roman" pitchFamily="18" charset="0"/>
                          <a:cs typeface="Times New Roman" pitchFamily="18" charset="0"/>
                        </a:rPr>
                        <a:t>?</a:t>
                      </a:r>
                      <a:endParaRPr lang="en-US" sz="2400">
                        <a:effectLst/>
                        <a:latin typeface="Times New Roman" pitchFamily="18" charset="0"/>
                        <a:ea typeface="Calibri"/>
                        <a:cs typeface="Times New Roman" pitchFamily="18" charset="0"/>
                      </a:endParaRPr>
                    </a:p>
                  </a:txBody>
                  <a:tcPr marL="47625" marR="47625" marT="47625" marB="47625"/>
                </a:tc>
                <a:tc>
                  <a:txBody>
                    <a:bodyPr/>
                    <a:lstStyle/>
                    <a:p>
                      <a:pPr algn="ctr">
                        <a:lnSpc>
                          <a:spcPct val="115000"/>
                        </a:lnSpc>
                        <a:spcAft>
                          <a:spcPts val="0"/>
                        </a:spcAft>
                      </a:pP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47625" marR="47625" marT="47625" marB="47625"/>
                </a:tc>
              </a:tr>
            </a:tbl>
          </a:graphicData>
        </a:graphic>
      </p:graphicFrame>
      <p:sp>
        <p:nvSpPr>
          <p:cNvPr id="9" name="Rectangle 1"/>
          <p:cNvSpPr>
            <a:spLocks noChangeArrowheads="1"/>
          </p:cNvSpPr>
          <p:nvPr/>
        </p:nvSpPr>
        <p:spPr bwMode="auto">
          <a:xfrm>
            <a:off x="3960812" y="81306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Câu 1: Hãy lập bảng theo mẫu dưới đây để tóm tắt những nội dung cơ bản về hai cuộc phát kiến địa lí của C.Cô-lôm-bô và Ph.Ma-gien-lăng</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 name="Rectangle 9"/>
          <p:cNvSpPr/>
          <p:nvPr/>
        </p:nvSpPr>
        <p:spPr>
          <a:xfrm>
            <a:off x="3960812" y="4191000"/>
            <a:ext cx="7924800" cy="830997"/>
          </a:xfrm>
          <a:prstGeom prst="rect">
            <a:avLst/>
          </a:prstGeom>
        </p:spPr>
        <p:txBody>
          <a:bodyPr wrap="square">
            <a:spAutoFit/>
          </a:bodyPr>
          <a:lstStyle/>
          <a:p>
            <a:pPr lvl="0" algn="just" eaLnBrk="0" fontAlgn="base" hangingPunct="0">
              <a:spcBef>
                <a:spcPct val="0"/>
              </a:spcBef>
              <a:spcAft>
                <a:spcPct val="0"/>
              </a:spcAft>
            </a:pPr>
            <a:r>
              <a:rPr lang="en-US" sz="2400" b="1" i="1" dirty="0">
                <a:solidFill>
                  <a:srgbClr val="FF0000"/>
                </a:solidFill>
                <a:latin typeface="Times New Roman" pitchFamily="18" charset="0"/>
                <a:ea typeface="Calibri" pitchFamily="34" charset="0"/>
                <a:cs typeface="Times New Roman" pitchFamily="18" charset="0"/>
              </a:rPr>
              <a:t>Câu 2: Theo em, tác động nào của các cuộc đại phát kiến địa lí là quan trọng nhất? Vì sao?</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4113212" y="1970544"/>
            <a:ext cx="7239000" cy="2677656"/>
          </a:xfrm>
          <a:prstGeom prst="rect">
            <a:avLst/>
          </a:prstGeom>
        </p:spPr>
        <p:txBody>
          <a:bodyPr wrap="square">
            <a:spAutoFit/>
          </a:bodyPr>
          <a:lstStyle/>
          <a:p>
            <a:pPr algn="just"/>
            <a:r>
              <a:rPr lang="vi-VN" sz="2400" b="1" dirty="0">
                <a:solidFill>
                  <a:srgbClr val="FF0000"/>
                </a:solidFill>
                <a:latin typeface="Times New Roman" pitchFamily="18" charset="0"/>
                <a:cs typeface="Times New Roman" pitchFamily="18" charset="0"/>
              </a:rPr>
              <a:t>Câu 3: So với thế kỉ XV - XVI, ngày nay con người có thể đi vòng quanh Trái Đất bằng những con đường và phương tiện nào? Vì sao</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pPr algn="just"/>
            <a:endParaRPr lang="vi-VN" sz="2400" b="1" dirty="0">
              <a:solidFill>
                <a:srgbClr val="FF0000"/>
              </a:solidFill>
              <a:latin typeface="Times New Roman" pitchFamily="18" charset="0"/>
              <a:cs typeface="Times New Roman" pitchFamily="18" charset="0"/>
            </a:endParaRPr>
          </a:p>
          <a:p>
            <a:pPr algn="just"/>
            <a:r>
              <a:rPr lang="vi-VN" sz="2400" b="1" dirty="0">
                <a:solidFill>
                  <a:srgbClr val="FF0000"/>
                </a:solidFill>
                <a:latin typeface="Times New Roman" pitchFamily="18" charset="0"/>
                <a:cs typeface="Times New Roman" pitchFamily="18" charset="0"/>
              </a:rPr>
              <a:t>Câu 4: Sưu tầm tư liệu, hình ảnh về C. Cô-lôm-bô, Ph. Ma-gien-lăng để giới thiệu với thầy cô và bạn cùng lớp.</a:t>
            </a:r>
          </a:p>
        </p:txBody>
      </p:sp>
    </p:spTree>
    <p:extLst>
      <p:ext uri="{BB962C8B-B14F-4D97-AF65-F5344CB8AC3E}">
        <p14:creationId xmlns:p14="http://schemas.microsoft.com/office/powerpoint/2010/main" val="42902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a16="http://schemas.microsoft.com/office/drawing/2014/main" xmlns=""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a16="http://schemas.microsoft.com/office/drawing/2014/main" xmlns=""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a16="http://schemas.microsoft.com/office/drawing/2014/main" xmlns=""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 xmlns:a16="http://schemas.microsoft.com/office/drawing/2014/main"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 xmlns:a16="http://schemas.microsoft.com/office/drawing/2014/main"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 xmlns:a16="http://schemas.microsoft.com/office/drawing/2014/main"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 xmlns:a16="http://schemas.microsoft.com/office/drawing/2014/main"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 xmlns:a16="http://schemas.microsoft.com/office/drawing/2014/main"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 xmlns:a16="http://schemas.microsoft.com/office/drawing/2014/main"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 xmlns:a16="http://schemas.microsoft.com/office/drawing/2014/main"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 xmlns:a16="http://schemas.microsoft.com/office/drawing/2014/main"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 xmlns:a16="http://schemas.microsoft.com/office/drawing/2014/main"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 xmlns:a16="http://schemas.microsoft.com/office/drawing/2014/main"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 xmlns:a16="http://schemas.microsoft.com/office/drawing/2014/main"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 xmlns:a16="http://schemas.microsoft.com/office/drawing/2014/main"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 xmlns:a16="http://schemas.microsoft.com/office/drawing/2014/main"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 xmlns:a16="http://schemas.microsoft.com/office/drawing/2014/main"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 xmlns:a16="http://schemas.microsoft.com/office/drawing/2014/main"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 xmlns:a16="http://schemas.microsoft.com/office/drawing/2014/main"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 xmlns:a16="http://schemas.microsoft.com/office/drawing/2014/main"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50812" y="838200"/>
            <a:ext cx="12038013" cy="1539139"/>
          </a:xfrm>
          <a:prstGeom prst="rect">
            <a:avLst/>
          </a:prstGeom>
        </p:spPr>
        <p:txBody>
          <a:bodyPr wrap="square">
            <a:spAutoFit/>
          </a:bodyPr>
          <a:lstStyle/>
          <a:p>
            <a:pPr algn="just">
              <a:lnSpc>
                <a:spcPct val="115000"/>
              </a:lnSpc>
            </a:pP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ea typeface="Calibri"/>
                <a:cs typeface="Times New Roman" pitchFamily="18" charset="0"/>
              </a:rPr>
              <a:t>Đọc thông tin và quan sát lược đồ 1.1, các hình từ 1.1 đến 1.4, hãy</a:t>
            </a:r>
            <a:r>
              <a:rPr lang="en-US" sz="2800" b="1" dirty="0" smtClean="0">
                <a:solidFill>
                  <a:srgbClr val="FF0000"/>
                </a:solidFill>
                <a:latin typeface="Times New Roman" pitchFamily="18" charset="0"/>
                <a:ea typeface="Calibri"/>
                <a:cs typeface="Times New Roman" pitchFamily="18" charset="0"/>
              </a:rPr>
              <a:t>:</a:t>
            </a:r>
          </a:p>
          <a:p>
            <a:pPr algn="just">
              <a:lnSpc>
                <a:spcPct val="115000"/>
              </a:lnSpc>
            </a:pPr>
            <a:r>
              <a:rPr lang="en-US" sz="2800" b="1" dirty="0" smtClean="0">
                <a:solidFill>
                  <a:srgbClr val="FF0000"/>
                </a:solidFill>
                <a:latin typeface="Times New Roman" pitchFamily="18" charset="0"/>
                <a:ea typeface="Calibri"/>
                <a:cs typeface="Times New Roman" pitchFamily="18" charset="0"/>
              </a:rPr>
              <a:t>- </a:t>
            </a:r>
            <a:r>
              <a:rPr lang="vi-VN" sz="2800" b="1" dirty="0" smtClean="0">
                <a:solidFill>
                  <a:srgbClr val="FF0000"/>
                </a:solidFill>
                <a:latin typeface="Times New Roman" pitchFamily="18" charset="0"/>
                <a:ea typeface="Calibri"/>
                <a:cs typeface="Times New Roman" pitchFamily="18" charset="0"/>
              </a:rPr>
              <a:t>Giải </a:t>
            </a:r>
            <a:r>
              <a:rPr lang="vi-VN" sz="2800" b="1" dirty="0">
                <a:solidFill>
                  <a:srgbClr val="FF0000"/>
                </a:solidFill>
                <a:latin typeface="Times New Roman" pitchFamily="18" charset="0"/>
                <a:ea typeface="Calibri"/>
                <a:cs typeface="Times New Roman" pitchFamily="18" charset="0"/>
              </a:rPr>
              <a:t>thích nguyên nhân dẫn tới các cuộc phát kiến địa </a:t>
            </a:r>
            <a:r>
              <a:rPr lang="vi-VN" sz="2800" b="1" dirty="0" smtClean="0">
                <a:solidFill>
                  <a:srgbClr val="FF0000"/>
                </a:solidFill>
                <a:latin typeface="Times New Roman" pitchFamily="18" charset="0"/>
                <a:ea typeface="Calibri"/>
                <a:cs typeface="Times New Roman" pitchFamily="18" charset="0"/>
              </a:rPr>
              <a:t>lí</a:t>
            </a:r>
            <a:endParaRPr lang="en-US" sz="2800" b="1" dirty="0" smtClean="0">
              <a:solidFill>
                <a:srgbClr val="FF0000"/>
              </a:solidFill>
              <a:latin typeface="Times New Roman" pitchFamily="18" charset="0"/>
              <a:ea typeface="Calibri"/>
              <a:cs typeface="Times New Roman" pitchFamily="18" charset="0"/>
            </a:endParaRPr>
          </a:p>
          <a:p>
            <a:pPr algn="just">
              <a:lnSpc>
                <a:spcPct val="115000"/>
              </a:lnSpc>
            </a:pPr>
            <a:r>
              <a:rPr lang="en-US" sz="2800" b="1" dirty="0" smtClean="0">
                <a:solidFill>
                  <a:srgbClr val="FF0000"/>
                </a:solidFill>
                <a:latin typeface="Times New Roman" pitchFamily="18" charset="0"/>
                <a:ea typeface="Calibri"/>
                <a:cs typeface="Times New Roman" pitchFamily="18" charset="0"/>
              </a:rPr>
              <a:t>- </a:t>
            </a:r>
            <a:r>
              <a:rPr lang="vi-VN" sz="2800" b="1" dirty="0" smtClean="0">
                <a:solidFill>
                  <a:srgbClr val="FF0000"/>
                </a:solidFill>
                <a:latin typeface="Times New Roman" pitchFamily="18" charset="0"/>
                <a:ea typeface="Calibri"/>
                <a:cs typeface="Times New Roman" pitchFamily="18" charset="0"/>
              </a:rPr>
              <a:t>Phân </a:t>
            </a:r>
            <a:r>
              <a:rPr lang="vi-VN" sz="2800" b="1" dirty="0">
                <a:solidFill>
                  <a:srgbClr val="FF0000"/>
                </a:solidFill>
                <a:latin typeface="Times New Roman" pitchFamily="18" charset="0"/>
                <a:ea typeface="Calibri"/>
                <a:cs typeface="Times New Roman" pitchFamily="18" charset="0"/>
              </a:rPr>
              <a:t>tích </a:t>
            </a:r>
            <a:r>
              <a:rPr lang="en-US" sz="2800" b="1" dirty="0" smtClean="0">
                <a:solidFill>
                  <a:srgbClr val="FF0000"/>
                </a:solidFill>
                <a:latin typeface="Times New Roman" pitchFamily="18" charset="0"/>
                <a:ea typeface="Calibri"/>
                <a:cs typeface="Times New Roman" pitchFamily="18" charset="0"/>
              </a:rPr>
              <a:t>điều kiện</a:t>
            </a:r>
            <a:r>
              <a:rPr lang="vi-VN" sz="2800" b="1" dirty="0" smtClean="0">
                <a:solidFill>
                  <a:srgbClr val="FF0000"/>
                </a:solidFill>
                <a:latin typeface="Times New Roman" pitchFamily="18" charset="0"/>
                <a:ea typeface="Calibri"/>
                <a:cs typeface="Times New Roman" pitchFamily="18" charset="0"/>
              </a:rPr>
              <a:t> </a:t>
            </a:r>
            <a:r>
              <a:rPr lang="vi-VN" sz="2800" b="1" dirty="0">
                <a:solidFill>
                  <a:srgbClr val="FF0000"/>
                </a:solidFill>
                <a:latin typeface="Times New Roman" pitchFamily="18" charset="0"/>
                <a:ea typeface="Calibri"/>
                <a:cs typeface="Times New Roman" pitchFamily="18" charset="0"/>
              </a:rPr>
              <a:t>tác động đến các cuộc phát kiến địa </a:t>
            </a:r>
            <a:r>
              <a:rPr lang="vi-VN" sz="2800" b="1" dirty="0" smtClean="0">
                <a:solidFill>
                  <a:srgbClr val="FF0000"/>
                </a:solidFill>
                <a:latin typeface="Times New Roman" pitchFamily="18" charset="0"/>
                <a:ea typeface="Calibri"/>
                <a:cs typeface="Times New Roman" pitchFamily="18" charset="0"/>
              </a:rPr>
              <a:t>lí.</a:t>
            </a:r>
            <a:endParaRPr lang="en-US" sz="2800" b="1" dirty="0">
              <a:solidFill>
                <a:srgbClr val="FF0000"/>
              </a:solidFill>
              <a:latin typeface="Times New Roman" pitchFamily="18" charset="0"/>
              <a:ea typeface="Calibri"/>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64" y="2672442"/>
            <a:ext cx="3911148" cy="298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2" y="2672443"/>
            <a:ext cx="33528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812" y="3380178"/>
            <a:ext cx="4035490" cy="228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2" y="861600"/>
            <a:ext cx="5943600" cy="596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89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gridCol w="7086599"/>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012" y="3111244"/>
            <a:ext cx="3810000" cy="351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012" y="3168835"/>
            <a:ext cx="4522787" cy="34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881" y="2560134"/>
            <a:ext cx="5362575" cy="409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78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a:t>
            </a:r>
            <a:r>
              <a:rPr lang="en-US" sz="2400" b="1" dirty="0" smtClean="0">
                <a:solidFill>
                  <a:srgbClr val="FF0000"/>
                </a:solidFill>
                <a:latin typeface="Times New Roman"/>
                <a:ea typeface="Calibri"/>
                <a:cs typeface="Times New Roman"/>
              </a:rPr>
              <a:t>lược</a:t>
            </a:r>
            <a:r>
              <a:rPr lang="en-US" sz="2400" b="1" dirty="0" smtClean="0">
                <a:solidFill>
                  <a:srgbClr val="FF0000"/>
                </a:solidFill>
                <a:latin typeface="Times New Roman"/>
                <a:ea typeface="Calibri"/>
                <a:cs typeface="Times New Roman"/>
              </a:rPr>
              <a:t> đồ 1.2, 1.3 </a:t>
            </a:r>
            <a:r>
              <a:rPr lang="en-US" sz="2400" b="1" dirty="0">
                <a:solidFill>
                  <a:srgbClr val="FF0000"/>
                </a:solidFill>
                <a:latin typeface="Times New Roman"/>
                <a:ea typeface="Calibri"/>
                <a:cs typeface="Times New Roman"/>
              </a:rPr>
              <a:t>(</a:t>
            </a:r>
            <a:r>
              <a:rPr lang="en-US" sz="2400" b="1" dirty="0" smtClean="0">
                <a:solidFill>
                  <a:srgbClr val="FF0000"/>
                </a:solidFill>
                <a:latin typeface="Times New Roman"/>
                <a:ea typeface="Calibri"/>
                <a:cs typeface="Times New Roman"/>
              </a:rPr>
              <a:t>tr 157, 158 </a:t>
            </a:r>
            <a:r>
              <a:rPr lang="en-US" sz="2400" b="1" dirty="0">
                <a:solidFill>
                  <a:srgbClr val="FF0000"/>
                </a:solidFill>
                <a:latin typeface="Times New Roman"/>
                <a:ea typeface="Calibri"/>
                <a:cs typeface="Times New Roman"/>
              </a:rPr>
              <a:t>SGK), đọc thông </a:t>
            </a:r>
            <a:r>
              <a:rPr lang="en-US" sz="2400" b="1" dirty="0" smtClean="0">
                <a:solidFill>
                  <a:srgbClr val="FF0000"/>
                </a:solidFill>
                <a:latin typeface="Times New Roman"/>
                <a:ea typeface="Calibri"/>
                <a:cs typeface="Times New Roman"/>
              </a:rPr>
              <a:t>tin mục 2: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3048000"/>
            <a:ext cx="5715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818" y="3048000"/>
            <a:ext cx="57820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863</Words>
  <Application>Microsoft Office PowerPoint</Application>
  <PresentationFormat>Custom</PresentationFormat>
  <Paragraphs>83</Paragraphs>
  <Slides>16</Slides>
  <Notes>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MK</cp:lastModifiedBy>
  <cp:revision>29</cp:revision>
  <dcterms:created xsi:type="dcterms:W3CDTF">2022-07-25T03:13:08Z</dcterms:created>
  <dcterms:modified xsi:type="dcterms:W3CDTF">2022-07-28T17:24:11Z</dcterms:modified>
</cp:coreProperties>
</file>