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5" r:id="rId2"/>
    <p:sldId id="266" r:id="rId3"/>
    <p:sldId id="267" r:id="rId4"/>
    <p:sldId id="271" r:id="rId5"/>
    <p:sldId id="268" r:id="rId6"/>
    <p:sldId id="289" r:id="rId7"/>
    <p:sldId id="290" r:id="rId8"/>
    <p:sldId id="291" r:id="rId9"/>
    <p:sldId id="278" r:id="rId10"/>
    <p:sldId id="269" r:id="rId11"/>
    <p:sldId id="272" r:id="rId12"/>
    <p:sldId id="273" r:id="rId13"/>
    <p:sldId id="279" r:id="rId14"/>
    <p:sldId id="275" r:id="rId15"/>
    <p:sldId id="276" r:id="rId16"/>
    <p:sldId id="280" r:id="rId17"/>
    <p:sldId id="281" r:id="rId18"/>
    <p:sldId id="282" r:id="rId19"/>
    <p:sldId id="286" r:id="rId20"/>
    <p:sldId id="287" r:id="rId21"/>
    <p:sldId id="285" r:id="rId22"/>
    <p:sldId id="288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5" autoAdjust="0"/>
  </p:normalViewPr>
  <p:slideViewPr>
    <p:cSldViewPr>
      <p:cViewPr varScale="1">
        <p:scale>
          <a:sx n="100" d="100"/>
          <a:sy n="100" d="100"/>
        </p:scale>
        <p:origin x="946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2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59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487539-714A-4DBA-9313-2B9BF756B34B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772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D2C38C-28EB-499A-B18D-1FB417121E7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554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2"/>
            <a:ext cx="4038600" cy="16406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2"/>
            <a:ext cx="4038600" cy="16406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A1EF9-409C-4905-94BF-4941AB7E8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14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0" Type="http://schemas.openxmlformats.org/officeDocument/2006/relationships/image" Target="../media/image89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9.gif"/><Relationship Id="rId4" Type="http://schemas.openxmlformats.org/officeDocument/2006/relationships/image" Target="../media/image8.png"/><Relationship Id="rId9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76350"/>
            <a:ext cx="7773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40.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5, 6.</a:t>
            </a:r>
          </a:p>
          <a:p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28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961740"/>
              </p:ext>
            </p:extLst>
          </p:nvPr>
        </p:nvGraphicFramePr>
        <p:xfrm>
          <a:off x="4953000" y="213303"/>
          <a:ext cx="3997836" cy="168659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9588">
                  <a:extLst>
                    <a:ext uri="{9D8B030D-6E8A-4147-A177-3AD203B41FA5}">
                      <a16:colId xmlns:a16="http://schemas.microsoft.com/office/drawing/2014/main" val="601012692"/>
                    </a:ext>
                  </a:extLst>
                </a:gridCol>
                <a:gridCol w="849212">
                  <a:extLst>
                    <a:ext uri="{9D8B030D-6E8A-4147-A177-3AD203B41FA5}">
                      <a16:colId xmlns:a16="http://schemas.microsoft.com/office/drawing/2014/main" val="425303977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738858263"/>
                    </a:ext>
                  </a:extLst>
                </a:gridCol>
                <a:gridCol w="873636">
                  <a:extLst>
                    <a:ext uri="{9D8B030D-6E8A-4147-A177-3AD203B41FA5}">
                      <a16:colId xmlns:a16="http://schemas.microsoft.com/office/drawing/2014/main" val="834456087"/>
                    </a:ext>
                  </a:extLst>
                </a:gridCol>
              </a:tblGrid>
              <a:tr h="683624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 tốc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sz="16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đường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602167"/>
                  </a:ext>
                </a:extLst>
              </a:tr>
              <a:tr h="573427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tải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317050"/>
                  </a:ext>
                </a:extLst>
              </a:tr>
              <a:tr h="429540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khách</a:t>
                      </a:r>
                      <a:r>
                        <a:rPr lang="en-US" sz="16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2397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94997" y="989289"/>
            <a:ext cx="806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x (km/h)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72785" y="1517959"/>
            <a:ext cx="806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y (km/h)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09843" y="960975"/>
                <a:ext cx="1455207" cy="397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14 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843" y="960975"/>
                <a:ext cx="1455207" cy="397866"/>
              </a:xfrm>
              <a:prstGeom prst="rect">
                <a:avLst/>
              </a:prstGeom>
              <a:blipFill>
                <a:blip r:embed="rId2"/>
                <a:stretch>
                  <a:fillRect l="-1261"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36073" y="1484463"/>
                <a:ext cx="1391086" cy="398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073" y="1484463"/>
                <a:ext cx="1391086" cy="398314"/>
              </a:xfrm>
              <a:prstGeom prst="rect">
                <a:avLst/>
              </a:prstGeom>
              <a:blipFill>
                <a:blip r:embed="rId3"/>
                <a:stretch>
                  <a:fillRect l="-1316"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91960" y="960975"/>
                <a:ext cx="817853" cy="397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1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.x(km)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1960" y="960975"/>
                <a:ext cx="817853" cy="397866"/>
              </a:xfrm>
              <a:prstGeom prst="rect">
                <a:avLst/>
              </a:prstGeom>
              <a:blipFill>
                <a:blip r:embed="rId4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148275" y="1470884"/>
                <a:ext cx="742511" cy="398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1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.y(km)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275" y="1470884"/>
                <a:ext cx="742511" cy="398314"/>
              </a:xfrm>
              <a:prstGeom prst="rect">
                <a:avLst/>
              </a:prstGeom>
              <a:blipFill>
                <a:blip r:embed="rId5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89134" y="458679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vận tốc xe tải là x (km/h) 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vận tốc xe khách  là y (km/h)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98676" y="722375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x;y&gt;0)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42140" y="1056598"/>
                <a:ext cx="466025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mỗi giờ xe khách đi nhanh hơn xe tải 13 km </a:t>
                </a:r>
              </a:p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 ta có pt  : </a:t>
                </a:r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– x = 13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x + y =13 (1) 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0" y="1056598"/>
                <a:ext cx="4660250" cy="646331"/>
              </a:xfrm>
              <a:prstGeom prst="rect">
                <a:avLst/>
              </a:prstGeom>
              <a:blipFill>
                <a:blip r:embed="rId6"/>
                <a:stretch>
                  <a:fillRect l="-1046" t="-4717" r="-131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56525" y="1756026"/>
                <a:ext cx="4394921" cy="762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 gian xe tải đã đi là : 1h+1h 48 phút = </a:t>
                </a:r>
              </a:p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= 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25" y="1756026"/>
                <a:ext cx="4394921" cy="762196"/>
              </a:xfrm>
              <a:prstGeom prst="rect">
                <a:avLst/>
              </a:prstGeom>
              <a:blipFill>
                <a:blip r:embed="rId7"/>
                <a:stretch>
                  <a:fillRect l="-1248" t="-400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42140" y="2430838"/>
                <a:ext cx="4385303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 gian xe khách đã đi là : 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0" y="2430838"/>
                <a:ext cx="4385303" cy="485774"/>
              </a:xfrm>
              <a:prstGeom prst="rect">
                <a:avLst/>
              </a:prstGeom>
              <a:blipFill>
                <a:blip r:embed="rId8"/>
                <a:stretch>
                  <a:fillRect l="-1111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2400" y="2901234"/>
                <a:ext cx="3833806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 đường xe tải đã đi là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.x (km)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01234"/>
                <a:ext cx="3833806" cy="485197"/>
              </a:xfrm>
              <a:prstGeom prst="rect">
                <a:avLst/>
              </a:prstGeom>
              <a:blipFill>
                <a:blip r:embed="rId9"/>
                <a:stretch>
                  <a:fillRect l="-1272" r="-127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4909" y="3391602"/>
                <a:ext cx="4185761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 đường xe khách đã đi là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.y (km)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09" y="3391602"/>
                <a:ext cx="4185761" cy="485197"/>
              </a:xfrm>
              <a:prstGeom prst="rect">
                <a:avLst/>
              </a:prstGeom>
              <a:blipFill>
                <a:blip r:embed="rId10"/>
                <a:stretch>
                  <a:fillRect l="-131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52400" y="3820253"/>
                <a:ext cx="4660250" cy="11667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quãng đường TP. Hồ Chí Minh đến TP. Cần </a:t>
                </a:r>
              </a:p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Thơ dài 189 km nên ta có pt  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=189 (2)</m:t>
                      </m:r>
                    </m:oMath>
                  </m:oMathPara>
                </a14:m>
                <a:endParaRPr lang="en-US" i="1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20253"/>
                <a:ext cx="4660250" cy="1166794"/>
              </a:xfrm>
              <a:prstGeom prst="rect">
                <a:avLst/>
              </a:prstGeom>
              <a:blipFill>
                <a:blip r:embed="rId11"/>
                <a:stretch>
                  <a:fillRect l="-1047" t="-31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4802390" y="1143177"/>
            <a:ext cx="0" cy="3790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53000" y="2025516"/>
            <a:ext cx="2355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966409" y="2385572"/>
                <a:ext cx="2113848" cy="976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=13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=189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409" y="2385572"/>
                <a:ext cx="2113848" cy="97661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080257" y="2500283"/>
                <a:ext cx="1588127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=36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=49</m:t>
                            </m:r>
                          </m:e>
                        </m:eqAr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𝑡𝑚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257" y="2500283"/>
                <a:ext cx="1588127" cy="50924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860690" y="3553633"/>
            <a:ext cx="3837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vận tốc xe tải là 36 km/h; vận tốc xe khách là 49 km/h.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2905" y="203641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3254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7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2366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28. SGK/22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5245" y="457464"/>
            <a:ext cx="5471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hai số tự nhiên, biết rằng tổng của chúng bằng 1006 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nếu lấy số lớn chia cho số nhỏ thì được thương là 2 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số dư là 124.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5310" y="275881"/>
            <a:ext cx="30299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:- 2 số tự nhiên.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- Tổng hai số bằng 1006.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Số lớn = số bé .2 + 124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301413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" y="1670745"/>
                <a:ext cx="429476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số tự nhiên lớn là a, số tự nhiên nhỏ là b</a:t>
                </a:r>
              </a:p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a;b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&lt;1006)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0745"/>
                <a:ext cx="4294765" cy="923330"/>
              </a:xfrm>
              <a:prstGeom prst="rect">
                <a:avLst/>
              </a:prstGeom>
              <a:blipFill>
                <a:blip r:embed="rId2"/>
                <a:stretch>
                  <a:fillRect l="-1278" t="-3289" r="-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98443" y="2317076"/>
            <a:ext cx="5035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tổng hai số là 1006 nên ta có pt: a + b = 1006 (1)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248" y="2660503"/>
            <a:ext cx="797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số lớn chia số nhỏ được thương là 2 và dư 124 nên ta có pt: a = 2b+124 (2)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8420" y="3185581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41724" y="3119218"/>
                <a:ext cx="152189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=1006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+124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724" y="3119218"/>
                <a:ext cx="1521891" cy="617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63615" y="3064332"/>
                <a:ext cx="2043188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=882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+124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615" y="3064332"/>
                <a:ext cx="2043188" cy="7101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86000" y="3775049"/>
                <a:ext cx="3414461" cy="47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=294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=2.294+124=712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775049"/>
                <a:ext cx="3414461" cy="4720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21968" y="4388925"/>
            <a:ext cx="3102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lớn là 712, số bé là 294.</a:t>
            </a:r>
          </a:p>
        </p:txBody>
      </p:sp>
    </p:spTree>
    <p:extLst>
      <p:ext uri="{BB962C8B-B14F-4D97-AF65-F5344CB8AC3E}">
        <p14:creationId xmlns:p14="http://schemas.microsoft.com/office/powerpoint/2010/main" val="265842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0955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3: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20955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đội công nhân cùng làm một đoạn đường trong 24 ngày thì xong. Mỗi ngày, phần việc đội A làm được nhiều gấp rưỡi đội B. Hỏi nếu làm một mình thì mỗi đội làm xong đoạn đường đó trong bao lâu?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714982"/>
              </p:ext>
            </p:extLst>
          </p:nvPr>
        </p:nvGraphicFramePr>
        <p:xfrm>
          <a:off x="2401676" y="1443990"/>
          <a:ext cx="6102429" cy="28489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5607">
                  <a:extLst>
                    <a:ext uri="{9D8B030D-6E8A-4147-A177-3AD203B41FA5}">
                      <a16:colId xmlns:a16="http://schemas.microsoft.com/office/drawing/2014/main" val="1321408182"/>
                    </a:ext>
                  </a:extLst>
                </a:gridCol>
                <a:gridCol w="1525607">
                  <a:extLst>
                    <a:ext uri="{9D8B030D-6E8A-4147-A177-3AD203B41FA5}">
                      <a16:colId xmlns:a16="http://schemas.microsoft.com/office/drawing/2014/main" val="4182222912"/>
                    </a:ext>
                  </a:extLst>
                </a:gridCol>
                <a:gridCol w="1525607">
                  <a:extLst>
                    <a:ext uri="{9D8B030D-6E8A-4147-A177-3AD203B41FA5}">
                      <a16:colId xmlns:a16="http://schemas.microsoft.com/office/drawing/2014/main" val="2448620343"/>
                    </a:ext>
                  </a:extLst>
                </a:gridCol>
                <a:gridCol w="1525608">
                  <a:extLst>
                    <a:ext uri="{9D8B030D-6E8A-4147-A177-3AD203B41FA5}">
                      <a16:colId xmlns:a16="http://schemas.microsoft.com/office/drawing/2014/main" val="1524312774"/>
                    </a:ext>
                  </a:extLst>
                </a:gridCol>
              </a:tblGrid>
              <a:tr h="963166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ngày làm được</a:t>
                      </a:r>
                    </a:p>
                    <a:p>
                      <a:pPr algn="ctr"/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(công việc)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hoàn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thành</a:t>
                      </a:r>
                    </a:p>
                    <a:p>
                      <a:pPr algn="ctr"/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(ngày)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92852"/>
                  </a:ext>
                </a:extLst>
              </a:tr>
              <a:tr h="62605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18500"/>
                  </a:ext>
                </a:extLst>
              </a:tr>
              <a:tr h="72237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65945"/>
                  </a:ext>
                </a:extLst>
              </a:tr>
              <a:tr h="5373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11767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19800" y="248173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9800" y="304061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41336" y="2340018"/>
                <a:ext cx="36798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2340018"/>
                <a:ext cx="367986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41336" y="3040618"/>
                <a:ext cx="371384" cy="660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3040618"/>
                <a:ext cx="371384" cy="6600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41336" y="3681999"/>
                <a:ext cx="49404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3681999"/>
                <a:ext cx="494046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960489" y="3842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7147798" y="2734252"/>
                <a:ext cx="1081802" cy="516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147798" y="2734252"/>
                <a:ext cx="1081802" cy="516488"/>
              </a:xfrm>
              <a:prstGeom prst="rect">
                <a:avLst/>
              </a:prstGeom>
              <a:blipFill>
                <a:blip r:embed="rId5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80817" y="3777025"/>
                <a:ext cx="1118191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817" y="3777025"/>
                <a:ext cx="1118191" cy="515910"/>
              </a:xfrm>
              <a:prstGeom prst="rect">
                <a:avLst/>
              </a:prstGeom>
              <a:blipFill>
                <a:blip r:embed="rId6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118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834660"/>
              </p:ext>
            </p:extLst>
          </p:nvPr>
        </p:nvGraphicFramePr>
        <p:xfrm>
          <a:off x="4419599" y="205606"/>
          <a:ext cx="4554004" cy="19851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8501">
                  <a:extLst>
                    <a:ext uri="{9D8B030D-6E8A-4147-A177-3AD203B41FA5}">
                      <a16:colId xmlns:a16="http://schemas.microsoft.com/office/drawing/2014/main" val="1321408182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4182222912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2448620343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1524312774"/>
                    </a:ext>
                  </a:extLst>
                </a:gridCol>
              </a:tblGrid>
              <a:tr h="797426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ngày làm được </a:t>
                      </a:r>
                    </a:p>
                    <a:p>
                      <a:pPr algn="ctr"/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(công việc)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hoàn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thành (ngày)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92852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18500"/>
                  </a:ext>
                </a:extLst>
              </a:tr>
              <a:tr h="44301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65945"/>
                  </a:ext>
                </a:extLst>
              </a:tr>
              <a:tr h="36076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11767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935985" y="951699"/>
            <a:ext cx="3241163" cy="1272383"/>
            <a:chOff x="4433721" y="2340018"/>
            <a:chExt cx="3241163" cy="2340132"/>
          </a:xfrm>
        </p:grpSpPr>
        <p:sp>
          <p:nvSpPr>
            <p:cNvPr id="5" name="TextBox 4"/>
            <p:cNvSpPr txBox="1"/>
            <p:nvPr/>
          </p:nvSpPr>
          <p:spPr>
            <a:xfrm>
              <a:off x="5701534" y="2536015"/>
              <a:ext cx="274434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08013" y="3321001"/>
              <a:ext cx="274434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441336" y="2340018"/>
                  <a:ext cx="306366" cy="8078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1336" y="2340018"/>
                  <a:ext cx="306366" cy="80780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441336" y="3098436"/>
                  <a:ext cx="309123" cy="8658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1336" y="3098436"/>
                  <a:ext cx="309123" cy="86582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433721" y="3874583"/>
                  <a:ext cx="389850" cy="8055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3721" y="3874583"/>
                  <a:ext cx="389850" cy="80556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5675652" y="3979937"/>
              <a:ext cx="367408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24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 flipH="1">
                  <a:off x="6593082" y="2733741"/>
                  <a:ext cx="1081802" cy="7764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400">
                      <a:solidFill>
                        <a:srgbClr val="FF0000"/>
                      </a:solidFill>
                    </a:rPr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a14:m>
                  <a:endParaRPr lang="en-US" sz="140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6593082" y="2733741"/>
                  <a:ext cx="1081802" cy="77643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6574936" y="3918122"/>
                  <a:ext cx="858953" cy="7324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300">
                      <a:solidFill>
                        <a:srgbClr val="FF0000"/>
                      </a:solidFill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1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a14:m>
                  <a:endParaRPr lang="en-US" sz="130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4936" y="3918122"/>
                  <a:ext cx="858953" cy="73245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/>
          <p:cNvSpPr txBox="1"/>
          <p:nvPr/>
        </p:nvSpPr>
        <p:spPr>
          <a:xfrm>
            <a:off x="304800" y="36195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8016" y="694335"/>
            <a:ext cx="4105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hoàn thành công việc một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mình của đội A và đội B lần lượt là x và y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(ngày).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3683" y="1268176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x; y &gt; 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7054" y="1617665"/>
                <a:ext cx="4034310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 ngày, đội A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việc),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54" y="1617665"/>
                <a:ext cx="4034310" cy="484941"/>
              </a:xfrm>
              <a:prstGeom prst="rect">
                <a:avLst/>
              </a:prstGeom>
              <a:blipFill>
                <a:blip r:embed="rId7"/>
                <a:stretch>
                  <a:fillRect l="-1362" r="-454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7054" y="2007990"/>
                <a:ext cx="3062954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 B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 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54" y="2007990"/>
                <a:ext cx="3062954" cy="515910"/>
              </a:xfrm>
              <a:prstGeom prst="rect">
                <a:avLst/>
              </a:prstGeom>
              <a:blipFill>
                <a:blip r:embed="rId8"/>
                <a:stretch>
                  <a:fillRect l="-1793" r="-797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04800" y="2425912"/>
            <a:ext cx="5509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mỗi ngày đội A làm nhiều gấp rưỡi đội B nên ta có 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000">
                    <a:solidFill>
                      <a:srgbClr val="FFFF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(1)</m:t>
                    </m:r>
                  </m:oMath>
                </a14:m>
                <a:endParaRPr lang="en-US" sz="200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blipFill>
                <a:blip r:embed="rId9"/>
                <a:stretch>
                  <a:fillRect b="-3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04800" y="2857225"/>
            <a:ext cx="616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đội làm chung trong 24 ngày thì xong công việc nên ta có 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blipFill>
                <a:blip r:embed="rId10"/>
                <a:stretch>
                  <a:fillRect r="-3320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33481" y="3496483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</a:rPr>
                                <m:t> =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  <m: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140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=40</m:t>
                              </m:r>
                            </m:e>
                            <m:e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=60</m:t>
                              </m:r>
                            </m:e>
                          </m:eqAr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blipFill>
                <a:blip r:embed="rId15"/>
                <a:stretch>
                  <a:fillRect l="-32857" t="-213846" r="-4762" b="-3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43274" y="4434394"/>
            <a:ext cx="842910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làm một mình thì đội A làm trong 40 ngày, còn đội B làm trong 60 ngày thì xong việc.</a:t>
            </a:r>
          </a:p>
        </p:txBody>
      </p:sp>
    </p:spTree>
    <p:extLst>
      <p:ext uri="{BB962C8B-B14F-4D97-AF65-F5344CB8AC3E}">
        <p14:creationId xmlns:p14="http://schemas.microsoft.com/office/powerpoint/2010/main" val="5352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048000" y="361950"/>
            <a:ext cx="57150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Bằng cách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phần công việc làm trong một ngày của đội A, y là số phần công việc làm trong một ngày của đội B,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em hãy giải bài toán trên?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487" y="31055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phần công việc làm trong một ngày của đội A, y là số phần công việc làm trong một ngày của đội B. (ĐK: x,y &gt; 0)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0832" y="901184"/>
            <a:ext cx="678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mỗi ngày đội A làm nhiều gấp rưỡi đội B nên 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1,5.y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Cả hai đội cùng làm thì 24 ngày xong việc nên số phần công việc làm trong một ngày của cả hai đội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blipFill>
                <a:blip r:embed="rId2"/>
                <a:stretch>
                  <a:fillRect l="-591" t="-480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 phương trình: </a:t>
                </a:r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+y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(2)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blipFill>
                <a:blip r:embed="rId3"/>
                <a:stretch>
                  <a:fillRect l="-164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02623" y="236005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=1,5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=1,5.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40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60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(tm)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blipFill>
                <a:blip r:embed="rId6"/>
                <a:stretch>
                  <a:fillRect r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 ra một ngày đội A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còn đội B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ng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vi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đội A làm một mình thì mất 40ngày, đội B làm mất 60 ngày mới xong việc.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blipFill>
                <a:blip r:embed="rId7"/>
                <a:stretch>
                  <a:fillRect l="-621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88488" y="4040416"/>
            <a:ext cx="437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gọi ẩn như trên là cách gọi ẩn gián tiếp.</a:t>
            </a:r>
          </a:p>
        </p:txBody>
      </p:sp>
    </p:spTree>
    <p:extLst>
      <p:ext uri="{BB962C8B-B14F-4D97-AF65-F5344CB8AC3E}">
        <p14:creationId xmlns:p14="http://schemas.microsoft.com/office/powerpoint/2010/main" val="363917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16" y="294716"/>
            <a:ext cx="1456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672" y="742528"/>
            <a:ext cx="2158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1. Toán cơ bản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123106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29. SGK/22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05400" y="292109"/>
            <a:ext cx="3972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 : 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Biết: +)  số cam + số quýt = 17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+) Số cam. 10 + số quýt .3 = 100.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:  Số cam, số quýt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5572" y="1514930"/>
                <a:ext cx="67487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số cam là x ( quả), số quýt là y ( quả). ĐK: x;y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0&lt;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&lt;17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72" y="1514930"/>
                <a:ext cx="6748707" cy="369332"/>
              </a:xfrm>
              <a:prstGeom prst="rect">
                <a:avLst/>
              </a:prstGeom>
              <a:blipFill>
                <a:blip r:embed="rId2"/>
                <a:stretch>
                  <a:fillRect l="-723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65572" y="1918607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cam và quýt là 17 quả nên 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y =17 (1)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5572" y="2339039"/>
            <a:ext cx="6232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quả quýt chia làm 3 phần nên số miếng quýt chia được là 3y.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5571" y="2708371"/>
            <a:ext cx="6426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quả cam chia làm 10 phần nên số miếng cam chia được là 10x.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2280" y="3144150"/>
            <a:ext cx="8148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miếng  cam và quýt là 100 quả nên 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10x + 3 y =100 (2)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2280" y="359892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74981" y="3498135"/>
                <a:ext cx="1963294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=17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=100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981" y="3498135"/>
                <a:ext cx="1963294" cy="7101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07881" y="3498135"/>
                <a:ext cx="2166555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881" y="3498135"/>
                <a:ext cx="2166555" cy="617861"/>
              </a:xfrm>
              <a:prstGeom prst="rect">
                <a:avLst/>
              </a:prstGeom>
              <a:blipFill>
                <a:blip r:embed="rId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05568" y="3431688"/>
                <a:ext cx="1718547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=17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=−49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568" y="3431688"/>
                <a:ext cx="1718547" cy="617861"/>
              </a:xfrm>
              <a:prstGeom prst="rect">
                <a:avLst/>
              </a:prstGeom>
              <a:blipFill>
                <a:blip r:embed="rId5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89090" y="4170966"/>
                <a:ext cx="1763303" cy="4678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090" y="4170966"/>
                <a:ext cx="1763303" cy="4678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720372" y="4454120"/>
            <a:ext cx="4568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cam và quýt lần lượt là 7 quả và 10 quả.</a:t>
            </a:r>
          </a:p>
        </p:txBody>
      </p:sp>
    </p:spTree>
    <p:extLst>
      <p:ext uri="{BB962C8B-B14F-4D97-AF65-F5344CB8AC3E}">
        <p14:creationId xmlns:p14="http://schemas.microsoft.com/office/powerpoint/2010/main" val="411716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34. SGK/24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024825"/>
              </p:ext>
            </p:extLst>
          </p:nvPr>
        </p:nvGraphicFramePr>
        <p:xfrm>
          <a:off x="2133600" y="546616"/>
          <a:ext cx="6019800" cy="244228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30457">
                  <a:extLst>
                    <a:ext uri="{9D8B030D-6E8A-4147-A177-3AD203B41FA5}">
                      <a16:colId xmlns:a16="http://schemas.microsoft.com/office/drawing/2014/main" val="3755944145"/>
                    </a:ext>
                  </a:extLst>
                </a:gridCol>
                <a:gridCol w="1395835">
                  <a:extLst>
                    <a:ext uri="{9D8B030D-6E8A-4147-A177-3AD203B41FA5}">
                      <a16:colId xmlns:a16="http://schemas.microsoft.com/office/drawing/2014/main" val="1197394153"/>
                    </a:ext>
                  </a:extLst>
                </a:gridCol>
                <a:gridCol w="1665080">
                  <a:extLst>
                    <a:ext uri="{9D8B030D-6E8A-4147-A177-3AD203B41FA5}">
                      <a16:colId xmlns:a16="http://schemas.microsoft.com/office/drawing/2014/main" val="3884972489"/>
                    </a:ext>
                  </a:extLst>
                </a:gridCol>
                <a:gridCol w="1428428">
                  <a:extLst>
                    <a:ext uri="{9D8B030D-6E8A-4147-A177-3AD203B41FA5}">
                      <a16:colId xmlns:a16="http://schemas.microsoft.com/office/drawing/2014/main" val="956252018"/>
                    </a:ext>
                  </a:extLst>
                </a:gridCol>
              </a:tblGrid>
              <a:tr h="581063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luống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cây/luống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số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109916"/>
                  </a:ext>
                </a:extLst>
              </a:tr>
              <a:tr h="58106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đầu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925314"/>
                  </a:ext>
                </a:extLst>
              </a:tr>
              <a:tr h="5810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định 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906059"/>
                  </a:ext>
                </a:extLst>
              </a:tr>
              <a:tr h="5810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định 2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85177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4191000" y="1200150"/>
            <a:ext cx="24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0" y="12001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1911" y="1200150"/>
            <a:ext cx="473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4066326" y="1808517"/>
            <a:ext cx="65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 +8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0646" y="1767759"/>
            <a:ext cx="61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 -3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30979" y="1853684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(x+8)(y-3)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066326" y="2462051"/>
            <a:ext cx="65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 - 4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12546" y="2410068"/>
            <a:ext cx="61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 +2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1929" y="242129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(x-4)(y+2)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00300" y="331927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11602" y="3265280"/>
                <a:ext cx="215879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−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+8)(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−3) = 54 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−4)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+2) –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=32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602" y="3265280"/>
                <a:ext cx="2158796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38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619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746468"/>
            <a:ext cx="6455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số luống ban đầu là x ( luống) , số cây trên một luống là y (cây).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53200" y="749986"/>
                <a:ext cx="2383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ĐK: x&gt;4; y&gt;3,; x,y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749986"/>
                <a:ext cx="2383986" cy="369332"/>
              </a:xfrm>
              <a:prstGeom prst="rect">
                <a:avLst/>
              </a:prstGeom>
              <a:blipFill>
                <a:blip r:embed="rId2"/>
                <a:stretch>
                  <a:fillRect l="-204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28600" y="1115800"/>
            <a:ext cx="3746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cây rau dự định trồng là  x.y ( cây).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428750"/>
            <a:ext cx="7626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tăng thêm 8 luống, mỗi luống trồng ít đi 3 cây thì số cây rau trồng được là 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1338" y="1428750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(x+8)(y -3)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2229888"/>
            <a:ext cx="797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giảm đi 4 luống, mỗi luống trồng tăng thêm 2 cây thì số cây rau trồng được là: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55175" y="2221282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(x-4)(y +2)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803352"/>
            <a:ext cx="4957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Khi đó số rau trồng được giảm 54 cây nên ta có pt: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74361" y="1798082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xy- (x+8)(y -3) = 54 (1)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7170" y="2661694"/>
            <a:ext cx="4875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Khi đó số rau trồng được tăng 32 cây nên ta có pt: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3000" y="2669876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(x-4)(y +2)-xy = 32 (2)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142" y="314925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0800000" flipV="1">
                <a:off x="2461904" y="3031026"/>
                <a:ext cx="1881496" cy="6178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+8)(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−3) = 54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−4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+2)−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32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2461904" y="3031026"/>
                <a:ext cx="1881496" cy="617861"/>
              </a:xfrm>
              <a:prstGeom prst="rect">
                <a:avLst/>
              </a:prstGeom>
              <a:blipFill>
                <a:blip r:embed="rId3"/>
                <a:stretch>
                  <a:fillRect r="-4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31695" y="3040315"/>
                <a:ext cx="1910075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−8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695" y="3040315"/>
                <a:ext cx="1910075" cy="6178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84213" y="3047390"/>
                <a:ext cx="1754839" cy="514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4213" y="3047390"/>
                <a:ext cx="1754839" cy="5148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57200" y="3844546"/>
            <a:ext cx="5626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tổng số cây rau Lan dự định trồng là 50.15= 750 (cây)</a:t>
            </a:r>
          </a:p>
        </p:txBody>
      </p:sp>
    </p:spTree>
    <p:extLst>
      <p:ext uri="{BB962C8B-B14F-4D97-AF65-F5344CB8AC3E}">
        <p14:creationId xmlns:p14="http://schemas.microsoft.com/office/powerpoint/2010/main" val="244800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4" grpId="0"/>
      <p:bldP spid="15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35. SGK/24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768234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giá của một quả thanh yên là x (rupi), giá một quả táo rừng thơm là y (rupi)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30104" y="765287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(x, y &gt; 0)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246" y="1856043"/>
            <a:ext cx="6816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tiền mua 7 quả thanh yên và 7 quả táo rừng thơm là : 7x + 7y ( rupi)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7x +7y = 91 (2)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246" y="1209712"/>
            <a:ext cx="6816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tiền mua 9 quả thanh yên và 8 quả táo rừng thơm là : 9x + 8y ( rupi)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9x +8y = 107 (1)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8246" y="2502374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11550" y="2398012"/>
                <a:ext cx="140859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+8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107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+7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91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550" y="2398012"/>
                <a:ext cx="1408591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2175" y="2352411"/>
                <a:ext cx="1291825" cy="509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175" y="2352411"/>
                <a:ext cx="1291825" cy="509242"/>
              </a:xfrm>
              <a:prstGeom prst="rect">
                <a:avLst/>
              </a:prstGeom>
              <a:blipFill>
                <a:blip r:embed="rId3"/>
                <a:stretch>
                  <a:fillRect r="-25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47032" y="3173355"/>
            <a:ext cx="703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giá một quả thanh yên là 3 rupi, giá một quả táo rừng thơm là 10 rupi</a:t>
            </a:r>
          </a:p>
        </p:txBody>
      </p:sp>
    </p:spTree>
    <p:extLst>
      <p:ext uri="{BB962C8B-B14F-4D97-AF65-F5344CB8AC3E}">
        <p14:creationId xmlns:p14="http://schemas.microsoft.com/office/powerpoint/2010/main" val="273517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85800" y="438150"/>
            <a:ext cx="452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Toán làm chung- làm riêng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819646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chung: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177785"/>
            <a:ext cx="8313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đối tượng I hoàn thành công việc là x ( đv tg), thời gian đối tượng II hoàn 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công việc là y ( đv tg). ĐK: x;y &gt; a ( a là thời gian 2 đối tượng làm chung).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9044" y="1870883"/>
                <a:ext cx="5099794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đối tượng I làm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4" y="1870883"/>
                <a:ext cx="5099794" cy="484941"/>
              </a:xfrm>
              <a:prstGeom prst="rect">
                <a:avLst/>
              </a:prstGeom>
              <a:blipFill>
                <a:blip r:embed="rId2"/>
                <a:stretch>
                  <a:fillRect l="-956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7175" y="2873990"/>
                <a:ext cx="5495030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2 đối tượng làm được 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5" y="2873990"/>
                <a:ext cx="5495030" cy="515910"/>
              </a:xfrm>
              <a:prstGeom prst="rect">
                <a:avLst/>
              </a:prstGeom>
              <a:blipFill>
                <a:blip r:embed="rId3"/>
                <a:stretch>
                  <a:fillRect l="-999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7175" y="2365639"/>
                <a:ext cx="5165132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đối tượng II làm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5" y="2365639"/>
                <a:ext cx="5165132" cy="515910"/>
              </a:xfrm>
              <a:prstGeom prst="rect">
                <a:avLst/>
              </a:prstGeom>
              <a:blipFill>
                <a:blip r:embed="rId4"/>
                <a:stretch>
                  <a:fillRect l="-1063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6018" y="3436667"/>
                <a:ext cx="1841723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 (1):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18" y="3436667"/>
                <a:ext cx="1841723" cy="515910"/>
              </a:xfrm>
              <a:prstGeom prst="rect">
                <a:avLst/>
              </a:prstGeom>
              <a:blipFill>
                <a:blip r:embed="rId5"/>
                <a:stretch>
                  <a:fillRect l="-2649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83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438150"/>
            <a:ext cx="3581400" cy="1371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Hãy nhắc lại các bước giải bài toán bằng cách lập phương trình?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590550"/>
            <a:ext cx="400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0942" y="1123950"/>
            <a:ext cx="66366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phương trình.</a:t>
            </a:r>
          </a:p>
          <a:p>
            <a:pPr marL="285750" indent="-285750">
              <a:buFontTx/>
              <a:buChar char="-"/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ẩn và đặt điều kiện thích hợp cho ẩn.</a:t>
            </a:r>
          </a:p>
          <a:p>
            <a:pPr marL="285750" indent="-285750">
              <a:buFontTx/>
              <a:buChar char="-"/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phương trình.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137" y="2412136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phương trình.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869326"/>
            <a:ext cx="7141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942" y="3700136"/>
            <a:ext cx="6674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0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89308" y="203593"/>
            <a:ext cx="452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Toán làm chung- làm riêng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802" y="598601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SGK/23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1" y="979964"/>
            <a:ext cx="480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vòi I chảy một mình đầy bể là x ( h), thời gian vòi II chảy một mình đầy bể là y ( h). ĐK: x;y &gt; 24/5.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 :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blipFill>
                <a:blip r:embed="rId2"/>
                <a:stretch>
                  <a:fillRect l="-2768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vòi 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blipFill>
                <a:blip r:embed="rId3"/>
                <a:stretch>
                  <a:fillRect l="-1389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2400" y="2257830"/>
                <a:ext cx="3587008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vòi II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57830"/>
                <a:ext cx="3587008" cy="515910"/>
              </a:xfrm>
              <a:prstGeom prst="rect">
                <a:avLst/>
              </a:prstGeom>
              <a:blipFill>
                <a:blip r:embed="rId4"/>
                <a:stretch>
                  <a:fillRect l="-1361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8826" y="2739221"/>
                <a:ext cx="3675558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2 vòi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26" y="2739221"/>
                <a:ext cx="3675558" cy="484941"/>
              </a:xfrm>
              <a:prstGeom prst="rect">
                <a:avLst/>
              </a:prstGeom>
              <a:blipFill>
                <a:blip r:embed="rId5"/>
                <a:stretch>
                  <a:fillRect l="-1327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 pt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(1)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blipFill>
                <a:blip r:embed="rId6"/>
                <a:stretch>
                  <a:fillRect l="-2169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75352" y="3645358"/>
                <a:ext cx="4945026" cy="762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mở vòi I trong 9h và sau đó mở thêm vòi 2 trong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đầy bể nên ta có pt: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52" y="3645358"/>
                <a:ext cx="4945026" cy="762773"/>
              </a:xfrm>
              <a:prstGeom prst="rect">
                <a:avLst/>
              </a:prstGeom>
              <a:blipFill>
                <a:blip r:embed="rId7"/>
                <a:stretch>
                  <a:fillRect l="-1110" t="-480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9308" y="4341373"/>
                <a:ext cx="1768113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=1 (2)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308" y="4341373"/>
                <a:ext cx="1768113" cy="487954"/>
              </a:xfrm>
              <a:prstGeom prst="rect">
                <a:avLst/>
              </a:prstGeom>
              <a:blipFill>
                <a:blip r:embed="rId8"/>
                <a:stretch>
                  <a:fillRect r="-690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5029200" y="388259"/>
            <a:ext cx="91178" cy="4441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69556" y="342631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159343" y="770184"/>
                <a:ext cx="1617302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343" y="770184"/>
                <a:ext cx="1617302" cy="12485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e>
                          </m:eqAr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tm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 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140569" y="2924148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chảy một mình thì vòi I chảy trong 12h đầy bể, vòi II chảy trong 8 h đầy bể.</a:t>
            </a:r>
          </a:p>
        </p:txBody>
      </p:sp>
    </p:spTree>
    <p:extLst>
      <p:ext uri="{BB962C8B-B14F-4D97-AF65-F5344CB8AC3E}">
        <p14:creationId xmlns:p14="http://schemas.microsoft.com/office/powerpoint/2010/main" val="144100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4" grpId="0"/>
      <p:bldP spid="25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080" y="209966"/>
            <a:ext cx="360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3. Toán liên quan đến hình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080" y="550228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31. SGK/23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2937" y="925518"/>
            <a:ext cx="7999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độ dài hai cạnh góc vuông của tam giác vuông lần lượt là x,y (cm). ĐK: x; y &gt;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8046" y="1619763"/>
                <a:ext cx="6977166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tăng mỗi cạnh lên 3 cm thì diện tích mới là: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46" y="1619763"/>
                <a:ext cx="6977166" cy="483466"/>
              </a:xfrm>
              <a:prstGeom prst="rect">
                <a:avLst/>
              </a:prstGeom>
              <a:blipFill>
                <a:blip r:embed="rId2"/>
                <a:stretch>
                  <a:fillRect l="-787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0080" y="1259685"/>
                <a:ext cx="3389518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 tích ban đầu là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80" y="1259685"/>
                <a:ext cx="3389518" cy="483466"/>
              </a:xfrm>
              <a:prstGeom prst="rect">
                <a:avLst/>
              </a:prstGeom>
              <a:blipFill>
                <a:blip r:embed="rId3"/>
                <a:stretch>
                  <a:fillRect l="-1439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8244" y="2037787"/>
                <a:ext cx="44962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diện tích tăng thêm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32 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cm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𝑝𝑡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44" y="2037787"/>
                <a:ext cx="4496295" cy="369332"/>
              </a:xfrm>
              <a:prstGeom prst="rect">
                <a:avLst/>
              </a:prstGeom>
              <a:blipFill>
                <a:blip r:embed="rId4"/>
                <a:stretch>
                  <a:fillRect l="-108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648200" y="1981082"/>
                <a:ext cx="3172215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36 (1)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81082"/>
                <a:ext cx="3172215" cy="483466"/>
              </a:xfrm>
              <a:prstGeom prst="rect">
                <a:avLst/>
              </a:prstGeom>
              <a:blipFill>
                <a:blip r:embed="rId5"/>
                <a:stretch>
                  <a:fillRect r="-962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4003" y="2425011"/>
                <a:ext cx="8733994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giảm một cạnh  2 cm, cạnh kia giảm 4 cm thì diện tích mới là: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3" y="2425011"/>
                <a:ext cx="8733994" cy="483466"/>
              </a:xfrm>
              <a:prstGeom prst="rect">
                <a:avLst/>
              </a:prstGeom>
              <a:blipFill>
                <a:blip r:embed="rId6"/>
                <a:stretch>
                  <a:fillRect l="-558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4003" y="2882669"/>
                <a:ext cx="4010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diện tích g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ả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26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cm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𝑝𝑡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3" y="2882669"/>
                <a:ext cx="4010970" cy="369332"/>
              </a:xfrm>
              <a:prstGeom prst="rect">
                <a:avLst/>
              </a:prstGeom>
              <a:blipFill>
                <a:blip r:embed="rId7"/>
                <a:stretch>
                  <a:fillRect l="-121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191000" y="2825602"/>
                <a:ext cx="3370987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26 (2)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25602"/>
                <a:ext cx="3370987" cy="483466"/>
              </a:xfrm>
              <a:prstGeom prst="rect">
                <a:avLst/>
              </a:prstGeom>
              <a:blipFill>
                <a:blip r:embed="rId8"/>
                <a:stretch>
                  <a:fillRect r="-906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52400" y="356971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29488" y="3295133"/>
                <a:ext cx="3135922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 36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 26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488" y="3295133"/>
                <a:ext cx="3135922" cy="12485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42458" y="3506790"/>
                <a:ext cx="2043445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458" y="3506790"/>
                <a:ext cx="2043445" cy="71019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89584" y="3573143"/>
                <a:ext cx="1836913" cy="601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84" y="3573143"/>
                <a:ext cx="1836913" cy="6015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91347" y="4523985"/>
            <a:ext cx="704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độ dài hai cạnh góc vuông của tam giác vuông lần lượt là 9, 12 (cm). </a:t>
            </a:r>
          </a:p>
        </p:txBody>
      </p:sp>
    </p:spTree>
    <p:extLst>
      <p:ext uri="{BB962C8B-B14F-4D97-AF65-F5344CB8AC3E}">
        <p14:creationId xmlns:p14="http://schemas.microsoft.com/office/powerpoint/2010/main" val="403371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590550"/>
            <a:ext cx="25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các bước giải bài toán bằng cách lập hệ phương trình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569482"/>
            <a:ext cx="3065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dạng BT đã làm.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các BT còn lại trong SGK</a:t>
            </a:r>
          </a:p>
        </p:txBody>
      </p:sp>
    </p:spTree>
    <p:extLst>
      <p:ext uri="{BB962C8B-B14F-4D97-AF65-F5344CB8AC3E}">
        <p14:creationId xmlns:p14="http://schemas.microsoft.com/office/powerpoint/2010/main" val="1818160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26" y="505825"/>
            <a:ext cx="41230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phương trình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42411"/>
            <a:ext cx="450058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phương trình.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ẩn và đặt điều kiện thích hợp cho ẩn.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còn lại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phương trình.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5747" y="2715854"/>
            <a:ext cx="38182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phương trình.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5747" y="3522824"/>
            <a:ext cx="435224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580847" y="425635"/>
            <a:ext cx="0" cy="4572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89243" y="483910"/>
            <a:ext cx="40792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hệ phương trình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80847" y="909931"/>
            <a:ext cx="4258353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</a:t>
            </a:r>
            <a:r>
              <a:rPr lang="en-US" sz="1700" i="1" u="sng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1700" i="1" u="sng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ẩn </a:t>
            </a: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đặt điều kiện thích hợp cho các ẩn.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còn lại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</a:t>
            </a:r>
            <a:r>
              <a:rPr lang="en-US" sz="1700" i="1" u="sng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89243" y="2813520"/>
            <a:ext cx="424385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</a:t>
            </a:r>
            <a:r>
              <a:rPr lang="en-US" sz="1700" i="1" u="sng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</a:p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Dùng pp thế hoặc pp cộng đại số để giải hpt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6917" y="3477003"/>
            <a:ext cx="433468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</a:p>
        </p:txBody>
      </p:sp>
    </p:spTree>
    <p:extLst>
      <p:ext uri="{BB962C8B-B14F-4D97-AF65-F5344CB8AC3E}">
        <p14:creationId xmlns:p14="http://schemas.microsoft.com/office/powerpoint/2010/main" val="1474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340" y="26435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633691"/>
            <a:ext cx="8121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số tự nhiên có hai chữ số, biết rằng hai lần chữ số hàng đơn vị lớn hơn chữ số hàng chục 1 đơn vị, và nếu viết hai chữ số ấy theo thứ tự ngược lại thì được một số mới (có hai chữ số ) bé hơn số cũ 27 đơn vị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633876"/>
            <a:ext cx="396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 - Tìm số tự nhiên có hai chữ số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1270" y="2080063"/>
            <a:ext cx="3332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+)     2.CSHĐV – CSHC = 1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+)     số cũ  - số mới = 27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78432" y="2038350"/>
            <a:ext cx="776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0384" y="2330913"/>
            <a:ext cx="776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(2)</a:t>
            </a:r>
          </a:p>
        </p:txBody>
      </p:sp>
    </p:spTree>
    <p:extLst>
      <p:ext uri="{BB962C8B-B14F-4D97-AF65-F5344CB8AC3E}">
        <p14:creationId xmlns:p14="http://schemas.microsoft.com/office/powerpoint/2010/main" val="27995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484" y="597329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325" y="1001466"/>
            <a:ext cx="6854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Gọi chữ số hàng chục của số cần tìm là x, chữ số hàng đơn vị là 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52314" y="1241059"/>
                <a:ext cx="2659318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7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(ĐK: x;y </a:t>
                </a:r>
                <a14:m>
                  <m:oMath xmlns:m="http://schemas.openxmlformats.org/officeDocument/2006/math"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17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0 &lt; x;y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7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9 )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314" y="1241059"/>
                <a:ext cx="2659318" cy="353943"/>
              </a:xfrm>
              <a:prstGeom prst="rect">
                <a:avLst/>
              </a:prstGeom>
              <a:blipFill>
                <a:blip r:embed="rId3"/>
                <a:stretch>
                  <a:fillRect l="-1606" t="-5172" r="-229" b="-24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29732" y="1510923"/>
            <a:ext cx="700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Do hai lần chữ số hàng chục lớn hơn chữ số hàng đơn vị 1 đơn vị nên 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84607" y="1809397"/>
                <a:ext cx="31211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y - x =1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 (1)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607" y="1809397"/>
                <a:ext cx="3121111" cy="369332"/>
              </a:xfrm>
              <a:prstGeom prst="rect">
                <a:avLst/>
              </a:prstGeom>
              <a:blipFill>
                <a:blip r:embed="rId4"/>
                <a:stretch>
                  <a:fillRect l="-175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51938" y="2083667"/>
            <a:ext cx="234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Số cần tìm có dạng: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50470" y="2099642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10x + 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510" y="2387523"/>
            <a:ext cx="6865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Sau khi viết hai chữ số theo thứ tự ngược lại ta được số mới : </a:t>
            </a:r>
            <a:r>
              <a:rPr lang="en-US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y + 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4553" y="2738486"/>
            <a:ext cx="443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Vì số cũ hơn số mới 27 đơn vị nên ta có 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489507" y="2756855"/>
                <a:ext cx="261489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 x+ y)- ( 10 y + x)= 27</a:t>
                </a:r>
              </a:p>
              <a:p>
                <a:r>
                  <a:rPr lang="en-US" b="0">
                    <a:solidFill>
                      <a:schemeClr val="bg1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9x - 9y = 27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=3(2)</m:t>
                      </m:r>
                    </m:oMath>
                  </m:oMathPara>
                </a14:m>
                <a:endParaRPr lang="en-US" i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07" y="2756855"/>
                <a:ext cx="2614892" cy="923330"/>
              </a:xfrm>
              <a:prstGeom prst="rect">
                <a:avLst/>
              </a:prstGeom>
              <a:blipFill>
                <a:blip r:embed="rId5"/>
                <a:stretch>
                  <a:fillRect l="-1865" t="-3289" r="-699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948057" y="156603"/>
            <a:ext cx="3550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 - Tìm số tự nhiên có hai chữ số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48057" y="472007"/>
            <a:ext cx="2979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+)     2.CSHĐV – CSHC = 1</a:t>
            </a:r>
          </a:p>
          <a:p>
            <a:r>
              <a:rPr lang="en-US" sz="16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+)     số cũ  - số mới = 27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80059" y="449889"/>
            <a:ext cx="711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80059" y="785396"/>
            <a:ext cx="711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(2)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9732" y="3362585"/>
            <a:ext cx="2615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Từ (1) và (2) ta có hpt: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778145" y="3426666"/>
                <a:ext cx="143879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145" y="3426666"/>
                <a:ext cx="1438792" cy="617861"/>
              </a:xfrm>
              <a:prstGeom prst="rect">
                <a:avLst/>
              </a:prstGeom>
              <a:blipFill>
                <a:blip r:embed="rId6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350470" y="4038762"/>
                <a:ext cx="1658724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470" y="4038762"/>
                <a:ext cx="1658724" cy="7101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4192149" y="4036259"/>
                <a:ext cx="1772728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</m:t>
                              </m:r>
                            </m:e>
                          </m:eqArr>
                        </m:e>
                      </m:d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𝑡𝑚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149" y="4036259"/>
                <a:ext cx="1772728" cy="7101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28484" y="4561787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cần tìm là 74</a:t>
            </a:r>
          </a:p>
        </p:txBody>
      </p:sp>
      <p:sp>
        <p:nvSpPr>
          <p:cNvPr id="40" name="Right Brace 39"/>
          <p:cNvSpPr/>
          <p:nvPr/>
        </p:nvSpPr>
        <p:spPr>
          <a:xfrm>
            <a:off x="7009676" y="1091587"/>
            <a:ext cx="348424" cy="2751070"/>
          </a:xfrm>
          <a:prstGeom prst="rightBrac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519344" y="2283758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1. </a:t>
            </a:r>
          </a:p>
        </p:txBody>
      </p:sp>
      <p:sp>
        <p:nvSpPr>
          <p:cNvPr id="42" name="Right Brace 41"/>
          <p:cNvSpPr/>
          <p:nvPr/>
        </p:nvSpPr>
        <p:spPr>
          <a:xfrm>
            <a:off x="7161028" y="4033343"/>
            <a:ext cx="45719" cy="443407"/>
          </a:xfrm>
          <a:prstGeom prst="rightBrac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333169" y="3924779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2. </a:t>
            </a:r>
          </a:p>
        </p:txBody>
      </p:sp>
      <p:sp>
        <p:nvSpPr>
          <p:cNvPr id="44" name="Right Brace 43"/>
          <p:cNvSpPr/>
          <p:nvPr/>
        </p:nvSpPr>
        <p:spPr>
          <a:xfrm>
            <a:off x="7171737" y="4479665"/>
            <a:ext cx="45719" cy="445416"/>
          </a:xfrm>
          <a:prstGeom prst="rightBrac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399270" y="4555749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3. </a:t>
            </a:r>
          </a:p>
        </p:txBody>
      </p:sp>
    </p:spTree>
    <p:extLst>
      <p:ext uri="{BB962C8B-B14F-4D97-AF65-F5344CB8AC3E}">
        <p14:creationId xmlns:p14="http://schemas.microsoft.com/office/powerpoint/2010/main" val="377070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0" grpId="0"/>
      <p:bldP spid="31" grpId="0"/>
      <p:bldP spid="32" grpId="0"/>
      <p:bldP spid="33" grpId="0"/>
      <p:bldP spid="34" grpId="0"/>
      <p:bldP spid="40" grpId="0" animBg="1"/>
      <p:bldP spid="41" grpId="0"/>
      <p:bldP spid="42" grpId="0" animBg="1"/>
      <p:bldP spid="43" grpId="0"/>
      <p:bldP spid="44" grpId="0" animBg="1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686175" y="790575"/>
            <a:ext cx="371475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Vừa gà vừa chó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Bó lại cho tròn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Ba mươi sáu con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Một trăm chân chẵn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Hỏi có bao nhiêu gà, bao nhiêu chó?</a:t>
            </a:r>
            <a:endParaRPr lang="en-US" altLang="en-US" sz="1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 t="8888" r="74167" b="22223"/>
          <a:stretch>
            <a:fillRect/>
          </a:stretch>
        </p:blipFill>
        <p:spPr bwMode="auto">
          <a:xfrm>
            <a:off x="1714500" y="819150"/>
            <a:ext cx="16573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00" t="2222" b="33333"/>
          <a:stretch>
            <a:fillRect/>
          </a:stretch>
        </p:blipFill>
        <p:spPr bwMode="auto">
          <a:xfrm>
            <a:off x="6619875" y="847725"/>
            <a:ext cx="11430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13" name="Picture 5" descr="lollipop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733675"/>
            <a:ext cx="6000750" cy="55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685925" y="2762250"/>
            <a:ext cx="16002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500" b="1">
                <a:solidFill>
                  <a:schemeClr val="bg1"/>
                </a:solidFill>
                <a:latin typeface="Times New Roman" panose="02020603050405020304" pitchFamily="18" charset="0"/>
              </a:rPr>
              <a:t>Bảng phân tích:</a:t>
            </a:r>
            <a:endParaRPr lang="en-US" altLang="en-US" sz="15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4215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155159"/>
              </p:ext>
            </p:extLst>
          </p:nvPr>
        </p:nvGraphicFramePr>
        <p:xfrm>
          <a:off x="1762125" y="3028950"/>
          <a:ext cx="3267075" cy="1439467"/>
        </p:xfrm>
        <a:graphic>
          <a:graphicData uri="http://schemas.openxmlformats.org/drawingml/2006/table">
            <a:tbl>
              <a:tblPr/>
              <a:tblGrid>
                <a:gridCol w="1095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59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 con 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 chân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Tổng số chân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Gà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Chó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301" marB="343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4237" name="Text Box 29"/>
          <p:cNvSpPr txBox="1">
            <a:spLocks noChangeArrowheads="1"/>
          </p:cNvSpPr>
          <p:nvPr/>
        </p:nvSpPr>
        <p:spPr bwMode="auto">
          <a:xfrm>
            <a:off x="4257675" y="3629025"/>
            <a:ext cx="5810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2.x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38" name="Text Box 30"/>
          <p:cNvSpPr txBox="1">
            <a:spLocks noChangeArrowheads="1"/>
          </p:cNvSpPr>
          <p:nvPr/>
        </p:nvSpPr>
        <p:spPr bwMode="auto">
          <a:xfrm>
            <a:off x="4257675" y="4086225"/>
            <a:ext cx="552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4.y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39" name="Text Box 31"/>
          <p:cNvSpPr txBox="1">
            <a:spLocks noChangeArrowheads="1"/>
          </p:cNvSpPr>
          <p:nvPr/>
        </p:nvSpPr>
        <p:spPr bwMode="auto">
          <a:xfrm>
            <a:off x="2971800" y="3590925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endParaRPr lang="en-US" altLang="en-US" sz="1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2952750" y="409575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y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3581400" y="361950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42" name="Text Box 34"/>
          <p:cNvSpPr txBox="1">
            <a:spLocks noChangeArrowheads="1"/>
          </p:cNvSpPr>
          <p:nvPr/>
        </p:nvSpPr>
        <p:spPr bwMode="auto">
          <a:xfrm>
            <a:off x="3581400" y="40767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4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4243" name="Object 3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47577434"/>
              </p:ext>
            </p:extLst>
          </p:nvPr>
        </p:nvGraphicFramePr>
        <p:xfrm>
          <a:off x="5772150" y="4126707"/>
          <a:ext cx="1371600" cy="61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6" imgW="1016000" imgH="457200" progId="Equation.DSMT4">
                  <p:embed/>
                </p:oleObj>
              </mc:Choice>
              <mc:Fallback>
                <p:oleObj name="Equation" r:id="rId6" imgW="1016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4126707"/>
                        <a:ext cx="1371600" cy="61674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4" name="Object 3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62342332"/>
              </p:ext>
            </p:extLst>
          </p:nvPr>
        </p:nvGraphicFramePr>
        <p:xfrm>
          <a:off x="5600700" y="2865835"/>
          <a:ext cx="188595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8" imgW="1485900" imgH="228600" progId="Equation.DSMT4">
                  <p:embed/>
                </p:oleObj>
              </mc:Choice>
              <mc:Fallback>
                <p:oleObj name="Equation" r:id="rId8" imgW="1485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2865835"/>
                        <a:ext cx="1885950" cy="2905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5657850" y="3759994"/>
            <a:ext cx="21717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 b="1">
                <a:solidFill>
                  <a:schemeClr val="bg1"/>
                </a:solidFill>
                <a:latin typeface="Times New Roman" panose="02020603050405020304" pitchFamily="18" charset="0"/>
              </a:rPr>
              <a:t>Ta có </a:t>
            </a:r>
            <a:r>
              <a:rPr lang="vi-VN" altLang="en-US" sz="1500" b="1">
                <a:solidFill>
                  <a:schemeClr val="bg1"/>
                </a:solidFill>
                <a:latin typeface="Times New Roman" panose="02020603050405020304" pitchFamily="18" charset="0"/>
              </a:rPr>
              <a:t>Hệ phương trình:</a:t>
            </a:r>
            <a:endParaRPr lang="en-US" altLang="en-US" sz="15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48" name="Text Box 40"/>
          <p:cNvSpPr txBox="1">
            <a:spLocks noChangeArrowheads="1"/>
          </p:cNvSpPr>
          <p:nvPr/>
        </p:nvSpPr>
        <p:spPr bwMode="auto">
          <a:xfrm>
            <a:off x="5543550" y="3200400"/>
            <a:ext cx="14859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500">
                <a:solidFill>
                  <a:schemeClr val="bg1"/>
                </a:solidFill>
                <a:latin typeface="Times New Roman" panose="02020603050405020304" pitchFamily="18" charset="0"/>
              </a:rPr>
              <a:t>Pt1: x + y = 36</a:t>
            </a:r>
            <a:endParaRPr lang="en-US" altLang="en-US" sz="15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49" name="Text Box 41"/>
          <p:cNvSpPr txBox="1">
            <a:spLocks noChangeArrowheads="1"/>
          </p:cNvSpPr>
          <p:nvPr/>
        </p:nvSpPr>
        <p:spPr bwMode="auto">
          <a:xfrm>
            <a:off x="5543550" y="3486150"/>
            <a:ext cx="17716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500">
                <a:solidFill>
                  <a:schemeClr val="bg1"/>
                </a:solidFill>
                <a:latin typeface="Times New Roman" panose="02020603050405020304" pitchFamily="18" charset="0"/>
              </a:rPr>
              <a:t>Pt2: 2.x + 4.y = 100</a:t>
            </a:r>
            <a:endParaRPr lang="en-US" altLang="en-US" sz="15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724025" y="3038473"/>
            <a:ext cx="1304925" cy="560784"/>
            <a:chOff x="1440" y="2216"/>
            <a:chExt cx="1096" cy="471"/>
          </a:xfrm>
        </p:grpSpPr>
        <p:sp>
          <p:nvSpPr>
            <p:cNvPr id="10282" name="Line 43"/>
            <p:cNvSpPr>
              <a:spLocks noChangeShapeType="1"/>
            </p:cNvSpPr>
            <p:nvPr/>
          </p:nvSpPr>
          <p:spPr bwMode="auto">
            <a:xfrm>
              <a:off x="1488" y="2216"/>
              <a:ext cx="91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0283" name="Text Box 44"/>
            <p:cNvSpPr txBox="1">
              <a:spLocks noChangeArrowheads="1"/>
            </p:cNvSpPr>
            <p:nvPr/>
          </p:nvSpPr>
          <p:spPr bwMode="auto">
            <a:xfrm rot="1507669">
              <a:off x="1720" y="2269"/>
              <a:ext cx="81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15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Đại lượng</a:t>
              </a:r>
              <a:endParaRPr lang="en-US" altLang="en-US" sz="1500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284" name="Text Box 45"/>
            <p:cNvSpPr txBox="1">
              <a:spLocks noChangeArrowheads="1"/>
            </p:cNvSpPr>
            <p:nvPr/>
          </p:nvSpPr>
          <p:spPr bwMode="auto">
            <a:xfrm>
              <a:off x="1440" y="2416"/>
              <a:ext cx="81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15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Đối tượng</a:t>
              </a:r>
              <a:endParaRPr lang="en-US" altLang="en-US" sz="1500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281" name="Text Box 46"/>
          <p:cNvSpPr txBox="1">
            <a:spLocks noChangeArrowheads="1"/>
          </p:cNvSpPr>
          <p:nvPr/>
        </p:nvSpPr>
        <p:spPr bwMode="auto">
          <a:xfrm>
            <a:off x="802821" y="403384"/>
            <a:ext cx="1543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FF00"/>
                </a:solidFill>
              </a:rPr>
              <a:t> </a:t>
            </a:r>
            <a:r>
              <a:rPr lang="en-US" altLang="en-US" sz="1800" b="1" u="sng">
                <a:solidFill>
                  <a:srgbClr val="FFFF00"/>
                </a:solidFill>
              </a:rPr>
              <a:t>Bài toán</a:t>
            </a:r>
            <a:r>
              <a:rPr lang="en-US" altLang="en-US" sz="1800" b="1">
                <a:solidFill>
                  <a:srgbClr val="FFFF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5717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9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9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9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7" grpId="0"/>
      <p:bldP spid="94238" grpId="0"/>
      <p:bldP spid="94239" grpId="0"/>
      <p:bldP spid="94240" grpId="0"/>
      <p:bldP spid="94241" grpId="0"/>
      <p:bldP spid="94242" grpId="0"/>
      <p:bldP spid="94245" grpId="0"/>
      <p:bldP spid="94248" grpId="0"/>
      <p:bldP spid="942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37285932"/>
              </p:ext>
            </p:extLst>
          </p:nvPr>
        </p:nvGraphicFramePr>
        <p:xfrm>
          <a:off x="5929313" y="1793082"/>
          <a:ext cx="1962150" cy="302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4" imgW="1485900" imgH="228600" progId="Equation.DSMT4">
                  <p:embed/>
                </p:oleObj>
              </mc:Choice>
              <mc:Fallback>
                <p:oleObj name="Equation" r:id="rId4" imgW="1485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1793082"/>
                        <a:ext cx="1962150" cy="302419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730091586"/>
              </p:ext>
            </p:extLst>
          </p:nvPr>
        </p:nvGraphicFramePr>
        <p:xfrm>
          <a:off x="4867275" y="3168254"/>
          <a:ext cx="1314450" cy="591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1016000" imgH="457200" progId="Equation.DSMT4">
                  <p:embed/>
                </p:oleObj>
              </mc:Choice>
              <mc:Fallback>
                <p:oleObj name="Equation" r:id="rId6" imgW="1016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75" y="3168254"/>
                        <a:ext cx="1314450" cy="59174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1600200" y="1266825"/>
            <a:ext cx="1085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u="sng">
                <a:solidFill>
                  <a:schemeClr val="bg1"/>
                </a:solidFill>
                <a:latin typeface="Times New Roman" panose="02020603050405020304" pitchFamily="18" charset="0"/>
              </a:rPr>
              <a:t>Lời giải:</a:t>
            </a:r>
            <a:endParaRPr lang="en-US" altLang="en-US" sz="1800" b="1" u="sng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1333500" y="1715928"/>
            <a:ext cx="66294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Gọi số con gà là x ( con)</a:t>
            </a:r>
            <a:r>
              <a:rPr lang="en-US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số con chó là y ( con)</a:t>
            </a:r>
            <a:r>
              <a:rPr lang="en-US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vi-VN" altLang="en-US" sz="18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Vì tổng số con gà và chó là 36 ta có phương trình: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  x + y = 36               (1)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Vì tổng số chân gà và chân chó là 100, ta có phương trình: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    2x + 4y = 100        (2)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Từ (1) và (2), ta có hệ phương trình: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2294" name="Object 9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32944169"/>
              </p:ext>
            </p:extLst>
          </p:nvPr>
        </p:nvGraphicFramePr>
        <p:xfrm>
          <a:off x="6297216" y="3929063"/>
          <a:ext cx="1594247" cy="610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8" imgW="1193800" imgH="457200" progId="Equation.DSMT4">
                  <p:embed/>
                </p:oleObj>
              </mc:Choice>
              <mc:Fallback>
                <p:oleObj name="Equation" r:id="rId8" imgW="1193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216" y="3929063"/>
                        <a:ext cx="1594247" cy="61079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1885950" y="4629150"/>
            <a:ext cx="4972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>
                <a:solidFill>
                  <a:schemeClr val="bg1"/>
                </a:solidFill>
                <a:latin typeface="Times New Roman" panose="02020603050405020304" pitchFamily="18" charset="0"/>
              </a:rPr>
              <a:t>Vậy số con gà là 22 (con), số con chó là 14 (con)</a:t>
            </a:r>
            <a:endParaRPr lang="en-US" altLang="en-US" sz="1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6267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956430"/>
              </p:ext>
            </p:extLst>
          </p:nvPr>
        </p:nvGraphicFramePr>
        <p:xfrm>
          <a:off x="3429000" y="628651"/>
          <a:ext cx="4238625" cy="100370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93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 con 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 chân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Tổng số chân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Gà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Chó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76" marB="342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18" name="Text Box 33"/>
          <p:cNvSpPr txBox="1">
            <a:spLocks noChangeArrowheads="1"/>
          </p:cNvSpPr>
          <p:nvPr/>
        </p:nvSpPr>
        <p:spPr bwMode="auto">
          <a:xfrm>
            <a:off x="6619875" y="1019175"/>
            <a:ext cx="5810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2.x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19" name="Text Box 34"/>
          <p:cNvSpPr txBox="1">
            <a:spLocks noChangeArrowheads="1"/>
          </p:cNvSpPr>
          <p:nvPr/>
        </p:nvSpPr>
        <p:spPr bwMode="auto">
          <a:xfrm>
            <a:off x="6638925" y="1295400"/>
            <a:ext cx="552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4.y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0" name="Text Box 35"/>
          <p:cNvSpPr txBox="1">
            <a:spLocks noChangeArrowheads="1"/>
          </p:cNvSpPr>
          <p:nvPr/>
        </p:nvSpPr>
        <p:spPr bwMode="auto">
          <a:xfrm>
            <a:off x="4886325" y="1009650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1" name="Text Box 36"/>
          <p:cNvSpPr txBox="1">
            <a:spLocks noChangeArrowheads="1"/>
          </p:cNvSpPr>
          <p:nvPr/>
        </p:nvSpPr>
        <p:spPr bwMode="auto">
          <a:xfrm>
            <a:off x="4867275" y="127635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y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2" name="Text Box 37"/>
          <p:cNvSpPr txBox="1">
            <a:spLocks noChangeArrowheads="1"/>
          </p:cNvSpPr>
          <p:nvPr/>
        </p:nvSpPr>
        <p:spPr bwMode="auto">
          <a:xfrm>
            <a:off x="5676900" y="97155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3" name="Text Box 38"/>
          <p:cNvSpPr txBox="1">
            <a:spLocks noChangeArrowheads="1"/>
          </p:cNvSpPr>
          <p:nvPr/>
        </p:nvSpPr>
        <p:spPr bwMode="auto">
          <a:xfrm>
            <a:off x="5676900" y="1304925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>
                <a:solidFill>
                  <a:schemeClr val="bg1"/>
                </a:solidFill>
                <a:latin typeface="Times New Roman" panose="02020603050405020304" pitchFamily="18" charset="0"/>
              </a:rPr>
              <a:t>4</a:t>
            </a: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4" name="Line 39"/>
          <p:cNvSpPr>
            <a:spLocks noChangeShapeType="1"/>
          </p:cNvSpPr>
          <p:nvPr/>
        </p:nvSpPr>
        <p:spPr bwMode="auto">
          <a:xfrm>
            <a:off x="3429000" y="628650"/>
            <a:ext cx="1219200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>
              <a:solidFill>
                <a:schemeClr val="bg1"/>
              </a:solidFill>
            </a:endParaRPr>
          </a:p>
        </p:txBody>
      </p:sp>
      <p:sp>
        <p:nvSpPr>
          <p:cNvPr id="12325" name="Text Box 40"/>
          <p:cNvSpPr txBox="1">
            <a:spLocks noChangeArrowheads="1"/>
          </p:cNvSpPr>
          <p:nvPr/>
        </p:nvSpPr>
        <p:spPr bwMode="auto">
          <a:xfrm rot="1151261">
            <a:off x="3819525" y="663522"/>
            <a:ext cx="9715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500">
                <a:solidFill>
                  <a:schemeClr val="bg1"/>
                </a:solidFill>
                <a:latin typeface="Times New Roman" panose="02020603050405020304" pitchFamily="18" charset="0"/>
              </a:rPr>
              <a:t>Đại lượng</a:t>
            </a:r>
            <a:endParaRPr lang="en-US" altLang="en-US" sz="15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6" name="Text Box 41"/>
          <p:cNvSpPr txBox="1">
            <a:spLocks noChangeArrowheads="1"/>
          </p:cNvSpPr>
          <p:nvPr/>
        </p:nvSpPr>
        <p:spPr bwMode="auto">
          <a:xfrm>
            <a:off x="3419475" y="790575"/>
            <a:ext cx="9715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500">
                <a:solidFill>
                  <a:schemeClr val="bg1"/>
                </a:solidFill>
                <a:latin typeface="Times New Roman" panose="02020603050405020304" pitchFamily="18" charset="0"/>
              </a:rPr>
              <a:t>Đối tượng</a:t>
            </a:r>
            <a:endParaRPr lang="en-US" altLang="en-US" sz="15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27" name="Text Box 42"/>
          <p:cNvSpPr txBox="1">
            <a:spLocks noChangeArrowheads="1"/>
          </p:cNvSpPr>
          <p:nvPr/>
        </p:nvSpPr>
        <p:spPr bwMode="auto">
          <a:xfrm>
            <a:off x="1428750" y="628650"/>
            <a:ext cx="1543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solidFill>
                  <a:schemeClr val="bg1"/>
                </a:solidFill>
              </a:rPr>
              <a:t>Bài toán :</a:t>
            </a:r>
          </a:p>
        </p:txBody>
      </p:sp>
    </p:spTree>
    <p:extLst>
      <p:ext uri="{BB962C8B-B14F-4D97-AF65-F5344CB8AC3E}">
        <p14:creationId xmlns:p14="http://schemas.microsoft.com/office/powerpoint/2010/main" val="3920147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590550"/>
            <a:ext cx="25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3811" y="1276350"/>
            <a:ext cx="7321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BT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nắm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chắc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28,29,30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22;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35 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Sbt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  <a:r>
              <a:rPr lang="en-US" altLang="en-US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</a:t>
            </a: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 9 .</a:t>
            </a:r>
            <a:endParaRPr lang="en-US" altLang="en-US" b="1" dirty="0">
              <a:solidFill>
                <a:schemeClr val="bg1"/>
              </a:solidFill>
              <a:latin typeface=".VnAristot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3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575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2: Một chiếc xe tải đi từ TP. Hồ Chí Minh đến TP. Cần Thơ , quãng đường dài 189 km. Sau khi xe tải xuất phát 1 giờ, một xe khách bắt đầu đi từ TP. Cần Thơ về TP. Hồ Chí Minh và gặp xe tải sau khi đã đi được 1 giờ 48 phút. Tính vận tốc của mỗi xe, biết rằng mỗi giờ xe khách đi nhanh hơn xe tải 13 km.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438400" y="1657350"/>
          <a:ext cx="6400800" cy="162348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0190">
                  <a:extLst>
                    <a:ext uri="{9D8B030D-6E8A-4147-A177-3AD203B41FA5}">
                      <a16:colId xmlns:a16="http://schemas.microsoft.com/office/drawing/2014/main" val="601012692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4253039778"/>
                    </a:ext>
                  </a:extLst>
                </a:gridCol>
                <a:gridCol w="1680210">
                  <a:extLst>
                    <a:ext uri="{9D8B030D-6E8A-4147-A177-3AD203B41FA5}">
                      <a16:colId xmlns:a16="http://schemas.microsoft.com/office/drawing/2014/main" val="3738858263"/>
                    </a:ext>
                  </a:extLst>
                </a:gridCol>
                <a:gridCol w="1760220">
                  <a:extLst>
                    <a:ext uri="{9D8B030D-6E8A-4147-A177-3AD203B41FA5}">
                      <a16:colId xmlns:a16="http://schemas.microsoft.com/office/drawing/2014/main" val="834456087"/>
                    </a:ext>
                  </a:extLst>
                </a:gridCol>
              </a:tblGrid>
              <a:tr h="423823"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 tốc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đường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602167"/>
                  </a:ext>
                </a:extLst>
              </a:tr>
              <a:tr h="621220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tải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317050"/>
                  </a:ext>
                </a:extLst>
              </a:tr>
              <a:tr h="578440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khách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2397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01456" y="219568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 (km/h)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278592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 (km/h)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34000" y="2103897"/>
                <a:ext cx="1824538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103897"/>
                <a:ext cx="1824538" cy="485197"/>
              </a:xfrm>
              <a:prstGeom prst="rect">
                <a:avLst/>
              </a:prstGeom>
              <a:blipFill>
                <a:blip r:embed="rId2"/>
                <a:stretch>
                  <a:fillRect l="-2676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0" y="2760595"/>
                <a:ext cx="1746760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760595"/>
                <a:ext cx="1746760" cy="485774"/>
              </a:xfrm>
              <a:prstGeom prst="rect">
                <a:avLst/>
              </a:prstGeom>
              <a:blipFill>
                <a:blip r:embed="rId3"/>
                <a:stretch>
                  <a:fillRect l="-2787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27896" y="2157260"/>
                <a:ext cx="1002197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.x(km)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896" y="2157260"/>
                <a:ext cx="1002197" cy="485197"/>
              </a:xfrm>
              <a:prstGeom prst="rect">
                <a:avLst/>
              </a:prstGeom>
              <a:blipFill>
                <a:blip r:embed="rId4"/>
                <a:stretch>
                  <a:fillRect r="-5455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27896" y="2717167"/>
                <a:ext cx="904415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.y(km)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896" y="2717167"/>
                <a:ext cx="904415" cy="485774"/>
              </a:xfrm>
              <a:prstGeom prst="rect">
                <a:avLst/>
              </a:prstGeom>
              <a:blipFill>
                <a:blip r:embed="rId5"/>
                <a:stretch>
                  <a:fillRect r="-4698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972252" y="3420998"/>
                <a:ext cx="71497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 giờ xe khách đi nhanh hơn xe tải 13 km : </a:t>
                </a:r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– x = 13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x + y =13 (1) 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252" y="3420998"/>
                <a:ext cx="7149714" cy="369332"/>
              </a:xfrm>
              <a:prstGeom prst="rect">
                <a:avLst/>
              </a:prstGeom>
              <a:blipFill>
                <a:blip r:embed="rId6"/>
                <a:stretch>
                  <a:fillRect l="-768" t="-8197" r="-8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994286" y="3798066"/>
                <a:ext cx="6594220" cy="485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TP. Hồ Chí Minh đến TP. Cần Thơ dài 189 km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=189 (2)</m:t>
                    </m:r>
                  </m:oMath>
                </a14:m>
                <a:endParaRPr lang="en-US" i="1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286" y="3798066"/>
                <a:ext cx="6594220" cy="485774"/>
              </a:xfrm>
              <a:prstGeom prst="rect">
                <a:avLst/>
              </a:prstGeom>
              <a:blipFill>
                <a:blip r:embed="rId7"/>
                <a:stretch>
                  <a:fillRect l="-739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668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2717</TotalTime>
  <Words>3141</Words>
  <Application>Microsoft Office PowerPoint</Application>
  <PresentationFormat>On-screen Show (16:9)</PresentationFormat>
  <Paragraphs>348</Paragraphs>
  <Slides>22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.VnAristote</vt:lpstr>
      <vt:lpstr>Arial</vt:lpstr>
      <vt:lpstr>Calibri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hanh nguyen</cp:lastModifiedBy>
  <cp:revision>430</cp:revision>
  <dcterms:created xsi:type="dcterms:W3CDTF">2020-03-15T10:05:02Z</dcterms:created>
  <dcterms:modified xsi:type="dcterms:W3CDTF">2022-01-24T16:42:15Z</dcterms:modified>
</cp:coreProperties>
</file>