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1"/>
  </p:notesMasterIdLst>
  <p:sldIdLst>
    <p:sldId id="265" r:id="rId3"/>
    <p:sldId id="274" r:id="rId4"/>
    <p:sldId id="266" r:id="rId5"/>
    <p:sldId id="278" r:id="rId6"/>
    <p:sldId id="259" r:id="rId7"/>
    <p:sldId id="275" r:id="rId8"/>
    <p:sldId id="290" r:id="rId9"/>
    <p:sldId id="260" r:id="rId10"/>
    <p:sldId id="262" r:id="rId11"/>
    <p:sldId id="276" r:id="rId12"/>
    <p:sldId id="277" r:id="rId13"/>
    <p:sldId id="270" r:id="rId14"/>
    <p:sldId id="271" r:id="rId15"/>
    <p:sldId id="272" r:id="rId16"/>
    <p:sldId id="280" r:id="rId17"/>
    <p:sldId id="281" r:id="rId18"/>
    <p:sldId id="291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emf"/><Relationship Id="rId1" Type="http://schemas.openxmlformats.org/officeDocument/2006/relationships/image" Target="../media/image33.wmf"/><Relationship Id="rId4" Type="http://schemas.openxmlformats.org/officeDocument/2006/relationships/image" Target="../media/image36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15.wmf"/><Relationship Id="rId1" Type="http://schemas.openxmlformats.org/officeDocument/2006/relationships/image" Target="../media/image14.jpe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5C207-01CB-4C01-9723-E2D17C1B64B9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0DA99-4353-4D19-8CAA-221C6B1DE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98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817D4DBE-8995-4717-B194-9476A50107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83A453-3722-4F32-9D64-DF3CFAE5F40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id="{8942D7B7-3E32-4999-AA9B-8F6B7AC6DC6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4C0187-98EF-4744-843D-DE870831EB52}" type="slidenum"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D8DFC82-8EEB-41AF-BBCF-558C24F0C7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207883C9-6DA1-40BB-A381-4882B7879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F632ABE-6245-4BC2-8640-C81F2DA041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F72842-438B-49F4-8893-839A05D560E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07" name="Rectangle 7">
            <a:extLst>
              <a:ext uri="{FF2B5EF4-FFF2-40B4-BE49-F238E27FC236}">
                <a16:creationId xmlns:a16="http://schemas.microsoft.com/office/drawing/2014/main" id="{9E1A8EA5-48D3-485A-B2F4-D43AF531D3A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453F21F-F4D4-4ADE-95AC-8D300B57E727}" type="slidenum"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789DCF02-7883-4B6E-8728-5B519B53399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8C3ED694-5909-4C59-B937-1AB51A3B0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46F33A66-0762-4727-823C-DDF4FB34B6B9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755EE4-D685-4772-AD03-A2A17135F42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ABB93C-0920-48D2-9025-0EEE444B5A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DA1B96-30DD-4859-AA4E-9E754F1F70C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43AD688-A4C0-4EC5-AE81-B57D67DEBEA3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31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75DC09-8FED-41CF-A2D8-63C4659713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1606CF-4CBA-4854-873E-E820D727C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BBE7F7-F61F-49E3-98FD-F4F4510FF2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FD93F-1282-4B56-9CE1-CA2758390F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780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F06E30-8502-4C11-8F61-B777DD592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7BB945-BEA4-47F5-B128-FB5E9EBF52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D05088-0CF2-4B2B-AAAB-F78CA51C52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3B2712-FB37-498D-93E4-431D6C6F4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668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C485DED-869C-42EC-88F3-8C94D11E50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FCBCEA-1446-4F9C-9C62-D9926304C2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812F9E-DFDE-4FCF-BABA-48463103FE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5AFB2-5913-4F09-A761-C89C8B4DE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652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D449A-224D-4D9D-B9EF-824E56714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E1B60-8408-4C6D-ACB2-8950B8514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594BB-60FD-4FB7-BF8F-5587206F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E2EAB-F0A3-47F8-B53E-33F927254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77F8-83A8-47A0-94F3-8DAEEF51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AB017-3E15-4EE6-8E64-5162752CE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550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B3CF-34AE-4815-8B6E-AEBD76AC8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F4B61-28DD-4BB5-A36C-017A2EAB6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E6521-037C-4B85-B0FE-894DF87B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DAEBC-6DE2-4D1D-8E42-B09BDCAA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0BA90-2A85-4738-9454-6A774C32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2F34C-501C-4661-AAAF-B6A237782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794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25F76-17DA-4B6F-B060-667D404FC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FAE0-62E3-4B2A-AE68-63EFB49A0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DA80A-B4C6-4E51-922E-DCE99BEFA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DEC25-59B5-46BA-B11C-2659E158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72DF6-BA5F-4D1F-8D13-6F655113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CF447-A772-48E4-8837-2CCA37363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6948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C6944-8BF8-4BA5-A6A2-B64CE2BE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73289-2D5D-4486-80DA-EBF874BCF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8FFBC-8D68-417E-90E8-CA2C326BC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84A9C-450C-4FC0-84BE-42323B2F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81EEF-888D-4B4E-BA99-6CEBF357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08D14-80DC-4657-93C4-6E74F520F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E281F-A1CB-483A-A623-392C0A80E0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350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CA81-172A-4ECC-A2C6-9C51FBBB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18C62-0C60-4AC6-A6CF-A828C7B79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430B6-C09C-48A8-A58C-79B2D67B2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2B3C-1353-4BB3-9AC0-5BAFB5A8C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A1A237-3FEF-4ECC-935F-94F0A9B12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C9C1E-CB2C-4E62-82A0-D0AB46F8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4BAAB-4A40-48DC-BB54-99A69DF8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F14E1-E3CB-4A1A-91E6-59B7BD14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18F04-ABFB-49B8-A41F-BEE224199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755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DA81-839C-46FC-9CA3-2D007F970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7E2EA6-F84F-4CCE-889D-7B198280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8D50F-6929-483E-A236-9B9A50D4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E36B3-EA27-41AC-91F4-4F769597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359DE-EF3A-48EF-BAC7-CD0F3A0CAF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601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71531-16A5-4F6D-9914-387F81DE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FB3407-117E-4770-A7D5-4E714115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F97F9-2BE5-440F-9EAC-56541C34C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E76DD-1E14-4830-8F9C-AE911BC9C1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51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2F11B4-C3BF-459C-925E-427FFEE81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5346BA-4E99-4B9C-AC40-D5EA7C147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5CD202-1276-42DD-B123-37C9EBF842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F4B33B-3A71-4372-99D1-A8F53DB214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484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A0571-3257-438D-A339-73DC5BDD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2DE54-C8B2-43D9-A7F6-A3659B7B3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AC041-0A58-428B-917B-F7F8249DA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7385D-CE68-46D3-8BBE-31BEBD57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428B4-E317-47A6-B6EF-9AD1F4AD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9BC2-278B-4A0F-B2A8-1B99F830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3A403-97A8-4C1B-B6FA-177E0DD9F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4371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6A385-0963-48E6-ADB5-18B11BEC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AA825C-559D-42A1-BFE9-13410EB65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732D7-319B-4FDC-BAD6-AF6F5419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75904-DB23-4157-8D47-3DC73C6A5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12035-C6F8-429E-9E47-4D59CA589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A9169-D3B2-4446-976B-3570F36B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B6B41-75A0-427A-BA2D-6A33392789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3109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724DD-BCCC-4577-BCD7-A8EA00ED1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A402D-E6B4-41D7-B0BF-816740FF6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F23BA-52EB-4122-B579-AA3B71EE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37A69-7018-4206-B8A0-C8B0ACC4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27749-72A4-4786-950F-193E8F80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D7B7B-5F1F-478A-8304-A5B1DC0510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4626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C4846D-4237-496C-932D-15A1F6525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BA3B0-9E5B-42DA-AABB-0D01893B6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EFF86-1F27-47B5-B666-ADFC1CF2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926C-FF53-45C0-AC88-928BB7478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2A99-2824-4BDB-9460-B94AFDFBC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5BFF8-5B6C-429E-B19B-901F0D50D7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4668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9293C1-D0AA-425B-BA60-14D21E237E8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73E522-EF69-4ACB-A292-623CF9B68B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B0C25-8E5D-4B8B-88F8-1C2CEEA19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6A29B-5B98-497F-B3C7-0C5AAF89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490AF90-4E4C-447C-ADA5-0C31C9F59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26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3F71C2-4516-4B83-8BAE-0E7C0974B7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98B628-C95F-4619-B032-437B045B46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41E3AD-9C8F-4431-9E64-0991910195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7A317-2C0F-4BA3-B016-D24ECA9BFD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02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0C12CF-C7AA-4C1C-83AA-FB4EBF72C0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35B307-0CA0-4831-BD31-20EB926DC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68A2C0-1F93-4915-BF15-09BD6A0FA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4F824-6872-493D-B10A-7839384492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28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164DE42-A0A9-445C-9A19-2C6AD2BEE6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5CA729-A72F-45BB-9E44-54EC4FD9B7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0ECCBFC-B54D-487D-965C-545CF425F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226AF-5553-4591-BEB6-4A34A9AEEB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208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CD0BB03-9C48-49A1-A4B3-1E3BE148E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BB88BE-61B1-4FB0-BBE9-CB93CDAFFB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FF7D75A-BC78-470C-AB86-3D1C56A1F9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F76240-70EA-4B55-B971-0C5D3483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75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4334E4-4C44-471F-9751-FB17C2D606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6539513-0D5A-41D1-8D70-09C05CC4B0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E6978F7-35D3-47B3-B31E-0F2503ECC8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27209-9D16-47CB-AF02-0590C78A54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208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6161AD-255C-406E-A6F0-0EE3D8236D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09CC27-69F6-4114-9EF0-85E2FFC05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F4E8A8-31F6-4C57-B5D1-A476617080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89644-B5BA-4755-A45F-0B3414D577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926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A9EEE2-F8FB-4276-8A48-473D55D598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EE93D8-8B4B-4836-BB1B-79A883261B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DB4EE0-D43C-4E4B-8AF8-19E13B1377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903888-1975-4131-8AF8-71FD94234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46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5A5D277-752D-45CC-8F95-90154FEAA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1F43E41-A300-4840-943B-F749E896D0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21734E6-DFA0-4CA6-AD28-8A0C8D7A28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8AF77604-EB0B-43B1-8C36-3BF52DA46D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22AF57EF-E505-4AFA-AC14-AAFADCE579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6CF1E864-8CC3-4AAB-B8AA-34B6FEBC0A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72449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538BE6-3CB4-4149-AECC-B44E645FB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FF19D8-206B-4D9A-8562-7D4BE73C8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6023B73-4698-4383-BEFB-22499BC4BF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DB2AA2-D28E-4C3C-9480-D49A1560F9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26F8F7E-A117-4CBF-A8F0-90E878D1F2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1DBDCFF6-4211-4225-B2F6-9D2E03458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49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emf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emf"/><Relationship Id="rId11" Type="http://schemas.openxmlformats.org/officeDocument/2006/relationships/image" Target="../media/image22.png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6.e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14.jpeg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2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11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8.emf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jpeg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emf"/><Relationship Id="rId9" Type="http://schemas.openxmlformats.org/officeDocument/2006/relationships/image" Target="../media/image1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9">
            <a:extLst>
              <a:ext uri="{FF2B5EF4-FFF2-40B4-BE49-F238E27FC236}">
                <a16:creationId xmlns:a16="http://schemas.microsoft.com/office/drawing/2014/main" id="{A778237D-0F59-498A-AAAC-A72125169E7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1915298"/>
            <a:ext cx="84582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HỌC SINH THÂN MẾN</a:t>
            </a:r>
          </a:p>
        </p:txBody>
      </p:sp>
      <p:pic>
        <p:nvPicPr>
          <p:cNvPr id="3075" name="Picture 3" descr="BONGDI~1">
            <a:extLst>
              <a:ext uri="{FF2B5EF4-FFF2-40B4-BE49-F238E27FC236}">
                <a16:creationId xmlns:a16="http://schemas.microsoft.com/office/drawing/2014/main" id="{237F2B82-EB4A-492E-9A3C-95B554E339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257801"/>
            <a:ext cx="16764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468E1F52-29F7-4B32-A132-186EFDC79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62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 dirty="0">
                <a:solidFill>
                  <a:srgbClr val="FF99FF"/>
                </a:solidFill>
              </a:rPr>
              <a:t>2. </a:t>
            </a:r>
            <a:r>
              <a:rPr lang="en-US" altLang="en-US" sz="3000" b="1" u="sng" dirty="0" err="1">
                <a:solidFill>
                  <a:srgbClr val="FF99FF"/>
                </a:solidFill>
              </a:rPr>
              <a:t>Áp</a:t>
            </a:r>
            <a:r>
              <a:rPr lang="en-US" altLang="en-US" sz="3000" b="1" u="sng" dirty="0">
                <a:solidFill>
                  <a:srgbClr val="FF99FF"/>
                </a:solidFill>
              </a:rPr>
              <a:t> </a:t>
            </a:r>
            <a:r>
              <a:rPr lang="en-US" altLang="en-US" sz="3000" b="1" u="sng" dirty="0" err="1">
                <a:solidFill>
                  <a:srgbClr val="FF99FF"/>
                </a:solidFill>
              </a:rPr>
              <a:t>dụng</a:t>
            </a:r>
            <a:r>
              <a:rPr lang="en-US" altLang="en-US" sz="3000" b="1" u="sng" dirty="0">
                <a:solidFill>
                  <a:srgbClr val="FF99FF"/>
                </a:solidFill>
              </a:rPr>
              <a:t>: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4F9FAFB8-BF20-4C42-A7B4-5EE87EF4D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262" y="11430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CC00"/>
                </a:solidFill>
              </a:rPr>
              <a:t>b. </a:t>
            </a:r>
            <a:r>
              <a:rPr lang="en-US" altLang="en-US" b="1" u="sng">
                <a:solidFill>
                  <a:srgbClr val="FFCC00"/>
                </a:solidFill>
              </a:rPr>
              <a:t>Quy tắc chia hai căn bậc hai:</a:t>
            </a:r>
          </a:p>
        </p:txBody>
      </p:sp>
      <p:sp>
        <p:nvSpPr>
          <p:cNvPr id="41989" name="Text Box 5">
            <a:extLst>
              <a:ext uri="{FF2B5EF4-FFF2-40B4-BE49-F238E27FC236}">
                <a16:creationId xmlns:a16="http://schemas.microsoft.com/office/drawing/2014/main" id="{70CC0CEE-4E82-4AE6-8652-2795E49FD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52600"/>
            <a:ext cx="8382000" cy="137318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FFFFFF"/>
                </a:solidFill>
              </a:rPr>
              <a:t>Muốn</a:t>
            </a:r>
            <a:r>
              <a:rPr lang="en-US" altLang="en-US" dirty="0">
                <a:solidFill>
                  <a:srgbClr val="FFFFFF"/>
                </a:solidFill>
              </a:rPr>
              <a:t> chia </a:t>
            </a:r>
            <a:r>
              <a:rPr lang="en-US" altLang="en-US" dirty="0" err="1">
                <a:solidFill>
                  <a:srgbClr val="FFFFFF"/>
                </a:solidFill>
              </a:rPr>
              <a:t>căn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bậc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hai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của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số</a:t>
            </a:r>
            <a:r>
              <a:rPr lang="en-US" altLang="en-US" dirty="0">
                <a:solidFill>
                  <a:srgbClr val="FFFFFF"/>
                </a:solidFill>
              </a:rPr>
              <a:t> a </a:t>
            </a:r>
            <a:r>
              <a:rPr lang="en-US" altLang="en-US" dirty="0" err="1">
                <a:solidFill>
                  <a:srgbClr val="FFFFFF"/>
                </a:solidFill>
              </a:rPr>
              <a:t>không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âm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cho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căn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bậc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hai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của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số</a:t>
            </a:r>
            <a:r>
              <a:rPr lang="en-US" altLang="en-US" dirty="0">
                <a:solidFill>
                  <a:srgbClr val="FFFFFF"/>
                </a:solidFill>
              </a:rPr>
              <a:t> b </a:t>
            </a:r>
            <a:r>
              <a:rPr lang="en-US" altLang="en-US" dirty="0" err="1">
                <a:solidFill>
                  <a:srgbClr val="FFFFFF"/>
                </a:solidFill>
              </a:rPr>
              <a:t>dương</a:t>
            </a:r>
            <a:r>
              <a:rPr lang="en-US" altLang="en-US" dirty="0">
                <a:solidFill>
                  <a:srgbClr val="FFFFFF"/>
                </a:solidFill>
              </a:rPr>
              <a:t>, ta </a:t>
            </a:r>
            <a:r>
              <a:rPr lang="en-US" altLang="en-US" dirty="0" err="1">
                <a:solidFill>
                  <a:srgbClr val="FFFFFF"/>
                </a:solidFill>
              </a:rPr>
              <a:t>có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thể</a:t>
            </a:r>
            <a:r>
              <a:rPr lang="en-US" altLang="en-US" dirty="0">
                <a:solidFill>
                  <a:srgbClr val="FFFFFF"/>
                </a:solidFill>
              </a:rPr>
              <a:t> chia </a:t>
            </a:r>
            <a:r>
              <a:rPr lang="en-US" altLang="en-US" dirty="0" err="1">
                <a:solidFill>
                  <a:srgbClr val="FFFFFF"/>
                </a:solidFill>
              </a:rPr>
              <a:t>số</a:t>
            </a:r>
            <a:r>
              <a:rPr lang="en-US" altLang="en-US" dirty="0">
                <a:solidFill>
                  <a:srgbClr val="FFFFFF"/>
                </a:solidFill>
              </a:rPr>
              <a:t> a </a:t>
            </a:r>
            <a:r>
              <a:rPr lang="en-US" altLang="en-US" dirty="0" err="1">
                <a:solidFill>
                  <a:srgbClr val="FFFFFF"/>
                </a:solidFill>
              </a:rPr>
              <a:t>cho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số</a:t>
            </a:r>
            <a:r>
              <a:rPr lang="en-US" altLang="en-US" dirty="0">
                <a:solidFill>
                  <a:srgbClr val="FFFFFF"/>
                </a:solidFill>
              </a:rPr>
              <a:t> b </a:t>
            </a:r>
            <a:r>
              <a:rPr lang="en-US" altLang="en-US" dirty="0" err="1">
                <a:solidFill>
                  <a:srgbClr val="FFFFFF"/>
                </a:solidFill>
              </a:rPr>
              <a:t>rồi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khai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phương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kết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quả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đó</a:t>
            </a:r>
            <a:r>
              <a:rPr lang="en-US" altLang="en-US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1116A655-8DF6-4A68-A5B6-953238CAA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062" y="1905001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CC00"/>
                </a:solidFill>
              </a:rPr>
              <a:t>* </a:t>
            </a:r>
            <a:r>
              <a:rPr lang="en-US" altLang="en-US" b="1" dirty="0" err="1">
                <a:solidFill>
                  <a:srgbClr val="FFCC00"/>
                </a:solidFill>
              </a:rPr>
              <a:t>Ví</a:t>
            </a:r>
            <a:r>
              <a:rPr lang="en-US" altLang="en-US" b="1" dirty="0">
                <a:solidFill>
                  <a:srgbClr val="FFCC00"/>
                </a:solidFill>
              </a:rPr>
              <a:t> </a:t>
            </a:r>
            <a:r>
              <a:rPr lang="en-US" altLang="en-US" b="1" dirty="0" err="1">
                <a:solidFill>
                  <a:srgbClr val="FFCC00"/>
                </a:solidFill>
              </a:rPr>
              <a:t>dụ</a:t>
            </a:r>
            <a:r>
              <a:rPr lang="en-US" altLang="en-US" b="1" dirty="0">
                <a:solidFill>
                  <a:srgbClr val="FFCC00"/>
                </a:solidFill>
              </a:rPr>
              <a:t> 2: </a:t>
            </a:r>
            <a:r>
              <a:rPr lang="en-US" altLang="en-US" b="1" dirty="0" err="1">
                <a:solidFill>
                  <a:srgbClr val="FFCC00"/>
                </a:solidFill>
              </a:rPr>
              <a:t>Tính</a:t>
            </a:r>
            <a:endParaRPr lang="en-US" altLang="en-US" b="1" dirty="0">
              <a:solidFill>
                <a:srgbClr val="FFCC00"/>
              </a:solidFill>
            </a:endParaRPr>
          </a:p>
        </p:txBody>
      </p:sp>
      <p:graphicFrame>
        <p:nvGraphicFramePr>
          <p:cNvPr id="41993" name="Object 9">
            <a:extLst>
              <a:ext uri="{FF2B5EF4-FFF2-40B4-BE49-F238E27FC236}">
                <a16:creationId xmlns:a16="http://schemas.microsoft.com/office/drawing/2014/main" id="{76AB6C77-7DC6-4F1A-A287-6B2B7AB79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03116"/>
              </p:ext>
            </p:extLst>
          </p:nvPr>
        </p:nvGraphicFramePr>
        <p:xfrm>
          <a:off x="1108386" y="2362233"/>
          <a:ext cx="10763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466723" imgH="438099" progId="Equation.3">
                  <p:embed/>
                </p:oleObj>
              </mc:Choice>
              <mc:Fallback>
                <p:oleObj name="Equation" r:id="rId3" imgW="466723" imgH="438099" progId="Equation.3">
                  <p:embed/>
                  <p:pic>
                    <p:nvPicPr>
                      <p:cNvPr id="41993" name="Object 9">
                        <a:extLst>
                          <a:ext uri="{FF2B5EF4-FFF2-40B4-BE49-F238E27FC236}">
                            <a16:creationId xmlns:a16="http://schemas.microsoft.com/office/drawing/2014/main" id="{76AB6C77-7DC6-4F1A-A287-6B2B7AB79E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386" y="2362233"/>
                        <a:ext cx="1076325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>
            <a:extLst>
              <a:ext uri="{FF2B5EF4-FFF2-40B4-BE49-F238E27FC236}">
                <a16:creationId xmlns:a16="http://schemas.microsoft.com/office/drawing/2014/main" id="{C598198A-466D-4B73-8B98-91C22B6BDB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25714"/>
              </p:ext>
            </p:extLst>
          </p:nvPr>
        </p:nvGraphicFramePr>
        <p:xfrm>
          <a:off x="6478962" y="2630488"/>
          <a:ext cx="1905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828516" imgH="428752" progId="Equation.3">
                  <p:embed/>
                </p:oleObj>
              </mc:Choice>
              <mc:Fallback>
                <p:oleObj name="Equation" r:id="rId5" imgW="828516" imgH="428752" progId="Equation.3">
                  <p:embed/>
                  <p:pic>
                    <p:nvPicPr>
                      <p:cNvPr id="41997" name="Object 13">
                        <a:extLst>
                          <a:ext uri="{FF2B5EF4-FFF2-40B4-BE49-F238E27FC236}">
                            <a16:creationId xmlns:a16="http://schemas.microsoft.com/office/drawing/2014/main" id="{C598198A-466D-4B73-8B98-91C22B6BDB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962" y="2630488"/>
                        <a:ext cx="1905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3" name="Text Box 19">
            <a:extLst>
              <a:ext uri="{FF2B5EF4-FFF2-40B4-BE49-F238E27FC236}">
                <a16:creationId xmlns:a16="http://schemas.microsoft.com/office/drawing/2014/main" id="{3E16FF9C-FAD0-49F1-9ED6-5E34346D7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468" y="11430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(SGK)</a:t>
            </a:r>
          </a:p>
        </p:txBody>
      </p:sp>
      <p:sp>
        <p:nvSpPr>
          <p:cNvPr id="42004" name="Text Box 20">
            <a:extLst>
              <a:ext uri="{FF2B5EF4-FFF2-40B4-BE49-F238E27FC236}">
                <a16:creationId xmlns:a16="http://schemas.microsoft.com/office/drawing/2014/main" id="{7CF77496-33A6-4610-BFAF-DF12F3640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graphicFrame>
        <p:nvGraphicFramePr>
          <p:cNvPr id="18" name="Object 7">
            <a:extLst>
              <a:ext uri="{FF2B5EF4-FFF2-40B4-BE49-F238E27FC236}">
                <a16:creationId xmlns:a16="http://schemas.microsoft.com/office/drawing/2014/main" id="{90967893-2636-4AE0-B805-A9AFB55594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034049"/>
              </p:ext>
            </p:extLst>
          </p:nvPr>
        </p:nvGraphicFramePr>
        <p:xfrm>
          <a:off x="6950076" y="656825"/>
          <a:ext cx="1750864" cy="127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7" imgW="723600" imgH="520560" progId="Equation.DSMT4">
                  <p:embed/>
                </p:oleObj>
              </mc:Choice>
              <mc:Fallback>
                <p:oleObj name="Equation" r:id="rId7" imgW="723600" imgH="520560" progId="Equation.DSMT4">
                  <p:embed/>
                  <p:pic>
                    <p:nvPicPr>
                      <p:cNvPr id="40967" name="Object 7">
                        <a:extLst>
                          <a:ext uri="{FF2B5EF4-FFF2-40B4-BE49-F238E27FC236}">
                            <a16:creationId xmlns:a16="http://schemas.microsoft.com/office/drawing/2014/main" id="{7536BE05-6BB0-4E73-8D4F-23991FCD41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0076" y="656825"/>
                        <a:ext cx="1750864" cy="1278338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7515432F-67CE-496D-A590-26EDCC2761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08581" y="2413000"/>
            <a:ext cx="176799" cy="44199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8" grpId="0"/>
      <p:bldP spid="41989" grpId="0" animBg="1"/>
      <p:bldP spid="41989" grpId="1" animBg="1"/>
      <p:bldP spid="41991" grpId="0"/>
      <p:bldP spid="420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E1786D7-E6CA-4B65-BEBC-E2DA79801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81" y="859630"/>
            <a:ext cx="1449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?3. Tính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2294" name="Object 7">
            <a:extLst>
              <a:ext uri="{FF2B5EF4-FFF2-40B4-BE49-F238E27FC236}">
                <a16:creationId xmlns:a16="http://schemas.microsoft.com/office/drawing/2014/main" id="{E8907F7C-A5C2-4F95-A754-3FC8A9D715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467562"/>
              </p:ext>
            </p:extLst>
          </p:nvPr>
        </p:nvGraphicFramePr>
        <p:xfrm>
          <a:off x="1161257" y="1321594"/>
          <a:ext cx="1241425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543111" imgH="438099" progId="Equation.3">
                  <p:embed/>
                </p:oleObj>
              </mc:Choice>
              <mc:Fallback>
                <p:oleObj name="Equation" r:id="rId3" imgW="543111" imgH="438099" progId="Equation.3">
                  <p:embed/>
                  <p:pic>
                    <p:nvPicPr>
                      <p:cNvPr id="12294" name="Object 7">
                        <a:extLst>
                          <a:ext uri="{FF2B5EF4-FFF2-40B4-BE49-F238E27FC236}">
                            <a16:creationId xmlns:a16="http://schemas.microsoft.com/office/drawing/2014/main" id="{E8907F7C-A5C2-4F95-A754-3FC8A9D715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1257" y="1321594"/>
                        <a:ext cx="1241425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8">
            <a:extLst>
              <a:ext uri="{FF2B5EF4-FFF2-40B4-BE49-F238E27FC236}">
                <a16:creationId xmlns:a16="http://schemas.microsoft.com/office/drawing/2014/main" id="{79F34624-F3FE-42D5-8F9E-C5E4283A09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890527"/>
              </p:ext>
            </p:extLst>
          </p:nvPr>
        </p:nvGraphicFramePr>
        <p:xfrm>
          <a:off x="6289971" y="1285082"/>
          <a:ext cx="125412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523804" imgH="438099" progId="Equation.3">
                  <p:embed/>
                </p:oleObj>
              </mc:Choice>
              <mc:Fallback>
                <p:oleObj name="Equation" r:id="rId5" imgW="523804" imgH="438099" progId="Equation.3">
                  <p:embed/>
                  <p:pic>
                    <p:nvPicPr>
                      <p:cNvPr id="12295" name="Object 8">
                        <a:extLst>
                          <a:ext uri="{FF2B5EF4-FFF2-40B4-BE49-F238E27FC236}">
                            <a16:creationId xmlns:a16="http://schemas.microsoft.com/office/drawing/2014/main" id="{79F34624-F3FE-42D5-8F9E-C5E4283A09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971" y="1285082"/>
                        <a:ext cx="1254125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7" name="Text Box 19">
            <a:extLst>
              <a:ext uri="{FF2B5EF4-FFF2-40B4-BE49-F238E27FC236}">
                <a16:creationId xmlns:a16="http://schemas.microsoft.com/office/drawing/2014/main" id="{A3B8B227-9BE9-47BA-B8D7-16E8C33AE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3B7E85-06BD-4763-A10F-AD1544B8CA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7600" y="1624360"/>
            <a:ext cx="176799" cy="441998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2">
            <a:extLst>
              <a:ext uri="{FF2B5EF4-FFF2-40B4-BE49-F238E27FC236}">
                <a16:creationId xmlns:a16="http://schemas.microsoft.com/office/drawing/2014/main" id="{16BFBA13-170E-4FE0-A681-1B5DEBB9AFE2}"/>
              </a:ext>
            </a:extLst>
          </p:cNvPr>
          <p:cNvGrpSpPr>
            <a:grpSpLocks/>
          </p:cNvGrpSpPr>
          <p:nvPr/>
        </p:nvGrpSpPr>
        <p:grpSpPr bwMode="auto">
          <a:xfrm>
            <a:off x="-150829" y="-276225"/>
            <a:ext cx="12462235" cy="7162800"/>
            <a:chOff x="-23" y="0"/>
            <a:chExt cx="5783" cy="4252"/>
          </a:xfrm>
        </p:grpSpPr>
        <p:sp>
          <p:nvSpPr>
            <p:cNvPr id="13320" name="Rectangle 53">
              <a:extLst>
                <a:ext uri="{FF2B5EF4-FFF2-40B4-BE49-F238E27FC236}">
                  <a16:creationId xmlns:a16="http://schemas.microsoft.com/office/drawing/2014/main" id="{993F0E65-3210-47CA-BB59-F2F9DC4D2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21" name="plant">
              <a:extLst>
                <a:ext uri="{FF2B5EF4-FFF2-40B4-BE49-F238E27FC236}">
                  <a16:creationId xmlns:a16="http://schemas.microsoft.com/office/drawing/2014/main" id="{F2995C67-FFEE-4D9B-858C-6E9D0A1F3A2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22" name="plant">
              <a:extLst>
                <a:ext uri="{FF2B5EF4-FFF2-40B4-BE49-F238E27FC236}">
                  <a16:creationId xmlns:a16="http://schemas.microsoft.com/office/drawing/2014/main" id="{B4D7CA82-03B8-4C3E-9B46-AF4EB0B75B3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23" name="plant">
              <a:extLst>
                <a:ext uri="{FF2B5EF4-FFF2-40B4-BE49-F238E27FC236}">
                  <a16:creationId xmlns:a16="http://schemas.microsoft.com/office/drawing/2014/main" id="{D826A1A4-926F-4F6F-9994-48DA4581555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24" name="plant">
              <a:extLst>
                <a:ext uri="{FF2B5EF4-FFF2-40B4-BE49-F238E27FC236}">
                  <a16:creationId xmlns:a16="http://schemas.microsoft.com/office/drawing/2014/main" id="{4BD035C6-90A4-4861-9DBC-4DAEB20550B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4875" name="Text Box 59">
            <a:extLst>
              <a:ext uri="{FF2B5EF4-FFF2-40B4-BE49-F238E27FC236}">
                <a16:creationId xmlns:a16="http://schemas.microsoft.com/office/drawing/2014/main" id="{7D016556-7305-4031-A987-C713EBD4A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99FF"/>
                </a:solidFill>
              </a:rPr>
              <a:t>2. </a:t>
            </a:r>
            <a:r>
              <a:rPr lang="en-US" altLang="en-US" sz="3000" b="1" u="sng">
                <a:solidFill>
                  <a:srgbClr val="FF99FF"/>
                </a:solidFill>
              </a:rPr>
              <a:t>Áp dụng:</a:t>
            </a:r>
          </a:p>
        </p:txBody>
      </p:sp>
      <p:sp>
        <p:nvSpPr>
          <p:cNvPr id="34876" name="Text Box 60">
            <a:extLst>
              <a:ext uri="{FF2B5EF4-FFF2-40B4-BE49-F238E27FC236}">
                <a16:creationId xmlns:a16="http://schemas.microsoft.com/office/drawing/2014/main" id="{23E6B5B1-DACF-4E37-84CE-34353B50C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143001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CC00"/>
                </a:solidFill>
              </a:rPr>
              <a:t>* Chú ý:</a:t>
            </a:r>
            <a:endParaRPr lang="en-US" altLang="en-US" b="1" u="sng">
              <a:solidFill>
                <a:srgbClr val="FFCC00"/>
              </a:solidFill>
            </a:endParaRPr>
          </a:p>
        </p:txBody>
      </p:sp>
      <p:sp>
        <p:nvSpPr>
          <p:cNvPr id="34877" name="Text Box 61">
            <a:extLst>
              <a:ext uri="{FF2B5EF4-FFF2-40B4-BE49-F238E27FC236}">
                <a16:creationId xmlns:a16="http://schemas.microsoft.com/office/drawing/2014/main" id="{1A52D14F-966B-4258-944E-BA732B475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4532" y="1692276"/>
            <a:ext cx="9242979" cy="2169312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FFFFFF"/>
                </a:solidFill>
              </a:rPr>
              <a:t>Một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cách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tổng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quát</a:t>
            </a:r>
            <a:r>
              <a:rPr lang="en-US" altLang="en-US" dirty="0">
                <a:solidFill>
                  <a:srgbClr val="FFFFFF"/>
                </a:solidFill>
              </a:rPr>
              <a:t>, </a:t>
            </a:r>
            <a:r>
              <a:rPr lang="en-US" altLang="en-US" dirty="0" err="1">
                <a:solidFill>
                  <a:srgbClr val="FFFFFF"/>
                </a:solidFill>
              </a:rPr>
              <a:t>với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hai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biểu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thức</a:t>
            </a:r>
            <a:r>
              <a:rPr lang="en-US" altLang="en-US" dirty="0">
                <a:solidFill>
                  <a:srgbClr val="FFFFFF"/>
                </a:solidFill>
              </a:rPr>
              <a:t> A </a:t>
            </a:r>
            <a:r>
              <a:rPr lang="en-US" altLang="en-US" dirty="0" err="1">
                <a:solidFill>
                  <a:srgbClr val="FFFFFF"/>
                </a:solidFill>
              </a:rPr>
              <a:t>không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âm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và</a:t>
            </a:r>
            <a:r>
              <a:rPr lang="en-US" altLang="en-US" dirty="0">
                <a:solidFill>
                  <a:srgbClr val="FFFFFF"/>
                </a:solidFill>
              </a:rPr>
              <a:t> B </a:t>
            </a:r>
            <a:r>
              <a:rPr lang="en-US" altLang="en-US" dirty="0" err="1">
                <a:solidFill>
                  <a:srgbClr val="FFFFFF"/>
                </a:solidFill>
              </a:rPr>
              <a:t>dương</a:t>
            </a:r>
            <a:r>
              <a:rPr lang="en-US" altLang="en-US" dirty="0">
                <a:solidFill>
                  <a:srgbClr val="FFFFFF"/>
                </a:solidFill>
              </a:rPr>
              <a:t> ta </a:t>
            </a:r>
            <a:r>
              <a:rPr lang="en-US" altLang="en-US" dirty="0" err="1">
                <a:solidFill>
                  <a:srgbClr val="FFFFFF"/>
                </a:solidFill>
              </a:rPr>
              <a:t>có</a:t>
            </a:r>
            <a:r>
              <a:rPr lang="en-US" altLang="en-US" dirty="0">
                <a:solidFill>
                  <a:srgbClr val="FFFFFF"/>
                </a:solidFill>
              </a:rPr>
              <a:t>:</a:t>
            </a:r>
          </a:p>
          <a:p>
            <a:pPr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</a:endParaRPr>
          </a:p>
        </p:txBody>
      </p:sp>
      <p:graphicFrame>
        <p:nvGraphicFramePr>
          <p:cNvPr id="34881" name="Object 65">
            <a:extLst>
              <a:ext uri="{FF2B5EF4-FFF2-40B4-BE49-F238E27FC236}">
                <a16:creationId xmlns:a16="http://schemas.microsoft.com/office/drawing/2014/main" id="{36E00C40-5416-4139-BDCA-D47B545282A1}"/>
              </a:ext>
            </a:extLst>
          </p:cNvPr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374389996"/>
              </p:ext>
            </p:extLst>
          </p:nvPr>
        </p:nvGraphicFramePr>
        <p:xfrm>
          <a:off x="5342731" y="2352676"/>
          <a:ext cx="150653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666926" imgH="438099" progId="Equation.3">
                  <p:embed/>
                </p:oleObj>
              </mc:Choice>
              <mc:Fallback>
                <p:oleObj name="Equation" r:id="rId3" imgW="666926" imgH="438099" progId="Equation.3">
                  <p:embed/>
                  <p:pic>
                    <p:nvPicPr>
                      <p:cNvPr id="34881" name="Object 65">
                        <a:extLst>
                          <a:ext uri="{FF2B5EF4-FFF2-40B4-BE49-F238E27FC236}">
                            <a16:creationId xmlns:a16="http://schemas.microsoft.com/office/drawing/2014/main" id="{36E00C40-5416-4139-BDCA-D47B545282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2731" y="2352676"/>
                        <a:ext cx="1506538" cy="100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85" name="Text Box 69">
            <a:extLst>
              <a:ext uri="{FF2B5EF4-FFF2-40B4-BE49-F238E27FC236}">
                <a16:creationId xmlns:a16="http://schemas.microsoft.com/office/drawing/2014/main" id="{A7A9D070-BD82-4F13-892C-D1B2D2B9F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75" grpId="0"/>
      <p:bldP spid="34876" grpId="0"/>
      <p:bldP spid="348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00756208-2C9E-4DA9-846E-5C9E37FF6767}"/>
              </a:ext>
            </a:extLst>
          </p:cNvPr>
          <p:cNvGrpSpPr>
            <a:grpSpLocks/>
          </p:cNvGrpSpPr>
          <p:nvPr/>
        </p:nvGrpSpPr>
        <p:grpSpPr bwMode="auto">
          <a:xfrm>
            <a:off x="-131975" y="-276225"/>
            <a:ext cx="12528222" cy="7162800"/>
            <a:chOff x="-23" y="0"/>
            <a:chExt cx="5783" cy="4252"/>
          </a:xfrm>
        </p:grpSpPr>
        <p:sp>
          <p:nvSpPr>
            <p:cNvPr id="14356" name="Rectangle 3">
              <a:extLst>
                <a:ext uri="{FF2B5EF4-FFF2-40B4-BE49-F238E27FC236}">
                  <a16:creationId xmlns:a16="http://schemas.microsoft.com/office/drawing/2014/main" id="{F7B03CB4-ECC5-4670-BC7D-DBB33CE38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4357" name="plant">
              <a:extLst>
                <a:ext uri="{FF2B5EF4-FFF2-40B4-BE49-F238E27FC236}">
                  <a16:creationId xmlns:a16="http://schemas.microsoft.com/office/drawing/2014/main" id="{BE2A7505-B0AE-47F8-836F-C386A2FDB7C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8" name="plant">
              <a:extLst>
                <a:ext uri="{FF2B5EF4-FFF2-40B4-BE49-F238E27FC236}">
                  <a16:creationId xmlns:a16="http://schemas.microsoft.com/office/drawing/2014/main" id="{93147FA7-28D7-4DF1-9A88-4451D82BF70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59" name="plant">
              <a:extLst>
                <a:ext uri="{FF2B5EF4-FFF2-40B4-BE49-F238E27FC236}">
                  <a16:creationId xmlns:a16="http://schemas.microsoft.com/office/drawing/2014/main" id="{7C14723D-14FA-4053-8617-D65EB09B07BD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0" name="plant">
              <a:extLst>
                <a:ext uri="{FF2B5EF4-FFF2-40B4-BE49-F238E27FC236}">
                  <a16:creationId xmlns:a16="http://schemas.microsoft.com/office/drawing/2014/main" id="{5B762469-6800-4F1F-A4CF-C6DF7E904D9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4339" name="Rectangle 31">
            <a:extLst>
              <a:ext uri="{FF2B5EF4-FFF2-40B4-BE49-F238E27FC236}">
                <a16:creationId xmlns:a16="http://schemas.microsoft.com/office/drawing/2014/main" id="{93673DEE-4E40-4D24-B419-2FA2FAA81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093" y="723107"/>
            <a:ext cx="2687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Ví dụ 3. Rút gọn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4343" name="Object 36">
            <a:extLst>
              <a:ext uri="{FF2B5EF4-FFF2-40B4-BE49-F238E27FC236}">
                <a16:creationId xmlns:a16="http://schemas.microsoft.com/office/drawing/2014/main" id="{D0095938-C403-451C-B998-7264534880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285900"/>
              </p:ext>
            </p:extLst>
          </p:nvPr>
        </p:nvGraphicFramePr>
        <p:xfrm>
          <a:off x="749745" y="1242219"/>
          <a:ext cx="1381125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596880" imgH="533160" progId="Equation.DSMT4">
                  <p:embed/>
                </p:oleObj>
              </mc:Choice>
              <mc:Fallback>
                <p:oleObj name="Equation" r:id="rId3" imgW="596880" imgH="533160" progId="Equation.DSMT4">
                  <p:embed/>
                  <p:pic>
                    <p:nvPicPr>
                      <p:cNvPr id="14343" name="Object 36">
                        <a:extLst>
                          <a:ext uri="{FF2B5EF4-FFF2-40B4-BE49-F238E27FC236}">
                            <a16:creationId xmlns:a16="http://schemas.microsoft.com/office/drawing/2014/main" id="{D0095938-C403-451C-B998-7264534880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745" y="1242219"/>
                        <a:ext cx="1381125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37">
            <a:extLst>
              <a:ext uri="{FF2B5EF4-FFF2-40B4-BE49-F238E27FC236}">
                <a16:creationId xmlns:a16="http://schemas.microsoft.com/office/drawing/2014/main" id="{450CEF67-E5C4-4298-846E-7C317D0AE0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871284"/>
              </p:ext>
            </p:extLst>
          </p:nvPr>
        </p:nvGraphicFramePr>
        <p:xfrm>
          <a:off x="6135688" y="1196975"/>
          <a:ext cx="1538287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647640" imgH="520560" progId="Equation.DSMT4">
                  <p:embed/>
                </p:oleObj>
              </mc:Choice>
              <mc:Fallback>
                <p:oleObj name="Equation" r:id="rId5" imgW="647640" imgH="520560" progId="Equation.DSMT4">
                  <p:embed/>
                  <p:pic>
                    <p:nvPicPr>
                      <p:cNvPr id="14344" name="Object 37">
                        <a:extLst>
                          <a:ext uri="{FF2B5EF4-FFF2-40B4-BE49-F238E27FC236}">
                            <a16:creationId xmlns:a16="http://schemas.microsoft.com/office/drawing/2014/main" id="{450CEF67-E5C4-4298-846E-7C317D0AE0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1196975"/>
                        <a:ext cx="1538287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4" name="Text Box 53">
            <a:extLst>
              <a:ext uri="{FF2B5EF4-FFF2-40B4-BE49-F238E27FC236}">
                <a16:creationId xmlns:a16="http://schemas.microsoft.com/office/drawing/2014/main" id="{ACCA83CC-58CB-48F5-9661-ECE7D934A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600201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Với a &gt; 0</a:t>
            </a:r>
          </a:p>
        </p:txBody>
      </p:sp>
      <p:sp>
        <p:nvSpPr>
          <p:cNvPr id="35894" name="Text Box 54">
            <a:extLst>
              <a:ext uri="{FF2B5EF4-FFF2-40B4-BE49-F238E27FC236}">
                <a16:creationId xmlns:a16="http://schemas.microsoft.com/office/drawing/2014/main" id="{45370E92-8C94-4AB2-B1B5-DBFF76E5B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79B776-DD1F-4312-B641-06292A3EE5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1333" y="1680922"/>
            <a:ext cx="176799" cy="441998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6">
            <a:extLst>
              <a:ext uri="{FF2B5EF4-FFF2-40B4-BE49-F238E27FC236}">
                <a16:creationId xmlns:a16="http://schemas.microsoft.com/office/drawing/2014/main" id="{BCBA41F1-2255-44DD-AA83-1AB52AB9BBDD}"/>
              </a:ext>
            </a:extLst>
          </p:cNvPr>
          <p:cNvGrpSpPr>
            <a:grpSpLocks/>
          </p:cNvGrpSpPr>
          <p:nvPr/>
        </p:nvGrpSpPr>
        <p:grpSpPr bwMode="auto">
          <a:xfrm>
            <a:off x="-94269" y="-123825"/>
            <a:ext cx="12386821" cy="7162800"/>
            <a:chOff x="-23" y="0"/>
            <a:chExt cx="5783" cy="4252"/>
          </a:xfrm>
        </p:grpSpPr>
        <p:sp>
          <p:nvSpPr>
            <p:cNvPr id="15382" name="Rectangle 17">
              <a:extLst>
                <a:ext uri="{FF2B5EF4-FFF2-40B4-BE49-F238E27FC236}">
                  <a16:creationId xmlns:a16="http://schemas.microsoft.com/office/drawing/2014/main" id="{BDF41F6B-50A4-4AE7-8F3D-A1366523D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5383" name="plant">
              <a:extLst>
                <a:ext uri="{FF2B5EF4-FFF2-40B4-BE49-F238E27FC236}">
                  <a16:creationId xmlns:a16="http://schemas.microsoft.com/office/drawing/2014/main" id="{E0C42A09-72D8-491A-8122-0F769D2116D6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4" name="plant">
              <a:extLst>
                <a:ext uri="{FF2B5EF4-FFF2-40B4-BE49-F238E27FC236}">
                  <a16:creationId xmlns:a16="http://schemas.microsoft.com/office/drawing/2014/main" id="{6158EBF2-3189-49B3-8FE5-04BD0EBE440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5" name="plant">
              <a:extLst>
                <a:ext uri="{FF2B5EF4-FFF2-40B4-BE49-F238E27FC236}">
                  <a16:creationId xmlns:a16="http://schemas.microsoft.com/office/drawing/2014/main" id="{E7DB9732-D2A6-4F29-9E02-520C448E96ED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6" name="plant">
              <a:extLst>
                <a:ext uri="{FF2B5EF4-FFF2-40B4-BE49-F238E27FC236}">
                  <a16:creationId xmlns:a16="http://schemas.microsoft.com/office/drawing/2014/main" id="{38F7C1A0-CF19-4571-8EAC-1E7E60B0B1E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5363" name="Rectangle 23">
            <a:extLst>
              <a:ext uri="{FF2B5EF4-FFF2-40B4-BE49-F238E27FC236}">
                <a16:creationId xmlns:a16="http://schemas.microsoft.com/office/drawing/2014/main" id="{5B7B632D-D77C-47C8-8988-9951208E2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265" y="950913"/>
            <a:ext cx="6350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?4. Rút gọn biểu thức, với a, b không âm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5367" name="Object 28">
            <a:extLst>
              <a:ext uri="{FF2B5EF4-FFF2-40B4-BE49-F238E27FC236}">
                <a16:creationId xmlns:a16="http://schemas.microsoft.com/office/drawing/2014/main" id="{6718CF57-0AD0-46E2-B60C-A9D94FA971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918165"/>
              </p:ext>
            </p:extLst>
          </p:nvPr>
        </p:nvGraphicFramePr>
        <p:xfrm>
          <a:off x="977028" y="1425576"/>
          <a:ext cx="1522412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666926" imgH="438099" progId="Equation.3">
                  <p:embed/>
                </p:oleObj>
              </mc:Choice>
              <mc:Fallback>
                <p:oleObj name="Equation" r:id="rId3" imgW="666926" imgH="438099" progId="Equation.3">
                  <p:embed/>
                  <p:pic>
                    <p:nvPicPr>
                      <p:cNvPr id="15367" name="Object 28">
                        <a:extLst>
                          <a:ext uri="{FF2B5EF4-FFF2-40B4-BE49-F238E27FC236}">
                            <a16:creationId xmlns:a16="http://schemas.microsoft.com/office/drawing/2014/main" id="{6718CF57-0AD0-46E2-B60C-A9D94FA971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028" y="1425576"/>
                        <a:ext cx="1522412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29">
            <a:extLst>
              <a:ext uri="{FF2B5EF4-FFF2-40B4-BE49-F238E27FC236}">
                <a16:creationId xmlns:a16="http://schemas.microsoft.com/office/drawing/2014/main" id="{CE16BC8D-BC3F-4730-8FF1-7CE7261BB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1" y="1435100"/>
          <a:ext cx="14573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619079" imgH="447853" progId="Equation.3">
                  <p:embed/>
                </p:oleObj>
              </mc:Choice>
              <mc:Fallback>
                <p:oleObj name="Equation" r:id="rId5" imgW="619079" imgH="447853" progId="Equation.3">
                  <p:embed/>
                  <p:pic>
                    <p:nvPicPr>
                      <p:cNvPr id="15368" name="Object 29">
                        <a:extLst>
                          <a:ext uri="{FF2B5EF4-FFF2-40B4-BE49-F238E27FC236}">
                            <a16:creationId xmlns:a16="http://schemas.microsoft.com/office/drawing/2014/main" id="{CE16BC8D-BC3F-4730-8FF1-7CE7261BB1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1" y="1435100"/>
                        <a:ext cx="14573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0" name="Text Box 48">
            <a:extLst>
              <a:ext uri="{FF2B5EF4-FFF2-40B4-BE49-F238E27FC236}">
                <a16:creationId xmlns:a16="http://schemas.microsoft.com/office/drawing/2014/main" id="{911DC8B3-BED0-4B38-BA27-ED5E752F8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6764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(với a </a:t>
            </a:r>
            <a:r>
              <a:rPr lang="en-US" altLang="en-US">
                <a:solidFill>
                  <a:srgbClr val="FFFFFF"/>
                </a:solidFill>
                <a:cs typeface="Times New Roman" panose="02020603050405020304" pitchFamily="18" charset="0"/>
              </a:rPr>
              <a:t>≥ 0)</a:t>
            </a:r>
          </a:p>
        </p:txBody>
      </p:sp>
      <p:sp>
        <p:nvSpPr>
          <p:cNvPr id="36913" name="Text Box 49">
            <a:extLst>
              <a:ext uri="{FF2B5EF4-FFF2-40B4-BE49-F238E27FC236}">
                <a16:creationId xmlns:a16="http://schemas.microsoft.com/office/drawing/2014/main" id="{C01F798E-2392-45C5-9D8D-31BDCF6DC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76F55C-D974-4794-8E90-36F0F68A11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7102" y="1867628"/>
            <a:ext cx="176799" cy="441998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A3EE817E-C1F0-4637-9227-82449D9062AA}"/>
              </a:ext>
            </a:extLst>
          </p:cNvPr>
          <p:cNvGrpSpPr>
            <a:grpSpLocks/>
          </p:cNvGrpSpPr>
          <p:nvPr/>
        </p:nvGrpSpPr>
        <p:grpSpPr bwMode="auto">
          <a:xfrm>
            <a:off x="-84841" y="-123825"/>
            <a:ext cx="12396247" cy="7162800"/>
            <a:chOff x="-23" y="0"/>
            <a:chExt cx="5783" cy="4252"/>
          </a:xfrm>
        </p:grpSpPr>
        <p:sp>
          <p:nvSpPr>
            <p:cNvPr id="16405" name="Rectangle 3">
              <a:extLst>
                <a:ext uri="{FF2B5EF4-FFF2-40B4-BE49-F238E27FC236}">
                  <a16:creationId xmlns:a16="http://schemas.microsoft.com/office/drawing/2014/main" id="{3B6C3704-E731-4E88-87F4-B5FB947E1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6406" name="plant">
              <a:extLst>
                <a:ext uri="{FF2B5EF4-FFF2-40B4-BE49-F238E27FC236}">
                  <a16:creationId xmlns:a16="http://schemas.microsoft.com/office/drawing/2014/main" id="{3C19756C-0EC3-4C1F-9023-B55A444DF89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07" name="plant">
              <a:extLst>
                <a:ext uri="{FF2B5EF4-FFF2-40B4-BE49-F238E27FC236}">
                  <a16:creationId xmlns:a16="http://schemas.microsoft.com/office/drawing/2014/main" id="{74881DDB-6CA9-4129-9385-99B2CC7C190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08" name="plant">
              <a:extLst>
                <a:ext uri="{FF2B5EF4-FFF2-40B4-BE49-F238E27FC236}">
                  <a16:creationId xmlns:a16="http://schemas.microsoft.com/office/drawing/2014/main" id="{035AD957-C670-4AB8-82CE-BBFE76E3043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409" name="plant">
              <a:extLst>
                <a:ext uri="{FF2B5EF4-FFF2-40B4-BE49-F238E27FC236}">
                  <a16:creationId xmlns:a16="http://schemas.microsoft.com/office/drawing/2014/main" id="{E42E9D7B-AC87-4EAA-92B5-CBB7A4DE5DA0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6387" name="Rectangle 8">
            <a:extLst>
              <a:ext uri="{FF2B5EF4-FFF2-40B4-BE49-F238E27FC236}">
                <a16:creationId xmlns:a16="http://schemas.microsoft.com/office/drawing/2014/main" id="{9633BF69-1828-4808-87FE-44B05248E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2" y="817562"/>
            <a:ext cx="279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Bài 28 tr 18 SGK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50186" name="Object 10">
            <a:extLst>
              <a:ext uri="{FF2B5EF4-FFF2-40B4-BE49-F238E27FC236}">
                <a16:creationId xmlns:a16="http://schemas.microsoft.com/office/drawing/2014/main" id="{3DADCF55-47C7-4DFA-B865-0CBAE8715E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614201"/>
              </p:ext>
            </p:extLst>
          </p:nvPr>
        </p:nvGraphicFramePr>
        <p:xfrm>
          <a:off x="6351588" y="1238250"/>
          <a:ext cx="1219200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571320" imgH="533160" progId="Equation.DSMT4">
                  <p:embed/>
                </p:oleObj>
              </mc:Choice>
              <mc:Fallback>
                <p:oleObj name="Equation" r:id="rId3" imgW="571320" imgH="533160" progId="Equation.DSMT4">
                  <p:embed/>
                  <p:pic>
                    <p:nvPicPr>
                      <p:cNvPr id="50186" name="Object 10">
                        <a:extLst>
                          <a:ext uri="{FF2B5EF4-FFF2-40B4-BE49-F238E27FC236}">
                            <a16:creationId xmlns:a16="http://schemas.microsoft.com/office/drawing/2014/main" id="{3DADCF55-47C7-4DFA-B865-0CBAE8715E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588" y="1238250"/>
                        <a:ext cx="1219200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>
            <a:extLst>
              <a:ext uri="{FF2B5EF4-FFF2-40B4-BE49-F238E27FC236}">
                <a16:creationId xmlns:a16="http://schemas.microsoft.com/office/drawing/2014/main" id="{82B03830-12C9-43FF-BAB2-930CBD579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032253"/>
              </p:ext>
            </p:extLst>
          </p:nvPr>
        </p:nvGraphicFramePr>
        <p:xfrm>
          <a:off x="847018" y="1295527"/>
          <a:ext cx="1154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543111" imgH="428752" progId="Equation.3">
                  <p:embed/>
                </p:oleObj>
              </mc:Choice>
              <mc:Fallback>
                <p:oleObj name="Equation" r:id="rId5" imgW="543111" imgH="428752" progId="Equation.3">
                  <p:embed/>
                  <p:pic>
                    <p:nvPicPr>
                      <p:cNvPr id="50193" name="Object 17">
                        <a:extLst>
                          <a:ext uri="{FF2B5EF4-FFF2-40B4-BE49-F238E27FC236}">
                            <a16:creationId xmlns:a16="http://schemas.microsoft.com/office/drawing/2014/main" id="{82B03830-12C9-43FF-BAB2-930CBD5797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018" y="1295527"/>
                        <a:ext cx="1154113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02" name="Text Box 26">
            <a:extLst>
              <a:ext uri="{FF2B5EF4-FFF2-40B4-BE49-F238E27FC236}">
                <a16:creationId xmlns:a16="http://schemas.microsoft.com/office/drawing/2014/main" id="{7B9B7CCB-3E05-4A71-A608-0F0A8F560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sp>
        <p:nvSpPr>
          <p:cNvPr id="50203" name="Rectangle 27">
            <a:extLst>
              <a:ext uri="{FF2B5EF4-FFF2-40B4-BE49-F238E27FC236}">
                <a16:creationId xmlns:a16="http://schemas.microsoft.com/office/drawing/2014/main" id="{39312B11-C801-482A-BE3C-6DE1167B1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610" y="3656012"/>
            <a:ext cx="279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Bài 29 tr 19 SGK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50204" name="Object 28">
            <a:extLst>
              <a:ext uri="{FF2B5EF4-FFF2-40B4-BE49-F238E27FC236}">
                <a16:creationId xmlns:a16="http://schemas.microsoft.com/office/drawing/2014/main" id="{F247EF65-DC82-421A-8A49-AF27341A02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466128"/>
              </p:ext>
            </p:extLst>
          </p:nvPr>
        </p:nvGraphicFramePr>
        <p:xfrm>
          <a:off x="6313062" y="3876675"/>
          <a:ext cx="1547813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711000" imgH="558720" progId="Equation.DSMT4">
                  <p:embed/>
                </p:oleObj>
              </mc:Choice>
              <mc:Fallback>
                <p:oleObj name="Equation" r:id="rId7" imgW="711000" imgH="558720" progId="Equation.DSMT4">
                  <p:embed/>
                  <p:pic>
                    <p:nvPicPr>
                      <p:cNvPr id="50204" name="Object 28">
                        <a:extLst>
                          <a:ext uri="{FF2B5EF4-FFF2-40B4-BE49-F238E27FC236}">
                            <a16:creationId xmlns:a16="http://schemas.microsoft.com/office/drawing/2014/main" id="{F247EF65-DC82-421A-8A49-AF27341A02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062" y="3876675"/>
                        <a:ext cx="1547813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08" name="Object 32">
            <a:extLst>
              <a:ext uri="{FF2B5EF4-FFF2-40B4-BE49-F238E27FC236}">
                <a16:creationId xmlns:a16="http://schemas.microsoft.com/office/drawing/2014/main" id="{42D8EA09-2635-4DAE-A7DD-8F07D27E5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417588"/>
              </p:ext>
            </p:extLst>
          </p:nvPr>
        </p:nvGraphicFramePr>
        <p:xfrm>
          <a:off x="687926" y="4060158"/>
          <a:ext cx="1154112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543111" imgH="438099" progId="Equation.3">
                  <p:embed/>
                </p:oleObj>
              </mc:Choice>
              <mc:Fallback>
                <p:oleObj name="Equation" r:id="rId9" imgW="543111" imgH="438099" progId="Equation.3">
                  <p:embed/>
                  <p:pic>
                    <p:nvPicPr>
                      <p:cNvPr id="50208" name="Object 32">
                        <a:extLst>
                          <a:ext uri="{FF2B5EF4-FFF2-40B4-BE49-F238E27FC236}">
                            <a16:creationId xmlns:a16="http://schemas.microsoft.com/office/drawing/2014/main" id="{42D8EA09-2635-4DAE-A7DD-8F07D27E5A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926" y="4060158"/>
                        <a:ext cx="1154112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8AC4A3E8-E174-49B8-95CC-02DA007577E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83220" y="1213070"/>
            <a:ext cx="225559" cy="56389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35D432AB-37DC-42B3-8B9F-8675616DB0E0}"/>
              </a:ext>
            </a:extLst>
          </p:cNvPr>
          <p:cNvGrpSpPr>
            <a:grpSpLocks/>
          </p:cNvGrpSpPr>
          <p:nvPr/>
        </p:nvGrpSpPr>
        <p:grpSpPr bwMode="auto">
          <a:xfrm>
            <a:off x="-94268" y="-123825"/>
            <a:ext cx="12286268" cy="7162800"/>
            <a:chOff x="-23" y="0"/>
            <a:chExt cx="5783" cy="4252"/>
          </a:xfrm>
        </p:grpSpPr>
        <p:sp>
          <p:nvSpPr>
            <p:cNvPr id="17419" name="Rectangle 3">
              <a:extLst>
                <a:ext uri="{FF2B5EF4-FFF2-40B4-BE49-F238E27FC236}">
                  <a16:creationId xmlns:a16="http://schemas.microsoft.com/office/drawing/2014/main" id="{82998A48-E48E-4660-843C-7689A5754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7420" name="plant">
              <a:extLst>
                <a:ext uri="{FF2B5EF4-FFF2-40B4-BE49-F238E27FC236}">
                  <a16:creationId xmlns:a16="http://schemas.microsoft.com/office/drawing/2014/main" id="{E55D5D82-7EBC-4FE0-B071-F31B52E8AD0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421" name="plant">
              <a:extLst>
                <a:ext uri="{FF2B5EF4-FFF2-40B4-BE49-F238E27FC236}">
                  <a16:creationId xmlns:a16="http://schemas.microsoft.com/office/drawing/2014/main" id="{C43DF9A4-54C1-4DA8-B342-BCD772739D7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422" name="plant">
              <a:extLst>
                <a:ext uri="{FF2B5EF4-FFF2-40B4-BE49-F238E27FC236}">
                  <a16:creationId xmlns:a16="http://schemas.microsoft.com/office/drawing/2014/main" id="{551B6B2B-E0F3-47D2-85EE-F03A43D6E0D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423" name="plant">
              <a:extLst>
                <a:ext uri="{FF2B5EF4-FFF2-40B4-BE49-F238E27FC236}">
                  <a16:creationId xmlns:a16="http://schemas.microsoft.com/office/drawing/2014/main" id="{678B29B2-2F4D-4D84-B4F8-0D6605D6D3D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3 w 21600"/>
                <a:gd name="T3" fmla="*/ 0 h 21600"/>
                <a:gd name="T4" fmla="*/ 7 w 21600"/>
                <a:gd name="T5" fmla="*/ 0 h 21600"/>
                <a:gd name="T6" fmla="*/ 7 w 21600"/>
                <a:gd name="T7" fmla="*/ 1 h 21600"/>
                <a:gd name="T8" fmla="*/ 7 w 21600"/>
                <a:gd name="T9" fmla="*/ 2 h 21600"/>
                <a:gd name="T10" fmla="*/ 3 w 21600"/>
                <a:gd name="T11" fmla="*/ 2 h 21600"/>
                <a:gd name="T12" fmla="*/ 0 w 21600"/>
                <a:gd name="T13" fmla="*/ 2 h 21600"/>
                <a:gd name="T14" fmla="*/ 0 w 21600"/>
                <a:gd name="T15" fmla="*/ 1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7411" name="Rectangle 8">
            <a:extLst>
              <a:ext uri="{FF2B5EF4-FFF2-40B4-BE49-F238E27FC236}">
                <a16:creationId xmlns:a16="http://schemas.microsoft.com/office/drawing/2014/main" id="{AC98D5A8-F1E2-455D-99E5-0DC620778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1" y="762001"/>
            <a:ext cx="69781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Bài 30 tr 19 SGK: Rút gọn các biểu thức sau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51209" name="Object 9">
            <a:extLst>
              <a:ext uri="{FF2B5EF4-FFF2-40B4-BE49-F238E27FC236}">
                <a16:creationId xmlns:a16="http://schemas.microsoft.com/office/drawing/2014/main" id="{73E960C7-8C89-4B4D-9C5F-C6DA68EB02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557053"/>
              </p:ext>
            </p:extLst>
          </p:nvPr>
        </p:nvGraphicFramePr>
        <p:xfrm>
          <a:off x="531812" y="1361859"/>
          <a:ext cx="1419225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666926" imgH="466547" progId="Equation.3">
                  <p:embed/>
                </p:oleObj>
              </mc:Choice>
              <mc:Fallback>
                <p:oleObj name="Equation" r:id="rId3" imgW="666926" imgH="466547" progId="Equation.3">
                  <p:embed/>
                  <p:pic>
                    <p:nvPicPr>
                      <p:cNvPr id="51209" name="Object 9">
                        <a:extLst>
                          <a:ext uri="{FF2B5EF4-FFF2-40B4-BE49-F238E27FC236}">
                            <a16:creationId xmlns:a16="http://schemas.microsoft.com/office/drawing/2014/main" id="{73E960C7-8C89-4B4D-9C5F-C6DA68EB02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" y="1361859"/>
                        <a:ext cx="1419225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6" name="Text Box 16">
            <a:extLst>
              <a:ext uri="{FF2B5EF4-FFF2-40B4-BE49-F238E27FC236}">
                <a16:creationId xmlns:a16="http://schemas.microsoft.com/office/drawing/2014/main" id="{4EC5282B-283C-4DAA-84BF-69509C9FE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sp>
        <p:nvSpPr>
          <p:cNvPr id="51226" name="Text Box 26">
            <a:extLst>
              <a:ext uri="{FF2B5EF4-FFF2-40B4-BE49-F238E27FC236}">
                <a16:creationId xmlns:a16="http://schemas.microsoft.com/office/drawing/2014/main" id="{8951E0BA-F07C-42CD-B0D5-14EAABCD4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1037" y="1629491"/>
            <a:ext cx="274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FFFFFF"/>
                </a:solidFill>
              </a:rPr>
              <a:t>với</a:t>
            </a:r>
            <a:r>
              <a:rPr lang="en-US" altLang="en-US" dirty="0">
                <a:solidFill>
                  <a:srgbClr val="FFFFFF"/>
                </a:solidFill>
              </a:rPr>
              <a:t> x &gt; 0 </a:t>
            </a:r>
            <a:r>
              <a:rPr lang="en-US" altLang="en-US" dirty="0" err="1">
                <a:solidFill>
                  <a:srgbClr val="FFFFFF"/>
                </a:solidFill>
              </a:rPr>
              <a:t>và</a:t>
            </a:r>
            <a:r>
              <a:rPr lang="en-US" altLang="en-US" dirty="0">
                <a:solidFill>
                  <a:srgbClr val="FFFFFF"/>
                </a:solidFill>
              </a:rPr>
              <a:t> y </a:t>
            </a:r>
            <a:r>
              <a:rPr lang="en-US" altLang="en-US" dirty="0">
                <a:solidFill>
                  <a:srgbClr val="FFFFFF"/>
                </a:solidFill>
                <a:sym typeface="Symbol" panose="05050102010706020507" pitchFamily="18" charset="2"/>
              </a:rPr>
              <a:t> 0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9588578-8DC4-442E-BE1D-3050689BD9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921412"/>
              </p:ext>
            </p:extLst>
          </p:nvPr>
        </p:nvGraphicFramePr>
        <p:xfrm>
          <a:off x="5510213" y="1320800"/>
          <a:ext cx="259715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5" imgW="1955520" imgH="749160" progId="Equation.DSMT4">
                  <p:embed/>
                </p:oleObj>
              </mc:Choice>
              <mc:Fallback>
                <p:oleObj name="Equation" r:id="rId5" imgW="1955520" imgH="749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10213" y="1320800"/>
                        <a:ext cx="2597150" cy="995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26">
            <a:extLst>
              <a:ext uri="{FF2B5EF4-FFF2-40B4-BE49-F238E27FC236}">
                <a16:creationId xmlns:a16="http://schemas.microsoft.com/office/drawing/2014/main" id="{D7A313A6-C306-46C6-A6DB-D546CDF98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7363" y="1495337"/>
            <a:ext cx="274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FFFFFF"/>
                </a:solidFill>
              </a:rPr>
              <a:t>với</a:t>
            </a:r>
            <a:r>
              <a:rPr lang="en-US" altLang="en-US" dirty="0">
                <a:solidFill>
                  <a:srgbClr val="FFFFFF"/>
                </a:solidFill>
              </a:rPr>
              <a:t> x ≠ 0 </a:t>
            </a:r>
            <a:r>
              <a:rPr lang="en-US" altLang="en-US" dirty="0" err="1">
                <a:solidFill>
                  <a:srgbClr val="FFFFFF"/>
                </a:solidFill>
              </a:rPr>
              <a:t>và</a:t>
            </a:r>
            <a:r>
              <a:rPr lang="en-US" altLang="en-US" dirty="0">
                <a:solidFill>
                  <a:srgbClr val="FFFFFF"/>
                </a:solidFill>
              </a:rPr>
              <a:t> y </a:t>
            </a:r>
            <a:r>
              <a:rPr lang="en-US" altLang="en-US" dirty="0">
                <a:solidFill>
                  <a:srgbClr val="FFFFFF"/>
                </a:solidFill>
                <a:sym typeface="Symbol" panose="05050102010706020507" pitchFamily="18" charset="2"/>
              </a:rPr>
              <a:t> 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CCAF17-57F8-4A89-A7FB-6ACD0EC621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3996" y="1391263"/>
            <a:ext cx="231668" cy="563928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32" name="Text Box 36">
            <a:extLst>
              <a:ext uri="{FF2B5EF4-FFF2-40B4-BE49-F238E27FC236}">
                <a16:creationId xmlns:a16="http://schemas.microsoft.com/office/drawing/2014/main" id="{2EB72A4D-A8C6-4D2A-9E50-500D7D5A6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610" y="910940"/>
            <a:ext cx="8640763" cy="3108543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Với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a, b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không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âm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2800" b="1" dirty="0">
              <a:solidFill>
                <a:srgbClr val="FFFFF7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2800" b="1" dirty="0">
              <a:solidFill>
                <a:srgbClr val="FFFFF7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5333" name="Object 37">
            <a:extLst>
              <a:ext uri="{FF2B5EF4-FFF2-40B4-BE49-F238E27FC236}">
                <a16:creationId xmlns:a16="http://schemas.microsoft.com/office/drawing/2014/main" id="{71DE1BC1-6360-4D1F-964E-FFD3566D61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735338"/>
              </p:ext>
            </p:extLst>
          </p:nvPr>
        </p:nvGraphicFramePr>
        <p:xfrm>
          <a:off x="4761942" y="1833000"/>
          <a:ext cx="1852142" cy="1498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723600" imgH="520560" progId="Equation.DSMT4">
                  <p:embed/>
                </p:oleObj>
              </mc:Choice>
              <mc:Fallback>
                <p:oleObj name="Equation" r:id="rId3" imgW="723600" imgH="520560" progId="Equation.DSMT4">
                  <p:embed/>
                  <p:pic>
                    <p:nvPicPr>
                      <p:cNvPr id="55333" name="Object 37">
                        <a:extLst>
                          <a:ext uri="{FF2B5EF4-FFF2-40B4-BE49-F238E27FC236}">
                            <a16:creationId xmlns:a16="http://schemas.microsoft.com/office/drawing/2014/main" id="{71DE1BC1-6360-4D1F-964E-FFD3566D61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1942" y="1833000"/>
                        <a:ext cx="1852142" cy="1498476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 w="19050"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4" name="AutoShape 38">
            <a:extLst>
              <a:ext uri="{FF2B5EF4-FFF2-40B4-BE49-F238E27FC236}">
                <a16:creationId xmlns:a16="http://schemas.microsoft.com/office/drawing/2014/main" id="{B86BE634-0DA1-4AF2-B09D-F7D5FAD1D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562" y="1299286"/>
            <a:ext cx="4968875" cy="720725"/>
          </a:xfrm>
          <a:prstGeom prst="rightArrow">
            <a:avLst>
              <a:gd name="adj1" fmla="val 50000"/>
              <a:gd name="adj2" fmla="val 1723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Khai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phương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một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thương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5335" name="AutoShape 39">
            <a:extLst>
              <a:ext uri="{FF2B5EF4-FFF2-40B4-BE49-F238E27FC236}">
                <a16:creationId xmlns:a16="http://schemas.microsoft.com/office/drawing/2014/main" id="{76D0CD87-A6F1-4688-B812-4C8DD2E4F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120" y="3121578"/>
            <a:ext cx="4968875" cy="792162"/>
          </a:xfrm>
          <a:prstGeom prst="leftArrow">
            <a:avLst>
              <a:gd name="adj1" fmla="val 50000"/>
              <a:gd name="adj2" fmla="val 1568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Chia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căn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bậc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 Box 36">
            <a:extLst>
              <a:ext uri="{FF2B5EF4-FFF2-40B4-BE49-F238E27FC236}">
                <a16:creationId xmlns:a16="http://schemas.microsoft.com/office/drawing/2014/main" id="{B5F42058-7FE1-42DC-A5F0-38E4F76CD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120" y="186843"/>
            <a:ext cx="86407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KIẾN THỨC CẦN NHỚ</a:t>
            </a:r>
          </a:p>
        </p:txBody>
      </p:sp>
      <p:sp>
        <p:nvSpPr>
          <p:cNvPr id="8" name="Text Box 61">
            <a:extLst>
              <a:ext uri="{FF2B5EF4-FFF2-40B4-BE49-F238E27FC236}">
                <a16:creationId xmlns:a16="http://schemas.microsoft.com/office/drawing/2014/main" id="{58B58C34-80E0-4920-A8D6-7961EDB79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610" y="4359559"/>
            <a:ext cx="8640763" cy="2384755"/>
          </a:xfrm>
          <a:prstGeom prst="rect">
            <a:avLst/>
          </a:prstGeom>
          <a:solidFill>
            <a:srgbClr val="000099">
              <a:lumMod val="60000"/>
              <a:lumOff val="40000"/>
            </a:srgb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Với</a:t>
            </a:r>
            <a:r>
              <a:rPr kumimoji="0" lang="en-US" altLang="en-US" sz="2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hai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biểu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thức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A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không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âm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và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B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dương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 ta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có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rPr>
              <a:t>:</a:t>
            </a:r>
          </a:p>
          <a:p>
            <a:pPr marL="0" marR="0" lvl="0" indent="0" defTabSz="914400" eaLnBrk="0" fontAlgn="base" latinLnBrk="0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kern="0" dirty="0">
              <a:solidFill>
                <a:srgbClr val="FFFFFF"/>
              </a:solidFill>
            </a:endParaRPr>
          </a:p>
          <a:p>
            <a:pPr marL="0" marR="0" lvl="0" indent="0" defTabSz="914400" eaLnBrk="0" fontAlgn="base" latinLnBrk="0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08866A0-06E8-448A-89A0-34298931E4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581741"/>
              </p:ext>
            </p:extLst>
          </p:nvPr>
        </p:nvGraphicFramePr>
        <p:xfrm>
          <a:off x="4925213" y="5015307"/>
          <a:ext cx="1879939" cy="120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6" imgW="812520" imgH="520560" progId="Equation.DSMT4">
                  <p:embed/>
                </p:oleObj>
              </mc:Choice>
              <mc:Fallback>
                <p:oleObj name="Equation" r:id="rId6" imgW="81252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25213" y="5015307"/>
                        <a:ext cx="1879939" cy="1204336"/>
                      </a:xfrm>
                      <a:prstGeom prst="rect">
                        <a:avLst/>
                      </a:prstGeom>
                      <a:blipFill>
                        <a:blip r:embed="rId5"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371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34" grpId="0" animBg="1"/>
      <p:bldP spid="55335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AA80B570-A821-4702-BF00-9EFBE2B123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207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>
                <a:solidFill>
                  <a:srgbClr val="CCCCFF"/>
                </a:solidFill>
              </a:rPr>
              <a:t>HƯỚNG DẪN VỀ NHÀ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748FF10A-0091-4496-92DE-0DFA694DD3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10028548" cy="23558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Học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thuộc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các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quy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tắc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đã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học</a:t>
            </a:r>
            <a:r>
              <a:rPr lang="en-US" altLang="en-US" dirty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Xem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lại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bài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tập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đã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chữa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trên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lớp</a:t>
            </a:r>
            <a:r>
              <a:rPr lang="en-US" altLang="en-US" dirty="0">
                <a:latin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Làm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bài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tập</a:t>
            </a:r>
            <a:r>
              <a:rPr lang="en-US" altLang="en-US" dirty="0">
                <a:latin typeface="Times New Roman" pitchFamily="18" charset="0"/>
              </a:rPr>
              <a:t> 28 (a, c); 29 (a, c) ; 30 (b</a:t>
            </a:r>
            <a:r>
              <a:rPr lang="en-US" altLang="en-US">
                <a:latin typeface="Times New Roman" pitchFamily="18" charset="0"/>
              </a:rPr>
              <a:t>, c); </a:t>
            </a:r>
            <a:r>
              <a:rPr lang="en-US" altLang="en-US" dirty="0">
                <a:latin typeface="Times New Roman" pitchFamily="18" charset="0"/>
              </a:rPr>
              <a:t>31; 32 SGK.</a:t>
            </a:r>
          </a:p>
          <a:p>
            <a:pPr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Chuẩn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bị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trước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phần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Luyện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tập</a:t>
            </a:r>
            <a:endParaRPr lang="en-US" altLang="en-US" dirty="0">
              <a:latin typeface="Times New Roman" pitchFamily="18" charset="0"/>
            </a:endParaRP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3D7F956A-AB08-4239-BD45-66D545909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5588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>
            <a:extLst>
              <a:ext uri="{FF2B5EF4-FFF2-40B4-BE49-F238E27FC236}">
                <a16:creationId xmlns:a16="http://schemas.microsoft.com/office/drawing/2014/main" id="{8AE1A9BE-527A-473E-96C5-A4E4FB5B4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81000"/>
            <a:ext cx="7848600" cy="914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solidFill>
                  <a:srgbClr val="3333FF"/>
                </a:solidFill>
              </a:rPr>
              <a:t>KHỞI ĐỘNG</a:t>
            </a:r>
          </a:p>
        </p:txBody>
      </p:sp>
      <p:sp>
        <p:nvSpPr>
          <p:cNvPr id="38917" name="Text Box 5">
            <a:extLst>
              <a:ext uri="{FF2B5EF4-FFF2-40B4-BE49-F238E27FC236}">
                <a16:creationId xmlns:a16="http://schemas.microsoft.com/office/drawing/2014/main" id="{5D97239A-5BAC-41D8-BC15-A80D9A471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065" y="1413605"/>
            <a:ext cx="7924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</a:rPr>
              <a:t>1). </a:t>
            </a:r>
            <a:r>
              <a:rPr lang="en-US" altLang="en-US" sz="3000" dirty="0" err="1">
                <a:solidFill>
                  <a:srgbClr val="000000"/>
                </a:solidFill>
              </a:rPr>
              <a:t>Phát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biểu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quy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tắc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khai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phương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một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tích</a:t>
            </a:r>
            <a:r>
              <a:rPr lang="en-US" altLang="en-US" sz="3000" dirty="0">
                <a:solidFill>
                  <a:srgbClr val="000000"/>
                </a:solidFill>
              </a:rPr>
              <a:t>?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</a:rPr>
              <a:t>      </a:t>
            </a:r>
            <a:r>
              <a:rPr lang="en-US" altLang="en-US" sz="3000" dirty="0" err="1">
                <a:solidFill>
                  <a:srgbClr val="000000"/>
                </a:solidFill>
              </a:rPr>
              <a:t>Tính</a:t>
            </a:r>
            <a:r>
              <a:rPr lang="en-US" altLang="en-US" sz="3000" dirty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38918" name="Text Box 6">
            <a:extLst>
              <a:ext uri="{FF2B5EF4-FFF2-40B4-BE49-F238E27FC236}">
                <a16:creationId xmlns:a16="http://schemas.microsoft.com/office/drawing/2014/main" id="{570A2E0D-CD5E-472A-BFB8-6A91A1A9A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578" y="3867151"/>
            <a:ext cx="6810375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</a:rPr>
              <a:t>2). </a:t>
            </a:r>
            <a:r>
              <a:rPr lang="en-US" altLang="en-US" sz="3000" dirty="0" err="1">
                <a:solidFill>
                  <a:srgbClr val="000000"/>
                </a:solidFill>
              </a:rPr>
              <a:t>Phát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biểu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quy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tắc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nhân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các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căn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bậc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</a:rPr>
              <a:t>hai</a:t>
            </a:r>
            <a:r>
              <a:rPr lang="en-US" altLang="en-US" sz="3000" dirty="0">
                <a:solidFill>
                  <a:srgbClr val="000000"/>
                </a:solidFill>
              </a:rPr>
              <a:t>?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000000"/>
                </a:solidFill>
              </a:rPr>
              <a:t>     </a:t>
            </a:r>
            <a:r>
              <a:rPr lang="en-US" altLang="en-US" sz="3000" dirty="0" err="1">
                <a:solidFill>
                  <a:srgbClr val="000000"/>
                </a:solidFill>
              </a:rPr>
              <a:t>Tính</a:t>
            </a:r>
            <a:r>
              <a:rPr lang="en-US" altLang="en-US" sz="3000" dirty="0">
                <a:solidFill>
                  <a:srgbClr val="000000"/>
                </a:solidFill>
              </a:rPr>
              <a:t>: </a:t>
            </a:r>
          </a:p>
        </p:txBody>
      </p:sp>
      <p:pic>
        <p:nvPicPr>
          <p:cNvPr id="4103" name="Picture 7" descr="BONGCH~1">
            <a:extLst>
              <a:ext uri="{FF2B5EF4-FFF2-40B4-BE49-F238E27FC236}">
                <a16:creationId xmlns:a16="http://schemas.microsoft.com/office/drawing/2014/main" id="{19863943-D805-4493-AB8B-6D41D78FF10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547001"/>
            <a:ext cx="784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8926" name="Object 14">
            <a:extLst>
              <a:ext uri="{FF2B5EF4-FFF2-40B4-BE49-F238E27FC236}">
                <a16:creationId xmlns:a16="http://schemas.microsoft.com/office/drawing/2014/main" id="{09C299AA-06DD-4A55-BF01-94176B4766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4105"/>
              </p:ext>
            </p:extLst>
          </p:nvPr>
        </p:nvGraphicFramePr>
        <p:xfrm>
          <a:off x="2247900" y="2009711"/>
          <a:ext cx="25908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977476" imgH="253890" progId="Equation.3">
                  <p:embed/>
                </p:oleObj>
              </mc:Choice>
              <mc:Fallback>
                <p:oleObj name="Equation" r:id="rId4" imgW="977476" imgH="253890" progId="Equation.3">
                  <p:embed/>
                  <p:pic>
                    <p:nvPicPr>
                      <p:cNvPr id="38926" name="Object 14">
                        <a:extLst>
                          <a:ext uri="{FF2B5EF4-FFF2-40B4-BE49-F238E27FC236}">
                            <a16:creationId xmlns:a16="http://schemas.microsoft.com/office/drawing/2014/main" id="{09C299AA-06DD-4A55-BF01-94176B4766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2009711"/>
                        <a:ext cx="25908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8" name="Object 16">
            <a:extLst>
              <a:ext uri="{FF2B5EF4-FFF2-40B4-BE49-F238E27FC236}">
                <a16:creationId xmlns:a16="http://schemas.microsoft.com/office/drawing/2014/main" id="{031402BE-020A-4C24-AFBA-9624ACDB04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13017"/>
              </p:ext>
            </p:extLst>
          </p:nvPr>
        </p:nvGraphicFramePr>
        <p:xfrm>
          <a:off x="2298352" y="4495800"/>
          <a:ext cx="23622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6" imgW="939392" imgH="253890" progId="Equation.3">
                  <p:embed/>
                </p:oleObj>
              </mc:Choice>
              <mc:Fallback>
                <p:oleObj name="Equation" r:id="rId6" imgW="939392" imgH="253890" progId="Equation.3">
                  <p:embed/>
                  <p:pic>
                    <p:nvPicPr>
                      <p:cNvPr id="38928" name="Object 16">
                        <a:extLst>
                          <a:ext uri="{FF2B5EF4-FFF2-40B4-BE49-F238E27FC236}">
                            <a16:creationId xmlns:a16="http://schemas.microsoft.com/office/drawing/2014/main" id="{031402BE-020A-4C24-AFBA-9624ACDB04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352" y="4495800"/>
                        <a:ext cx="23622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COTIM~1">
            <a:extLst>
              <a:ext uri="{FF2B5EF4-FFF2-40B4-BE49-F238E27FC236}">
                <a16:creationId xmlns:a16="http://schemas.microsoft.com/office/drawing/2014/main" id="{A8EEB20C-1660-423C-99E5-926F0AD005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738" y="4876800"/>
            <a:ext cx="166846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WordArt 8">
            <a:extLst>
              <a:ext uri="{FF2B5EF4-FFF2-40B4-BE49-F238E27FC236}">
                <a16:creationId xmlns:a16="http://schemas.microsoft.com/office/drawing/2014/main" id="{A3AF75A8-78DB-4241-B44C-FC973A4DBD4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49179" y="1035908"/>
            <a:ext cx="9893642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17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§4. LIÊN HỆ GIỮA PHÉP CHIA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PHÉP KHAI PHƯƠNG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FF99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C9AEE93A-F12F-4205-8A38-98CA464C6C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914400"/>
            <a:ext cx="82296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000" b="1">
                <a:solidFill>
                  <a:srgbClr val="FFCCFF"/>
                </a:solidFill>
              </a:rPr>
              <a:t>MỤC TIÊU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979736E-66A5-4DB4-B125-5AD929DA2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8229600" cy="43434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Nêu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được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định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lí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về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liên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hệ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phép</a:t>
            </a:r>
            <a:r>
              <a:rPr lang="en-US" altLang="en-US" dirty="0">
                <a:latin typeface="Times New Roman" pitchFamily="18" charset="0"/>
              </a:rPr>
              <a:t> chia </a:t>
            </a:r>
            <a:r>
              <a:rPr lang="en-US" altLang="en-US" dirty="0" err="1">
                <a:latin typeface="Times New Roman" pitchFamily="18" charset="0"/>
              </a:rPr>
              <a:t>và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phép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khai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phương</a:t>
            </a:r>
            <a:endParaRPr lang="en-US" altLang="en-US" dirty="0">
              <a:latin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Nêu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được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quy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tắc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khai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phương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một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thương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và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quy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tắc</a:t>
            </a:r>
            <a:r>
              <a:rPr lang="en-US" altLang="en-US" dirty="0">
                <a:latin typeface="Times New Roman" pitchFamily="18" charset="0"/>
              </a:rPr>
              <a:t> chia </a:t>
            </a:r>
            <a:r>
              <a:rPr lang="en-US" altLang="en-US" dirty="0" err="1">
                <a:latin typeface="Times New Roman" pitchFamily="18" charset="0"/>
              </a:rPr>
              <a:t>hai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căn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bậc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hai</a:t>
            </a:r>
            <a:r>
              <a:rPr lang="en-US" altLang="en-US" dirty="0">
                <a:latin typeface="Times New Roman" pitchFamily="18" charset="0"/>
              </a:rPr>
              <a:t>.</a:t>
            </a:r>
          </a:p>
          <a:p>
            <a:pPr algn="just" eaLnBrk="1" hangingPunct="1">
              <a:defRPr/>
            </a:pPr>
            <a:r>
              <a:rPr lang="en-US" altLang="en-US" dirty="0" err="1">
                <a:latin typeface="Times New Roman" pitchFamily="18" charset="0"/>
              </a:rPr>
              <a:t>Vận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dụng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được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quy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tắc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giải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thành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thạo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các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bài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tập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về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thực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hiện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phép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tính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và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rút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gọn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biểu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thức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chứa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căn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bậc</a:t>
            </a:r>
            <a:r>
              <a:rPr lang="en-US" altLang="en-US" dirty="0">
                <a:latin typeface="Times New Roman" pitchFamily="18" charset="0"/>
              </a:rPr>
              <a:t> </a:t>
            </a:r>
            <a:r>
              <a:rPr lang="en-US" altLang="en-US" dirty="0" err="1">
                <a:latin typeface="Times New Roman" pitchFamily="18" charset="0"/>
              </a:rPr>
              <a:t>hai</a:t>
            </a:r>
            <a:r>
              <a:rPr lang="en-US" altLang="en-US" dirty="0">
                <a:latin typeface="Times New Roman" pitchFamily="18" charset="0"/>
              </a:rPr>
              <a:t>.</a:t>
            </a:r>
          </a:p>
        </p:txBody>
      </p:sp>
      <p:sp>
        <p:nvSpPr>
          <p:cNvPr id="47109" name="Text Box 5">
            <a:extLst>
              <a:ext uri="{FF2B5EF4-FFF2-40B4-BE49-F238E27FC236}">
                <a16:creationId xmlns:a16="http://schemas.microsoft.com/office/drawing/2014/main" id="{B8049F7F-BB15-4F2B-A1D3-8E7BE1056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8" name="Text Box 88">
            <a:extLst>
              <a:ext uri="{FF2B5EF4-FFF2-40B4-BE49-F238E27FC236}">
                <a16:creationId xmlns:a16="http://schemas.microsoft.com/office/drawing/2014/main" id="{B4DF02C9-CBD1-4E25-B97B-D65834DC8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085" y="76200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dirty="0">
                <a:solidFill>
                  <a:srgbClr val="FF99FF"/>
                </a:solidFill>
              </a:rPr>
              <a:t>1. </a:t>
            </a:r>
            <a:r>
              <a:rPr lang="en-US" altLang="en-US" sz="3000" u="sng" dirty="0" err="1">
                <a:solidFill>
                  <a:srgbClr val="FF99FF"/>
                </a:solidFill>
              </a:rPr>
              <a:t>Định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lí</a:t>
            </a:r>
            <a:r>
              <a:rPr lang="en-US" altLang="en-US" sz="3000" u="sng" dirty="0">
                <a:solidFill>
                  <a:srgbClr val="FF99FF"/>
                </a:solidFill>
              </a:rPr>
              <a:t>:</a:t>
            </a:r>
          </a:p>
        </p:txBody>
      </p:sp>
      <p:sp>
        <p:nvSpPr>
          <p:cNvPr id="10351" name="Text Box 111">
            <a:extLst>
              <a:ext uri="{FF2B5EF4-FFF2-40B4-BE49-F238E27FC236}">
                <a16:creationId xmlns:a16="http://schemas.microsoft.com/office/drawing/2014/main" id="{A5E2A008-086A-44B9-ABB7-C450821F5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3885" y="1524001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CC00"/>
                </a:solidFill>
              </a:rPr>
              <a:t>?1. so sánh                     và</a:t>
            </a:r>
          </a:p>
        </p:txBody>
      </p:sp>
      <p:graphicFrame>
        <p:nvGraphicFramePr>
          <p:cNvPr id="10388" name="Object 148">
            <a:extLst>
              <a:ext uri="{FF2B5EF4-FFF2-40B4-BE49-F238E27FC236}">
                <a16:creationId xmlns:a16="http://schemas.microsoft.com/office/drawing/2014/main" id="{1D451D76-1707-4DEA-A178-415215596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33332"/>
              </p:ext>
            </p:extLst>
          </p:nvPr>
        </p:nvGraphicFramePr>
        <p:xfrm>
          <a:off x="3078885" y="1160463"/>
          <a:ext cx="3100388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209617" imgH="438099" progId="Equation.3">
                  <p:embed/>
                </p:oleObj>
              </mc:Choice>
              <mc:Fallback>
                <p:oleObj name="Equation" r:id="rId3" imgW="1209617" imgH="438099" progId="Equation.3">
                  <p:embed/>
                  <p:pic>
                    <p:nvPicPr>
                      <p:cNvPr id="10388" name="Object 148">
                        <a:extLst>
                          <a:ext uri="{FF2B5EF4-FFF2-40B4-BE49-F238E27FC236}">
                            <a16:creationId xmlns:a16="http://schemas.microsoft.com/office/drawing/2014/main" id="{1D451D76-1707-4DEA-A178-4152155967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885" y="1160463"/>
                        <a:ext cx="3100388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4" name="Text Box 154">
            <a:extLst>
              <a:ext uri="{FF2B5EF4-FFF2-40B4-BE49-F238E27FC236}">
                <a16:creationId xmlns:a16="http://schemas.microsoft.com/office/drawing/2014/main" id="{DED257CF-4A1F-493A-B992-291F8B63E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8" grpId="0"/>
      <p:bldP spid="103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>
            <a:extLst>
              <a:ext uri="{FF2B5EF4-FFF2-40B4-BE49-F238E27FC236}">
                <a16:creationId xmlns:a16="http://schemas.microsoft.com/office/drawing/2014/main" id="{A26701F7-03D4-4C11-B85B-D7059FAE9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0960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FF99FF"/>
                </a:solidFill>
              </a:rPr>
              <a:t>1. </a:t>
            </a:r>
            <a:r>
              <a:rPr lang="en-US" altLang="en-US" sz="3000" u="sng">
                <a:solidFill>
                  <a:srgbClr val="FF99FF"/>
                </a:solidFill>
              </a:rPr>
              <a:t>Định lí: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CBA424D3-C158-4DFC-AD13-03DE69F8A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295401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CC00"/>
                </a:solidFill>
              </a:rPr>
              <a:t>* Định lí:</a:t>
            </a:r>
          </a:p>
        </p:txBody>
      </p:sp>
      <p:graphicFrame>
        <p:nvGraphicFramePr>
          <p:cNvPr id="40967" name="Object 7">
            <a:extLst>
              <a:ext uri="{FF2B5EF4-FFF2-40B4-BE49-F238E27FC236}">
                <a16:creationId xmlns:a16="http://schemas.microsoft.com/office/drawing/2014/main" id="{7536BE05-6BB0-4E73-8D4F-23991FCD41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195609"/>
              </p:ext>
            </p:extLst>
          </p:nvPr>
        </p:nvGraphicFramePr>
        <p:xfrm>
          <a:off x="5943601" y="1828801"/>
          <a:ext cx="16287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628732" imgH="438099" progId="Equation.DSMT4">
                  <p:embed/>
                </p:oleObj>
              </mc:Choice>
              <mc:Fallback>
                <p:oleObj name="Equation" r:id="rId3" imgW="628732" imgH="438099" progId="Equation.DSMT4">
                  <p:embed/>
                  <p:pic>
                    <p:nvPicPr>
                      <p:cNvPr id="40967" name="Object 7">
                        <a:extLst>
                          <a:ext uri="{FF2B5EF4-FFF2-40B4-BE49-F238E27FC236}">
                            <a16:creationId xmlns:a16="http://schemas.microsoft.com/office/drawing/2014/main" id="{7536BE05-6BB0-4E73-8D4F-23991FCD41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1" y="1828801"/>
                        <a:ext cx="1628775" cy="1152525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1" name="Text Box 11">
            <a:extLst>
              <a:ext uri="{FF2B5EF4-FFF2-40B4-BE49-F238E27FC236}">
                <a16:creationId xmlns:a16="http://schemas.microsoft.com/office/drawing/2014/main" id="{88C168C0-D9FB-4E45-A128-A74CFED52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295401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Với hai số a không âm và số b dương, ta có:</a:t>
            </a:r>
          </a:p>
        </p:txBody>
      </p:sp>
      <p:sp>
        <p:nvSpPr>
          <p:cNvPr id="40972" name="Text Box 12">
            <a:extLst>
              <a:ext uri="{FF2B5EF4-FFF2-40B4-BE49-F238E27FC236}">
                <a16:creationId xmlns:a16="http://schemas.microsoft.com/office/drawing/2014/main" id="{058BB3BA-1058-49A5-8195-B73FCEAF6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438401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CC00"/>
                </a:solidFill>
              </a:rPr>
              <a:t>* Chứng minh:</a:t>
            </a:r>
          </a:p>
        </p:txBody>
      </p:sp>
      <p:sp>
        <p:nvSpPr>
          <p:cNvPr id="40973" name="Text Box 13">
            <a:extLst>
              <a:ext uri="{FF2B5EF4-FFF2-40B4-BE49-F238E27FC236}">
                <a16:creationId xmlns:a16="http://schemas.microsoft.com/office/drawing/2014/main" id="{13403582-E9B9-4C4A-9F3B-4F2868440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200401"/>
            <a:ext cx="822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Vì a </a:t>
            </a:r>
            <a:r>
              <a:rPr lang="en-US" altLang="en-US">
                <a:solidFill>
                  <a:srgbClr val="FFFFFF"/>
                </a:solidFill>
                <a:cs typeface="Times New Roman" panose="02020603050405020304" pitchFamily="18" charset="0"/>
              </a:rPr>
              <a:t>≥ 0 và b &gt; 0 nên              xác định và không âm</a:t>
            </a:r>
          </a:p>
        </p:txBody>
      </p:sp>
      <p:graphicFrame>
        <p:nvGraphicFramePr>
          <p:cNvPr id="40974" name="Object 14">
            <a:extLst>
              <a:ext uri="{FF2B5EF4-FFF2-40B4-BE49-F238E27FC236}">
                <a16:creationId xmlns:a16="http://schemas.microsoft.com/office/drawing/2014/main" id="{F4197EEA-BC64-4B7E-8584-39472D2027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1" y="2962276"/>
          <a:ext cx="6715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247632" imgH="438099" progId="Equation.3">
                  <p:embed/>
                </p:oleObj>
              </mc:Choice>
              <mc:Fallback>
                <p:oleObj name="Equation" r:id="rId5" imgW="247632" imgH="438099" progId="Equation.3">
                  <p:embed/>
                  <p:pic>
                    <p:nvPicPr>
                      <p:cNvPr id="40974" name="Object 14">
                        <a:extLst>
                          <a:ext uri="{FF2B5EF4-FFF2-40B4-BE49-F238E27FC236}">
                            <a16:creationId xmlns:a16="http://schemas.microsoft.com/office/drawing/2014/main" id="{F4197EEA-BC64-4B7E-8584-39472D2027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2962276"/>
                        <a:ext cx="6715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>
            <a:extLst>
              <a:ext uri="{FF2B5EF4-FFF2-40B4-BE49-F238E27FC236}">
                <a16:creationId xmlns:a16="http://schemas.microsoft.com/office/drawing/2014/main" id="{0D4EB44F-722B-46B7-8520-7CBF349AC4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4184650"/>
          <a:ext cx="3163888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1238158" imgH="523850" progId="Equation.3">
                  <p:embed/>
                </p:oleObj>
              </mc:Choice>
              <mc:Fallback>
                <p:oleObj name="Equation" r:id="rId7" imgW="1238158" imgH="523850" progId="Equation.3">
                  <p:embed/>
                  <p:pic>
                    <p:nvPicPr>
                      <p:cNvPr id="40975" name="Object 15">
                        <a:extLst>
                          <a:ext uri="{FF2B5EF4-FFF2-40B4-BE49-F238E27FC236}">
                            <a16:creationId xmlns:a16="http://schemas.microsoft.com/office/drawing/2014/main" id="{0D4EB44F-722B-46B7-8520-7CBF349AC4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84650"/>
                        <a:ext cx="3163888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6" name="Text Box 16">
            <a:extLst>
              <a:ext uri="{FF2B5EF4-FFF2-40B4-BE49-F238E27FC236}">
                <a16:creationId xmlns:a16="http://schemas.microsoft.com/office/drawing/2014/main" id="{90EC7A74-D730-4885-9C27-BCCD3F1DA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510088"/>
            <a:ext cx="190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FF"/>
                </a:solidFill>
              </a:rPr>
              <a:t>Ta có: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977" name="Text Box 17">
                <a:extLst>
                  <a:ext uri="{FF2B5EF4-FFF2-40B4-BE49-F238E27FC236}">
                    <a16:creationId xmlns:a16="http://schemas.microsoft.com/office/drawing/2014/main" id="{D3444376-45A9-4F07-B981-F5D0E855FA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3599" y="5957888"/>
                <a:ext cx="6845644" cy="668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dirty="0">
                    <a:solidFill>
                      <a:srgbClr val="FFFFFF"/>
                    </a:solidFill>
                  </a:rPr>
                  <a:t>Vậy          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là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căn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bậc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hai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số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học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của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altLang="en-US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altLang="en-US" dirty="0">
                    <a:solidFill>
                      <a:srgbClr val="FFFFFF"/>
                    </a:solidFill>
                  </a:rPr>
                  <a:t>,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tức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FFFFFF"/>
                    </a:solidFill>
                  </a:rPr>
                  <a:t>là</a:t>
                </a:r>
                <a:r>
                  <a:rPr lang="en-US" altLang="en-US" dirty="0">
                    <a:solidFill>
                      <a:srgbClr val="FFFFFF"/>
                    </a:solidFill>
                  </a:rPr>
                  <a:t>        </a:t>
                </a:r>
                <a:endParaRPr lang="en-US" altLang="en-US" dirty="0">
                  <a:solidFill>
                    <a:srgbClr val="FFFFFF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0977" name="Text Box 17">
                <a:extLst>
                  <a:ext uri="{FF2B5EF4-FFF2-40B4-BE49-F238E27FC236}">
                    <a16:creationId xmlns:a16="http://schemas.microsoft.com/office/drawing/2014/main" id="{D3444376-45A9-4F07-B981-F5D0E855FA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3599" y="5957888"/>
                <a:ext cx="6845644" cy="668837"/>
              </a:xfrm>
              <a:prstGeom prst="rect">
                <a:avLst/>
              </a:prstGeom>
              <a:blipFill>
                <a:blip r:embed="rId9"/>
                <a:stretch>
                  <a:fillRect l="-1781" t="-1818" b="-10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0978" name="Object 18">
            <a:extLst>
              <a:ext uri="{FF2B5EF4-FFF2-40B4-BE49-F238E27FC236}">
                <a16:creationId xmlns:a16="http://schemas.microsoft.com/office/drawing/2014/main" id="{65765820-FE82-49CF-B399-2F4B3B8A48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201958"/>
              </p:ext>
            </p:extLst>
          </p:nvPr>
        </p:nvGraphicFramePr>
        <p:xfrm>
          <a:off x="9065998" y="5562599"/>
          <a:ext cx="16287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0" imgW="628732" imgH="438099" progId="Equation.3">
                  <p:embed/>
                </p:oleObj>
              </mc:Choice>
              <mc:Fallback>
                <p:oleObj name="Equation" r:id="rId10" imgW="628732" imgH="438099" progId="Equation.3">
                  <p:embed/>
                  <p:pic>
                    <p:nvPicPr>
                      <p:cNvPr id="40978" name="Object 18">
                        <a:extLst>
                          <a:ext uri="{FF2B5EF4-FFF2-40B4-BE49-F238E27FC236}">
                            <a16:creationId xmlns:a16="http://schemas.microsoft.com/office/drawing/2014/main" id="{65765820-FE82-49CF-B399-2F4B3B8A48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5998" y="5562599"/>
                        <a:ext cx="162877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1" name="Text Box 21">
            <a:extLst>
              <a:ext uri="{FF2B5EF4-FFF2-40B4-BE49-F238E27FC236}">
                <a16:creationId xmlns:a16="http://schemas.microsoft.com/office/drawing/2014/main" id="{C126EE5B-E309-4D23-B502-7E0046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6370CAC-0446-4002-B6A7-D2E6EE467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835199"/>
              </p:ext>
            </p:extLst>
          </p:nvPr>
        </p:nvGraphicFramePr>
        <p:xfrm>
          <a:off x="2991536" y="5583324"/>
          <a:ext cx="6715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2" imgW="672169" imgH="1152210" progId="Equation.DSMT4">
                  <p:embed/>
                </p:oleObj>
              </mc:Choice>
              <mc:Fallback>
                <p:oleObj name="Equation" r:id="rId12" imgW="672169" imgH="11522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91536" y="5583324"/>
                        <a:ext cx="671513" cy="1152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2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  <p:bldP spid="40964" grpId="0"/>
      <p:bldP spid="40971" grpId="0"/>
      <p:bldP spid="40972" grpId="0"/>
      <p:bldP spid="40973" grpId="0"/>
      <p:bldP spid="40976" grpId="0"/>
      <p:bldP spid="409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32" name="Text Box 36">
            <a:extLst>
              <a:ext uri="{FF2B5EF4-FFF2-40B4-BE49-F238E27FC236}">
                <a16:creationId xmlns:a16="http://schemas.microsoft.com/office/drawing/2014/main" id="{2EB72A4D-A8C6-4D2A-9E50-500D7D5A6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1" y="260350"/>
            <a:ext cx="864076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Với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a, b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không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âm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định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lý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luận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chiều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ngược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nhau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5333" name="Object 37">
            <a:extLst>
              <a:ext uri="{FF2B5EF4-FFF2-40B4-BE49-F238E27FC236}">
                <a16:creationId xmlns:a16="http://schemas.microsoft.com/office/drawing/2014/main" id="{71DE1BC1-6360-4D1F-964E-FFD3566D61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659294"/>
              </p:ext>
            </p:extLst>
          </p:nvPr>
        </p:nvGraphicFramePr>
        <p:xfrm>
          <a:off x="4282347" y="2087934"/>
          <a:ext cx="2471966" cy="1999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723600" imgH="520560" progId="Equation.DSMT4">
                  <p:embed/>
                </p:oleObj>
              </mc:Choice>
              <mc:Fallback>
                <p:oleObj name="Equation" r:id="rId3" imgW="723600" imgH="520560" progId="Equation.DSMT4">
                  <p:embed/>
                  <p:pic>
                    <p:nvPicPr>
                      <p:cNvPr id="55333" name="Object 37">
                        <a:extLst>
                          <a:ext uri="{FF2B5EF4-FFF2-40B4-BE49-F238E27FC236}">
                            <a16:creationId xmlns:a16="http://schemas.microsoft.com/office/drawing/2014/main" id="{71DE1BC1-6360-4D1F-964E-FFD3566D61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347" y="2087934"/>
                        <a:ext cx="2471966" cy="199994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 w="19050"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4" name="AutoShape 38">
            <a:extLst>
              <a:ext uri="{FF2B5EF4-FFF2-40B4-BE49-F238E27FC236}">
                <a16:creationId xmlns:a16="http://schemas.microsoft.com/office/drawing/2014/main" id="{B86BE634-0DA1-4AF2-B09D-F7D5FAD1D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562" y="1412410"/>
            <a:ext cx="4968875" cy="720725"/>
          </a:xfrm>
          <a:prstGeom prst="rightArrow">
            <a:avLst>
              <a:gd name="adj1" fmla="val 50000"/>
              <a:gd name="adj2" fmla="val 1723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Khai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phương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một</a:t>
            </a:r>
            <a:r>
              <a:rPr kumimoji="0" lang="en-US" altLang="en-US" sz="24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thương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5335" name="AutoShape 39">
            <a:extLst>
              <a:ext uri="{FF2B5EF4-FFF2-40B4-BE49-F238E27FC236}">
                <a16:creationId xmlns:a16="http://schemas.microsoft.com/office/drawing/2014/main" id="{76D0CD87-A6F1-4688-B812-4C8DD2E4F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5930" y="3963903"/>
            <a:ext cx="4968875" cy="792162"/>
          </a:xfrm>
          <a:prstGeom prst="leftArrow">
            <a:avLst>
              <a:gd name="adj1" fmla="val 50000"/>
              <a:gd name="adj2" fmla="val 1568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Chia</a:t>
            </a:r>
            <a:r>
              <a:rPr kumimoji="0" lang="en-US" altLang="en-US" sz="2400" b="1" i="0" u="none" strike="noStrike" kern="1200" cap="none" spc="0" normalizeH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2400" b="1" i="0" u="none" strike="noStrike" kern="1200" cap="none" spc="0" normalizeH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căn</a:t>
            </a:r>
            <a:r>
              <a:rPr kumimoji="0" lang="en-US" altLang="en-US" sz="2400" b="1" i="0" u="none" strike="noStrike" kern="1200" cap="none" spc="0" normalizeH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bậc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34" grpId="0" animBg="1"/>
      <p:bldP spid="553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6" name="Text Box 82">
            <a:extLst>
              <a:ext uri="{FF2B5EF4-FFF2-40B4-BE49-F238E27FC236}">
                <a16:creationId xmlns:a16="http://schemas.microsoft.com/office/drawing/2014/main" id="{FD1A407C-446D-49FC-9FF2-05D257909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26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 dirty="0">
                <a:solidFill>
                  <a:srgbClr val="FF99FF"/>
                </a:solidFill>
              </a:rPr>
              <a:t>2. </a:t>
            </a:r>
            <a:r>
              <a:rPr lang="en-US" altLang="en-US" sz="3000" b="1" u="sng" dirty="0" err="1">
                <a:solidFill>
                  <a:srgbClr val="FF99FF"/>
                </a:solidFill>
              </a:rPr>
              <a:t>Áp</a:t>
            </a:r>
            <a:r>
              <a:rPr lang="en-US" altLang="en-US" sz="3000" b="1" u="sng" dirty="0">
                <a:solidFill>
                  <a:srgbClr val="FF99FF"/>
                </a:solidFill>
              </a:rPr>
              <a:t> </a:t>
            </a:r>
            <a:r>
              <a:rPr lang="en-US" altLang="en-US" sz="3000" b="1" u="sng" dirty="0" err="1">
                <a:solidFill>
                  <a:srgbClr val="FF99FF"/>
                </a:solidFill>
              </a:rPr>
              <a:t>dụng</a:t>
            </a:r>
            <a:r>
              <a:rPr lang="en-US" altLang="en-US" sz="3000" b="1" u="sng" dirty="0">
                <a:solidFill>
                  <a:srgbClr val="FF99FF"/>
                </a:solidFill>
              </a:rPr>
              <a:t>:</a:t>
            </a:r>
          </a:p>
        </p:txBody>
      </p:sp>
      <p:sp>
        <p:nvSpPr>
          <p:cNvPr id="11348" name="Text Box 84">
            <a:extLst>
              <a:ext uri="{FF2B5EF4-FFF2-40B4-BE49-F238E27FC236}">
                <a16:creationId xmlns:a16="http://schemas.microsoft.com/office/drawing/2014/main" id="{2ED74524-8ABD-49DA-9184-74FE24A9A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726" y="1143001"/>
            <a:ext cx="678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CC00"/>
                </a:solidFill>
              </a:rPr>
              <a:t>a. </a:t>
            </a:r>
            <a:r>
              <a:rPr lang="en-US" altLang="en-US" b="1" u="sng">
                <a:solidFill>
                  <a:srgbClr val="FFCC00"/>
                </a:solidFill>
              </a:rPr>
              <a:t>Quy tắc khai phương một thương:</a:t>
            </a:r>
          </a:p>
        </p:txBody>
      </p:sp>
      <p:sp>
        <p:nvSpPr>
          <p:cNvPr id="11349" name="Text Box 85">
            <a:extLst>
              <a:ext uri="{FF2B5EF4-FFF2-40B4-BE49-F238E27FC236}">
                <a16:creationId xmlns:a16="http://schemas.microsoft.com/office/drawing/2014/main" id="{6461E619-ADDB-4D51-895F-3A849A4BA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0963" y="1889128"/>
            <a:ext cx="10008972" cy="195386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FFFFFF"/>
                </a:solidFill>
              </a:rPr>
              <a:t>Muốn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khai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phương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một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thương</a:t>
            </a:r>
            <a:r>
              <a:rPr lang="en-US" altLang="en-US" dirty="0">
                <a:solidFill>
                  <a:srgbClr val="FFFFFF"/>
                </a:solidFill>
              </a:rPr>
              <a:t>         (</a:t>
            </a:r>
            <a:r>
              <a:rPr lang="en-US" altLang="en-US" dirty="0" err="1">
                <a:solidFill>
                  <a:srgbClr val="FFFFFF"/>
                </a:solidFill>
              </a:rPr>
              <a:t>trong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đó</a:t>
            </a:r>
            <a:r>
              <a:rPr lang="en-US" altLang="en-US" dirty="0">
                <a:solidFill>
                  <a:srgbClr val="FFFFFF"/>
                </a:solidFill>
              </a:rPr>
              <a:t> a </a:t>
            </a:r>
            <a:r>
              <a:rPr lang="en-US" altLang="en-US" dirty="0">
                <a:solidFill>
                  <a:srgbClr val="FFFFFF"/>
                </a:solidFill>
                <a:cs typeface="Times New Roman" panose="02020603050405020304" pitchFamily="18" charset="0"/>
              </a:rPr>
              <a:t>≥ 0 </a:t>
            </a:r>
            <a:r>
              <a:rPr lang="en-US" altLang="en-US" dirty="0" err="1">
                <a:solidFill>
                  <a:srgbClr val="FFFFFF"/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FFFFFF"/>
                </a:solidFill>
                <a:cs typeface="Times New Roman" panose="02020603050405020304" pitchFamily="18" charset="0"/>
              </a:rPr>
              <a:t> b &gt; 0</a:t>
            </a:r>
            <a:r>
              <a:rPr lang="en-US" altLang="en-US" dirty="0">
                <a:solidFill>
                  <a:srgbClr val="FFFFFF"/>
                </a:solidFill>
              </a:rPr>
              <a:t>), ta </a:t>
            </a:r>
            <a:r>
              <a:rPr lang="en-US" altLang="en-US" dirty="0" err="1">
                <a:solidFill>
                  <a:srgbClr val="FFFFFF"/>
                </a:solidFill>
              </a:rPr>
              <a:t>có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thể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lần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lượt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khai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phương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từng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số</a:t>
            </a:r>
            <a:r>
              <a:rPr lang="en-US" altLang="en-US" dirty="0">
                <a:solidFill>
                  <a:srgbClr val="FFFFFF"/>
                </a:solidFill>
              </a:rPr>
              <a:t> a </a:t>
            </a:r>
            <a:r>
              <a:rPr lang="en-US" altLang="en-US" dirty="0" err="1">
                <a:solidFill>
                  <a:srgbClr val="FFFFFF"/>
                </a:solidFill>
              </a:rPr>
              <a:t>và</a:t>
            </a:r>
            <a:r>
              <a:rPr lang="en-US" altLang="en-US" dirty="0">
                <a:solidFill>
                  <a:srgbClr val="FFFFFF"/>
                </a:solidFill>
              </a:rPr>
              <a:t> b, </a:t>
            </a:r>
            <a:r>
              <a:rPr lang="en-US" altLang="en-US" dirty="0" err="1">
                <a:solidFill>
                  <a:srgbClr val="FFFFFF"/>
                </a:solidFill>
              </a:rPr>
              <a:t>rồi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lấy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kết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quả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thứ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nhất</a:t>
            </a:r>
            <a:r>
              <a:rPr lang="en-US" altLang="en-US" dirty="0">
                <a:solidFill>
                  <a:srgbClr val="FFFFFF"/>
                </a:solidFill>
              </a:rPr>
              <a:t> chia </a:t>
            </a:r>
            <a:r>
              <a:rPr lang="en-US" altLang="en-US" dirty="0" err="1">
                <a:solidFill>
                  <a:srgbClr val="FFFFFF"/>
                </a:solidFill>
              </a:rPr>
              <a:t>cho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kết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quả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thứ</a:t>
            </a:r>
            <a:r>
              <a:rPr lang="en-US" altLang="en-US" dirty="0">
                <a:solidFill>
                  <a:srgbClr val="FFFFFF"/>
                </a:solidFill>
              </a:rPr>
              <a:t> </a:t>
            </a:r>
            <a:r>
              <a:rPr lang="en-US" altLang="en-US" dirty="0" err="1">
                <a:solidFill>
                  <a:srgbClr val="FFFFFF"/>
                </a:solidFill>
              </a:rPr>
              <a:t>hai</a:t>
            </a:r>
            <a:r>
              <a:rPr lang="en-US" altLang="en-US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11366" name="Text Box 102">
            <a:extLst>
              <a:ext uri="{FF2B5EF4-FFF2-40B4-BE49-F238E27FC236}">
                <a16:creationId xmlns:a16="http://schemas.microsoft.com/office/drawing/2014/main" id="{A8D33C04-35A8-4DB7-AE09-D326CFE27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926" y="182880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CC00"/>
                </a:solidFill>
              </a:rPr>
              <a:t>* </a:t>
            </a:r>
            <a:r>
              <a:rPr lang="en-US" altLang="en-US" b="1" dirty="0" err="1">
                <a:solidFill>
                  <a:srgbClr val="FFCC00"/>
                </a:solidFill>
              </a:rPr>
              <a:t>Ví</a:t>
            </a:r>
            <a:r>
              <a:rPr lang="en-US" altLang="en-US" b="1" dirty="0">
                <a:solidFill>
                  <a:srgbClr val="FFCC00"/>
                </a:solidFill>
              </a:rPr>
              <a:t> </a:t>
            </a:r>
            <a:r>
              <a:rPr lang="en-US" altLang="en-US" b="1" dirty="0" err="1">
                <a:solidFill>
                  <a:srgbClr val="FFCC00"/>
                </a:solidFill>
              </a:rPr>
              <a:t>dụ</a:t>
            </a:r>
            <a:r>
              <a:rPr lang="en-US" altLang="en-US" b="1" dirty="0">
                <a:solidFill>
                  <a:srgbClr val="FFCC00"/>
                </a:solidFill>
              </a:rPr>
              <a:t> 1: </a:t>
            </a:r>
            <a:r>
              <a:rPr lang="en-US" altLang="en-US" b="1" dirty="0" err="1">
                <a:solidFill>
                  <a:srgbClr val="FFCC00"/>
                </a:solidFill>
              </a:rPr>
              <a:t>Tính</a:t>
            </a:r>
            <a:endParaRPr lang="en-US" altLang="en-US" b="1" dirty="0">
              <a:solidFill>
                <a:srgbClr val="FFCC00"/>
              </a:solidFill>
            </a:endParaRPr>
          </a:p>
        </p:txBody>
      </p:sp>
      <p:graphicFrame>
        <p:nvGraphicFramePr>
          <p:cNvPr id="11383" name="Object 119">
            <a:extLst>
              <a:ext uri="{FF2B5EF4-FFF2-40B4-BE49-F238E27FC236}">
                <a16:creationId xmlns:a16="http://schemas.microsoft.com/office/drawing/2014/main" id="{9B8EF87B-93D1-4013-A3E9-40AE73043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640062"/>
              </p:ext>
            </p:extLst>
          </p:nvPr>
        </p:nvGraphicFramePr>
        <p:xfrm>
          <a:off x="981827" y="2481266"/>
          <a:ext cx="133191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504917" imgH="428752" progId="Equation.3">
                  <p:embed/>
                </p:oleObj>
              </mc:Choice>
              <mc:Fallback>
                <p:oleObj name="Equation" r:id="rId3" imgW="504917" imgH="428752" progId="Equation.3">
                  <p:embed/>
                  <p:pic>
                    <p:nvPicPr>
                      <p:cNvPr id="11383" name="Object 119">
                        <a:extLst>
                          <a:ext uri="{FF2B5EF4-FFF2-40B4-BE49-F238E27FC236}">
                            <a16:creationId xmlns:a16="http://schemas.microsoft.com/office/drawing/2014/main" id="{9B8EF87B-93D1-4013-A3E9-40AE730438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827" y="2481266"/>
                        <a:ext cx="1331913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7" name="Object 123">
            <a:extLst>
              <a:ext uri="{FF2B5EF4-FFF2-40B4-BE49-F238E27FC236}">
                <a16:creationId xmlns:a16="http://schemas.microsoft.com/office/drawing/2014/main" id="{18CB62B8-995B-4D59-9D3F-535E100359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64928"/>
              </p:ext>
            </p:extLst>
          </p:nvPr>
        </p:nvGraphicFramePr>
        <p:xfrm>
          <a:off x="6034044" y="2484441"/>
          <a:ext cx="188436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714354" imgH="428752" progId="Equation.3">
                  <p:embed/>
                </p:oleObj>
              </mc:Choice>
              <mc:Fallback>
                <p:oleObj name="Equation" r:id="rId5" imgW="714354" imgH="428752" progId="Equation.3">
                  <p:embed/>
                  <p:pic>
                    <p:nvPicPr>
                      <p:cNvPr id="11387" name="Object 123">
                        <a:extLst>
                          <a:ext uri="{FF2B5EF4-FFF2-40B4-BE49-F238E27FC236}">
                            <a16:creationId xmlns:a16="http://schemas.microsoft.com/office/drawing/2014/main" id="{18CB62B8-995B-4D59-9D3F-535E100359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044" y="2484441"/>
                        <a:ext cx="1884363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93" name="Object 129">
            <a:extLst>
              <a:ext uri="{FF2B5EF4-FFF2-40B4-BE49-F238E27FC236}">
                <a16:creationId xmlns:a16="http://schemas.microsoft.com/office/drawing/2014/main" id="{68227D1D-4E86-42C3-B37F-A039B8E5D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633014"/>
              </p:ext>
            </p:extLst>
          </p:nvPr>
        </p:nvGraphicFramePr>
        <p:xfrm>
          <a:off x="6077744" y="1755776"/>
          <a:ext cx="3905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7" imgW="133469" imgH="371450" progId="Equation.3">
                  <p:embed/>
                </p:oleObj>
              </mc:Choice>
              <mc:Fallback>
                <p:oleObj name="Equation" r:id="rId7" imgW="133469" imgH="371450" progId="Equation.3">
                  <p:embed/>
                  <p:pic>
                    <p:nvPicPr>
                      <p:cNvPr id="11393" name="Object 129">
                        <a:extLst>
                          <a:ext uri="{FF2B5EF4-FFF2-40B4-BE49-F238E27FC236}">
                            <a16:creationId xmlns:a16="http://schemas.microsoft.com/office/drawing/2014/main" id="{68227D1D-4E86-42C3-B37F-A039B8E5D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7744" y="1755776"/>
                        <a:ext cx="3905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94" name="Text Box 130">
            <a:extLst>
              <a:ext uri="{FF2B5EF4-FFF2-40B4-BE49-F238E27FC236}">
                <a16:creationId xmlns:a16="http://schemas.microsoft.com/office/drawing/2014/main" id="{97CD97C1-77CC-4F79-9197-D05C6BC81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2326" y="1143001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FFFFFF"/>
                </a:solidFill>
              </a:rPr>
              <a:t>(SGK)</a:t>
            </a:r>
          </a:p>
        </p:txBody>
      </p:sp>
      <p:sp>
        <p:nvSpPr>
          <p:cNvPr id="11395" name="Text Box 131">
            <a:extLst>
              <a:ext uri="{FF2B5EF4-FFF2-40B4-BE49-F238E27FC236}">
                <a16:creationId xmlns:a16="http://schemas.microsoft.com/office/drawing/2014/main" id="{335654C3-C6BC-46EE-ACEC-D91B77ABC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0AFDD2-DD8D-42EC-A62D-DA089D9C51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1339" y="668784"/>
            <a:ext cx="1630680" cy="1153668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7FEF2A-B4E7-4978-97AB-E2662DB36331}"/>
              </a:ext>
            </a:extLst>
          </p:cNvPr>
          <p:cNvCxnSpPr/>
          <p:nvPr/>
        </p:nvCxnSpPr>
        <p:spPr bwMode="auto">
          <a:xfrm>
            <a:off x="5967167" y="2474858"/>
            <a:ext cx="66877" cy="432187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1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6" grpId="0"/>
      <p:bldP spid="11348" grpId="0"/>
      <p:bldP spid="11349" grpId="0" animBg="1"/>
      <p:bldP spid="11349" grpId="1" animBg="1"/>
      <p:bldP spid="11366" grpId="0"/>
      <p:bldP spid="113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5">
            <a:extLst>
              <a:ext uri="{FF2B5EF4-FFF2-40B4-BE49-F238E27FC236}">
                <a16:creationId xmlns:a16="http://schemas.microsoft.com/office/drawing/2014/main" id="{EC75F46A-F3C3-47CA-B5FF-57718F687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6" y="798513"/>
            <a:ext cx="1449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b="1" dirty="0">
                <a:solidFill>
                  <a:srgbClr val="FFCC00"/>
                </a:solidFill>
                <a:cs typeface="Times New Roman" panose="02020603050405020304" pitchFamily="18" charset="0"/>
              </a:rPr>
              <a:t>?2. Tính</a:t>
            </a:r>
            <a:endParaRPr lang="de-DE" altLang="en-US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0246" name="Object 39">
            <a:extLst>
              <a:ext uri="{FF2B5EF4-FFF2-40B4-BE49-F238E27FC236}">
                <a16:creationId xmlns:a16="http://schemas.microsoft.com/office/drawing/2014/main" id="{F8869014-CF0C-41C3-A978-5D02FD3257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663858"/>
              </p:ext>
            </p:extLst>
          </p:nvPr>
        </p:nvGraphicFramePr>
        <p:xfrm>
          <a:off x="1697382" y="1050925"/>
          <a:ext cx="124142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543111" imgH="428752" progId="Equation.3">
                  <p:embed/>
                </p:oleObj>
              </mc:Choice>
              <mc:Fallback>
                <p:oleObj name="Equation" r:id="rId3" imgW="543111" imgH="428752" progId="Equation.3">
                  <p:embed/>
                  <p:pic>
                    <p:nvPicPr>
                      <p:cNvPr id="10246" name="Object 39">
                        <a:extLst>
                          <a:ext uri="{FF2B5EF4-FFF2-40B4-BE49-F238E27FC236}">
                            <a16:creationId xmlns:a16="http://schemas.microsoft.com/office/drawing/2014/main" id="{F8869014-CF0C-41C3-A978-5D02FD3257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382" y="1050925"/>
                        <a:ext cx="124142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40">
            <a:extLst>
              <a:ext uri="{FF2B5EF4-FFF2-40B4-BE49-F238E27FC236}">
                <a16:creationId xmlns:a16="http://schemas.microsoft.com/office/drawing/2014/main" id="{6E33D2D0-A775-4F23-A9AC-DD9C009442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9338" y="1263650"/>
          <a:ext cx="163036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695467" imgH="238150" progId="Equation.3">
                  <p:embed/>
                </p:oleObj>
              </mc:Choice>
              <mc:Fallback>
                <p:oleObj name="Equation" r:id="rId5" imgW="695467" imgH="238150" progId="Equation.3">
                  <p:embed/>
                  <p:pic>
                    <p:nvPicPr>
                      <p:cNvPr id="10247" name="Object 40">
                        <a:extLst>
                          <a:ext uri="{FF2B5EF4-FFF2-40B4-BE49-F238E27FC236}">
                            <a16:creationId xmlns:a16="http://schemas.microsoft.com/office/drawing/2014/main" id="{6E33D2D0-A775-4F23-A9AC-DD9C009442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1263650"/>
                        <a:ext cx="1630362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77" name="Text Box 65">
            <a:extLst>
              <a:ext uri="{FF2B5EF4-FFF2-40B4-BE49-F238E27FC236}">
                <a16:creationId xmlns:a16="http://schemas.microsoft.com/office/drawing/2014/main" id="{BA20D4A9-4FB3-464B-9113-21088A511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§4. LIÊN HỆ GIỮA PHÉP CHIA VÀ PHÉP KHAI PHƯƠNG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8FF1F7-27FC-453C-A3F3-BE71DFA0E4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8353" y="1317625"/>
            <a:ext cx="176799" cy="44199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680</Words>
  <Application>Microsoft Office PowerPoint</Application>
  <PresentationFormat>Widescreen</PresentationFormat>
  <Paragraphs>78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Cambria Math</vt:lpstr>
      <vt:lpstr>Tahoma</vt:lpstr>
      <vt:lpstr>Times New Roman</vt:lpstr>
      <vt:lpstr>Wingdings</vt:lpstr>
      <vt:lpstr>Ocean</vt:lpstr>
      <vt:lpstr>Default Design</vt:lpstr>
      <vt:lpstr>Microsoft Equation 3.0</vt:lpstr>
      <vt:lpstr>MathType 7.0 Equation</vt:lpstr>
      <vt:lpstr>PowerPoint Presentation</vt:lpstr>
      <vt:lpstr>PowerPoint Presentation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3</cp:revision>
  <dcterms:created xsi:type="dcterms:W3CDTF">2021-09-17T01:11:12Z</dcterms:created>
  <dcterms:modified xsi:type="dcterms:W3CDTF">2021-09-17T02:10:22Z</dcterms:modified>
</cp:coreProperties>
</file>