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4" r:id="rId5"/>
    <p:sldId id="268" r:id="rId6"/>
    <p:sldId id="295" r:id="rId7"/>
    <p:sldId id="271" r:id="rId8"/>
    <p:sldId id="273" r:id="rId9"/>
    <p:sldId id="292" r:id="rId10"/>
    <p:sldId id="293" r:id="rId11"/>
    <p:sldId id="270" r:id="rId12"/>
    <p:sldId id="294" r:id="rId13"/>
    <p:sldId id="262" r:id="rId14"/>
    <p:sldId id="275" r:id="rId15"/>
    <p:sldId id="263" r:id="rId16"/>
    <p:sldId id="291" r:id="rId17"/>
    <p:sldId id="283" r:id="rId18"/>
    <p:sldId id="284" r:id="rId19"/>
    <p:sldId id="280" r:id="rId20"/>
    <p:sldId id="278" r:id="rId21"/>
    <p:sldId id="279" r:id="rId22"/>
    <p:sldId id="281" r:id="rId23"/>
    <p:sldId id="282" r:id="rId24"/>
    <p:sldId id="285" r:id="rId25"/>
    <p:sldId id="277" r:id="rId26"/>
    <p:sldId id="289" r:id="rId27"/>
    <p:sldId id="286" r:id="rId28"/>
    <p:sldId id="265" r:id="rId29"/>
    <p:sldId id="287" r:id="rId30"/>
    <p:sldId id="29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540" y="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DA5B8FE-9FED-40ED-80CA-F1D468521D5B}" type="datetimeFigureOut">
              <a:rPr lang="en-US" smtClean="0"/>
              <a:pPr/>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A5B8FE-9FED-40ED-80CA-F1D468521D5B}" type="datetimeFigureOut">
              <a:rPr lang="en-US" smtClean="0"/>
              <a:pPr/>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A5B8FE-9FED-40ED-80CA-F1D468521D5B}" type="datetimeFigureOut">
              <a:rPr lang="en-US" smtClean="0"/>
              <a:pPr/>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A5B8FE-9FED-40ED-80CA-F1D468521D5B}" type="datetimeFigureOut">
              <a:rPr lang="en-US" smtClean="0"/>
              <a:pPr/>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A5B8FE-9FED-40ED-80CA-F1D468521D5B}" type="datetimeFigureOut">
              <a:rPr lang="en-US" smtClean="0"/>
              <a:pPr/>
              <a:t>7/21/2023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A5B8FE-9FED-40ED-80CA-F1D468521D5B}" type="datetimeFigureOut">
              <a:rPr lang="en-US" smtClean="0"/>
              <a:pPr/>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A5B8FE-9FED-40ED-80CA-F1D468521D5B}" type="datetimeFigureOut">
              <a:rPr lang="en-US" smtClean="0"/>
              <a:pPr/>
              <a:t>7/21/2023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A5B8FE-9FED-40ED-80CA-F1D468521D5B}" type="datetimeFigureOut">
              <a:rPr lang="en-US" smtClean="0"/>
              <a:pPr/>
              <a:t>7/21/2023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A5B8FE-9FED-40ED-80CA-F1D468521D5B}" type="datetimeFigureOut">
              <a:rPr lang="en-US" smtClean="0"/>
              <a:pPr/>
              <a:t>7/21/2023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A5B8FE-9FED-40ED-80CA-F1D468521D5B}" type="datetimeFigureOut">
              <a:rPr lang="en-US" smtClean="0"/>
              <a:pPr/>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A5B8FE-9FED-40ED-80CA-F1D468521D5B}" type="datetimeFigureOut">
              <a:rPr lang="en-US" smtClean="0"/>
              <a:pPr/>
              <a:t>7/21/2023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94F5-E53E-4B48-B9FA-BDAD5677E61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5B8FE-9FED-40ED-80CA-F1D468521D5B}" type="datetimeFigureOut">
              <a:rPr lang="en-US" smtClean="0"/>
              <a:pPr/>
              <a:t>7/21/2023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F94F5-E53E-4B48-B9FA-BDAD5677E6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609600"/>
            <a:ext cx="8915400" cy="4800600"/>
          </a:xfrm>
        </p:spPr>
        <p:txBody>
          <a:bodyPr>
            <a:noAutofit/>
          </a:bodyPr>
          <a:lstStyle/>
          <a:p>
            <a:pPr>
              <a:buNone/>
            </a:pPr>
            <a:r>
              <a:rPr lang="en-US" sz="4800" dirty="0">
                <a:solidFill>
                  <a:srgbClr val="C00000"/>
                </a:solidFill>
                <a:latin typeface="Times New Roman" pitchFamily="18" charset="0"/>
                <a:ea typeface="Times" pitchFamily="34" charset="0"/>
                <a:cs typeface="Times New Roman" pitchFamily="18" charset="0"/>
              </a:rPr>
              <a:t>Câu 1:</a:t>
            </a:r>
            <a:r>
              <a:rPr lang="en-US" sz="4800" dirty="0">
                <a:latin typeface="Times New Roman" pitchFamily="18" charset="0"/>
                <a:ea typeface="Times" pitchFamily="34" charset="0"/>
                <a:cs typeface="Times New Roman" pitchFamily="18" charset="0"/>
              </a:rPr>
              <a:t> </a:t>
            </a:r>
            <a:r>
              <a:rPr lang="en-US" sz="4800" dirty="0">
                <a:solidFill>
                  <a:srgbClr val="00B050"/>
                </a:solidFill>
                <a:latin typeface="Times New Roman" pitchFamily="18" charset="0"/>
                <a:ea typeface="Times" pitchFamily="34" charset="0"/>
                <a:cs typeface="Times New Roman" pitchFamily="18" charset="0"/>
              </a:rPr>
              <a:t>Lẽ phải là gì ?</a:t>
            </a:r>
          </a:p>
          <a:p>
            <a:pPr>
              <a:buNone/>
            </a:pPr>
            <a:r>
              <a:rPr lang="en-US" sz="4800" dirty="0">
                <a:solidFill>
                  <a:srgbClr val="00B050"/>
                </a:solidFill>
                <a:latin typeface="Times New Roman" pitchFamily="18" charset="0"/>
                <a:ea typeface="Times" pitchFamily="34" charset="0"/>
                <a:cs typeface="Times New Roman" pitchFamily="18" charset="0"/>
              </a:rPr>
              <a:t> </a:t>
            </a:r>
            <a:r>
              <a:rPr lang="en-US" sz="4800" dirty="0">
                <a:solidFill>
                  <a:schemeClr val="accent5">
                    <a:lumMod val="75000"/>
                  </a:schemeClr>
                </a:solidFill>
                <a:latin typeface="Times New Roman" pitchFamily="18" charset="0"/>
                <a:ea typeface="Times" pitchFamily="34" charset="0"/>
                <a:cs typeface="Times New Roman" pitchFamily="18" charset="0"/>
              </a:rPr>
              <a:t>a) Những điều coi rằng là đúng đắn</a:t>
            </a:r>
          </a:p>
          <a:p>
            <a:pPr>
              <a:buNone/>
            </a:pPr>
            <a:r>
              <a:rPr lang="en-US" sz="4800" dirty="0">
                <a:solidFill>
                  <a:schemeClr val="accent5">
                    <a:lumMod val="75000"/>
                  </a:schemeClr>
                </a:solidFill>
                <a:latin typeface="Times New Roman" pitchFamily="18" charset="0"/>
                <a:ea typeface="Times" pitchFamily="34" charset="0"/>
                <a:cs typeface="Times New Roman" pitchFamily="18" charset="0"/>
                <a:sym typeface="Wingdings" pitchFamily="2" charset="2"/>
              </a:rPr>
              <a:t> b) Phù hợp với đạo lí</a:t>
            </a:r>
          </a:p>
          <a:p>
            <a:pPr>
              <a:buNone/>
            </a:pPr>
            <a:r>
              <a:rPr lang="en-US" sz="4800" dirty="0">
                <a:solidFill>
                  <a:schemeClr val="accent5">
                    <a:lumMod val="75000"/>
                  </a:schemeClr>
                </a:solidFill>
                <a:latin typeface="Times New Roman" pitchFamily="18" charset="0"/>
                <a:ea typeface="Times" pitchFamily="34" charset="0"/>
                <a:cs typeface="Times New Roman" pitchFamily="18" charset="0"/>
                <a:sym typeface="Wingdings" pitchFamily="2" charset="2"/>
              </a:rPr>
              <a:t> c) Lợi ích chung của xã hội</a:t>
            </a:r>
          </a:p>
          <a:p>
            <a:pPr>
              <a:buNone/>
            </a:pPr>
            <a:r>
              <a:rPr lang="en-US" sz="4800" dirty="0">
                <a:solidFill>
                  <a:schemeClr val="accent5">
                    <a:lumMod val="75000"/>
                  </a:schemeClr>
                </a:solidFill>
                <a:latin typeface="Times New Roman" pitchFamily="18" charset="0"/>
                <a:ea typeface="Times" pitchFamily="34" charset="0"/>
                <a:cs typeface="Times New Roman" pitchFamily="18" charset="0"/>
                <a:sym typeface="Wingdings" pitchFamily="2" charset="2"/>
              </a:rPr>
              <a:t> d) Cả a,b,c đều đúng</a:t>
            </a:r>
          </a:p>
          <a:p>
            <a:pPr>
              <a:buNone/>
            </a:pPr>
            <a:endParaRPr lang="en-US" sz="4800" dirty="0">
              <a:solidFill>
                <a:schemeClr val="accent5">
                  <a:lumMod val="75000"/>
                </a:schemeClr>
              </a:solidFill>
              <a:latin typeface="Times New Roman" pitchFamily="18" charset="0"/>
              <a:ea typeface="Times" pitchFamily="34" charset="0"/>
              <a:cs typeface="Times New Roman" pitchFamily="18" charset="0"/>
              <a:sym typeface="Wingdings" pitchFamily="2" charset="2"/>
            </a:endParaRPr>
          </a:p>
        </p:txBody>
      </p:sp>
      <p:sp>
        <p:nvSpPr>
          <p:cNvPr id="8" name="Donut 7"/>
          <p:cNvSpPr/>
          <p:nvPr/>
        </p:nvSpPr>
        <p:spPr>
          <a:xfrm flipH="1">
            <a:off x="249477" y="5029200"/>
            <a:ext cx="457200" cy="533400"/>
          </a:xfrm>
          <a:prstGeom prst="donut">
            <a:avLst>
              <a:gd name="adj" fmla="val 0"/>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4)">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strips(downLeft)">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heel(4)">
                                      <p:cBhvr>
                                        <p:cTn id="3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ChangeArrowheads="1"/>
          </p:cNvSpPr>
          <p:nvPr/>
        </p:nvSpPr>
        <p:spPr bwMode="auto">
          <a:xfrm>
            <a:off x="2459607" y="775902"/>
            <a:ext cx="475322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5400" b="1">
                <a:latin typeface="Times New Roman" pitchFamily="18" charset="0"/>
                <a:cs typeface="Times New Roman" pitchFamily="18" charset="0"/>
              </a:rPr>
              <a:t>*Dương Chấn :</a:t>
            </a:r>
          </a:p>
        </p:txBody>
      </p:sp>
      <p:sp>
        <p:nvSpPr>
          <p:cNvPr id="9229" name="Rectangle 13"/>
          <p:cNvSpPr>
            <a:spLocks noChangeArrowheads="1"/>
          </p:cNvSpPr>
          <p:nvPr/>
        </p:nvSpPr>
        <p:spPr bwMode="auto">
          <a:xfrm>
            <a:off x="212276" y="2923034"/>
            <a:ext cx="884889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4800">
                <a:latin typeface="Times New Roman" pitchFamily="18" charset="0"/>
                <a:cs typeface="Times New Roman" pitchFamily="18" charset="0"/>
              </a:rPr>
              <a:t>-Không nhận của biếu, của đút lót .</a:t>
            </a:r>
          </a:p>
        </p:txBody>
      </p:sp>
      <p:sp>
        <p:nvSpPr>
          <p:cNvPr id="9230" name="Rectangle 14"/>
          <p:cNvSpPr>
            <a:spLocks noChangeArrowheads="1"/>
          </p:cNvSpPr>
          <p:nvPr/>
        </p:nvSpPr>
        <p:spPr bwMode="auto">
          <a:xfrm>
            <a:off x="304800" y="4753690"/>
            <a:ext cx="497764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4800" b="1">
                <a:solidFill>
                  <a:srgbClr val="C00000"/>
                </a:solidFill>
                <a:latin typeface="Times New Roman" pitchFamily="18" charset="0"/>
                <a:cs typeface="Times New Roman" pitchFamily="18" charset="0"/>
                <a:sym typeface="Wingdings 3" pitchFamily="18" charset="2"/>
              </a:rPr>
              <a:t></a:t>
            </a:r>
            <a:r>
              <a:rPr lang="en-US" sz="4800" b="1">
                <a:solidFill>
                  <a:srgbClr val="C00000"/>
                </a:solidFill>
                <a:latin typeface="Times New Roman" pitchFamily="18" charset="0"/>
                <a:cs typeface="Times New Roman" pitchFamily="18" charset="0"/>
              </a:rPr>
              <a:t>Không hám lợi .</a:t>
            </a:r>
          </a:p>
        </p:txBody>
      </p:sp>
    </p:spTree>
    <p:extLst>
      <p:ext uri="{BB962C8B-B14F-4D97-AF65-F5344CB8AC3E}">
        <p14:creationId xmlns:p14="http://schemas.microsoft.com/office/powerpoint/2010/main" val="17185439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9228"/>
                                        </p:tgtEl>
                                        <p:attrNameLst>
                                          <p:attrName>style.visibility</p:attrName>
                                        </p:attrNameLst>
                                      </p:cBhvr>
                                      <p:to>
                                        <p:strVal val="visible"/>
                                      </p:to>
                                    </p:set>
                                    <p:animEffect transition="in" filter="blinds(horizontal)">
                                      <p:cBhvr>
                                        <p:cTn id="7" dur="500"/>
                                        <p:tgtEl>
                                          <p:spTgt spid="92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9"/>
                                        </p:tgtEl>
                                        <p:attrNameLst>
                                          <p:attrName>style.visibility</p:attrName>
                                        </p:attrNameLst>
                                      </p:cBhvr>
                                      <p:to>
                                        <p:strVal val="visible"/>
                                      </p:to>
                                    </p:set>
                                    <p:animEffect transition="in" filter="blinds(horizontal)">
                                      <p:cBhvr>
                                        <p:cTn id="12" dur="500"/>
                                        <p:tgtEl>
                                          <p:spTgt spid="92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230"/>
                                        </p:tgtEl>
                                        <p:attrNameLst>
                                          <p:attrName>style.visibility</p:attrName>
                                        </p:attrNameLst>
                                      </p:cBhvr>
                                      <p:to>
                                        <p:strVal val="visible"/>
                                      </p:to>
                                    </p:set>
                                    <p:animEffect transition="in" filter="blinds(horizontal)">
                                      <p:cBhvr>
                                        <p:cTn id="17" dur="500"/>
                                        <p:tgtEl>
                                          <p:spTgt spid="92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8" grpId="0"/>
      <p:bldP spid="9229" grpId="0"/>
      <p:bldP spid="92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hidden="1"/>
          <p:cNvSpPr>
            <a:spLocks noGrp="1" noChangeArrowheads="1"/>
          </p:cNvSpPr>
          <p:nvPr>
            <p:ph type="title"/>
          </p:nvPr>
        </p:nvSpPr>
        <p:spPr/>
        <p:txBody>
          <a:bodyPr/>
          <a:lstStyle/>
          <a:p>
            <a:endParaRPr lang="en-US"/>
          </a:p>
        </p:txBody>
      </p:sp>
      <p:sp>
        <p:nvSpPr>
          <p:cNvPr id="4099" name="Rectangle 3" descr="gdcd8tr011h01"/>
          <p:cNvSpPr>
            <a:spLocks noGrp="1" noChangeAspect="1" noChangeArrowheads="1"/>
          </p:cNvSpPr>
          <p:nvPr isPhoto="1"/>
        </p:nvSpPr>
        <p:spPr bwMode="auto">
          <a:xfrm>
            <a:off x="76200" y="152400"/>
            <a:ext cx="8839200" cy="5943600"/>
          </a:xfrm>
          <a:prstGeom prst="rect">
            <a:avLst/>
          </a:prstGeom>
          <a:blipFill dpi="0" rotWithShape="1">
            <a:blip r:embed="rId2"/>
            <a:srcRect/>
            <a:stretch>
              <a:fillRect/>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Box 1"/>
          <p:cNvSpPr txBox="1"/>
          <p:nvPr/>
        </p:nvSpPr>
        <p:spPr>
          <a:xfrm>
            <a:off x="1219200" y="6096000"/>
            <a:ext cx="6934200" cy="584775"/>
          </a:xfrm>
          <a:prstGeom prst="rect">
            <a:avLst/>
          </a:prstGeom>
          <a:noFill/>
        </p:spPr>
        <p:txBody>
          <a:bodyPr wrap="square" rtlCol="0">
            <a:spAutoFit/>
          </a:bodyPr>
          <a:lstStyle/>
          <a:p>
            <a:r>
              <a:rPr lang="en-US" sz="3200">
                <a:latin typeface="Times New Roman" pitchFamily="18" charset="0"/>
                <a:cs typeface="Times New Roman" pitchFamily="18" charset="0"/>
              </a:rPr>
              <a:t>Hồ Chí Minh (19/5/1890-2/9/1969)</a:t>
            </a:r>
          </a:p>
        </p:txBody>
      </p:sp>
    </p:spTree>
    <p:extLst>
      <p:ext uri="{BB962C8B-B14F-4D97-AF65-F5344CB8AC3E}">
        <p14:creationId xmlns:p14="http://schemas.microsoft.com/office/powerpoint/2010/main" val="3408039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1" name="Rectangle 15"/>
          <p:cNvSpPr>
            <a:spLocks noChangeArrowheads="1"/>
          </p:cNvSpPr>
          <p:nvPr/>
        </p:nvSpPr>
        <p:spPr bwMode="auto">
          <a:xfrm>
            <a:off x="2748017" y="914400"/>
            <a:ext cx="343235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6000" b="1">
                <a:latin typeface="Times New Roman" pitchFamily="18" charset="0"/>
                <a:cs typeface="Times New Roman" pitchFamily="18" charset="0"/>
              </a:rPr>
              <a:t>*Bác Hồ :</a:t>
            </a:r>
          </a:p>
        </p:txBody>
      </p:sp>
      <p:sp>
        <p:nvSpPr>
          <p:cNvPr id="9232" name="Rectangle 16"/>
          <p:cNvSpPr>
            <a:spLocks noChangeArrowheads="1"/>
          </p:cNvSpPr>
          <p:nvPr/>
        </p:nvSpPr>
        <p:spPr bwMode="auto">
          <a:xfrm>
            <a:off x="304800" y="2252247"/>
            <a:ext cx="894668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5400">
                <a:latin typeface="Times New Roman" pitchFamily="18" charset="0"/>
                <a:cs typeface="Times New Roman" pitchFamily="18" charset="0"/>
              </a:rPr>
              <a:t>-Từ chối nhà cửa đồ sộ ,</a:t>
            </a:r>
          </a:p>
          <a:p>
            <a:pPr eaLnBrk="1" hangingPunct="1"/>
            <a:r>
              <a:rPr lang="en-US" sz="5400">
                <a:latin typeface="Times New Roman" pitchFamily="18" charset="0"/>
                <a:cs typeface="Times New Roman" pitchFamily="18" charset="0"/>
              </a:rPr>
              <a:t>những bộ quân phục đắt tiền….</a:t>
            </a:r>
          </a:p>
        </p:txBody>
      </p:sp>
      <p:sp>
        <p:nvSpPr>
          <p:cNvPr id="9233" name="Rectangle 17"/>
          <p:cNvSpPr>
            <a:spLocks noChangeArrowheads="1"/>
          </p:cNvSpPr>
          <p:nvPr/>
        </p:nvSpPr>
        <p:spPr bwMode="auto">
          <a:xfrm>
            <a:off x="304800" y="5024021"/>
            <a:ext cx="586763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5400" b="1">
                <a:solidFill>
                  <a:srgbClr val="C00000"/>
                </a:solidFill>
                <a:latin typeface="Times New Roman" pitchFamily="18" charset="0"/>
                <a:cs typeface="Times New Roman" pitchFamily="18" charset="0"/>
                <a:sym typeface="Wingdings 3" pitchFamily="18" charset="2"/>
              </a:rPr>
              <a:t></a:t>
            </a:r>
            <a:r>
              <a:rPr lang="en-US" sz="5400" b="1">
                <a:solidFill>
                  <a:srgbClr val="C00000"/>
                </a:solidFill>
                <a:latin typeface="Times New Roman" pitchFamily="18" charset="0"/>
                <a:cs typeface="Times New Roman" pitchFamily="18" charset="0"/>
              </a:rPr>
              <a:t>Sống trong sạch .</a:t>
            </a:r>
          </a:p>
        </p:txBody>
      </p:sp>
    </p:spTree>
    <p:extLst>
      <p:ext uri="{BB962C8B-B14F-4D97-AF65-F5344CB8AC3E}">
        <p14:creationId xmlns:p14="http://schemas.microsoft.com/office/powerpoint/2010/main" val="2635087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9231"/>
                                        </p:tgtEl>
                                        <p:attrNameLst>
                                          <p:attrName>style.visibility</p:attrName>
                                        </p:attrNameLst>
                                      </p:cBhvr>
                                      <p:to>
                                        <p:strVal val="visible"/>
                                      </p:to>
                                    </p:set>
                                    <p:animEffect transition="in" filter="blinds(horizontal)">
                                      <p:cBhvr>
                                        <p:cTn id="7" dur="500"/>
                                        <p:tgtEl>
                                          <p:spTgt spid="92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32"/>
                                        </p:tgtEl>
                                        <p:attrNameLst>
                                          <p:attrName>style.visibility</p:attrName>
                                        </p:attrNameLst>
                                      </p:cBhvr>
                                      <p:to>
                                        <p:strVal val="visible"/>
                                      </p:to>
                                    </p:set>
                                    <p:animEffect transition="in" filter="blinds(horizontal)">
                                      <p:cBhvr>
                                        <p:cTn id="12" dur="500"/>
                                        <p:tgtEl>
                                          <p:spTgt spid="92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233"/>
                                        </p:tgtEl>
                                        <p:attrNameLst>
                                          <p:attrName>style.visibility</p:attrName>
                                        </p:attrNameLst>
                                      </p:cBhvr>
                                      <p:to>
                                        <p:strVal val="visible"/>
                                      </p:to>
                                    </p:set>
                                    <p:animEffect transition="in" filter="blinds(horizontal)">
                                      <p:cBhvr>
                                        <p:cTn id="17" dur="500"/>
                                        <p:tgtEl>
                                          <p:spTgt spid="92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1" grpId="0"/>
      <p:bldP spid="9232" grpId="0"/>
      <p:bldP spid="92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067800" cy="2743200"/>
          </a:xfrm>
        </p:spPr>
        <p:txBody>
          <a:bodyPr>
            <a:noAutofit/>
          </a:bodyPr>
          <a:lstStyle/>
          <a:p>
            <a:r>
              <a:rPr lang="en-US" sz="5400" dirty="0">
                <a:latin typeface="Times New Roman" pitchFamily="18" charset="0"/>
                <a:cs typeface="Times New Roman" pitchFamily="18" charset="0"/>
              </a:rPr>
              <a:t>Ma-ri Quy-ri : Không hám danh</a:t>
            </a:r>
          </a:p>
          <a:p>
            <a:r>
              <a:rPr lang="en-US" sz="5400" dirty="0">
                <a:latin typeface="Times New Roman" pitchFamily="18" charset="0"/>
                <a:cs typeface="Times New Roman" pitchFamily="18" charset="0"/>
              </a:rPr>
              <a:t>Dương Chấn : Không hám lợi</a:t>
            </a:r>
          </a:p>
          <a:p>
            <a:r>
              <a:rPr lang="en-US" sz="5400" dirty="0">
                <a:latin typeface="Times New Roman" pitchFamily="18" charset="0"/>
                <a:cs typeface="Times New Roman" pitchFamily="18" charset="0"/>
              </a:rPr>
              <a:t>Bác Hồ : sống trong sạch</a:t>
            </a:r>
          </a:p>
          <a:p>
            <a:pPr>
              <a:buNone/>
            </a:pPr>
            <a:r>
              <a:rPr lang="en-US" sz="5400" dirty="0">
                <a:latin typeface="Times New Roman" pitchFamily="18" charset="0"/>
                <a:cs typeface="Times New Roman" pitchFamily="18" charset="0"/>
                <a:sym typeface="Wingdings" pitchFamily="2" charset="2"/>
              </a:rPr>
              <a:t> </a:t>
            </a:r>
            <a:r>
              <a:rPr lang="en-US" sz="5400" dirty="0">
                <a:solidFill>
                  <a:srgbClr val="0070C0"/>
                </a:solidFill>
                <a:latin typeface="Times New Roman" pitchFamily="18" charset="0"/>
                <a:cs typeface="Times New Roman" pitchFamily="18" charset="0"/>
                <a:sym typeface="Wingdings" pitchFamily="2" charset="2"/>
              </a:rPr>
              <a:t>Thể hiện sống liêm khiết </a:t>
            </a:r>
            <a:endParaRPr lang="en-US" sz="5400"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0" presetClass="entr" presetSubtype="0" fill="hold" nodeType="click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1"/>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heel(4)">
                                      <p:cBhvr>
                                        <p:cTn id="24" dur="2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4" presetClass="path" presetSubtype="0" accel="50000" decel="50000" fill="hold" nodeType="clickEffect">
                                  <p:stCondLst>
                                    <p:cond delay="0"/>
                                  </p:stCondLst>
                                  <p:childTnLst>
                                    <p:animMotion origin="layout" path="M 0 4.44444E-6 L 0 -0.33334 " pathEditMode="relative" rAng="0" ptsTypes="AA">
                                      <p:cBhvr>
                                        <p:cTn id="28" dur="2000" fill="hold"/>
                                        <p:tgtEl>
                                          <p:spTgt spid="3">
                                            <p:txEl>
                                              <p:pRg st="0" end="0"/>
                                            </p:txEl>
                                          </p:spTgt>
                                        </p:tgtEl>
                                        <p:attrNameLst>
                                          <p:attrName>ppt_x</p:attrName>
                                          <p:attrName>ppt_y</p:attrName>
                                        </p:attrNameLst>
                                      </p:cBhvr>
                                      <p:rCtr x="0" y="-167"/>
                                    </p:animMotion>
                                  </p:childTnLst>
                                </p:cTn>
                              </p:par>
                              <p:par>
                                <p:cTn id="29" presetID="64" presetClass="path" presetSubtype="0" accel="50000" decel="50000" fill="hold" nodeType="withEffect">
                                  <p:stCondLst>
                                    <p:cond delay="0"/>
                                  </p:stCondLst>
                                  <p:childTnLst>
                                    <p:animMotion origin="layout" path="M 0 0  L 0 -0.33333  E" pathEditMode="relative" ptsTypes="">
                                      <p:cBhvr>
                                        <p:cTn id="30" dur="2000" fill="hold"/>
                                        <p:tgtEl>
                                          <p:spTgt spid="3">
                                            <p:txEl>
                                              <p:pRg st="1" end="1"/>
                                            </p:txEl>
                                          </p:spTgt>
                                        </p:tgtEl>
                                        <p:attrNameLst>
                                          <p:attrName>ppt_x</p:attrName>
                                          <p:attrName>ppt_y</p:attrName>
                                        </p:attrNameLst>
                                      </p:cBhvr>
                                    </p:animMotion>
                                  </p:childTnLst>
                                </p:cTn>
                              </p:par>
                              <p:par>
                                <p:cTn id="31" presetID="64" presetClass="path" presetSubtype="0" accel="50000" decel="50000" fill="hold" nodeType="withEffect">
                                  <p:stCondLst>
                                    <p:cond delay="0"/>
                                  </p:stCondLst>
                                  <p:iterate type="lt">
                                    <p:tmPct val="0"/>
                                  </p:iterate>
                                  <p:childTnLst>
                                    <p:animMotion origin="layout" path="M 0 0  L 0 -0.33333  E" pathEditMode="relative" ptsTypes="">
                                      <p:cBhvr>
                                        <p:cTn id="32" dur="2000" fill="hold"/>
                                        <p:tgtEl>
                                          <p:spTgt spid="3">
                                            <p:txEl>
                                              <p:pRg st="2" end="2"/>
                                            </p:txEl>
                                          </p:spTgt>
                                        </p:tgtEl>
                                        <p:attrNameLst>
                                          <p:attrName>ppt_x</p:attrName>
                                          <p:attrName>ppt_y</p:attrName>
                                        </p:attrNameLst>
                                      </p:cBhvr>
                                    </p:animMotion>
                                  </p:childTnLst>
                                </p:cTn>
                              </p:par>
                              <p:par>
                                <p:cTn id="33" presetID="64" presetClass="path" presetSubtype="0" accel="50000" decel="50000" fill="hold" nodeType="withEffect">
                                  <p:stCondLst>
                                    <p:cond delay="0"/>
                                  </p:stCondLst>
                                  <p:childTnLst>
                                    <p:animMotion origin="layout" path="M 0 0  L 0 -0.33333  E" pathEditMode="relative" ptsTypes="">
                                      <p:cBhvr>
                                        <p:cTn id="34" dur="2000" fill="hold"/>
                                        <p:tgtEl>
                                          <p:spTgt spid="3">
                                            <p:txEl>
                                              <p:pRg st="3" end="3"/>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u="sng">
                <a:solidFill>
                  <a:srgbClr val="C00000"/>
                </a:solidFill>
                <a:latin typeface="Times New Roman" pitchFamily="18" charset="0"/>
                <a:cs typeface="Times New Roman" pitchFamily="18" charset="0"/>
              </a:rPr>
              <a:t>Kết luận</a:t>
            </a:r>
          </a:p>
        </p:txBody>
      </p:sp>
      <p:sp>
        <p:nvSpPr>
          <p:cNvPr id="3" name="Content Placeholder 2"/>
          <p:cNvSpPr>
            <a:spLocks noGrp="1"/>
          </p:cNvSpPr>
          <p:nvPr>
            <p:ph idx="1"/>
          </p:nvPr>
        </p:nvSpPr>
        <p:spPr>
          <a:xfrm>
            <a:off x="152400" y="1600200"/>
            <a:ext cx="8839200" cy="4525963"/>
          </a:xfrm>
        </p:spPr>
        <p:txBody>
          <a:bodyPr>
            <a:noAutofit/>
          </a:bodyPr>
          <a:lstStyle/>
          <a:p>
            <a:pPr marL="0" indent="0">
              <a:buNone/>
            </a:pPr>
            <a:r>
              <a:rPr lang="en-US" sz="6000">
                <a:latin typeface="Times New Roman" pitchFamily="18" charset="0"/>
                <a:cs typeface="Times New Roman" pitchFamily="18" charset="0"/>
              </a:rPr>
              <a:t>-Cách xử sự của cả ba nhân vật đều là tấm gương đáng để chúng ta học tập, noi theo và kính phục.</a:t>
            </a:r>
          </a:p>
        </p:txBody>
      </p:sp>
    </p:spTree>
    <p:extLst>
      <p:ext uri="{BB962C8B-B14F-4D97-AF65-F5344CB8AC3E}">
        <p14:creationId xmlns:p14="http://schemas.microsoft.com/office/powerpoint/2010/main" val="4109817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433"/>
            <a:ext cx="8229600" cy="1143000"/>
          </a:xfrm>
        </p:spPr>
        <p:txBody>
          <a:bodyPr/>
          <a:lstStyle/>
          <a:p>
            <a:r>
              <a:rPr lang="en-US" b="1" dirty="0">
                <a:solidFill>
                  <a:srgbClr val="FF0000"/>
                </a:solidFill>
                <a:latin typeface="Times New Roman" pitchFamily="18" charset="0"/>
                <a:cs typeface="Times New Roman" pitchFamily="18" charset="0"/>
              </a:rPr>
              <a:t>II. NỘI DUNG BÀI HỌC</a:t>
            </a:r>
          </a:p>
        </p:txBody>
      </p:sp>
      <p:sp>
        <p:nvSpPr>
          <p:cNvPr id="3" name="Content Placeholder 2"/>
          <p:cNvSpPr>
            <a:spLocks noGrp="1"/>
          </p:cNvSpPr>
          <p:nvPr>
            <p:ph idx="1"/>
          </p:nvPr>
        </p:nvSpPr>
        <p:spPr>
          <a:xfrm>
            <a:off x="228600" y="914400"/>
            <a:ext cx="8915400" cy="5486400"/>
          </a:xfrm>
        </p:spPr>
        <p:txBody>
          <a:bodyPr>
            <a:noAutofit/>
          </a:bodyPr>
          <a:lstStyle/>
          <a:p>
            <a:pPr marL="514350" indent="-514350">
              <a:buAutoNum type="arabicPeriod"/>
            </a:pPr>
            <a:r>
              <a:rPr lang="en-US" sz="4800" u="sng" dirty="0">
                <a:solidFill>
                  <a:srgbClr val="FF0000"/>
                </a:solidFill>
                <a:latin typeface="Times New Roman" pitchFamily="18" charset="0"/>
                <a:cs typeface="Times New Roman" pitchFamily="18" charset="0"/>
              </a:rPr>
              <a:t>Thế nào là liêm khiết ?</a:t>
            </a:r>
          </a:p>
          <a:p>
            <a:pPr marL="514350" indent="-514350">
              <a:buFontTx/>
              <a:buChar char="-"/>
            </a:pPr>
            <a:r>
              <a:rPr lang="en-US" sz="4800" dirty="0">
                <a:latin typeface="Times New Roman" pitchFamily="18" charset="0"/>
                <a:cs typeface="Times New Roman" pitchFamily="18" charset="0"/>
              </a:rPr>
              <a:t>Là phẩm chất đạo đức của </a:t>
            </a:r>
            <a:r>
              <a:rPr lang="en-US" sz="4800">
                <a:latin typeface="Times New Roman" pitchFamily="18" charset="0"/>
                <a:cs typeface="Times New Roman" pitchFamily="18" charset="0"/>
              </a:rPr>
              <a:t>con người.</a:t>
            </a:r>
            <a:endParaRPr lang="en-US" sz="4800" dirty="0">
              <a:latin typeface="Times New Roman" pitchFamily="18" charset="0"/>
              <a:cs typeface="Times New Roman" pitchFamily="18" charset="0"/>
            </a:endParaRPr>
          </a:p>
          <a:p>
            <a:pPr marL="514350" indent="-514350">
              <a:buFontTx/>
              <a:buChar char="-"/>
            </a:pPr>
            <a:r>
              <a:rPr lang="en-US" sz="4800" dirty="0">
                <a:latin typeface="Times New Roman" pitchFamily="18" charset="0"/>
                <a:cs typeface="Times New Roman" pitchFamily="18" charset="0"/>
              </a:rPr>
              <a:t>Thể hiện lối sống trong sạch, không hám danh, hám lợi , không bận tâm những toan tính nhỏ nhen, </a:t>
            </a:r>
            <a:r>
              <a:rPr lang="en-US" sz="4800">
                <a:latin typeface="Times New Roman" pitchFamily="18" charset="0"/>
                <a:cs typeface="Times New Roman" pitchFamily="18" charset="0"/>
              </a:rPr>
              <a:t>ích kỉ.</a:t>
            </a:r>
            <a:endParaRPr lang="en-US" sz="4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4"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to="" calcmode="lin" valueType="num">
                                      <p:cBhvr>
                                        <p:cTn id="15" dur="1" fill="hold"/>
                                        <p:tgtEl>
                                          <p:spTgt spid="3">
                                            <p:txEl>
                                              <p:pRg st="0" end="0"/>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to="" calcmode="lin" valueType="num">
                                      <p:cBhvr>
                                        <p:cTn id="20" dur="1" fill="hold"/>
                                        <p:tgtEl>
                                          <p:spTgt spid="3">
                                            <p:txEl>
                                              <p:pRg st="1" end="1"/>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to="" calcmode="lin" valueType="num">
                                      <p:cBhvr>
                                        <p:cTn id="25" dur="1" fill="hold"/>
                                        <p:tgtEl>
                                          <p:spTgt spid="3">
                                            <p:txEl>
                                              <p:pRg st="2" end="2"/>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15" presetClass="exit" presetSubtype="0" fill="hold" nodeType="clickEffect">
                                  <p:stCondLst>
                                    <p:cond delay="0"/>
                                  </p:stCondLst>
                                  <p:childTnLst>
                                    <p:anim calcmode="lin" valueType="num">
                                      <p:cBhvr>
                                        <p:cTn id="29" dur="1000"/>
                                        <p:tgtEl>
                                          <p:spTgt spid="3">
                                            <p:txEl>
                                              <p:pRg st="1" end="1"/>
                                            </p:txEl>
                                          </p:spTgt>
                                        </p:tgtEl>
                                        <p:attrNameLst>
                                          <p:attrName>ppt_w</p:attrName>
                                        </p:attrNameLst>
                                      </p:cBhvr>
                                      <p:tavLst>
                                        <p:tav tm="0">
                                          <p:val>
                                            <p:strVal val="ppt_w"/>
                                          </p:val>
                                        </p:tav>
                                        <p:tav tm="100000">
                                          <p:val>
                                            <p:fltVal val="0"/>
                                          </p:val>
                                        </p:tav>
                                      </p:tavLst>
                                    </p:anim>
                                    <p:anim calcmode="lin" valueType="num">
                                      <p:cBhvr>
                                        <p:cTn id="30" dur="1000"/>
                                        <p:tgtEl>
                                          <p:spTgt spid="3">
                                            <p:txEl>
                                              <p:pRg st="1" end="1"/>
                                            </p:txEl>
                                          </p:spTgt>
                                        </p:tgtEl>
                                        <p:attrNameLst>
                                          <p:attrName>ppt_h</p:attrName>
                                        </p:attrNameLst>
                                      </p:cBhvr>
                                      <p:tavLst>
                                        <p:tav tm="0">
                                          <p:val>
                                            <p:strVal val="ppt_h"/>
                                          </p:val>
                                        </p:tav>
                                        <p:tav tm="100000">
                                          <p:val>
                                            <p:fltVal val="0"/>
                                          </p:val>
                                        </p:tav>
                                      </p:tavLst>
                                    </p:anim>
                                    <p:anim calcmode="lin" valueType="num">
                                      <p:cBhvr>
                                        <p:cTn id="31" dur="1000"/>
                                        <p:tgtEl>
                                          <p:spTgt spid="3">
                                            <p:txEl>
                                              <p:pRg st="1" end="1"/>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32" dur="1000"/>
                                        <p:tgtEl>
                                          <p:spTgt spid="3">
                                            <p:txEl>
                                              <p:pRg st="1" end="1"/>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33" dur="1" fill="hold">
                                          <p:stCondLst>
                                            <p:cond delay="999"/>
                                          </p:stCondLst>
                                        </p:cTn>
                                        <p:tgtEl>
                                          <p:spTgt spid="3">
                                            <p:txEl>
                                              <p:pRg st="1" end="1"/>
                                            </p:txEl>
                                          </p:spTgt>
                                        </p:tgtEl>
                                        <p:attrNameLst>
                                          <p:attrName>style.visibility</p:attrName>
                                        </p:attrNameLst>
                                      </p:cBhvr>
                                      <p:to>
                                        <p:strVal val="hidden"/>
                                      </p:to>
                                    </p:set>
                                  </p:childTnLst>
                                </p:cTn>
                              </p:par>
                              <p:par>
                                <p:cTn id="34" presetID="15" presetClass="exit" presetSubtype="0" fill="hold" nodeType="withEffect">
                                  <p:stCondLst>
                                    <p:cond delay="0"/>
                                  </p:stCondLst>
                                  <p:childTnLst>
                                    <p:anim calcmode="lin" valueType="num">
                                      <p:cBhvr>
                                        <p:cTn id="35" dur="1000"/>
                                        <p:tgtEl>
                                          <p:spTgt spid="3">
                                            <p:txEl>
                                              <p:pRg st="2" end="2"/>
                                            </p:txEl>
                                          </p:spTgt>
                                        </p:tgtEl>
                                        <p:attrNameLst>
                                          <p:attrName>ppt_w</p:attrName>
                                        </p:attrNameLst>
                                      </p:cBhvr>
                                      <p:tavLst>
                                        <p:tav tm="0">
                                          <p:val>
                                            <p:strVal val="ppt_w"/>
                                          </p:val>
                                        </p:tav>
                                        <p:tav tm="100000">
                                          <p:val>
                                            <p:fltVal val="0"/>
                                          </p:val>
                                        </p:tav>
                                      </p:tavLst>
                                    </p:anim>
                                    <p:anim calcmode="lin" valueType="num">
                                      <p:cBhvr>
                                        <p:cTn id="36" dur="1000"/>
                                        <p:tgtEl>
                                          <p:spTgt spid="3">
                                            <p:txEl>
                                              <p:pRg st="2" end="2"/>
                                            </p:txEl>
                                          </p:spTgt>
                                        </p:tgtEl>
                                        <p:attrNameLst>
                                          <p:attrName>ppt_h</p:attrName>
                                        </p:attrNameLst>
                                      </p:cBhvr>
                                      <p:tavLst>
                                        <p:tav tm="0">
                                          <p:val>
                                            <p:strVal val="ppt_h"/>
                                          </p:val>
                                        </p:tav>
                                        <p:tav tm="100000">
                                          <p:val>
                                            <p:fltVal val="0"/>
                                          </p:val>
                                        </p:tav>
                                      </p:tavLst>
                                    </p:anim>
                                    <p:anim calcmode="lin" valueType="num">
                                      <p:cBhvr>
                                        <p:cTn id="37" dur="1000"/>
                                        <p:tgtEl>
                                          <p:spTgt spid="3">
                                            <p:txEl>
                                              <p:pRg st="2" end="2"/>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38" dur="1000"/>
                                        <p:tgtEl>
                                          <p:spTgt spid="3">
                                            <p:txEl>
                                              <p:pRg st="2" end="2"/>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39"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81" y="2286000"/>
            <a:ext cx="8991600" cy="1981200"/>
          </a:xfrm>
        </p:spPr>
        <p:txBody>
          <a:bodyPr>
            <a:noAutofit/>
          </a:bodyPr>
          <a:lstStyle/>
          <a:p>
            <a:r>
              <a:rPr lang="en-US" sz="7200">
                <a:solidFill>
                  <a:srgbClr val="000099"/>
                </a:solidFill>
                <a:latin typeface="Times New Roman" pitchFamily="18" charset="0"/>
                <a:cs typeface="Times New Roman" pitchFamily="18" charset="0"/>
              </a:rPr>
              <a:t>Theo em, sống liêm khiết là </a:t>
            </a:r>
            <a:r>
              <a:rPr lang="en-US" sz="7200">
                <a:solidFill>
                  <a:srgbClr val="C00000"/>
                </a:solidFill>
                <a:latin typeface="Times New Roman" pitchFamily="18" charset="0"/>
                <a:cs typeface="Times New Roman" pitchFamily="18" charset="0"/>
              </a:rPr>
              <a:t>sống “nghèo” sống “hèn”</a:t>
            </a:r>
            <a:r>
              <a:rPr lang="en-US" sz="7200">
                <a:solidFill>
                  <a:srgbClr val="000099"/>
                </a:solidFill>
                <a:latin typeface="Times New Roman" pitchFamily="18" charset="0"/>
                <a:cs typeface="Times New Roman" pitchFamily="18" charset="0"/>
              </a:rPr>
              <a:t> </a:t>
            </a:r>
            <a:r>
              <a:rPr lang="en-US" sz="7200">
                <a:latin typeface="Times New Roman" pitchFamily="18" charset="0"/>
                <a:cs typeface="Times New Roman" pitchFamily="18" charset="0"/>
              </a:rPr>
              <a:t>đúng hay sai? Vì sao?</a:t>
            </a:r>
            <a:endParaRPr lang="en-US" sz="7200" dirty="0">
              <a:latin typeface="Times New Roman" pitchFamily="18" charset="0"/>
              <a:cs typeface="Times New Roman" pitchFamily="18" charset="0"/>
            </a:endParaRPr>
          </a:p>
        </p:txBody>
      </p:sp>
      <p:sp>
        <p:nvSpPr>
          <p:cNvPr id="6" name="Content Placeholder 4"/>
          <p:cNvSpPr txBox="1">
            <a:spLocks/>
          </p:cNvSpPr>
          <p:nvPr/>
        </p:nvSpPr>
        <p:spPr>
          <a:xfrm>
            <a:off x="141027" y="2133600"/>
            <a:ext cx="8229600" cy="4525963"/>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endParaRPr kumimoji="0" lang="en-US" sz="40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305703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981200"/>
          </a:xfrm>
        </p:spPr>
        <p:txBody>
          <a:bodyPr>
            <a:noAutofit/>
          </a:bodyPr>
          <a:lstStyle/>
          <a:p>
            <a:pPr algn="l"/>
            <a:r>
              <a:rPr lang="en-US" sz="4800">
                <a:solidFill>
                  <a:srgbClr val="000099"/>
                </a:solidFill>
                <a:latin typeface="Times New Roman" pitchFamily="18" charset="0"/>
                <a:cs typeface="Times New Roman" pitchFamily="18" charset="0"/>
              </a:rPr>
              <a:t>Hãy </a:t>
            </a:r>
            <a:r>
              <a:rPr lang="en-US" sz="4800" dirty="0" err="1">
                <a:solidFill>
                  <a:srgbClr val="000099"/>
                </a:solidFill>
                <a:latin typeface="Times New Roman" pitchFamily="18" charset="0"/>
                <a:cs typeface="Times New Roman" pitchFamily="18" charset="0"/>
              </a:rPr>
              <a:t>kể</a:t>
            </a:r>
            <a:r>
              <a:rPr lang="en-US" sz="4800" dirty="0">
                <a:solidFill>
                  <a:srgbClr val="000099"/>
                </a:solidFill>
                <a:latin typeface="Times New Roman" pitchFamily="18" charset="0"/>
                <a:cs typeface="Times New Roman" pitchFamily="18" charset="0"/>
              </a:rPr>
              <a:t> </a:t>
            </a:r>
            <a:r>
              <a:rPr lang="en-US" sz="4800" dirty="0" err="1">
                <a:solidFill>
                  <a:srgbClr val="000099"/>
                </a:solidFill>
                <a:latin typeface="Times New Roman" pitchFamily="18" charset="0"/>
                <a:cs typeface="Times New Roman" pitchFamily="18" charset="0"/>
              </a:rPr>
              <a:t>một</a:t>
            </a:r>
            <a:r>
              <a:rPr lang="en-US" sz="4800" dirty="0">
                <a:solidFill>
                  <a:srgbClr val="000099"/>
                </a:solidFill>
                <a:latin typeface="Times New Roman" pitchFamily="18" charset="0"/>
                <a:cs typeface="Times New Roman" pitchFamily="18" charset="0"/>
              </a:rPr>
              <a:t> </a:t>
            </a:r>
            <a:r>
              <a:rPr lang="en-US" sz="4800" dirty="0" err="1">
                <a:solidFill>
                  <a:srgbClr val="000099"/>
                </a:solidFill>
                <a:latin typeface="Times New Roman" pitchFamily="18" charset="0"/>
                <a:cs typeface="Times New Roman" pitchFamily="18" charset="0"/>
              </a:rPr>
              <a:t>vài</a:t>
            </a:r>
            <a:r>
              <a:rPr lang="en-US" sz="4800" dirty="0">
                <a:solidFill>
                  <a:srgbClr val="000099"/>
                </a:solidFill>
                <a:latin typeface="Times New Roman" pitchFamily="18" charset="0"/>
                <a:cs typeface="Times New Roman" pitchFamily="18" charset="0"/>
              </a:rPr>
              <a:t> </a:t>
            </a:r>
            <a:r>
              <a:rPr lang="en-US" sz="4800" dirty="0" err="1">
                <a:solidFill>
                  <a:srgbClr val="000099"/>
                </a:solidFill>
                <a:latin typeface="Times New Roman" pitchFamily="18" charset="0"/>
                <a:cs typeface="Times New Roman" pitchFamily="18" charset="0"/>
              </a:rPr>
              <a:t>ví</a:t>
            </a:r>
            <a:r>
              <a:rPr lang="en-US" sz="4800" dirty="0">
                <a:solidFill>
                  <a:srgbClr val="000099"/>
                </a:solidFill>
                <a:latin typeface="Times New Roman" pitchFamily="18" charset="0"/>
                <a:cs typeface="Times New Roman" pitchFamily="18" charset="0"/>
              </a:rPr>
              <a:t> </a:t>
            </a:r>
            <a:r>
              <a:rPr lang="en-US" sz="4800" err="1">
                <a:solidFill>
                  <a:srgbClr val="000099"/>
                </a:solidFill>
                <a:latin typeface="Times New Roman" pitchFamily="18" charset="0"/>
                <a:cs typeface="Times New Roman" pitchFamily="18" charset="0"/>
              </a:rPr>
              <a:t>dụ</a:t>
            </a:r>
            <a:r>
              <a:rPr lang="en-US" sz="4800">
                <a:solidFill>
                  <a:srgbClr val="000099"/>
                </a:solidFill>
                <a:latin typeface="Times New Roman" pitchFamily="18" charset="0"/>
                <a:cs typeface="Times New Roman" pitchFamily="18" charset="0"/>
              </a:rPr>
              <a:t> (biểu hiện) về liêm khiết trong đời sống hằng ngày?</a:t>
            </a:r>
            <a:endParaRPr lang="en-US" sz="4800" dirty="0">
              <a:solidFill>
                <a:srgbClr val="000099"/>
              </a:solidFill>
              <a:latin typeface="Times New Roman" pitchFamily="18" charset="0"/>
              <a:cs typeface="Times New Roman" pitchFamily="18" charset="0"/>
            </a:endParaRPr>
          </a:p>
        </p:txBody>
      </p:sp>
      <p:sp>
        <p:nvSpPr>
          <p:cNvPr id="6" name="Content Placeholder 4"/>
          <p:cNvSpPr txBox="1">
            <a:spLocks/>
          </p:cNvSpPr>
          <p:nvPr/>
        </p:nvSpPr>
        <p:spPr>
          <a:xfrm>
            <a:off x="141026" y="2133600"/>
            <a:ext cx="8926773" cy="4525963"/>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lang="en-US" sz="4000" b="1">
                <a:latin typeface="Times New Roman" pitchFamily="18" charset="0"/>
                <a:cs typeface="Times New Roman" pitchFamily="18" charset="0"/>
              </a:rPr>
              <a:t>Liêm khiết</a:t>
            </a:r>
            <a:r>
              <a:rPr kumimoji="0" lang="en-US" sz="4000" b="1" i="0" u="none" strike="noStrike" kern="1200" cap="none" spc="0" normalizeH="0" baseline="0" noProof="0">
                <a:ln>
                  <a:noFill/>
                </a:ln>
                <a:solidFill>
                  <a:schemeClr val="tx1"/>
                </a:solidFill>
                <a:effectLst/>
                <a:uLnTx/>
                <a:uFillTx/>
                <a:latin typeface="Times New Roman" pitchFamily="18" charset="0"/>
                <a:cs typeface="Times New Roman" pitchFamily="18" charset="0"/>
              </a:rPr>
              <a:t>:</a:t>
            </a:r>
            <a:endParaRPr kumimoji="0" lang="en-US" sz="4000" b="1"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Tx/>
              <a:buChar char="-"/>
              <a:tabLst/>
              <a:defRPr/>
            </a:pPr>
            <a:r>
              <a:rPr kumimoji="0" lang="en-US" sz="4000" b="0" i="0" u="none" strike="noStrike" kern="1200" cap="none" spc="0" normalizeH="0" baseline="0" noProof="0">
                <a:ln>
                  <a:noFill/>
                </a:ln>
                <a:solidFill>
                  <a:schemeClr val="tx1"/>
                </a:solidFill>
                <a:effectLst/>
                <a:uLnTx/>
                <a:uFillTx/>
                <a:latin typeface="Times New Roman" pitchFamily="18" charset="0"/>
                <a:cs typeface="Times New Roman" pitchFamily="18" charset="0"/>
              </a:rPr>
              <a:t>Làm</a:t>
            </a:r>
            <a:r>
              <a:rPr kumimoji="0" lang="en-US" sz="4000" b="0" i="0" u="none" strike="noStrike" kern="1200" cap="none" spc="0" normalizeH="0" noProof="0">
                <a:ln>
                  <a:noFill/>
                </a:ln>
                <a:solidFill>
                  <a:schemeClr val="tx1"/>
                </a:solidFill>
                <a:effectLst/>
                <a:uLnTx/>
                <a:uFillTx/>
                <a:latin typeface="Times New Roman" pitchFamily="18" charset="0"/>
                <a:cs typeface="Times New Roman" pitchFamily="18" charset="0"/>
              </a:rPr>
              <a:t> giàu chính đáng bằng tài năng và sức lao động của bản thân.</a:t>
            </a:r>
          </a:p>
          <a:p>
            <a:pPr marR="0" lvl="0" algn="l" defTabSz="914400" rtl="0" eaLnBrk="1" fontAlgn="auto" latinLnBrk="0" hangingPunct="1">
              <a:lnSpc>
                <a:spcPct val="100000"/>
              </a:lnSpc>
              <a:spcBef>
                <a:spcPct val="20000"/>
              </a:spcBef>
              <a:spcAft>
                <a:spcPts val="0"/>
              </a:spcAft>
              <a:buClrTx/>
              <a:buSzTx/>
              <a:tabLst/>
              <a:defRPr/>
            </a:pPr>
            <a:r>
              <a:rPr kumimoji="0" lang="en-US" sz="4000" b="0" i="0" u="none" strike="noStrike" kern="1200" cap="none" spc="0" normalizeH="0" noProof="0">
                <a:ln>
                  <a:noFill/>
                </a:ln>
                <a:solidFill>
                  <a:schemeClr val="tx1"/>
                </a:solidFill>
                <a:effectLst/>
                <a:uLnTx/>
                <a:uFillTx/>
                <a:latin typeface="Times New Roman" pitchFamily="18" charset="0"/>
                <a:cs typeface="Times New Roman" pitchFamily="18" charset="0"/>
              </a:rPr>
              <a:t>-Không móc nối, hối lộ.</a:t>
            </a:r>
          </a:p>
          <a:p>
            <a:pPr marR="0" lvl="0" algn="l" defTabSz="914400" rtl="0" eaLnBrk="1" fontAlgn="auto" latinLnBrk="0" hangingPunct="1">
              <a:lnSpc>
                <a:spcPct val="100000"/>
              </a:lnSpc>
              <a:spcBef>
                <a:spcPct val="20000"/>
              </a:spcBef>
              <a:spcAft>
                <a:spcPts val="0"/>
              </a:spcAft>
              <a:buClrTx/>
              <a:buSzTx/>
              <a:tabLst/>
              <a:defRPr/>
            </a:pPr>
            <a:r>
              <a:rPr lang="en-US" sz="4000" baseline="0">
                <a:latin typeface="Times New Roman" pitchFamily="18" charset="0"/>
                <a:cs typeface="Times New Roman" pitchFamily="18" charset="0"/>
              </a:rPr>
              <a:t>-Kiên</a:t>
            </a:r>
            <a:r>
              <a:rPr lang="en-US" sz="4000">
                <a:latin typeface="Times New Roman" pitchFamily="18" charset="0"/>
                <a:cs typeface="Times New Roman" pitchFamily="18" charset="0"/>
              </a:rPr>
              <a:t> trì, phấn đấu đạt kết quả cao trong công việc</a:t>
            </a:r>
            <a:r>
              <a:rPr kumimoji="0" lang="en-US" sz="4000" b="0" i="0" u="none" strike="noStrike" kern="1200" cap="none" spc="0" normalizeH="0" baseline="0" noProof="0">
                <a:ln>
                  <a:noFill/>
                </a:ln>
                <a:solidFill>
                  <a:schemeClr val="tx1"/>
                </a:solidFill>
                <a:effectLst/>
                <a:uLnTx/>
                <a:uFillTx/>
                <a:latin typeface="Times New Roman" pitchFamily="18" charset="0"/>
                <a:cs typeface="Times New Roman" pitchFamily="18" charset="0"/>
              </a:rPr>
              <a:t>…</a:t>
            </a:r>
            <a:endParaRPr kumimoji="0" lang="en-US" sz="40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356067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46" y="0"/>
            <a:ext cx="8991600" cy="1981200"/>
          </a:xfrm>
        </p:spPr>
        <p:txBody>
          <a:bodyPr>
            <a:noAutofit/>
          </a:bodyPr>
          <a:lstStyle/>
          <a:p>
            <a:pPr algn="l"/>
            <a:r>
              <a:rPr lang="en-US" sz="5400">
                <a:solidFill>
                  <a:srgbClr val="000099"/>
                </a:solidFill>
                <a:latin typeface="Times New Roman" pitchFamily="18" charset="0"/>
                <a:cs typeface="Times New Roman" pitchFamily="18" charset="0"/>
              </a:rPr>
              <a:t>Trong học sinh liêm khiết được thể hiện như thế nào?</a:t>
            </a:r>
            <a:endParaRPr lang="en-US" sz="5400" dirty="0">
              <a:solidFill>
                <a:srgbClr val="000099"/>
              </a:solidFill>
              <a:latin typeface="Times New Roman" pitchFamily="18" charset="0"/>
              <a:cs typeface="Times New Roman" pitchFamily="18" charset="0"/>
            </a:endParaRPr>
          </a:p>
        </p:txBody>
      </p:sp>
      <p:sp>
        <p:nvSpPr>
          <p:cNvPr id="6" name="Content Placeholder 4"/>
          <p:cNvSpPr txBox="1">
            <a:spLocks/>
          </p:cNvSpPr>
          <p:nvPr/>
        </p:nvSpPr>
        <p:spPr>
          <a:xfrm>
            <a:off x="141026" y="2133600"/>
            <a:ext cx="8850573" cy="4525963"/>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lang="en-US" sz="4000" b="1">
                <a:latin typeface="Times New Roman" pitchFamily="18" charset="0"/>
                <a:cs typeface="Times New Roman" pitchFamily="18" charset="0"/>
              </a:rPr>
              <a:t>Liêm khiết</a:t>
            </a:r>
            <a:r>
              <a:rPr kumimoji="0" lang="en-US" sz="4000" b="1" i="0" u="none" strike="noStrike" kern="1200" cap="none" spc="0" normalizeH="0" baseline="0" noProof="0">
                <a:ln>
                  <a:noFill/>
                </a:ln>
                <a:solidFill>
                  <a:schemeClr val="tx1"/>
                </a:solidFill>
                <a:effectLst/>
                <a:uLnTx/>
                <a:uFillTx/>
                <a:latin typeface="Times New Roman" pitchFamily="18" charset="0"/>
                <a:cs typeface="Times New Roman" pitchFamily="18" charset="0"/>
              </a:rPr>
              <a:t>:</a:t>
            </a:r>
            <a:br>
              <a:rPr kumimoji="0" lang="en-US" sz="4000" b="1" i="0" u="none" strike="noStrike" kern="1200" cap="none" spc="0" normalizeH="0" baseline="0" noProof="0">
                <a:ln>
                  <a:noFill/>
                </a:ln>
                <a:solidFill>
                  <a:schemeClr val="tx1"/>
                </a:solidFill>
                <a:effectLst/>
                <a:uLnTx/>
                <a:uFillTx/>
                <a:latin typeface="Times New Roman" pitchFamily="18" charset="0"/>
                <a:cs typeface="Times New Roman" pitchFamily="18" charset="0"/>
              </a:rPr>
            </a:br>
            <a:r>
              <a:rPr kumimoji="0" lang="en-US" sz="4000" i="0" u="none" strike="noStrike" kern="1200" cap="none" spc="0" normalizeH="0" baseline="0" noProof="0">
                <a:ln>
                  <a:noFill/>
                </a:ln>
                <a:solidFill>
                  <a:schemeClr val="tx1"/>
                </a:solidFill>
                <a:effectLst/>
                <a:uLnTx/>
                <a:uFillTx/>
                <a:latin typeface="Times New Roman" pitchFamily="18" charset="0"/>
                <a:cs typeface="Times New Roman" pitchFamily="18" charset="0"/>
              </a:rPr>
              <a:t>-Trung</a:t>
            </a:r>
            <a: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t> thực trong học tập….</a:t>
            </a:r>
            <a:b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br>
            <a: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t>-Không chạy điểm…</a:t>
            </a:r>
            <a:b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br>
            <a: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t>-Biết phấn đấu trong học tập, có ý thức xây dựng tập thể tốt để có môi trường học tập tốt.</a:t>
            </a:r>
            <a:b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br>
            <a:r>
              <a:rPr kumimoji="0" lang="en-US" sz="4000" i="0" u="none" strike="noStrike" kern="1200" cap="none" spc="0" normalizeH="0" noProof="0">
                <a:ln>
                  <a:noFill/>
                </a:ln>
                <a:solidFill>
                  <a:schemeClr val="tx1"/>
                </a:solidFill>
                <a:effectLst/>
                <a:uLnTx/>
                <a:uFillTx/>
                <a:latin typeface="Times New Roman" pitchFamily="18" charset="0"/>
                <a:cs typeface="Times New Roman" pitchFamily="18" charset="0"/>
              </a:rPr>
              <a:t>-Đoàn kết, thương yêu giúp đỡ bạn bè…</a:t>
            </a:r>
            <a:endParaRPr kumimoji="0" lang="en-US" sz="400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409979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ìm trả tài sản cho người đánh rơi - như hương hoa còn mãi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8600"/>
            <a:ext cx="88392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52400" y="5029200"/>
            <a:ext cx="8839200" cy="1569660"/>
          </a:xfrm>
          <a:prstGeom prst="rect">
            <a:avLst/>
          </a:prstGeom>
          <a:noFill/>
        </p:spPr>
        <p:txBody>
          <a:bodyPr wrap="square" rtlCol="0">
            <a:spAutoFit/>
          </a:bodyPr>
          <a:lstStyle/>
          <a:p>
            <a:r>
              <a:rPr lang="en-US" sz="2400" i="1" dirty="0" err="1">
                <a:latin typeface="Times New Roman" pitchFamily="18" charset="0"/>
                <a:cs typeface="Times New Roman" pitchFamily="18" charset="0"/>
              </a:rPr>
              <a:t>Ngày</a:t>
            </a:r>
            <a:r>
              <a:rPr lang="en-US" sz="2400" i="1" dirty="0">
                <a:latin typeface="Times New Roman" pitchFamily="18" charset="0"/>
                <a:cs typeface="Times New Roman" pitchFamily="18" charset="0"/>
              </a:rPr>
              <a:t> 3/5, </a:t>
            </a:r>
            <a:r>
              <a:rPr lang="en-US" sz="2400" i="1" dirty="0" err="1">
                <a:latin typeface="Times New Roman" pitchFamily="18" charset="0"/>
                <a:cs typeface="Times New Roman" pitchFamily="18" charset="0"/>
              </a:rPr>
              <a:t>chị</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Hồng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đưa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chiếc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ví</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nhặt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được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bên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trong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là</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gần</a:t>
            </a:r>
            <a:r>
              <a:rPr lang="en-US" sz="2400" i="1" dirty="0">
                <a:latin typeface="Times New Roman" pitchFamily="18" charset="0"/>
                <a:cs typeface="Times New Roman" pitchFamily="18" charset="0"/>
              </a:rPr>
              <a:t> 15 </a:t>
            </a:r>
            <a:r>
              <a:rPr lang="en-US" sz="2400" i="1" dirty="0" err="1">
                <a:latin typeface="Times New Roman" pitchFamily="18" charset="0"/>
                <a:cs typeface="Times New Roman" pitchFamily="18" charset="0"/>
              </a:rPr>
              <a:t>triệu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đồng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cho</a:t>
            </a:r>
            <a:r>
              <a:rPr lang="en-US" sz="2400" i="1" dirty="0">
                <a:latin typeface="Times New Roman" pitchFamily="18" charset="0"/>
                <a:cs typeface="Times New Roman" pitchFamily="18" charset="0"/>
              </a:rPr>
              <a:t> Ban </a:t>
            </a:r>
            <a:r>
              <a:rPr lang="en-US" sz="2400" i="1" dirty="0" err="1">
                <a:latin typeface="Times New Roman" pitchFamily="18" charset="0"/>
                <a:cs typeface="Times New Roman" pitchFamily="18" charset="0"/>
              </a:rPr>
              <a:t>Quản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lý</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chợ</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Khi</a:t>
            </a:r>
            <a:r>
              <a:rPr lang="en-US" sz="2400" i="1" dirty="0">
                <a:latin typeface="Times New Roman" pitchFamily="18" charset="0"/>
                <a:cs typeface="Times New Roman" pitchFamily="18" charset="0"/>
              </a:rPr>
              <a:t> Ban </a:t>
            </a:r>
            <a:r>
              <a:rPr lang="en-US" sz="2400" i="1" dirty="0" err="1">
                <a:latin typeface="Times New Roman" pitchFamily="18" charset="0"/>
                <a:cs typeface="Times New Roman" pitchFamily="18" charset="0"/>
              </a:rPr>
              <a:t>Quản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lý</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chợ</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đọc</a:t>
            </a:r>
            <a:r>
              <a:rPr lang="en-US" sz="2400" i="1" dirty="0">
                <a:latin typeface="Times New Roman" pitchFamily="18" charset="0"/>
                <a:cs typeface="Times New Roman" pitchFamily="18" charset="0"/>
              </a:rPr>
              <a:t> tin </a:t>
            </a:r>
            <a:r>
              <a:rPr lang="en-US" sz="2400" i="1" dirty="0" err="1">
                <a:latin typeface="Times New Roman" pitchFamily="18" charset="0"/>
                <a:cs typeface="Times New Roman" pitchFamily="18" charset="0"/>
              </a:rPr>
              <a:t>trên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loa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phát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thanh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ít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lâu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sau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bà</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Trần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Thị</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Phúc</a:t>
            </a:r>
            <a:r>
              <a:rPr lang="en-US" sz="2400" i="1" dirty="0">
                <a:latin typeface="Times New Roman" pitchFamily="18" charset="0"/>
                <a:cs typeface="Times New Roman" pitchFamily="18" charset="0"/>
              </a:rPr>
              <a:t> An </a:t>
            </a:r>
            <a:r>
              <a:rPr lang="en-US" sz="2400" i="1" dirty="0" err="1">
                <a:latin typeface="Times New Roman" pitchFamily="18" charset="0"/>
                <a:cs typeface="Times New Roman" pitchFamily="18" charset="0"/>
              </a:rPr>
              <a:t>tới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nhận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lại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ví</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mình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Bà</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rất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vui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mừng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và</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gửi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lời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cảm</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ơn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sâu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sắc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tới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vợ</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chồng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chị</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Hồng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Hoài</a:t>
            </a:r>
            <a:r>
              <a:rPr lang="en-US" sz="2400" i="1"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466161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614"/>
            <a:ext cx="9067800" cy="4525963"/>
          </a:xfrm>
        </p:spPr>
        <p:txBody>
          <a:bodyPr>
            <a:noAutofit/>
          </a:bodyPr>
          <a:lstStyle/>
          <a:p>
            <a:pPr>
              <a:buNone/>
            </a:pPr>
            <a:r>
              <a:rPr lang="en-US" dirty="0">
                <a:solidFill>
                  <a:srgbClr val="FF0000"/>
                </a:solidFill>
                <a:latin typeface="Times New Roman" pitchFamily="18" charset="0"/>
                <a:cs typeface="Times New Roman" pitchFamily="18" charset="0"/>
              </a:rPr>
              <a:t>Câu 2 : </a:t>
            </a:r>
            <a:r>
              <a:rPr lang="en-US" dirty="0">
                <a:solidFill>
                  <a:srgbClr val="00B050"/>
                </a:solidFill>
                <a:latin typeface="Times New Roman" pitchFamily="18" charset="0"/>
                <a:cs typeface="Times New Roman" pitchFamily="18" charset="0"/>
              </a:rPr>
              <a:t>Tôn trọng lẽ phải là gì?</a:t>
            </a:r>
          </a:p>
          <a:p>
            <a:pPr marL="514350" indent="-514350">
              <a:buAutoNum type="alphaLcParenR"/>
            </a:pPr>
            <a:r>
              <a:rPr lang="en-US" dirty="0">
                <a:solidFill>
                  <a:srgbClr val="00B0F0"/>
                </a:solidFill>
                <a:latin typeface="Times New Roman" pitchFamily="18" charset="0"/>
                <a:cs typeface="Times New Roman" pitchFamily="18" charset="0"/>
              </a:rPr>
              <a:t>Công nhận,ủng hộ,tuân theo và bảo vệ những điều đúng đắn</a:t>
            </a:r>
          </a:p>
          <a:p>
            <a:pPr marL="514350" indent="-514350">
              <a:buAutoNum type="alphaLcParenR"/>
            </a:pPr>
            <a:r>
              <a:rPr lang="en-US" dirty="0">
                <a:solidFill>
                  <a:srgbClr val="00B0F0"/>
                </a:solidFill>
                <a:latin typeface="Times New Roman" pitchFamily="18" charset="0"/>
                <a:cs typeface="Times New Roman" pitchFamily="18" charset="0"/>
              </a:rPr>
              <a:t> Biết điều chình suy nghĩ và hành vi của mình theo hướng tích cực</a:t>
            </a:r>
          </a:p>
          <a:p>
            <a:pPr marL="514350" indent="-514350">
              <a:buAutoNum type="alphaLcParenR"/>
            </a:pPr>
            <a:r>
              <a:rPr lang="en-US" dirty="0">
                <a:solidFill>
                  <a:srgbClr val="00B0F0"/>
                </a:solidFill>
                <a:latin typeface="Times New Roman" pitchFamily="18" charset="0"/>
                <a:cs typeface="Times New Roman" pitchFamily="18" charset="0"/>
              </a:rPr>
              <a:t>Chấp nhận những việc làm sai trái</a:t>
            </a:r>
          </a:p>
          <a:p>
            <a:pPr marL="514350" indent="-514350">
              <a:buAutoNum type="alphaLcParenR"/>
            </a:pPr>
            <a:r>
              <a:rPr lang="en-US" dirty="0">
                <a:solidFill>
                  <a:srgbClr val="00B0F0"/>
                </a:solidFill>
                <a:latin typeface="Times New Roman" pitchFamily="18" charset="0"/>
                <a:cs typeface="Times New Roman" pitchFamily="18" charset="0"/>
              </a:rPr>
              <a:t>Ý a,b đúng</a:t>
            </a:r>
          </a:p>
          <a:p>
            <a:pPr marL="514350" indent="-514350">
              <a:buNone/>
            </a:pPr>
            <a:r>
              <a:rPr lang="en-US" dirty="0">
                <a:solidFill>
                  <a:srgbClr val="00B050"/>
                </a:solidFill>
                <a:latin typeface="Times New Roman" pitchFamily="18" charset="0"/>
                <a:cs typeface="Times New Roman" pitchFamily="18" charset="0"/>
              </a:rPr>
              <a:t>  * Ý nghĩa tôn trọng lẽ phải :</a:t>
            </a:r>
          </a:p>
          <a:p>
            <a:pPr marL="514350" indent="-514350">
              <a:buNone/>
            </a:pPr>
            <a:r>
              <a:rPr lang="en-US" dirty="0">
                <a:solidFill>
                  <a:srgbClr val="00B0F0"/>
                </a:solidFill>
                <a:latin typeface="Times New Roman" pitchFamily="18" charset="0"/>
                <a:cs typeface="Times New Roman" pitchFamily="18" charset="0"/>
              </a:rPr>
              <a:t>+Giúp mọi người có cách ứng xử tốt</a:t>
            </a:r>
          </a:p>
          <a:p>
            <a:pPr marL="514350" indent="-514350">
              <a:buNone/>
            </a:pPr>
            <a:r>
              <a:rPr lang="en-US" dirty="0">
                <a:solidFill>
                  <a:srgbClr val="00B0F0"/>
                </a:solidFill>
                <a:latin typeface="Times New Roman" pitchFamily="18" charset="0"/>
                <a:cs typeface="Times New Roman" pitchFamily="18" charset="0"/>
              </a:rPr>
              <a:t>+Lành mành mối quan hệ ở xã hội</a:t>
            </a:r>
          </a:p>
          <a:p>
            <a:pPr marL="514350" indent="-514350">
              <a:buNone/>
            </a:pPr>
            <a:r>
              <a:rPr lang="en-US" dirty="0">
                <a:solidFill>
                  <a:srgbClr val="00B0F0"/>
                </a:solidFill>
                <a:latin typeface="Times New Roman" pitchFamily="18" charset="0"/>
                <a:cs typeface="Times New Roman" pitchFamily="18" charset="0"/>
              </a:rPr>
              <a:t>+ Góp phần nâng cao xã hội</a:t>
            </a:r>
          </a:p>
        </p:txBody>
      </p:sp>
      <p:sp>
        <p:nvSpPr>
          <p:cNvPr id="5" name="Donut 4"/>
          <p:cNvSpPr/>
          <p:nvPr/>
        </p:nvSpPr>
        <p:spPr>
          <a:xfrm>
            <a:off x="33403" y="3367414"/>
            <a:ext cx="457200" cy="457200"/>
          </a:xfrm>
          <a:prstGeom prst="donu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anim calcmode="lin" valueType="num">
                                      <p:cBhvr>
                                        <p:cTn id="14"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15"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6"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1"/>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1"/>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heel(4)">
                                      <p:cBhvr>
                                        <p:cTn id="35" dur="20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9" presetClass="entr" presetSubtype="0" accel="10000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500" fill="hold"/>
                                        <p:tgtEl>
                                          <p:spTgt spid="3">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8" dur="500" fill="hold"/>
                                        <p:tgtEl>
                                          <p:spTgt spid="3">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9" dur="500" fill="hold"/>
                                        <p:tgtEl>
                                          <p:spTgt spid="3">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50"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8" presetClass="entr" presetSubtype="0" accel="5000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3">
                                            <p:txEl>
                                              <p:pRg st="7" end="7"/>
                                            </p:txEl>
                                          </p:spTgt>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3">
                                            <p:txEl>
                                              <p:pRg st="7" end="7"/>
                                            </p:txEl>
                                          </p:spTgt>
                                        </p:tgtEl>
                                        <p:attrNameLst>
                                          <p:attrName>ppt_y</p:attrName>
                                        </p:attrNameLst>
                                      </p:cBhvr>
                                      <p:tavLst>
                                        <p:tav tm="0">
                                          <p:val>
                                            <p:strVal val="#ppt_y"/>
                                          </p:val>
                                        </p:tav>
                                        <p:tav tm="100000">
                                          <p:val>
                                            <p:strVal val="#ppt_y"/>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 y="3807725"/>
            <a:ext cx="8686800" cy="2862322"/>
          </a:xfrm>
          <a:prstGeom prst="rect">
            <a:avLst/>
          </a:prstGeom>
          <a:noFill/>
        </p:spPr>
        <p:txBody>
          <a:bodyPr wrap="square" rtlCol="0">
            <a:spAutoFit/>
          </a:bodyPr>
          <a:lstStyle/>
          <a:p>
            <a:r>
              <a:rPr lang="en-US" sz="2000" b="1">
                <a:latin typeface="Times New Roman" pitchFamily="18" charset="0"/>
                <a:cs typeface="Times New Roman" pitchFamily="18" charset="0"/>
              </a:rPr>
              <a:t>Tấm gương nhặt được của rơi trả lại người mất của 2 học sinh trường THCS Phan Văn Trị </a:t>
            </a:r>
            <a:r>
              <a:rPr lang="en-US" sz="2000">
                <a:latin typeface="Times New Roman" pitchFamily="18" charset="0"/>
                <a:cs typeface="Times New Roman" pitchFamily="18" charset="0"/>
              </a:rPr>
              <a:t>(13/04/2017 09:04:41 GMT+7)</a:t>
            </a:r>
            <a:br>
              <a:rPr lang="en-US" sz="2000">
                <a:latin typeface="Times New Roman" pitchFamily="18" charset="0"/>
                <a:cs typeface="Times New Roman" pitchFamily="18" charset="0"/>
              </a:rPr>
            </a:br>
            <a:r>
              <a:rPr lang="en-US" sz="2000">
                <a:latin typeface="Times New Roman" pitchFamily="18" charset="0"/>
                <a:cs typeface="Times New Roman" pitchFamily="18" charset="0"/>
              </a:rPr>
              <a:t>-Hai em Huế Chân và Tiến Thành trên đường đi học về đến ngã tư vào đường Chu Văn An (đường vào trường học) thì hai em phát hiện có một xắp tiền giấy 500.000 đồng. Thấy số tiền rất lớn hai em quyết định mang số tiền này đến trình báo cho Công an phường VII, sau khi công an kiểm tra thì tổng số tiền là 50.000.000 đồng (năm mươi triệu đồng). </a:t>
            </a:r>
            <a:br>
              <a:rPr lang="en-US" sz="2000">
                <a:latin typeface="Times New Roman" pitchFamily="18" charset="0"/>
                <a:cs typeface="Times New Roman" pitchFamily="18" charset="0"/>
              </a:rPr>
            </a:br>
            <a:r>
              <a:rPr lang="en-US" sz="2000">
                <a:latin typeface="Times New Roman" pitchFamily="18" charset="0"/>
                <a:cs typeface="Times New Roman" pitchFamily="18" charset="0"/>
              </a:rPr>
              <a:t>-Sau khi nhận số tiền, cùng ngày công an đã nhận được tin báo của người bị mất và đã làm thủ tục trả lại số tiền trên cho người bị mất.</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76200"/>
            <a:ext cx="4267200" cy="3657600"/>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3400" y="76200"/>
            <a:ext cx="4800600" cy="3657600"/>
          </a:xfrm>
          <a:prstGeom prst="rect">
            <a:avLst/>
          </a:prstGeom>
        </p:spPr>
      </p:pic>
    </p:spTree>
    <p:extLst>
      <p:ext uri="{BB962C8B-B14F-4D97-AF65-F5344CB8AC3E}">
        <p14:creationId xmlns:p14="http://schemas.microsoft.com/office/powerpoint/2010/main" val="1258548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0472"/>
            <a:ext cx="8915400" cy="6863417"/>
          </a:xfrm>
          <a:prstGeom prst="rect">
            <a:avLst/>
          </a:prstGeom>
        </p:spPr>
        <p:txBody>
          <a:bodyPr wrap="square">
            <a:spAutoFit/>
          </a:bodyPr>
          <a:lstStyle/>
          <a:p>
            <a:r>
              <a:rPr lang="en-US" sz="2800">
                <a:latin typeface="Times New Roman" pitchFamily="18" charset="0"/>
                <a:cs typeface="Times New Roman" pitchFamily="18" charset="0"/>
              </a:rPr>
              <a:t>“</a:t>
            </a:r>
            <a:r>
              <a:rPr lang="en-US" sz="2800" b="1">
                <a:solidFill>
                  <a:srgbClr val="0000FF"/>
                </a:solidFill>
                <a:latin typeface="Times New Roman" pitchFamily="18" charset="0"/>
                <a:cs typeface="Times New Roman" pitchFamily="18" charset="0"/>
              </a:rPr>
              <a:t>Tham nhũng thực sự là một quốc nạn. Phải khẳng định đó là giặc nội xâm. Nếu không dám đối đầu và đấu tranh tới cùng thì đất nước có thể lâm nguy</a:t>
            </a:r>
            <a:r>
              <a:rPr lang="en-US" sz="2800">
                <a:latin typeface="Times New Roman" pitchFamily="18" charset="0"/>
                <a:cs typeface="Times New Roman" pitchFamily="18" charset="0"/>
              </a:rPr>
              <a:t>. </a:t>
            </a:r>
            <a:br>
              <a:rPr lang="en-US" sz="2800">
                <a:latin typeface="Times New Roman" pitchFamily="18" charset="0"/>
                <a:cs typeface="Times New Roman" pitchFamily="18" charset="0"/>
              </a:rPr>
            </a:br>
            <a:r>
              <a:rPr lang="en-US" sz="2800">
                <a:latin typeface="Times New Roman" pitchFamily="18" charset="0"/>
                <a:cs typeface="Times New Roman" pitchFamily="18" charset="0"/>
              </a:rPr>
              <a:t>Với tư cách là một công dân, tôi luôn sẵn sàng hành động và quyết tâm tới cùng để loại trừ cái xấu khỏi đời sống xã hội, đuổi giặc ra khỏi nhà!”.</a:t>
            </a:r>
            <a:br>
              <a:rPr lang="en-US" sz="2800">
                <a:latin typeface="Times New Roman" pitchFamily="18" charset="0"/>
                <a:cs typeface="Times New Roman" pitchFamily="18" charset="0"/>
              </a:rPr>
            </a:br>
            <a:r>
              <a:rPr lang="en-US" sz="2800">
                <a:latin typeface="Times New Roman" pitchFamily="18" charset="0"/>
                <a:cs typeface="Times New Roman" pitchFamily="18" charset="0"/>
              </a:rPr>
              <a:t>-Ông Nguyễn Văn Quang - Chủ tịch Hội Cựu chiến binh huyện Cầu Ngang (Trà Vinh),</a:t>
            </a:r>
            <a:br>
              <a:rPr lang="en-US" sz="2800">
                <a:latin typeface="Times New Roman" pitchFamily="18" charset="0"/>
                <a:cs typeface="Times New Roman" pitchFamily="18" charset="0"/>
              </a:rPr>
            </a:br>
            <a:r>
              <a:rPr lang="en-US" sz="2800">
                <a:latin typeface="Times New Roman" pitchFamily="18" charset="0"/>
                <a:cs typeface="Times New Roman" pitchFamily="18" charset="0"/>
              </a:rPr>
              <a:t>-Với sự giúp đỡ không mệt mỏi của ông Quang, cơ quan chức năng đã kiểm tra và làm rõ, trong thời gian làm Chủ tịch UBND huyện Cầu Ngang, </a:t>
            </a:r>
            <a:r>
              <a:rPr lang="en-US" sz="3200" b="1">
                <a:latin typeface="Times New Roman" pitchFamily="18" charset="0"/>
                <a:cs typeface="Times New Roman" pitchFamily="18" charset="0"/>
              </a:rPr>
              <a:t>ông Bi đã “phù phép” để nhiều tài sản của nhà nước trở thành của riêng, xây dựng nhà trái phép trên đất quy hoạch, chỉ đạo cấp dưới chi sai gần 2,6 tỷ đồng tiền xoá đói giảm nghèo.</a:t>
            </a:r>
          </a:p>
        </p:txBody>
      </p:sp>
    </p:spTree>
    <p:extLst>
      <p:ext uri="{BB962C8B-B14F-4D97-AF65-F5344CB8AC3E}">
        <p14:creationId xmlns:p14="http://schemas.microsoft.com/office/powerpoint/2010/main" val="188202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1415"/>
            <a:ext cx="8839200" cy="2554545"/>
          </a:xfrm>
          <a:prstGeom prst="rect">
            <a:avLst/>
          </a:prstGeom>
          <a:noFill/>
        </p:spPr>
        <p:txBody>
          <a:bodyPr wrap="square" rtlCol="0">
            <a:spAutoFit/>
          </a:bodyPr>
          <a:lstStyle/>
          <a:p>
            <a:r>
              <a:rPr lang="en-US" sz="3200" b="1" u="sng" dirty="0" err="1">
                <a:solidFill>
                  <a:srgbClr val="FF0000"/>
                </a:solidFill>
                <a:latin typeface="Times New Roman" pitchFamily="18" charset="0"/>
                <a:cs typeface="Times New Roman" pitchFamily="18" charset="0"/>
              </a:rPr>
              <a:t>Luật</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Phòng</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chống</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tham</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nhũng</a:t>
            </a:r>
            <a:r>
              <a:rPr lang="en-US" sz="3200" b="1" u="sng" dirty="0">
                <a:solidFill>
                  <a:srgbClr val="FF0000"/>
                </a:solidFill>
                <a:latin typeface="Times New Roman" pitchFamily="18" charset="0"/>
                <a:cs typeface="Times New Roman" pitchFamily="18" charset="0"/>
              </a:rPr>
              <a:t> </a:t>
            </a:r>
            <a:r>
              <a:rPr lang="en-US" sz="3200" b="1" u="sng" err="1">
                <a:solidFill>
                  <a:srgbClr val="FF0000"/>
                </a:solidFill>
                <a:latin typeface="Times New Roman" pitchFamily="18" charset="0"/>
                <a:cs typeface="Times New Roman" pitchFamily="18" charset="0"/>
              </a:rPr>
              <a:t>nước</a:t>
            </a:r>
            <a:r>
              <a:rPr lang="en-US" sz="3200" b="1" u="sng">
                <a:solidFill>
                  <a:srgbClr val="FF0000"/>
                </a:solidFill>
                <a:latin typeface="Times New Roman" pitchFamily="18" charset="0"/>
                <a:cs typeface="Times New Roman" pitchFamily="18" charset="0"/>
              </a:rPr>
              <a:t> CHXHCN Việt </a:t>
            </a:r>
            <a:r>
              <a:rPr lang="en-US" sz="3200" b="1" u="sng" dirty="0">
                <a:solidFill>
                  <a:srgbClr val="FF0000"/>
                </a:solidFill>
                <a:latin typeface="Times New Roman" pitchFamily="18" charset="0"/>
                <a:cs typeface="Times New Roman" pitchFamily="18" charset="0"/>
              </a:rPr>
              <a:t>Nam 2007 </a:t>
            </a:r>
            <a:r>
              <a:rPr lang="en-US" sz="3200" b="1" u="sng" dirty="0" err="1">
                <a:solidFill>
                  <a:srgbClr val="FF0000"/>
                </a:solidFill>
                <a:latin typeface="Times New Roman" pitchFamily="18" charset="0"/>
                <a:cs typeface="Times New Roman" pitchFamily="18" charset="0"/>
              </a:rPr>
              <a:t>sửa</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đổi</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bổ</a:t>
            </a:r>
            <a:r>
              <a:rPr lang="en-US" sz="3200" b="1" u="sng" dirty="0">
                <a:solidFill>
                  <a:srgbClr val="FF0000"/>
                </a:solidFill>
                <a:latin typeface="Times New Roman" pitchFamily="18" charset="0"/>
                <a:cs typeface="Times New Roman" pitchFamily="18" charset="0"/>
              </a:rPr>
              <a:t> sung</a:t>
            </a:r>
            <a:r>
              <a:rPr lang="en-US" sz="3200" u="sng" dirty="0">
                <a:solidFill>
                  <a:srgbClr val="FF0000"/>
                </a:solidFill>
                <a:latin typeface="Times New Roman" pitchFamily="18" charset="0"/>
                <a:cs typeface="Times New Roman" pitchFamily="18" charset="0"/>
              </a:rPr>
              <a:t> </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có</a:t>
            </a:r>
            <a:r>
              <a:rPr lang="en-US" sz="3200" dirty="0">
                <a:solidFill>
                  <a:srgbClr val="0000FF"/>
                </a:solidFill>
                <a:latin typeface="Times New Roman" pitchFamily="18" charset="0"/>
                <a:cs typeface="Times New Roman" pitchFamily="18" charset="0"/>
              </a:rPr>
              <a:t> 8 </a:t>
            </a:r>
            <a:r>
              <a:rPr lang="en-US" sz="3200" dirty="0" err="1">
                <a:solidFill>
                  <a:srgbClr val="0000FF"/>
                </a:solidFill>
                <a:latin typeface="Times New Roman" pitchFamily="18" charset="0"/>
                <a:cs typeface="Times New Roman" pitchFamily="18" charset="0"/>
              </a:rPr>
              <a:t>chương</a:t>
            </a:r>
            <a:r>
              <a:rPr lang="en-US" sz="3200" dirty="0">
                <a:solidFill>
                  <a:srgbClr val="0000FF"/>
                </a:solidFill>
                <a:latin typeface="Times New Roman" pitchFamily="18" charset="0"/>
                <a:cs typeface="Times New Roman" pitchFamily="18" charset="0"/>
              </a:rPr>
              <a:t> 92 </a:t>
            </a:r>
            <a:r>
              <a:rPr lang="en-US" sz="3200" dirty="0" err="1">
                <a:solidFill>
                  <a:srgbClr val="0000FF"/>
                </a:solidFill>
                <a:latin typeface="Times New Roman" pitchFamily="18" charset="0"/>
                <a:cs typeface="Times New Roman" pitchFamily="18" charset="0"/>
              </a:rPr>
              <a:t>điều</a:t>
            </a:r>
            <a:r>
              <a:rPr lang="en-US" sz="3200"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trong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đó</a:t>
            </a:r>
            <a:r>
              <a:rPr lang="en-US" sz="3200" b="1" dirty="0">
                <a:solidFill>
                  <a:srgbClr val="0000FF"/>
                </a:solidFill>
                <a:latin typeface="Times New Roman" pitchFamily="18" charset="0"/>
                <a:cs typeface="Times New Roman" pitchFamily="18" charset="0"/>
              </a:rPr>
              <a:t> y/c </a:t>
            </a:r>
            <a:r>
              <a:rPr lang="en-US" sz="3200" b="1" dirty="0" err="1">
                <a:solidFill>
                  <a:srgbClr val="0000FF"/>
                </a:solidFill>
                <a:latin typeface="Times New Roman" pitchFamily="18" charset="0"/>
                <a:cs typeface="Times New Roman" pitchFamily="18" charset="0"/>
              </a:rPr>
              <a:t>công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dân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phải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chấp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hành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đúng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pl</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về</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tiền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bạc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tài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sản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của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tập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thể</a:t>
            </a:r>
            <a:r>
              <a:rPr lang="en-US" sz="3200" b="1" dirty="0">
                <a:solidFill>
                  <a:srgbClr val="0000FF"/>
                </a:solidFill>
                <a:latin typeface="Times New Roman" pitchFamily="18" charset="0"/>
                <a:cs typeface="Times New Roman" pitchFamily="18" charset="0"/>
              </a:rPr>
              <a:t>.</a:t>
            </a:r>
            <a:endParaRPr lang="en-US" sz="3200" dirty="0">
              <a:solidFill>
                <a:srgbClr val="0000FF"/>
              </a:solidFill>
              <a:latin typeface="Times New Roman" pitchFamily="18" charset="0"/>
              <a:cs typeface="Times New Roman" pitchFamily="18" charset="0"/>
            </a:endParaRPr>
          </a:p>
          <a:p>
            <a:endParaRPr lang="en-US" sz="3200" dirty="0">
              <a:solidFill>
                <a:srgbClr val="FF0000"/>
              </a:solidFill>
              <a:latin typeface="Times New Roman" pitchFamily="18" charset="0"/>
              <a:cs typeface="Times New Roman" pitchFamily="18" charset="0"/>
            </a:endParaRPr>
          </a:p>
        </p:txBody>
      </p:sp>
      <p:sp>
        <p:nvSpPr>
          <p:cNvPr id="3" name="TextBox 2"/>
          <p:cNvSpPr txBox="1"/>
          <p:nvPr/>
        </p:nvSpPr>
        <p:spPr>
          <a:xfrm>
            <a:off x="15922" y="2057400"/>
            <a:ext cx="9051878" cy="5016758"/>
          </a:xfrm>
          <a:prstGeom prst="rect">
            <a:avLst/>
          </a:prstGeom>
          <a:noFill/>
        </p:spPr>
        <p:txBody>
          <a:bodyPr wrap="square" rtlCol="0">
            <a:spAutoFit/>
          </a:bodyPr>
          <a:lstStyle/>
          <a:p>
            <a:r>
              <a:rPr lang="en-US" sz="3200" b="1" dirty="0" err="1">
                <a:latin typeface="Times New Roman" pitchFamily="18" charset="0"/>
                <a:cs typeface="Times New Roman" pitchFamily="18" charset="0"/>
              </a:rPr>
              <a:t>Điều</a:t>
            </a:r>
            <a:r>
              <a:rPr lang="en-US" sz="3200" b="1" dirty="0">
                <a:latin typeface="Times New Roman" pitchFamily="18" charset="0"/>
                <a:cs typeface="Times New Roman" pitchFamily="18" charset="0"/>
              </a:rPr>
              <a:t> 144. </a:t>
            </a:r>
            <a:r>
              <a:rPr lang="en-US" sz="3200" b="1" dirty="0" err="1">
                <a:latin typeface="Times New Roman" pitchFamily="18" charset="0"/>
                <a:cs typeface="Times New Roman" pitchFamily="18" charset="0"/>
              </a:rPr>
              <a:t>BLHS</a:t>
            </a:r>
            <a:r>
              <a:rPr lang="en-US" sz="3200" b="1" dirty="0">
                <a:latin typeface="Times New Roman" pitchFamily="18" charset="0"/>
                <a:cs typeface="Times New Roman" pitchFamily="18" charset="0"/>
              </a:rPr>
              <a:t> 1999 :</a:t>
            </a:r>
            <a:r>
              <a:rPr lang="en-US" sz="3200" b="1" dirty="0" err="1">
                <a:latin typeface="Times New Roman" pitchFamily="18" charset="0"/>
                <a:cs typeface="Times New Roman" pitchFamily="18" charset="0"/>
              </a:rPr>
              <a:t>Tội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thiếu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trách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nhiệm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thiệt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hại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nghiêm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trọng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tài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sản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nước</a:t>
            </a:r>
            <a:r>
              <a:rPr lang="en-US" sz="3200" b="1"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1.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nhiệm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vụ</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trực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tiếp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lý</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thiếu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trách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nhiệm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hư</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lãng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thiệt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năm</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mươi</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triệu</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đồng</a:t>
            </a:r>
            <a:r>
              <a:rPr lang="en-US" sz="3200" dirty="0">
                <a:solidFill>
                  <a:srgbClr val="00B0F0"/>
                </a:solidFill>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dưới</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hai</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trăm</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triệu</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đồng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giam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giữ</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hoặc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sáu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a:t>
            </a:r>
          </a:p>
          <a:p>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542435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4119"/>
            <a:ext cx="8839200" cy="2554545"/>
          </a:xfrm>
          <a:prstGeom prst="rect">
            <a:avLst/>
          </a:prstGeom>
          <a:noFill/>
        </p:spPr>
        <p:txBody>
          <a:bodyPr wrap="square" rtlCol="0">
            <a:spAutoFit/>
          </a:bodyPr>
          <a:lstStyle/>
          <a:p>
            <a:r>
              <a:rPr lang="en-US" sz="3200" b="1" u="sng" dirty="0" err="1">
                <a:solidFill>
                  <a:srgbClr val="FF0000"/>
                </a:solidFill>
                <a:latin typeface="Times New Roman" pitchFamily="18" charset="0"/>
                <a:cs typeface="Times New Roman" pitchFamily="18" charset="0"/>
              </a:rPr>
              <a:t>Luật</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Phòng</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chống</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tham</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nhũng</a:t>
            </a:r>
            <a:r>
              <a:rPr lang="en-US" sz="3200" b="1" u="sng" dirty="0">
                <a:solidFill>
                  <a:srgbClr val="FF0000"/>
                </a:solidFill>
                <a:latin typeface="Times New Roman" pitchFamily="18" charset="0"/>
                <a:cs typeface="Times New Roman" pitchFamily="18" charset="0"/>
              </a:rPr>
              <a:t> </a:t>
            </a:r>
            <a:r>
              <a:rPr lang="en-US" sz="3200" b="1" u="sng" err="1">
                <a:solidFill>
                  <a:srgbClr val="FF0000"/>
                </a:solidFill>
                <a:latin typeface="Times New Roman" pitchFamily="18" charset="0"/>
                <a:cs typeface="Times New Roman" pitchFamily="18" charset="0"/>
              </a:rPr>
              <a:t>nước</a:t>
            </a:r>
            <a:r>
              <a:rPr lang="en-US" sz="3200" b="1" u="sng">
                <a:solidFill>
                  <a:srgbClr val="FF0000"/>
                </a:solidFill>
                <a:latin typeface="Times New Roman" pitchFamily="18" charset="0"/>
                <a:cs typeface="Times New Roman" pitchFamily="18" charset="0"/>
              </a:rPr>
              <a:t> CHXHCN Việt </a:t>
            </a:r>
            <a:r>
              <a:rPr lang="en-US" sz="3200" b="1" u="sng" dirty="0">
                <a:solidFill>
                  <a:srgbClr val="FF0000"/>
                </a:solidFill>
                <a:latin typeface="Times New Roman" pitchFamily="18" charset="0"/>
                <a:cs typeface="Times New Roman" pitchFamily="18" charset="0"/>
              </a:rPr>
              <a:t>Nam 2007 </a:t>
            </a:r>
            <a:r>
              <a:rPr lang="en-US" sz="3200" b="1" u="sng" dirty="0" err="1">
                <a:solidFill>
                  <a:srgbClr val="FF0000"/>
                </a:solidFill>
                <a:latin typeface="Times New Roman" pitchFamily="18" charset="0"/>
                <a:cs typeface="Times New Roman" pitchFamily="18" charset="0"/>
              </a:rPr>
              <a:t>sửa</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đổi</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bổ</a:t>
            </a:r>
            <a:r>
              <a:rPr lang="en-US" sz="3200" b="1" u="sng" dirty="0">
                <a:solidFill>
                  <a:srgbClr val="FF0000"/>
                </a:solidFill>
                <a:latin typeface="Times New Roman" pitchFamily="18" charset="0"/>
                <a:cs typeface="Times New Roman" pitchFamily="18" charset="0"/>
              </a:rPr>
              <a:t> sung</a:t>
            </a:r>
            <a:r>
              <a:rPr lang="en-US" sz="3200" u="sng" dirty="0">
                <a:solidFill>
                  <a:srgbClr val="FF0000"/>
                </a:solidFill>
                <a:latin typeface="Times New Roman" pitchFamily="18" charset="0"/>
                <a:cs typeface="Times New Roman" pitchFamily="18" charset="0"/>
              </a:rPr>
              <a:t> : </a:t>
            </a:r>
            <a:r>
              <a:rPr lang="en-US" sz="3200" dirty="0" err="1">
                <a:solidFill>
                  <a:srgbClr val="0000FF"/>
                </a:solidFill>
                <a:latin typeface="Times New Roman" pitchFamily="18" charset="0"/>
                <a:cs typeface="Times New Roman" pitchFamily="18" charset="0"/>
              </a:rPr>
              <a:t>có</a:t>
            </a:r>
            <a:r>
              <a:rPr lang="en-US" sz="3200" dirty="0">
                <a:solidFill>
                  <a:srgbClr val="0000FF"/>
                </a:solidFill>
                <a:latin typeface="Times New Roman" pitchFamily="18" charset="0"/>
                <a:cs typeface="Times New Roman" pitchFamily="18" charset="0"/>
              </a:rPr>
              <a:t> 8 </a:t>
            </a:r>
            <a:r>
              <a:rPr lang="en-US" sz="3200" dirty="0" err="1">
                <a:solidFill>
                  <a:srgbClr val="0000FF"/>
                </a:solidFill>
                <a:latin typeface="Times New Roman" pitchFamily="18" charset="0"/>
                <a:cs typeface="Times New Roman" pitchFamily="18" charset="0"/>
              </a:rPr>
              <a:t>chương</a:t>
            </a:r>
            <a:r>
              <a:rPr lang="en-US" sz="3200" dirty="0">
                <a:solidFill>
                  <a:srgbClr val="0000FF"/>
                </a:solidFill>
                <a:latin typeface="Times New Roman" pitchFamily="18" charset="0"/>
                <a:cs typeface="Times New Roman" pitchFamily="18" charset="0"/>
              </a:rPr>
              <a:t> 92 </a:t>
            </a:r>
            <a:r>
              <a:rPr lang="en-US" sz="3200" dirty="0" err="1">
                <a:solidFill>
                  <a:srgbClr val="0000FF"/>
                </a:solidFill>
                <a:latin typeface="Times New Roman" pitchFamily="18" charset="0"/>
                <a:cs typeface="Times New Roman" pitchFamily="18" charset="0"/>
              </a:rPr>
              <a:t>điều</a:t>
            </a:r>
            <a:r>
              <a:rPr lang="en-US" sz="3200" dirty="0">
                <a:solidFill>
                  <a:srgbClr val="0000FF"/>
                </a:solidFill>
                <a:latin typeface="Times New Roman" pitchFamily="18" charset="0"/>
                <a:cs typeface="Times New Roman" pitchFamily="18" charset="0"/>
              </a:rPr>
              <a:t> “ </a:t>
            </a:r>
            <a:r>
              <a:rPr lang="en-US" sz="3200" b="1" dirty="0" err="1">
                <a:solidFill>
                  <a:srgbClr val="0000FF"/>
                </a:solidFill>
                <a:latin typeface="Times New Roman" pitchFamily="18" charset="0"/>
                <a:cs typeface="Times New Roman" pitchFamily="18" charset="0"/>
              </a:rPr>
              <a:t>trong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đó</a:t>
            </a:r>
            <a:r>
              <a:rPr lang="en-US" sz="3200" b="1" dirty="0">
                <a:solidFill>
                  <a:srgbClr val="0000FF"/>
                </a:solidFill>
                <a:latin typeface="Times New Roman" pitchFamily="18" charset="0"/>
                <a:cs typeface="Times New Roman" pitchFamily="18" charset="0"/>
              </a:rPr>
              <a:t> y/c </a:t>
            </a:r>
            <a:r>
              <a:rPr lang="en-US" sz="3200" b="1" dirty="0" err="1">
                <a:solidFill>
                  <a:srgbClr val="0000FF"/>
                </a:solidFill>
                <a:latin typeface="Times New Roman" pitchFamily="18" charset="0"/>
                <a:cs typeface="Times New Roman" pitchFamily="18" charset="0"/>
              </a:rPr>
              <a:t>công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dân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phải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chấp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hành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đúng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pl</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về</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tiền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bạc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tài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sản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của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tập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thể</a:t>
            </a:r>
            <a:r>
              <a:rPr lang="en-US" sz="3200" b="1" dirty="0">
                <a:solidFill>
                  <a:srgbClr val="0000FF"/>
                </a:solidFill>
                <a:latin typeface="Times New Roman" pitchFamily="18" charset="0"/>
                <a:cs typeface="Times New Roman" pitchFamily="18" charset="0"/>
              </a:rPr>
              <a:t>.</a:t>
            </a:r>
            <a:endParaRPr lang="en-US" sz="3200" dirty="0">
              <a:solidFill>
                <a:srgbClr val="0000FF"/>
              </a:solidFill>
              <a:latin typeface="Times New Roman" pitchFamily="18" charset="0"/>
              <a:cs typeface="Times New Roman" pitchFamily="18" charset="0"/>
            </a:endParaRPr>
          </a:p>
          <a:p>
            <a:endParaRPr lang="en-US" sz="3200" dirty="0">
              <a:solidFill>
                <a:srgbClr val="FF0000"/>
              </a:solidFill>
              <a:latin typeface="Times New Roman" pitchFamily="18" charset="0"/>
              <a:cs typeface="Times New Roman" pitchFamily="18" charset="0"/>
            </a:endParaRPr>
          </a:p>
        </p:txBody>
      </p:sp>
      <p:sp>
        <p:nvSpPr>
          <p:cNvPr id="3" name="TextBox 2"/>
          <p:cNvSpPr txBox="1"/>
          <p:nvPr/>
        </p:nvSpPr>
        <p:spPr>
          <a:xfrm>
            <a:off x="-31845" y="2209800"/>
            <a:ext cx="9023445" cy="5016758"/>
          </a:xfrm>
          <a:prstGeom prst="rect">
            <a:avLst/>
          </a:prstGeom>
          <a:noFill/>
        </p:spPr>
        <p:txBody>
          <a:bodyPr wrap="square" rtlCol="0">
            <a:spAutoFit/>
          </a:bodyPr>
          <a:lstStyle/>
          <a:p>
            <a:r>
              <a:rPr lang="en-US" sz="3200">
                <a:latin typeface="Times New Roman" pitchFamily="18" charset="0"/>
                <a:cs typeface="Times New Roman" pitchFamily="18" charset="0"/>
              </a:rPr>
              <a:t>2</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tội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thiệt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trăm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đồng</a:t>
            </a:r>
            <a:r>
              <a:rPr lang="en-US" sz="3200" b="1" dirty="0">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b="1" dirty="0" err="1">
                <a:latin typeface="Times New Roman" pitchFamily="18" charset="0"/>
                <a:cs typeface="Times New Roman" pitchFamily="18" charset="0"/>
              </a:rPr>
              <a:t>dưới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năm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trăm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đồng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hai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a:t>
            </a:r>
          </a:p>
          <a:p>
            <a:r>
              <a:rPr lang="en-US" sz="3200" dirty="0">
                <a:latin typeface="Times New Roman" pitchFamily="18" charset="0"/>
                <a:cs typeface="Times New Roman" pitchFamily="18" charset="0"/>
              </a:rPr>
              <a:t>3. </a:t>
            </a:r>
            <a:r>
              <a:rPr lang="en-US" sz="3200" dirty="0" err="1">
                <a:latin typeface="Times New Roman" pitchFamily="18" charset="0"/>
                <a:cs typeface="Times New Roman" pitchFamily="18" charset="0"/>
              </a:rPr>
              <a:t>Phạm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tội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thiệt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năm</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trăm</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triệu</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đồng</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trở</a:t>
            </a:r>
            <a:r>
              <a:rPr lang="en-US" sz="3200" dirty="0">
                <a:solidFill>
                  <a:srgbClr val="00B0F0"/>
                </a:solidFill>
                <a:latin typeface="Times New Roman" pitchFamily="18" charset="0"/>
                <a:cs typeface="Times New Roman" pitchFamily="18" charset="0"/>
              </a:rPr>
              <a:t> </a:t>
            </a:r>
            <a:r>
              <a:rPr lang="en-US" sz="3200" dirty="0" err="1">
                <a:solidFill>
                  <a:srgbClr val="00B0F0"/>
                </a:solidFill>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mười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a:t>
            </a:r>
          </a:p>
          <a:p>
            <a:r>
              <a:rPr lang="en-US" sz="3200" dirty="0">
                <a:latin typeface="Times New Roman" pitchFamily="18" charset="0"/>
                <a:cs typeface="Times New Roman" pitchFamily="18" charset="0"/>
              </a:rPr>
              <a:t>4.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tội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còn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bị</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cấm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nhiệm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vụ</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lý</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a:t>
            </a:r>
          </a:p>
          <a:p>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875106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1981200"/>
          </a:xfrm>
        </p:spPr>
        <p:txBody>
          <a:bodyPr>
            <a:noAutofit/>
          </a:bodyPr>
          <a:lstStyle/>
          <a:p>
            <a:pPr algn="l"/>
            <a:r>
              <a:rPr lang="en-US" sz="5400">
                <a:solidFill>
                  <a:srgbClr val="000099"/>
                </a:solidFill>
                <a:latin typeface="Times New Roman" pitchFamily="18" charset="0"/>
                <a:cs typeface="Times New Roman" pitchFamily="18" charset="0"/>
              </a:rPr>
              <a:t>Theo em, trái với liêm khiết là gì?</a:t>
            </a:r>
            <a:endParaRPr lang="en-US" sz="5400" dirty="0">
              <a:solidFill>
                <a:srgbClr val="000099"/>
              </a:solidFill>
              <a:latin typeface="Times New Roman" pitchFamily="18" charset="0"/>
              <a:cs typeface="Times New Roman" pitchFamily="18" charset="0"/>
            </a:endParaRPr>
          </a:p>
        </p:txBody>
      </p:sp>
      <p:sp>
        <p:nvSpPr>
          <p:cNvPr id="6" name="Content Placeholder 4"/>
          <p:cNvSpPr txBox="1">
            <a:spLocks/>
          </p:cNvSpPr>
          <p:nvPr/>
        </p:nvSpPr>
        <p:spPr>
          <a:xfrm>
            <a:off x="152400" y="1905000"/>
            <a:ext cx="8610600" cy="4525963"/>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lang="en-US" sz="5400" b="1">
                <a:latin typeface="Times New Roman" pitchFamily="18" charset="0"/>
                <a:cs typeface="Times New Roman" pitchFamily="18" charset="0"/>
              </a:rPr>
              <a:t>Trái với liêm khiết</a:t>
            </a:r>
            <a:r>
              <a:rPr kumimoji="0" lang="en-US" sz="5400" b="1" i="0" u="none" strike="noStrike" kern="1200" cap="none" spc="0" normalizeH="0" baseline="0" noProof="0">
                <a:ln>
                  <a:noFill/>
                </a:ln>
                <a:solidFill>
                  <a:schemeClr val="tx1"/>
                </a:solidFill>
                <a:effectLst/>
                <a:uLnTx/>
                <a:uFillTx/>
                <a:latin typeface="Times New Roman" pitchFamily="18" charset="0"/>
                <a:cs typeface="Times New Roman" pitchFamily="18" charset="0"/>
              </a:rPr>
              <a:t>:</a:t>
            </a:r>
            <a:br>
              <a:rPr kumimoji="0" lang="en-US" sz="5400" b="1" i="0" u="none" strike="noStrike" kern="1200" cap="none" spc="0" normalizeH="0" baseline="0" noProof="0">
                <a:ln>
                  <a:noFill/>
                </a:ln>
                <a:solidFill>
                  <a:schemeClr val="tx1"/>
                </a:solidFill>
                <a:effectLst/>
                <a:uLnTx/>
                <a:uFillTx/>
                <a:latin typeface="Times New Roman" pitchFamily="18" charset="0"/>
                <a:cs typeface="Times New Roman" pitchFamily="18" charset="0"/>
              </a:rPr>
            </a:br>
            <a:r>
              <a:rPr kumimoji="0" lang="en-US" sz="5400" i="0" u="none" strike="noStrike" kern="1200" cap="none" spc="0" normalizeH="0" baseline="0" noProof="0">
                <a:ln>
                  <a:noFill/>
                </a:ln>
                <a:solidFill>
                  <a:schemeClr val="tx1"/>
                </a:solidFill>
                <a:effectLst/>
                <a:uLnTx/>
                <a:uFillTx/>
                <a:latin typeface="Times New Roman" pitchFamily="18" charset="0"/>
                <a:cs typeface="Times New Roman" pitchFamily="18" charset="0"/>
              </a:rPr>
              <a:t>-Tham</a:t>
            </a:r>
            <a:r>
              <a:rPr kumimoji="0" lang="en-US" sz="5400" i="0" u="none" strike="noStrike" kern="1200" cap="none" spc="0" normalizeH="0" noProof="0">
                <a:ln>
                  <a:noFill/>
                </a:ln>
                <a:solidFill>
                  <a:schemeClr val="tx1"/>
                </a:solidFill>
                <a:effectLst/>
                <a:uLnTx/>
                <a:uFillTx/>
                <a:latin typeface="Times New Roman" pitchFamily="18" charset="0"/>
                <a:cs typeface="Times New Roman" pitchFamily="18" charset="0"/>
              </a:rPr>
              <a:t> lam, tham nhũng.</a:t>
            </a:r>
            <a:br>
              <a:rPr kumimoji="0" lang="en-US" sz="5400" i="0" u="none" strike="noStrike" kern="1200" cap="none" spc="0" normalizeH="0" noProof="0">
                <a:ln>
                  <a:noFill/>
                </a:ln>
                <a:solidFill>
                  <a:schemeClr val="tx1"/>
                </a:solidFill>
                <a:effectLst/>
                <a:uLnTx/>
                <a:uFillTx/>
                <a:latin typeface="Times New Roman" pitchFamily="18" charset="0"/>
                <a:cs typeface="Times New Roman" pitchFamily="18" charset="0"/>
              </a:rPr>
            </a:br>
            <a:r>
              <a:rPr kumimoji="0" lang="en-US" sz="5400" i="0" u="none" strike="noStrike" kern="1200" cap="none" spc="0" normalizeH="0" noProof="0">
                <a:ln>
                  <a:noFill/>
                </a:ln>
                <a:solidFill>
                  <a:schemeClr val="tx1"/>
                </a:solidFill>
                <a:effectLst/>
                <a:uLnTx/>
                <a:uFillTx/>
                <a:latin typeface="Times New Roman" pitchFamily="18" charset="0"/>
                <a:cs typeface="Times New Roman" pitchFamily="18" charset="0"/>
              </a:rPr>
              <a:t>-Làm giàu bất chính: sử dụng tiền của, tài sản chung vào mục đích riêng của cá nhân.</a:t>
            </a:r>
            <a:endParaRPr kumimoji="0" lang="en-US" sz="540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325003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433"/>
            <a:ext cx="8229600" cy="1143000"/>
          </a:xfrm>
        </p:spPr>
        <p:txBody>
          <a:bodyPr/>
          <a:lstStyle/>
          <a:p>
            <a:r>
              <a:rPr lang="en-US" b="1" dirty="0">
                <a:solidFill>
                  <a:srgbClr val="FF0000"/>
                </a:solidFill>
                <a:latin typeface="Times New Roman" pitchFamily="18" charset="0"/>
                <a:cs typeface="Times New Roman" pitchFamily="18" charset="0"/>
              </a:rPr>
              <a:t>II. NỘI DUNG BÀI HỌC</a:t>
            </a:r>
          </a:p>
        </p:txBody>
      </p:sp>
      <p:sp>
        <p:nvSpPr>
          <p:cNvPr id="3" name="Content Placeholder 2"/>
          <p:cNvSpPr>
            <a:spLocks noGrp="1"/>
          </p:cNvSpPr>
          <p:nvPr>
            <p:ph idx="1"/>
          </p:nvPr>
        </p:nvSpPr>
        <p:spPr>
          <a:xfrm>
            <a:off x="228600" y="914400"/>
            <a:ext cx="8915400" cy="5486400"/>
          </a:xfrm>
        </p:spPr>
        <p:txBody>
          <a:bodyPr>
            <a:noAutofit/>
          </a:bodyPr>
          <a:lstStyle/>
          <a:p>
            <a:pPr marL="514350" indent="-514350">
              <a:buNone/>
            </a:pPr>
            <a:r>
              <a:rPr lang="en-US" sz="4800">
                <a:solidFill>
                  <a:srgbClr val="FF0000"/>
                </a:solidFill>
                <a:latin typeface="Times New Roman" pitchFamily="18" charset="0"/>
                <a:cs typeface="Times New Roman" pitchFamily="18" charset="0"/>
              </a:rPr>
              <a:t>2</a:t>
            </a:r>
            <a:r>
              <a:rPr lang="en-US" sz="4800" dirty="0">
                <a:solidFill>
                  <a:srgbClr val="FF0000"/>
                </a:solidFill>
                <a:latin typeface="Times New Roman" pitchFamily="18" charset="0"/>
                <a:cs typeface="Times New Roman" pitchFamily="18" charset="0"/>
              </a:rPr>
              <a:t>. </a:t>
            </a:r>
            <a:r>
              <a:rPr lang="en-US" sz="4800">
                <a:solidFill>
                  <a:srgbClr val="FF0000"/>
                </a:solidFill>
                <a:latin typeface="Times New Roman" pitchFamily="18" charset="0"/>
                <a:cs typeface="Times New Roman" pitchFamily="18" charset="0"/>
              </a:rPr>
              <a:t>Ý nghĩa:</a:t>
            </a:r>
            <a:endParaRPr lang="en-US" sz="4800" dirty="0">
              <a:solidFill>
                <a:srgbClr val="FF0000"/>
              </a:solidFill>
              <a:latin typeface="Times New Roman" pitchFamily="18" charset="0"/>
              <a:cs typeface="Times New Roman" pitchFamily="18" charset="0"/>
            </a:endParaRPr>
          </a:p>
          <a:p>
            <a:pPr marL="514350" indent="-514350">
              <a:buFontTx/>
              <a:buChar char="-"/>
            </a:pPr>
            <a:r>
              <a:rPr lang="en-US" sz="4800" dirty="0">
                <a:latin typeface="Times New Roman" pitchFamily="18" charset="0"/>
                <a:cs typeface="Times New Roman" pitchFamily="18" charset="0"/>
              </a:rPr>
              <a:t>Làm cho con </a:t>
            </a:r>
            <a:r>
              <a:rPr lang="en-US" sz="4800">
                <a:latin typeface="Times New Roman" pitchFamily="18" charset="0"/>
                <a:cs typeface="Times New Roman" pitchFamily="18" charset="0"/>
              </a:rPr>
              <a:t>người sống thanh thản, sống có trách nhiệm.</a:t>
            </a:r>
            <a:endParaRPr lang="en-US" sz="4800" dirty="0">
              <a:latin typeface="Times New Roman" pitchFamily="18" charset="0"/>
              <a:cs typeface="Times New Roman" pitchFamily="18" charset="0"/>
            </a:endParaRPr>
          </a:p>
          <a:p>
            <a:pPr marL="514350" indent="-514350">
              <a:buFontTx/>
              <a:buChar char="-"/>
            </a:pPr>
            <a:r>
              <a:rPr lang="en-US" sz="4800">
                <a:latin typeface="Times New Roman" pitchFamily="18" charset="0"/>
                <a:cs typeface="Times New Roman" pitchFamily="18" charset="0"/>
              </a:rPr>
              <a:t>Nhận được sự </a:t>
            </a:r>
            <a:r>
              <a:rPr lang="en-US" sz="4800" dirty="0">
                <a:latin typeface="Times New Roman" pitchFamily="18" charset="0"/>
                <a:cs typeface="Times New Roman" pitchFamily="18" charset="0"/>
              </a:rPr>
              <a:t>quý trọng, </a:t>
            </a:r>
            <a:r>
              <a:rPr lang="en-US" sz="4800">
                <a:latin typeface="Times New Roman" pitchFamily="18" charset="0"/>
                <a:cs typeface="Times New Roman" pitchFamily="18" charset="0"/>
              </a:rPr>
              <a:t>tin cậy.</a:t>
            </a:r>
          </a:p>
          <a:p>
            <a:pPr marL="514350" indent="-514350">
              <a:buFontTx/>
              <a:buChar char="-"/>
            </a:pPr>
            <a:r>
              <a:rPr lang="en-US" sz="4800">
                <a:latin typeface="Times New Roman" pitchFamily="18" charset="0"/>
                <a:cs typeface="Times New Roman" pitchFamily="18" charset="0"/>
              </a:rPr>
              <a:t>Làm cho </a:t>
            </a:r>
            <a:r>
              <a:rPr lang="en-US" sz="4800" dirty="0">
                <a:latin typeface="Times New Roman" pitchFamily="18" charset="0"/>
                <a:cs typeface="Times New Roman" pitchFamily="18" charset="0"/>
              </a:rPr>
              <a:t>xã hội trong sạch,tốt </a:t>
            </a:r>
            <a:r>
              <a:rPr lang="en-US" sz="4800">
                <a:latin typeface="Times New Roman" pitchFamily="18" charset="0"/>
                <a:cs typeface="Times New Roman" pitchFamily="18" charset="0"/>
              </a:rPr>
              <a:t>đẹp hơn.</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23434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4)">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4" presetClass="path" presetSubtype="0" accel="50000" decel="50000" fill="hold" nodeType="clickEffect">
                                  <p:stCondLst>
                                    <p:cond delay="0"/>
                                  </p:stCondLst>
                                  <p:childTnLst>
                                    <p:animMotion origin="layout" path="M -0.00486 0.05232 L -0.00486 -0.28102 " pathEditMode="relative" rAng="0" ptsTypes="AA">
                                      <p:cBhvr>
                                        <p:cTn id="19" dur="2000" fill="hold"/>
                                        <p:tgtEl>
                                          <p:spTgt spid="3">
                                            <p:txEl>
                                              <p:pRg st="0" end="0"/>
                                            </p:txEl>
                                          </p:spTgt>
                                        </p:tgtEl>
                                        <p:attrNameLst>
                                          <p:attrName>ppt_x</p:attrName>
                                          <p:attrName>ppt_y</p:attrName>
                                        </p:attrNameLst>
                                      </p:cBhvr>
                                      <p:rCtr x="0" y="-167"/>
                                    </p:animMotion>
                                  </p:childTnLst>
                                </p:cTn>
                              </p:par>
                            </p:childTnLst>
                          </p:cTn>
                        </p:par>
                      </p:childTnLst>
                    </p:cTn>
                  </p:par>
                  <p:par>
                    <p:cTn id="20" fill="hold">
                      <p:stCondLst>
                        <p:cond delay="indefinite"/>
                      </p:stCondLst>
                      <p:childTnLst>
                        <p:par>
                          <p:cTn id="21" fill="hold">
                            <p:stCondLst>
                              <p:cond delay="0"/>
                            </p:stCondLst>
                            <p:childTnLst>
                              <p:par>
                                <p:cTn id="22" presetID="39" presetClass="entr" presetSubtype="0" accel="10000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5"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6"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7"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8" presetClass="entr" presetSubtype="0" accel="5000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p:cTn id="32"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3"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5" dur="10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p:cTn id="4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2" dur="5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4" presetClass="path" presetSubtype="0" accel="50000" decel="50000" fill="hold" nodeType="clickEffect">
                                  <p:stCondLst>
                                    <p:cond delay="0"/>
                                  </p:stCondLst>
                                  <p:childTnLst>
                                    <p:animMotion origin="layout" path="M 0.00086 0.03078 L 0.00086 -0.30255 " pathEditMode="relative" rAng="0" ptsTypes="AA">
                                      <p:cBhvr>
                                        <p:cTn id="46" dur="2000" fill="hold"/>
                                        <p:tgtEl>
                                          <p:spTgt spid="3">
                                            <p:txEl>
                                              <p:pRg st="1" end="1"/>
                                            </p:txEl>
                                          </p:spTgt>
                                        </p:tgtEl>
                                        <p:attrNameLst>
                                          <p:attrName>ppt_x</p:attrName>
                                          <p:attrName>ppt_y</p:attrName>
                                        </p:attrNameLst>
                                      </p:cBhvr>
                                      <p:rCtr x="0" y="-167"/>
                                    </p:animMotion>
                                  </p:childTnLst>
                                </p:cTn>
                              </p:par>
                              <p:par>
                                <p:cTn id="47" presetID="64" presetClass="path" presetSubtype="0" accel="50000" decel="50000" fill="hold" nodeType="withEffect">
                                  <p:stCondLst>
                                    <p:cond delay="0"/>
                                  </p:stCondLst>
                                  <p:childTnLst>
                                    <p:animMotion origin="layout" path="M 0.0033 0.03958 L 0.0033 -0.29375 " pathEditMode="relative" rAng="0" ptsTypes="AA">
                                      <p:cBhvr>
                                        <p:cTn id="48" dur="2000" fill="hold"/>
                                        <p:tgtEl>
                                          <p:spTgt spid="3">
                                            <p:txEl>
                                              <p:pRg st="2" end="2"/>
                                            </p:txEl>
                                          </p:spTgt>
                                        </p:tgtEl>
                                        <p:attrNameLst>
                                          <p:attrName>ppt_x</p:attrName>
                                          <p:attrName>ppt_y</p:attrName>
                                        </p:attrNameLst>
                                      </p:cBhvr>
                                      <p:rCtr x="0" y="-167"/>
                                    </p:animMotion>
                                  </p:childTnLst>
                                </p:cTn>
                              </p:par>
                              <p:par>
                                <p:cTn id="49" presetID="64" presetClass="path" presetSubtype="0" accel="50000" decel="50000" fill="hold" nodeType="withEffect">
                                  <p:stCondLst>
                                    <p:cond delay="0"/>
                                  </p:stCondLst>
                                  <p:childTnLst>
                                    <p:animMotion origin="layout" path="M 0.00017 0.03727 L 0.00017 -0.29606 " pathEditMode="relative" rAng="0" ptsTypes="AA">
                                      <p:cBhvr>
                                        <p:cTn id="50" dur="2000" fill="hold"/>
                                        <p:tgtEl>
                                          <p:spTgt spid="3">
                                            <p:txEl>
                                              <p:pRg st="3" end="3"/>
                                            </p:txEl>
                                          </p:spTgt>
                                        </p:tgtEl>
                                        <p:attrNameLst>
                                          <p:attrName>ppt_x</p:attrName>
                                          <p:attrName>ppt_y</p:attrName>
                                        </p:attrNameLst>
                                      </p:cBhvr>
                                      <p:rCtr x="0" y="-1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285466" y="1526317"/>
            <a:ext cx="8839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sz="4800" b="1" i="1">
                <a:cs typeface="Times New Roman" pitchFamily="18" charset="0"/>
              </a:rPr>
              <a:t>-Cây ngay không sợ chết đứng.</a:t>
            </a:r>
            <a:br>
              <a:rPr lang="en-US" sz="4800" b="1" i="1">
                <a:cs typeface="Times New Roman" pitchFamily="18" charset="0"/>
              </a:rPr>
            </a:br>
            <a:r>
              <a:rPr lang="en-US" sz="4800" b="1" i="1">
                <a:cs typeface="Times New Roman" pitchFamily="18" charset="0"/>
              </a:rPr>
              <a:t>-Đói cho sạch, rách cho thơm.</a:t>
            </a:r>
            <a:br>
              <a:rPr lang="en-US" sz="4800" b="1" i="1">
                <a:cs typeface="Times New Roman" pitchFamily="18" charset="0"/>
              </a:rPr>
            </a:br>
            <a:r>
              <a:rPr lang="en-US" sz="4800" b="1" i="1">
                <a:cs typeface="Times New Roman" pitchFamily="18" charset="0"/>
              </a:rPr>
              <a:t>-</a:t>
            </a:r>
            <a:r>
              <a:rPr lang="en-US" sz="4800" b="1"/>
              <a:t> Cây thẳng, bóng ngay </a:t>
            </a:r>
          </a:p>
          <a:p>
            <a:r>
              <a:rPr lang="en-US" sz="4800" b="1"/>
              <a:t>Cây cong bóng vẹo.</a:t>
            </a:r>
            <a:br>
              <a:rPr lang="en-US" sz="4800" b="1"/>
            </a:br>
            <a:r>
              <a:rPr lang="en-US" sz="4800" b="1"/>
              <a:t>-Cần kiệm liêm chính, chí công vô tư.</a:t>
            </a:r>
            <a:endParaRPr lang="en-US" sz="4800" b="1" i="1">
              <a:cs typeface="Times New Roman" pitchFamily="18" charset="0"/>
            </a:endParaRPr>
          </a:p>
        </p:txBody>
      </p:sp>
      <p:sp>
        <p:nvSpPr>
          <p:cNvPr id="2" name="TextBox 1"/>
          <p:cNvSpPr txBox="1"/>
          <p:nvPr/>
        </p:nvSpPr>
        <p:spPr>
          <a:xfrm>
            <a:off x="0" y="457200"/>
            <a:ext cx="9296400" cy="1015663"/>
          </a:xfrm>
          <a:prstGeom prst="rect">
            <a:avLst/>
          </a:prstGeom>
          <a:noFill/>
        </p:spPr>
        <p:txBody>
          <a:bodyPr wrap="square" rtlCol="0">
            <a:spAutoFit/>
          </a:bodyPr>
          <a:lstStyle/>
          <a:p>
            <a:r>
              <a:rPr lang="en-US" sz="6000" b="1">
                <a:solidFill>
                  <a:srgbClr val="000099"/>
                </a:solidFill>
                <a:latin typeface="Times New Roman" pitchFamily="18" charset="0"/>
                <a:cs typeface="Times New Roman" pitchFamily="18" charset="0"/>
              </a:rPr>
              <a:t>Ca dao, tục ngữ, danh ngôn</a:t>
            </a:r>
          </a:p>
        </p:txBody>
      </p:sp>
    </p:spTree>
    <p:extLst>
      <p:ext uri="{BB962C8B-B14F-4D97-AF65-F5344CB8AC3E}">
        <p14:creationId xmlns:p14="http://schemas.microsoft.com/office/powerpoint/2010/main" val="3250394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229600" cy="1143000"/>
          </a:xfrm>
        </p:spPr>
        <p:txBody>
          <a:bodyPr>
            <a:normAutofit/>
          </a:bodyPr>
          <a:lstStyle/>
          <a:p>
            <a:r>
              <a:rPr lang="en-US" sz="6000" b="1" dirty="0" err="1">
                <a:solidFill>
                  <a:srgbClr val="FF0000"/>
                </a:solidFill>
                <a:latin typeface="Times New Roman" pitchFamily="18" charset="0"/>
                <a:cs typeface="Times New Roman" pitchFamily="18" charset="0"/>
              </a:rPr>
              <a:t>Sắm</a:t>
            </a:r>
            <a:r>
              <a:rPr lang="en-US" sz="6000" b="1" dirty="0">
                <a:solidFill>
                  <a:srgbClr val="FF0000"/>
                </a:solidFill>
                <a:latin typeface="Times New Roman" pitchFamily="18" charset="0"/>
                <a:cs typeface="Times New Roman" pitchFamily="18" charset="0"/>
              </a:rPr>
              <a:t> </a:t>
            </a:r>
            <a:r>
              <a:rPr lang="en-US" sz="6000" b="1" dirty="0" err="1">
                <a:solidFill>
                  <a:srgbClr val="FF0000"/>
                </a:solidFill>
                <a:latin typeface="Times New Roman" pitchFamily="18" charset="0"/>
                <a:cs typeface="Times New Roman" pitchFamily="18" charset="0"/>
              </a:rPr>
              <a:t>vai</a:t>
            </a:r>
            <a:endParaRPr lang="en-US" sz="6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20782" y="685800"/>
            <a:ext cx="9144000" cy="4906963"/>
          </a:xfrm>
        </p:spPr>
        <p:txBody>
          <a:bodyPr>
            <a:noAutofit/>
          </a:bodyPr>
          <a:lstStyle/>
          <a:p>
            <a:pPr algn="just">
              <a:buNone/>
            </a:pPr>
            <a:r>
              <a:rPr lang="en-US" sz="4000" b="1" dirty="0" err="1">
                <a:solidFill>
                  <a:srgbClr val="000099"/>
                </a:solidFill>
                <a:latin typeface="Times New Roman" pitchFamily="18" charset="0"/>
                <a:cs typeface="Times New Roman" pitchFamily="18" charset="0"/>
              </a:rPr>
              <a:t>Tình</a:t>
            </a:r>
            <a:r>
              <a:rPr lang="en-US" sz="4000" b="1" dirty="0">
                <a:solidFill>
                  <a:srgbClr val="000099"/>
                </a:solidFill>
                <a:latin typeface="Times New Roman" pitchFamily="18" charset="0"/>
                <a:cs typeface="Times New Roman" pitchFamily="18" charset="0"/>
              </a:rPr>
              <a:t> </a:t>
            </a:r>
            <a:r>
              <a:rPr lang="en-US" sz="4000" b="1" dirty="0" err="1">
                <a:solidFill>
                  <a:srgbClr val="000099"/>
                </a:solidFill>
                <a:latin typeface="Times New Roman" pitchFamily="18" charset="0"/>
                <a:cs typeface="Times New Roman" pitchFamily="18" charset="0"/>
              </a:rPr>
              <a:t>huống</a:t>
            </a:r>
            <a:r>
              <a:rPr lang="en-US" sz="4000" b="1" dirty="0">
                <a:solidFill>
                  <a:srgbClr val="000099"/>
                </a:solidFill>
                <a:latin typeface="Times New Roman" pitchFamily="18" charset="0"/>
                <a:cs typeface="Times New Roman" pitchFamily="18" charset="0"/>
              </a:rPr>
              <a:t> </a:t>
            </a:r>
            <a:r>
              <a:rPr lang="en-US" sz="4000" b="1">
                <a:solidFill>
                  <a:srgbClr val="000099"/>
                </a:solidFill>
                <a:latin typeface="Times New Roman" pitchFamily="18" charset="0"/>
                <a:cs typeface="Times New Roman" pitchFamily="18" charset="0"/>
              </a:rPr>
              <a:t>: </a:t>
            </a:r>
            <a:r>
              <a:rPr lang="en-US" sz="4000" b="1">
                <a:latin typeface="Times New Roman" pitchFamily="18" charset="0"/>
                <a:cs typeface="Times New Roman" pitchFamily="18" charset="0"/>
              </a:rPr>
              <a:t>Nhân viên phục vụ quán ăn nhặt được ví tiền của khách để quên.</a:t>
            </a:r>
          </a:p>
          <a:p>
            <a:pPr algn="just">
              <a:buNone/>
            </a:pPr>
            <a:r>
              <a:rPr lang="en-US" sz="4000" b="1">
                <a:solidFill>
                  <a:srgbClr val="C00000"/>
                </a:solidFill>
                <a:latin typeface="Times New Roman" pitchFamily="18" charset="0"/>
                <a:cs typeface="Times New Roman" pitchFamily="18" charset="0"/>
              </a:rPr>
              <a:t>*</a:t>
            </a:r>
            <a:r>
              <a:rPr lang="en-US" sz="3600" b="1" dirty="0" err="1">
                <a:solidFill>
                  <a:srgbClr val="C00000"/>
                </a:solidFill>
                <a:latin typeface="Times New Roman" pitchFamily="18" charset="0"/>
                <a:cs typeface="Times New Roman" pitchFamily="18" charset="0"/>
              </a:rPr>
              <a:t>Yêu</a:t>
            </a:r>
            <a:r>
              <a:rPr lang="en-US" sz="3600" b="1" dirty="0">
                <a:solidFill>
                  <a:srgbClr val="C00000"/>
                </a:solidFill>
                <a:latin typeface="Times New Roman" pitchFamily="18" charset="0"/>
                <a:cs typeface="Times New Roman" pitchFamily="18" charset="0"/>
              </a:rPr>
              <a:t> </a:t>
            </a:r>
            <a:r>
              <a:rPr lang="en-US" sz="3600" b="1" dirty="0" err="1">
                <a:solidFill>
                  <a:srgbClr val="C00000"/>
                </a:solidFill>
                <a:latin typeface="Times New Roman" pitchFamily="18" charset="0"/>
                <a:cs typeface="Times New Roman" pitchFamily="18" charset="0"/>
              </a:rPr>
              <a:t>cầu</a:t>
            </a:r>
            <a:r>
              <a:rPr lang="en-US" sz="3600" b="1" dirty="0">
                <a:solidFill>
                  <a:srgbClr val="C00000"/>
                </a:solidFill>
                <a:latin typeface="Times New Roman" pitchFamily="18" charset="0"/>
                <a:cs typeface="Times New Roman" pitchFamily="18" charset="0"/>
              </a:rPr>
              <a:t>:</a:t>
            </a:r>
          </a:p>
          <a:p>
            <a:pPr>
              <a:buNone/>
            </a:pPr>
            <a:r>
              <a:rPr lang="en-US" sz="3600" dirty="0" err="1">
                <a:latin typeface="Times New Roman" pitchFamily="18" charset="0"/>
                <a:cs typeface="Times New Roman" pitchFamily="18" charset="0"/>
              </a:rPr>
              <a:t>Nhóm</a:t>
            </a:r>
            <a:r>
              <a:rPr lang="en-US" sz="3600" dirty="0">
                <a:latin typeface="Times New Roman" pitchFamily="18" charset="0"/>
                <a:cs typeface="Times New Roman" pitchFamily="18" charset="0"/>
              </a:rPr>
              <a:t> 1: </a:t>
            </a:r>
            <a:r>
              <a:rPr lang="en-US" sz="3600" dirty="0" err="1">
                <a:latin typeface="Times New Roman" pitchFamily="18" charset="0"/>
                <a:cs typeface="Times New Roman" pitchFamily="18" charset="0"/>
              </a:rPr>
              <a:t>Sắm</a:t>
            </a:r>
            <a:r>
              <a:rPr lang="en-US" sz="3600" dirty="0">
                <a:latin typeface="Times New Roman" pitchFamily="18" charset="0"/>
                <a:cs typeface="Times New Roman" pitchFamily="18" charset="0"/>
              </a:rPr>
              <a:t> </a:t>
            </a:r>
            <a:r>
              <a:rPr lang="en-US" sz="3600" err="1">
                <a:latin typeface="Times New Roman" pitchFamily="18" charset="0"/>
                <a:cs typeface="Times New Roman" pitchFamily="18" charset="0"/>
              </a:rPr>
              <a:t>vai</a:t>
            </a:r>
            <a:r>
              <a:rPr lang="en-US" sz="3600">
                <a:latin typeface="Times New Roman" pitchFamily="18" charset="0"/>
                <a:cs typeface="Times New Roman" pitchFamily="18" charset="0"/>
              </a:rPr>
              <a:t> thể hiện sự liêm khiết.</a:t>
            </a:r>
            <a:endParaRPr lang="en-US" sz="3600" dirty="0">
              <a:latin typeface="Times New Roman" pitchFamily="18" charset="0"/>
              <a:cs typeface="Times New Roman" pitchFamily="18" charset="0"/>
            </a:endParaRPr>
          </a:p>
          <a:p>
            <a:pPr>
              <a:buNone/>
            </a:pPr>
            <a:r>
              <a:rPr lang="en-US" sz="3600" dirty="0" err="1">
                <a:latin typeface="Times New Roman" pitchFamily="18" charset="0"/>
                <a:cs typeface="Times New Roman" pitchFamily="18" charset="0"/>
              </a:rPr>
              <a:t>Nhóm</a:t>
            </a:r>
            <a:r>
              <a:rPr lang="en-US" sz="3600" dirty="0">
                <a:latin typeface="Times New Roman" pitchFamily="18" charset="0"/>
                <a:cs typeface="Times New Roman" pitchFamily="18" charset="0"/>
              </a:rPr>
              <a:t> 2: </a:t>
            </a:r>
            <a:r>
              <a:rPr lang="en-US" sz="3600" dirty="0" err="1">
                <a:latin typeface="Times New Roman" pitchFamily="18" charset="0"/>
                <a:cs typeface="Times New Roman" pitchFamily="18" charset="0"/>
              </a:rPr>
              <a:t>Sắm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hiện</a:t>
            </a:r>
            <a:r>
              <a:rPr lang="en-US" sz="3600" dirty="0">
                <a:latin typeface="Times New Roman" pitchFamily="18" charset="0"/>
                <a:cs typeface="Times New Roman" pitchFamily="18" charset="0"/>
              </a:rPr>
              <a:t> </a:t>
            </a:r>
            <a:r>
              <a:rPr lang="en-US" sz="3600" err="1">
                <a:latin typeface="Times New Roman" pitchFamily="18" charset="0"/>
                <a:cs typeface="Times New Roman" pitchFamily="18" charset="0"/>
              </a:rPr>
              <a:t>sự</a:t>
            </a:r>
            <a:r>
              <a:rPr lang="en-US" sz="3600">
                <a:latin typeface="Times New Roman" pitchFamily="18" charset="0"/>
                <a:cs typeface="Times New Roman" pitchFamily="18" charset="0"/>
              </a:rPr>
              <a:t> không liêm khiết.</a:t>
            </a:r>
            <a:endParaRPr lang="en-US" sz="3600" dirty="0">
              <a:latin typeface="Times New Roman" pitchFamily="18" charset="0"/>
              <a:cs typeface="Times New Roman" pitchFamily="18" charset="0"/>
            </a:endParaRPr>
          </a:p>
          <a:p>
            <a:pPr>
              <a:buNone/>
            </a:pPr>
            <a:r>
              <a:rPr lang="en-US" sz="3600" b="1" dirty="0">
                <a:latin typeface="Times New Roman" pitchFamily="18" charset="0"/>
                <a:cs typeface="Times New Roman" pitchFamily="18" charset="0"/>
              </a:rPr>
              <a:t>*</a:t>
            </a:r>
            <a:r>
              <a:rPr lang="en-US" sz="3600" b="1" err="1">
                <a:solidFill>
                  <a:srgbClr val="C00000"/>
                </a:solidFill>
                <a:latin typeface="Times New Roman" pitchFamily="18" charset="0"/>
                <a:cs typeface="Times New Roman" pitchFamily="18" charset="0"/>
              </a:rPr>
              <a:t>Câu</a:t>
            </a:r>
            <a:r>
              <a:rPr lang="en-US" sz="3600" b="1">
                <a:solidFill>
                  <a:srgbClr val="C00000"/>
                </a:solidFill>
                <a:latin typeface="Times New Roman" pitchFamily="18" charset="0"/>
                <a:cs typeface="Times New Roman" pitchFamily="18" charset="0"/>
              </a:rPr>
              <a:t> hỏi: </a:t>
            </a:r>
            <a:endParaRPr lang="en-US" sz="3600" b="1" dirty="0">
              <a:solidFill>
                <a:srgbClr val="C00000"/>
              </a:solidFill>
              <a:latin typeface="Times New Roman" pitchFamily="18" charset="0"/>
              <a:cs typeface="Times New Roman" pitchFamily="18" charset="0"/>
            </a:endParaRPr>
          </a:p>
          <a:p>
            <a:pPr>
              <a:buNone/>
            </a:pPr>
            <a:r>
              <a:rPr lang="en-US" sz="3600" dirty="0">
                <a:latin typeface="Times New Roman" pitchFamily="18" charset="0"/>
                <a:cs typeface="Times New Roman" pitchFamily="18" charset="0"/>
              </a:rPr>
              <a:t>Qua </a:t>
            </a:r>
            <a:r>
              <a:rPr lang="en-US" sz="3600" dirty="0" err="1">
                <a:latin typeface="Times New Roman" pitchFamily="18" charset="0"/>
                <a:cs typeface="Times New Roman" pitchFamily="18" charset="0"/>
              </a:rPr>
              <a:t>tình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huống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trên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hãy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chúng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ta</a:t>
            </a:r>
            <a:r>
              <a:rPr lang="en-US" sz="3600" dirty="0">
                <a:latin typeface="Times New Roman" pitchFamily="18" charset="0"/>
                <a:cs typeface="Times New Roman" pitchFamily="18" charset="0"/>
              </a:rPr>
              <a:t> </a:t>
            </a:r>
            <a:r>
              <a:rPr lang="en-US" sz="3600" err="1">
                <a:latin typeface="Times New Roman" pitchFamily="18" charset="0"/>
                <a:cs typeface="Times New Roman" pitchFamily="18" charset="0"/>
              </a:rPr>
              <a:t>cần</a:t>
            </a:r>
            <a:r>
              <a:rPr lang="en-US" sz="3600">
                <a:latin typeface="Times New Roman" pitchFamily="18" charset="0"/>
                <a:cs typeface="Times New Roman" pitchFamily="18" charset="0"/>
              </a:rPr>
              <a:t> rèn luyện những đức tính gì để </a:t>
            </a:r>
            <a:r>
              <a:rPr lang="en-US" sz="3600" dirty="0" err="1">
                <a:latin typeface="Times New Roman" pitchFamily="18" charset="0"/>
                <a:cs typeface="Times New Roman" pitchFamily="18" charset="0"/>
              </a:rPr>
              <a:t>trở</a:t>
            </a:r>
            <a:r>
              <a:rPr lang="en-US" sz="3600" dirty="0">
                <a:latin typeface="Times New Roman" pitchFamily="18" charset="0"/>
                <a:cs typeface="Times New Roman" pitchFamily="18" charset="0"/>
              </a:rPr>
              <a:t> </a:t>
            </a:r>
            <a:r>
              <a:rPr lang="en-US" sz="3600" err="1">
                <a:latin typeface="Times New Roman" pitchFamily="18" charset="0"/>
                <a:cs typeface="Times New Roman" pitchFamily="18" charset="0"/>
              </a:rPr>
              <a:t>thành</a:t>
            </a:r>
            <a:r>
              <a:rPr lang="en-US" sz="3600">
                <a:latin typeface="Times New Roman" pitchFamily="18" charset="0"/>
                <a:cs typeface="Times New Roman" pitchFamily="18" charset="0"/>
              </a:rPr>
              <a:t> người liêm khiết?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43718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solidFill>
                  <a:srgbClr val="FF0000"/>
                </a:solidFill>
                <a:latin typeface="Times New Roman" pitchFamily="18" charset="0"/>
                <a:ea typeface="Batang" pitchFamily="18" charset="-127"/>
                <a:cs typeface="Times New Roman" pitchFamily="18" charset="0"/>
              </a:rPr>
              <a:t>III.LUYỆN TẬP </a:t>
            </a:r>
          </a:p>
        </p:txBody>
      </p:sp>
      <p:sp>
        <p:nvSpPr>
          <p:cNvPr id="3" name="Content Placeholder 2"/>
          <p:cNvSpPr>
            <a:spLocks noGrp="1"/>
          </p:cNvSpPr>
          <p:nvPr>
            <p:ph idx="1"/>
          </p:nvPr>
        </p:nvSpPr>
        <p:spPr>
          <a:xfrm>
            <a:off x="76200" y="1295401"/>
            <a:ext cx="8991600" cy="4876800"/>
          </a:xfrm>
        </p:spPr>
        <p:txBody>
          <a:bodyPr>
            <a:noAutofit/>
          </a:bodyPr>
          <a:lstStyle/>
          <a:p>
            <a:r>
              <a:rPr lang="en-US" sz="3600" b="1" i="1" u="sng" dirty="0">
                <a:latin typeface="Times New Roman" pitchFamily="18" charset="0"/>
                <a:cs typeface="Times New Roman" pitchFamily="18" charset="0"/>
              </a:rPr>
              <a:t>Xử lí tình huống </a:t>
            </a:r>
            <a:r>
              <a:rPr lang="en-US" sz="3600">
                <a:latin typeface="Times New Roman" pitchFamily="18" charset="0"/>
                <a:cs typeface="Times New Roman" pitchFamily="18" charset="0"/>
              </a:rPr>
              <a:t>: </a:t>
            </a:r>
            <a:br>
              <a:rPr lang="en-US" sz="3600">
                <a:latin typeface="Times New Roman" pitchFamily="18" charset="0"/>
                <a:cs typeface="Times New Roman" pitchFamily="18" charset="0"/>
              </a:rPr>
            </a:br>
            <a:r>
              <a:rPr lang="en-US" sz="3600">
                <a:latin typeface="Times New Roman" pitchFamily="18" charset="0"/>
                <a:cs typeface="Times New Roman" pitchFamily="18" charset="0"/>
              </a:rPr>
              <a:t>-Bạn A </a:t>
            </a:r>
            <a:r>
              <a:rPr lang="en-US" sz="3600" dirty="0">
                <a:latin typeface="Times New Roman" pitchFamily="18" charset="0"/>
                <a:cs typeface="Times New Roman" pitchFamily="18" charset="0"/>
              </a:rPr>
              <a:t>không học bài,làm bài bị lớp trưởng ghi tên để báo cho cô chủ nhiệm</a:t>
            </a:r>
            <a:r>
              <a:rPr lang="en-US" sz="3600">
                <a:latin typeface="Times New Roman" pitchFamily="18" charset="0"/>
                <a:cs typeface="Times New Roman" pitchFamily="18" charset="0"/>
              </a:rPr>
              <a:t>. </a:t>
            </a:r>
            <a:br>
              <a:rPr lang="en-US" sz="3600">
                <a:latin typeface="Times New Roman" pitchFamily="18" charset="0"/>
                <a:cs typeface="Times New Roman" pitchFamily="18" charset="0"/>
              </a:rPr>
            </a:br>
            <a:r>
              <a:rPr lang="en-US" sz="3600">
                <a:latin typeface="Times New Roman" pitchFamily="18" charset="0"/>
                <a:cs typeface="Times New Roman" pitchFamily="18" charset="0"/>
              </a:rPr>
              <a:t>A </a:t>
            </a:r>
            <a:r>
              <a:rPr lang="en-US" sz="3600" dirty="0">
                <a:latin typeface="Times New Roman" pitchFamily="18" charset="0"/>
                <a:cs typeface="Times New Roman" pitchFamily="18" charset="0"/>
              </a:rPr>
              <a:t>cho lớp trưởng một cái vòng tay mới của mình và yêu cầu không cho cô biết chuyện này.</a:t>
            </a:r>
          </a:p>
          <a:p>
            <a:r>
              <a:rPr lang="en-US" sz="3600" b="1" i="1" u="sng" dirty="0">
                <a:latin typeface="Times New Roman" pitchFamily="18" charset="0"/>
                <a:cs typeface="Times New Roman" pitchFamily="18" charset="0"/>
              </a:rPr>
              <a:t>Câu hỏi</a:t>
            </a:r>
            <a:r>
              <a:rPr lang="en-US" sz="3600" dirty="0">
                <a:latin typeface="Times New Roman" pitchFamily="18" charset="0"/>
                <a:cs typeface="Times New Roman" pitchFamily="18" charset="0"/>
              </a:rPr>
              <a:t> : </a:t>
            </a:r>
            <a:r>
              <a:rPr lang="en-US" sz="3600" dirty="0">
                <a:solidFill>
                  <a:srgbClr val="0000FF"/>
                </a:solidFill>
                <a:latin typeface="Times New Roman" pitchFamily="18" charset="0"/>
                <a:cs typeface="Times New Roman" pitchFamily="18" charset="0"/>
              </a:rPr>
              <a:t>Lớp trưởng nên làm gì? Vì sao?</a:t>
            </a:r>
          </a:p>
          <a:p>
            <a:pPr>
              <a:buNone/>
            </a:pPr>
            <a:r>
              <a:rPr lang="en-US" sz="3600" dirty="0">
                <a:latin typeface="Times New Roman" pitchFamily="18" charset="0"/>
                <a:cs typeface="Times New Roman" pitchFamily="18" charset="0"/>
              </a:rPr>
              <a:t>- Lớp trưởng không nhận món quà này vì đây là hành động </a:t>
            </a:r>
            <a:r>
              <a:rPr lang="en-US" sz="3600">
                <a:latin typeface="Times New Roman" pitchFamily="18" charset="0"/>
                <a:cs typeface="Times New Roman" pitchFamily="18" charset="0"/>
              </a:rPr>
              <a:t>hám danh lợi </a:t>
            </a:r>
            <a:r>
              <a:rPr lang="en-US" sz="3600" dirty="0">
                <a:latin typeface="Times New Roman" pitchFamily="18" charset="0"/>
                <a:cs typeface="Times New Roman" pitchFamily="18" charset="0"/>
                <a:sym typeface="Wingdings" pitchFamily="2" charset="2"/>
              </a:rPr>
              <a:t> Không liêm khiết </a:t>
            </a:r>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27" name="Rectangle 19"/>
          <p:cNvSpPr>
            <a:spLocks noChangeArrowheads="1"/>
          </p:cNvSpPr>
          <p:nvPr/>
        </p:nvSpPr>
        <p:spPr bwMode="auto">
          <a:xfrm>
            <a:off x="3707993" y="41198"/>
            <a:ext cx="218521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3600" b="1">
                <a:solidFill>
                  <a:srgbClr val="0000FF"/>
                </a:solidFill>
                <a:latin typeface="Times New Roman" pitchFamily="18" charset="0"/>
                <a:cs typeface="Times New Roman" pitchFamily="18" charset="0"/>
              </a:rPr>
              <a:t>“Bài tập “</a:t>
            </a:r>
          </a:p>
        </p:txBody>
      </p:sp>
      <p:sp>
        <p:nvSpPr>
          <p:cNvPr id="17428" name="Rectangle 20"/>
          <p:cNvSpPr>
            <a:spLocks noChangeArrowheads="1"/>
          </p:cNvSpPr>
          <p:nvPr/>
        </p:nvSpPr>
        <p:spPr bwMode="auto">
          <a:xfrm>
            <a:off x="-13079" y="414405"/>
            <a:ext cx="881523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3200" b="1">
                <a:latin typeface="Times New Roman" pitchFamily="18" charset="0"/>
                <a:cs typeface="Times New Roman" pitchFamily="18" charset="0"/>
              </a:rPr>
              <a:t>+Bài tập 1 : </a:t>
            </a:r>
            <a:r>
              <a:rPr lang="en-US" sz="3200">
                <a:solidFill>
                  <a:srgbClr val="00B0F0"/>
                </a:solidFill>
                <a:latin typeface="Times New Roman" pitchFamily="18" charset="0"/>
                <a:cs typeface="Times New Roman" pitchFamily="18" charset="0"/>
              </a:rPr>
              <a:t>Những hành vi nào sau đây là “</a:t>
            </a:r>
            <a:r>
              <a:rPr lang="en-US" sz="3200" b="1">
                <a:solidFill>
                  <a:srgbClr val="00B0F0"/>
                </a:solidFill>
                <a:latin typeface="Times New Roman" pitchFamily="18" charset="0"/>
                <a:cs typeface="Times New Roman" pitchFamily="18" charset="0"/>
              </a:rPr>
              <a:t> không </a:t>
            </a:r>
            <a:br>
              <a:rPr lang="en-US" sz="3200" b="1">
                <a:solidFill>
                  <a:srgbClr val="00B0F0"/>
                </a:solidFill>
                <a:latin typeface="Times New Roman" pitchFamily="18" charset="0"/>
                <a:cs typeface="Times New Roman" pitchFamily="18" charset="0"/>
              </a:rPr>
            </a:br>
            <a:r>
              <a:rPr lang="en-US" sz="3200" b="1">
                <a:solidFill>
                  <a:srgbClr val="00B0F0"/>
                </a:solidFill>
                <a:latin typeface="Times New Roman" pitchFamily="18" charset="0"/>
                <a:cs typeface="Times New Roman" pitchFamily="18" charset="0"/>
              </a:rPr>
              <a:t>Liêm khiết “</a:t>
            </a:r>
            <a:r>
              <a:rPr lang="en-US" sz="3200">
                <a:solidFill>
                  <a:srgbClr val="00B0F0"/>
                </a:solidFill>
                <a:latin typeface="Times New Roman" pitchFamily="18" charset="0"/>
                <a:cs typeface="Times New Roman" pitchFamily="18" charset="0"/>
              </a:rPr>
              <a:t>Vì sao?</a:t>
            </a:r>
          </a:p>
        </p:txBody>
      </p:sp>
      <p:sp>
        <p:nvSpPr>
          <p:cNvPr id="17429" name="Text Box 21"/>
          <p:cNvSpPr txBox="1">
            <a:spLocks noChangeArrowheads="1"/>
          </p:cNvSpPr>
          <p:nvPr/>
        </p:nvSpPr>
        <p:spPr bwMode="auto">
          <a:xfrm>
            <a:off x="-19690" y="1295400"/>
            <a:ext cx="902493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3200">
                <a:latin typeface="Times New Roman" pitchFamily="18" charset="0"/>
                <a:cs typeface="Times New Roman" pitchFamily="18" charset="0"/>
              </a:rPr>
              <a:t>a) Luôn mong muốn làm giàu bằng tài năng và sức lực của mình.</a:t>
            </a:r>
          </a:p>
        </p:txBody>
      </p:sp>
      <p:sp>
        <p:nvSpPr>
          <p:cNvPr id="17430" name="Text Box 22"/>
          <p:cNvSpPr txBox="1">
            <a:spLocks noChangeArrowheads="1"/>
          </p:cNvSpPr>
          <p:nvPr/>
        </p:nvSpPr>
        <p:spPr bwMode="auto">
          <a:xfrm>
            <a:off x="44568" y="5182455"/>
            <a:ext cx="886869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3200">
                <a:latin typeface="Times New Roman" pitchFamily="18" charset="0"/>
                <a:cs typeface="Times New Roman" pitchFamily="18" charset="0"/>
              </a:rPr>
              <a:t>g) Tính toán, cân nhắc kỹ lưỡng trước khi quyết định một việc gì.</a:t>
            </a:r>
          </a:p>
        </p:txBody>
      </p:sp>
      <p:sp>
        <p:nvSpPr>
          <p:cNvPr id="17431" name="Text Box 23"/>
          <p:cNvSpPr txBox="1">
            <a:spLocks noChangeArrowheads="1"/>
          </p:cNvSpPr>
          <p:nvPr/>
        </p:nvSpPr>
        <p:spPr bwMode="auto">
          <a:xfrm>
            <a:off x="37318" y="4631982"/>
            <a:ext cx="8229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latin typeface="Times New Roman" pitchFamily="18" charset="0"/>
                <a:cs typeface="Times New Roman" pitchFamily="18" charset="0"/>
              </a:rPr>
              <a:t>e) Chỉ làm những việc khi thấy có lợi cho mình.</a:t>
            </a:r>
          </a:p>
        </p:txBody>
      </p:sp>
      <p:sp>
        <p:nvSpPr>
          <p:cNvPr id="17432" name="Text Box 24"/>
          <p:cNvSpPr txBox="1">
            <a:spLocks noChangeArrowheads="1"/>
          </p:cNvSpPr>
          <p:nvPr/>
        </p:nvSpPr>
        <p:spPr bwMode="auto">
          <a:xfrm>
            <a:off x="20258" y="3632775"/>
            <a:ext cx="907732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3200">
                <a:latin typeface="Times New Roman" pitchFamily="18" charset="0"/>
                <a:cs typeface="Times New Roman" pitchFamily="18" charset="0"/>
              </a:rPr>
              <a:t>d) Sẳn sàng dùng tiền bạc, quà cáp biếu xén nhằm đạt được mục đích của mình.</a:t>
            </a:r>
          </a:p>
        </p:txBody>
      </p:sp>
      <p:sp>
        <p:nvSpPr>
          <p:cNvPr id="17433" name="Text Box 25"/>
          <p:cNvSpPr txBox="1">
            <a:spLocks noChangeArrowheads="1"/>
          </p:cNvSpPr>
          <p:nvPr/>
        </p:nvSpPr>
        <p:spPr bwMode="auto">
          <a:xfrm>
            <a:off x="44568" y="3048000"/>
            <a:ext cx="8229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latin typeface="Times New Roman" pitchFamily="18" charset="0"/>
                <a:cs typeface="Times New Roman" pitchFamily="18" charset="0"/>
              </a:rPr>
              <a:t>c) Làm bất kỳ việc gì để đạt đươc mục đích.</a:t>
            </a:r>
          </a:p>
        </p:txBody>
      </p:sp>
      <p:sp>
        <p:nvSpPr>
          <p:cNvPr id="17434" name="Text Box 26"/>
          <p:cNvSpPr txBox="1">
            <a:spLocks noChangeArrowheads="1"/>
          </p:cNvSpPr>
          <p:nvPr/>
        </p:nvSpPr>
        <p:spPr bwMode="auto">
          <a:xfrm>
            <a:off x="-13079" y="2133600"/>
            <a:ext cx="91440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latin typeface="Times New Roman" pitchFamily="18" charset="0"/>
                <a:cs typeface="Times New Roman" pitchFamily="18" charset="0"/>
              </a:rPr>
              <a:t> b) Luôn kiên trì phấn đấu vươn lên để đạt kết quả cao trong công việc.</a:t>
            </a:r>
          </a:p>
        </p:txBody>
      </p:sp>
      <p:sp>
        <p:nvSpPr>
          <p:cNvPr id="17435" name="Text Box 27"/>
          <p:cNvSpPr txBox="1">
            <a:spLocks noChangeArrowheads="1"/>
          </p:cNvSpPr>
          <p:nvPr/>
        </p:nvSpPr>
        <p:spPr bwMode="auto">
          <a:xfrm>
            <a:off x="381000" y="624840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1800"/>
          </a:p>
        </p:txBody>
      </p:sp>
      <p:sp>
        <p:nvSpPr>
          <p:cNvPr id="17436" name="Text Box 28"/>
          <p:cNvSpPr txBox="1">
            <a:spLocks noChangeArrowheads="1"/>
          </p:cNvSpPr>
          <p:nvPr/>
        </p:nvSpPr>
        <p:spPr bwMode="auto">
          <a:xfrm>
            <a:off x="152400" y="6280150"/>
            <a:ext cx="1828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latin typeface="Times New Roman" pitchFamily="18" charset="0"/>
                <a:cs typeface="Times New Roman" pitchFamily="18" charset="0"/>
              </a:rPr>
              <a:t>Kết quả:</a:t>
            </a:r>
          </a:p>
        </p:txBody>
      </p:sp>
      <p:sp>
        <p:nvSpPr>
          <p:cNvPr id="17437" name="Text Box 29"/>
          <p:cNvSpPr txBox="1">
            <a:spLocks noChangeArrowheads="1"/>
          </p:cNvSpPr>
          <p:nvPr/>
        </p:nvSpPr>
        <p:spPr bwMode="auto">
          <a:xfrm>
            <a:off x="1905000" y="6296072"/>
            <a:ext cx="1295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a:latin typeface="Times New Roman" pitchFamily="18" charset="0"/>
                <a:cs typeface="Times New Roman" pitchFamily="18" charset="0"/>
              </a:rPr>
              <a:t>c - d - e</a:t>
            </a:r>
          </a:p>
        </p:txBody>
      </p:sp>
      <p:sp>
        <p:nvSpPr>
          <p:cNvPr id="17438" name="Text Box 30"/>
          <p:cNvSpPr txBox="1">
            <a:spLocks noChangeArrowheads="1"/>
          </p:cNvSpPr>
          <p:nvPr/>
        </p:nvSpPr>
        <p:spPr bwMode="auto">
          <a:xfrm>
            <a:off x="3810000" y="6268777"/>
            <a:ext cx="8435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a:latin typeface="Times New Roman" pitchFamily="18" charset="0"/>
                <a:cs typeface="Times New Roman" pitchFamily="18" charset="0"/>
              </a:rPr>
              <a:t>Vì : </a:t>
            </a:r>
          </a:p>
        </p:txBody>
      </p:sp>
      <p:sp>
        <p:nvSpPr>
          <p:cNvPr id="17440" name="Rectangle 32"/>
          <p:cNvSpPr>
            <a:spLocks noChangeArrowheads="1"/>
          </p:cNvSpPr>
          <p:nvPr/>
        </p:nvSpPr>
        <p:spPr bwMode="auto">
          <a:xfrm>
            <a:off x="4991317" y="6123672"/>
            <a:ext cx="420179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800" b="1">
                <a:latin typeface="Times New Roman" pitchFamily="18" charset="0"/>
                <a:cs typeface="Times New Roman" pitchFamily="18" charset="0"/>
              </a:rPr>
              <a:t>toan tính nhỏ nhen,ích kỷ.</a:t>
            </a:r>
          </a:p>
        </p:txBody>
      </p:sp>
    </p:spTree>
    <p:extLst>
      <p:ext uri="{BB962C8B-B14F-4D97-AF65-F5344CB8AC3E}">
        <p14:creationId xmlns:p14="http://schemas.microsoft.com/office/powerpoint/2010/main" val="4107356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27"/>
                                        </p:tgtEl>
                                        <p:attrNameLst>
                                          <p:attrName>style.visibility</p:attrName>
                                        </p:attrNameLst>
                                      </p:cBhvr>
                                      <p:to>
                                        <p:strVal val="visible"/>
                                      </p:to>
                                    </p:set>
                                    <p:animEffect transition="in" filter="box(in)">
                                      <p:cBhvr>
                                        <p:cTn id="7" dur="500"/>
                                        <p:tgtEl>
                                          <p:spTgt spid="174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28"/>
                                        </p:tgtEl>
                                        <p:attrNameLst>
                                          <p:attrName>style.visibility</p:attrName>
                                        </p:attrNameLst>
                                      </p:cBhvr>
                                      <p:to>
                                        <p:strVal val="visible"/>
                                      </p:to>
                                    </p:set>
                                    <p:animEffect transition="in" filter="box(in)">
                                      <p:cBhvr>
                                        <p:cTn id="12" dur="500"/>
                                        <p:tgtEl>
                                          <p:spTgt spid="174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7429"/>
                                        </p:tgtEl>
                                        <p:attrNameLst>
                                          <p:attrName>style.visibility</p:attrName>
                                        </p:attrNameLst>
                                      </p:cBhvr>
                                      <p:to>
                                        <p:strVal val="visible"/>
                                      </p:to>
                                    </p:set>
                                    <p:animEffect transition="in" filter="diamond(in)">
                                      <p:cBhvr>
                                        <p:cTn id="17" dur="2000"/>
                                        <p:tgtEl>
                                          <p:spTgt spid="17429"/>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17434"/>
                                        </p:tgtEl>
                                        <p:attrNameLst>
                                          <p:attrName>style.visibility</p:attrName>
                                        </p:attrNameLst>
                                      </p:cBhvr>
                                      <p:to>
                                        <p:strVal val="visible"/>
                                      </p:to>
                                    </p:set>
                                    <p:animEffect transition="in" filter="diamond(in)">
                                      <p:cBhvr>
                                        <p:cTn id="20" dur="2000"/>
                                        <p:tgtEl>
                                          <p:spTgt spid="17434"/>
                                        </p:tgtEl>
                                      </p:cBhvr>
                                    </p:animEffect>
                                  </p:childTnLst>
                                </p:cTn>
                              </p:par>
                              <p:par>
                                <p:cTn id="21" presetID="8" presetClass="entr" presetSubtype="16" fill="hold" grpId="0" nodeType="withEffect">
                                  <p:stCondLst>
                                    <p:cond delay="0"/>
                                  </p:stCondLst>
                                  <p:childTnLst>
                                    <p:set>
                                      <p:cBhvr>
                                        <p:cTn id="22" dur="1" fill="hold">
                                          <p:stCondLst>
                                            <p:cond delay="0"/>
                                          </p:stCondLst>
                                        </p:cTn>
                                        <p:tgtEl>
                                          <p:spTgt spid="17433"/>
                                        </p:tgtEl>
                                        <p:attrNameLst>
                                          <p:attrName>style.visibility</p:attrName>
                                        </p:attrNameLst>
                                      </p:cBhvr>
                                      <p:to>
                                        <p:strVal val="visible"/>
                                      </p:to>
                                    </p:set>
                                    <p:animEffect transition="in" filter="diamond(in)">
                                      <p:cBhvr>
                                        <p:cTn id="23" dur="2000"/>
                                        <p:tgtEl>
                                          <p:spTgt spid="17433"/>
                                        </p:tgtEl>
                                      </p:cBhvr>
                                    </p:animEffect>
                                  </p:childTnLst>
                                </p:cTn>
                              </p:par>
                              <p:par>
                                <p:cTn id="24" presetID="8" presetClass="entr" presetSubtype="16" fill="hold" grpId="0" nodeType="withEffect">
                                  <p:stCondLst>
                                    <p:cond delay="0"/>
                                  </p:stCondLst>
                                  <p:childTnLst>
                                    <p:set>
                                      <p:cBhvr>
                                        <p:cTn id="25" dur="1" fill="hold">
                                          <p:stCondLst>
                                            <p:cond delay="0"/>
                                          </p:stCondLst>
                                        </p:cTn>
                                        <p:tgtEl>
                                          <p:spTgt spid="17432"/>
                                        </p:tgtEl>
                                        <p:attrNameLst>
                                          <p:attrName>style.visibility</p:attrName>
                                        </p:attrNameLst>
                                      </p:cBhvr>
                                      <p:to>
                                        <p:strVal val="visible"/>
                                      </p:to>
                                    </p:set>
                                    <p:animEffect transition="in" filter="diamond(in)">
                                      <p:cBhvr>
                                        <p:cTn id="26" dur="2000"/>
                                        <p:tgtEl>
                                          <p:spTgt spid="17432"/>
                                        </p:tgtEl>
                                      </p:cBhvr>
                                    </p:animEffect>
                                  </p:childTnLst>
                                </p:cTn>
                              </p:par>
                              <p:par>
                                <p:cTn id="27" presetID="8" presetClass="entr" presetSubtype="16" fill="hold" grpId="0" nodeType="withEffect">
                                  <p:stCondLst>
                                    <p:cond delay="0"/>
                                  </p:stCondLst>
                                  <p:childTnLst>
                                    <p:set>
                                      <p:cBhvr>
                                        <p:cTn id="28" dur="1" fill="hold">
                                          <p:stCondLst>
                                            <p:cond delay="0"/>
                                          </p:stCondLst>
                                        </p:cTn>
                                        <p:tgtEl>
                                          <p:spTgt spid="17431"/>
                                        </p:tgtEl>
                                        <p:attrNameLst>
                                          <p:attrName>style.visibility</p:attrName>
                                        </p:attrNameLst>
                                      </p:cBhvr>
                                      <p:to>
                                        <p:strVal val="visible"/>
                                      </p:to>
                                    </p:set>
                                    <p:animEffect transition="in" filter="diamond(in)">
                                      <p:cBhvr>
                                        <p:cTn id="29" dur="2000"/>
                                        <p:tgtEl>
                                          <p:spTgt spid="17431"/>
                                        </p:tgtEl>
                                      </p:cBhvr>
                                    </p:animEffect>
                                  </p:childTnLst>
                                </p:cTn>
                              </p:par>
                              <p:par>
                                <p:cTn id="30" presetID="8" presetClass="entr" presetSubtype="16" fill="hold" grpId="0" nodeType="withEffect">
                                  <p:stCondLst>
                                    <p:cond delay="0"/>
                                  </p:stCondLst>
                                  <p:childTnLst>
                                    <p:set>
                                      <p:cBhvr>
                                        <p:cTn id="31" dur="1" fill="hold">
                                          <p:stCondLst>
                                            <p:cond delay="0"/>
                                          </p:stCondLst>
                                        </p:cTn>
                                        <p:tgtEl>
                                          <p:spTgt spid="17430"/>
                                        </p:tgtEl>
                                        <p:attrNameLst>
                                          <p:attrName>style.visibility</p:attrName>
                                        </p:attrNameLst>
                                      </p:cBhvr>
                                      <p:to>
                                        <p:strVal val="visible"/>
                                      </p:to>
                                    </p:set>
                                    <p:animEffect transition="in" filter="diamond(in)">
                                      <p:cBhvr>
                                        <p:cTn id="32" dur="2000"/>
                                        <p:tgtEl>
                                          <p:spTgt spid="174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7436"/>
                                        </p:tgtEl>
                                        <p:attrNameLst>
                                          <p:attrName>style.visibility</p:attrName>
                                        </p:attrNameLst>
                                      </p:cBhvr>
                                      <p:to>
                                        <p:strVal val="visible"/>
                                      </p:to>
                                    </p:set>
                                    <p:animEffect transition="in" filter="blinds(horizontal)">
                                      <p:cBhvr>
                                        <p:cTn id="37" dur="500"/>
                                        <p:tgtEl>
                                          <p:spTgt spid="1743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7437"/>
                                        </p:tgtEl>
                                        <p:attrNameLst>
                                          <p:attrName>style.visibility</p:attrName>
                                        </p:attrNameLst>
                                      </p:cBhvr>
                                      <p:to>
                                        <p:strVal val="visible"/>
                                      </p:to>
                                    </p:set>
                                    <p:animEffect transition="in" filter="blinds(horizontal)">
                                      <p:cBhvr>
                                        <p:cTn id="42" dur="500"/>
                                        <p:tgtEl>
                                          <p:spTgt spid="1743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7438"/>
                                        </p:tgtEl>
                                        <p:attrNameLst>
                                          <p:attrName>style.visibility</p:attrName>
                                        </p:attrNameLst>
                                      </p:cBhvr>
                                      <p:to>
                                        <p:strVal val="visible"/>
                                      </p:to>
                                    </p:set>
                                    <p:animEffect transition="in" filter="blinds(horizontal)">
                                      <p:cBhvr>
                                        <p:cTn id="47" dur="500"/>
                                        <p:tgtEl>
                                          <p:spTgt spid="1743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7440"/>
                                        </p:tgtEl>
                                        <p:attrNameLst>
                                          <p:attrName>style.visibility</p:attrName>
                                        </p:attrNameLst>
                                      </p:cBhvr>
                                      <p:to>
                                        <p:strVal val="visible"/>
                                      </p:to>
                                    </p:set>
                                    <p:animEffect transition="in" filter="blinds(horizontal)">
                                      <p:cBhvr>
                                        <p:cTn id="52" dur="500"/>
                                        <p:tgtEl>
                                          <p:spTgt spid="17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7" grpId="0"/>
      <p:bldP spid="17428" grpId="0"/>
      <p:bldP spid="17429" grpId="0"/>
      <p:bldP spid="17430" grpId="0"/>
      <p:bldP spid="17431" grpId="0"/>
      <p:bldP spid="17432" grpId="0"/>
      <p:bldP spid="17433" grpId="0"/>
      <p:bldP spid="17434" grpId="0"/>
      <p:bldP spid="17436" grpId="0"/>
      <p:bldP spid="17437" grpId="0"/>
      <p:bldP spid="17438" grpId="0"/>
      <p:bldP spid="174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4525963"/>
          </a:xfrm>
        </p:spPr>
        <p:txBody>
          <a:bodyPr>
            <a:noAutofit/>
          </a:bodyPr>
          <a:lstStyle/>
          <a:p>
            <a:pPr>
              <a:buNone/>
            </a:pPr>
            <a:r>
              <a:rPr lang="en-US" sz="3600" dirty="0">
                <a:solidFill>
                  <a:srgbClr val="FF0000"/>
                </a:solidFill>
                <a:latin typeface="Times New Roman" pitchFamily="18" charset="0"/>
                <a:cs typeface="Times New Roman" pitchFamily="18" charset="0"/>
              </a:rPr>
              <a:t>Bài tập 4( SGK) </a:t>
            </a:r>
            <a:r>
              <a:rPr lang="en-US" sz="3600" dirty="0">
                <a:solidFill>
                  <a:srgbClr val="00B050"/>
                </a:solidFill>
                <a:latin typeface="Times New Roman" pitchFamily="18" charset="0"/>
                <a:cs typeface="Times New Roman" pitchFamily="18" charset="0"/>
              </a:rPr>
              <a:t>: Hãy kể một vài ví dụ về việc tôn trọng lẽ phải và không tôn trọng lẽ phải </a:t>
            </a:r>
          </a:p>
          <a:p>
            <a:pPr>
              <a:buNone/>
            </a:pPr>
            <a:r>
              <a:rPr lang="en-US" sz="3600" dirty="0">
                <a:latin typeface="Times New Roman" pitchFamily="18" charset="0"/>
                <a:cs typeface="Times New Roman" pitchFamily="18" charset="0"/>
              </a:rPr>
              <a:t> tôn trọng lẽ phải           không tôn trọng lẽ phải </a:t>
            </a:r>
          </a:p>
          <a:p>
            <a:pPr>
              <a:buNone/>
            </a:pPr>
            <a:r>
              <a:rPr lang="en-US" sz="3600"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sz="3600" dirty="0">
                <a:latin typeface="Times New Roman" pitchFamily="18" charset="0"/>
                <a:cs typeface="Times New Roman" pitchFamily="18" charset="0"/>
              </a:rPr>
              <a:t>                                       +</a:t>
            </a:r>
          </a:p>
          <a:p>
            <a:pPr>
              <a:buNone/>
            </a:pPr>
            <a:r>
              <a:rPr lang="en-US" sz="3600" dirty="0">
                <a:latin typeface="Times New Roman" pitchFamily="18" charset="0"/>
                <a:cs typeface="Times New Roman" pitchFamily="18" charset="0"/>
              </a:rPr>
              <a:t>+                                         +</a:t>
            </a:r>
          </a:p>
          <a:p>
            <a:pPr>
              <a:buNone/>
            </a:pPr>
            <a:r>
              <a:rPr lang="en-US" sz="3600" dirty="0">
                <a:latin typeface="Times New Roman" pitchFamily="18" charset="0"/>
                <a:cs typeface="Times New Roman" pitchFamily="18" charset="0"/>
              </a:rPr>
              <a:t>+                                         +</a:t>
            </a:r>
          </a:p>
          <a:p>
            <a:pPr>
              <a:buNone/>
            </a:pPr>
            <a:r>
              <a:rPr lang="en-US" sz="3600" dirty="0">
                <a:latin typeface="Times New Roman" pitchFamily="18" charset="0"/>
                <a:cs typeface="Times New Roman" pitchFamily="18" charset="0"/>
              </a:rPr>
              <a:t>+                                         +</a:t>
            </a:r>
          </a:p>
        </p:txBody>
      </p:sp>
      <p:cxnSp>
        <p:nvCxnSpPr>
          <p:cNvPr id="5" name="Straight Connector 4"/>
          <p:cNvCxnSpPr/>
          <p:nvPr/>
        </p:nvCxnSpPr>
        <p:spPr>
          <a:xfrm rot="5400000">
            <a:off x="2286000" y="4876800"/>
            <a:ext cx="39624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2" end="2"/>
                                            </p:txEl>
                                          </p:spTgt>
                                        </p:tgtEl>
                                      </p:cBhvr>
                                    </p:animEffect>
                                  </p:childTnLst>
                                </p:cTn>
                              </p:par>
                              <p:par>
                                <p:cTn id="20" presetID="29"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
                                            <p:txEl>
                                              <p:pRg st="3" end="3"/>
                                            </p:txEl>
                                          </p:spTgt>
                                        </p:tgtEl>
                                      </p:cBhvr>
                                    </p:animEffect>
                                  </p:childTnLst>
                                </p:cTn>
                              </p:par>
                              <p:par>
                                <p:cTn id="25" presetID="29"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4" end="4"/>
                                            </p:txEl>
                                          </p:spTgt>
                                        </p:tgtEl>
                                      </p:cBhvr>
                                    </p:animEffect>
                                  </p:childTnLst>
                                </p:cTn>
                              </p:par>
                              <p:par>
                                <p:cTn id="30" presetID="29"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67000" y="181957"/>
            <a:ext cx="6400800" cy="5447645"/>
          </a:xfrm>
          <a:prstGeom prst="rect">
            <a:avLst/>
          </a:prstGeom>
          <a:solidFill>
            <a:srgbClr val="FF66CC"/>
          </a:solidFill>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4000" b="1" u="sng" dirty="0" err="1">
                <a:latin typeface="Times New Roman" pitchFamily="18" charset="0"/>
                <a:cs typeface="Times New Roman" pitchFamily="18" charset="0"/>
              </a:rPr>
              <a:t>Dặn</a:t>
            </a:r>
            <a:r>
              <a:rPr lang="en-US" sz="4000" b="1" u="sng" dirty="0">
                <a:latin typeface="Times New Roman" pitchFamily="18" charset="0"/>
                <a:cs typeface="Times New Roman" pitchFamily="18" charset="0"/>
              </a:rPr>
              <a:t> </a:t>
            </a:r>
            <a:r>
              <a:rPr lang="en-US" sz="4000" b="1" u="sng" dirty="0" err="1">
                <a:latin typeface="Times New Roman" pitchFamily="18" charset="0"/>
                <a:cs typeface="Times New Roman" pitchFamily="18" charset="0"/>
              </a:rPr>
              <a:t>dò</a:t>
            </a:r>
            <a:r>
              <a:rPr lang="en-US" sz="4000" b="1" dirty="0">
                <a:latin typeface="Times New Roman" pitchFamily="18" charset="0"/>
                <a:cs typeface="Times New Roman" pitchFamily="18" charset="0"/>
              </a:rPr>
              <a:t>: </a:t>
            </a:r>
          </a:p>
          <a:p>
            <a:r>
              <a:rPr lang="en-US" sz="32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Học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bài</a:t>
            </a:r>
            <a:r>
              <a:rPr lang="en-US" sz="4000" b="1" dirty="0">
                <a:latin typeface="Times New Roman" pitchFamily="18" charset="0"/>
                <a:cs typeface="Times New Roman" pitchFamily="18" charset="0"/>
              </a:rPr>
              <a:t>:</a:t>
            </a:r>
          </a:p>
          <a:p>
            <a:pPr algn="ctr"/>
            <a:r>
              <a:rPr lang="en-US" sz="3200" b="1">
                <a:latin typeface="Times New Roman" pitchFamily="18" charset="0"/>
                <a:cs typeface="Times New Roman" pitchFamily="18" charset="0"/>
              </a:rPr>
              <a:t>LIÊM KHIẾT</a:t>
            </a:r>
            <a:br>
              <a:rPr lang="en-US" sz="3200" b="1">
                <a:latin typeface="Times New Roman" pitchFamily="18" charset="0"/>
                <a:cs typeface="Times New Roman" pitchFamily="18" charset="0"/>
              </a:rPr>
            </a:br>
            <a:r>
              <a:rPr lang="en-US" sz="3200" b="1">
                <a:latin typeface="Times New Roman" pitchFamily="18" charset="0"/>
                <a:cs typeface="Times New Roman" pitchFamily="18" charset="0"/>
              </a:rPr>
              <a:t>*</a:t>
            </a:r>
            <a:r>
              <a:rPr lang="en-US" sz="4000" b="1" dirty="0" err="1">
                <a:latin typeface="Times New Roman" pitchFamily="18" charset="0"/>
                <a:cs typeface="Times New Roman" pitchFamily="18" charset="0"/>
              </a:rPr>
              <a:t>Xem</a:t>
            </a:r>
            <a:r>
              <a:rPr lang="en-US" sz="4000" b="1" dirty="0">
                <a:latin typeface="Times New Roman" pitchFamily="18" charset="0"/>
                <a:cs typeface="Times New Roman" pitchFamily="18" charset="0"/>
              </a:rPr>
              <a:t> </a:t>
            </a:r>
            <a:r>
              <a:rPr lang="en-US" sz="4000" b="1" err="1">
                <a:latin typeface="Times New Roman" pitchFamily="18" charset="0"/>
                <a:cs typeface="Times New Roman" pitchFamily="18" charset="0"/>
              </a:rPr>
              <a:t>bài</a:t>
            </a:r>
            <a:r>
              <a:rPr lang="en-US" sz="4000" b="1">
                <a:latin typeface="Times New Roman" pitchFamily="18" charset="0"/>
                <a:cs typeface="Times New Roman" pitchFamily="18" charset="0"/>
              </a:rPr>
              <a:t>:</a:t>
            </a:r>
            <a:br>
              <a:rPr lang="en-US" sz="4000" b="1">
                <a:latin typeface="Times New Roman" pitchFamily="18" charset="0"/>
                <a:cs typeface="Times New Roman" pitchFamily="18" charset="0"/>
              </a:rPr>
            </a:br>
            <a:r>
              <a:rPr lang="en-US" sz="3600" b="1">
                <a:latin typeface="Times New Roman" pitchFamily="18" charset="0"/>
                <a:cs typeface="Times New Roman" pitchFamily="18" charset="0"/>
              </a:rPr>
              <a:t>TÔN TRỌNG NGƯỜI KHÁC</a:t>
            </a:r>
            <a:endParaRPr lang="en-US" sz="3600" b="1" dirty="0">
              <a:latin typeface="Times New Roman" pitchFamily="18" charset="0"/>
              <a:cs typeface="Times New Roman" pitchFamily="18" charset="0"/>
            </a:endParaRPr>
          </a:p>
          <a:p>
            <a:pPr>
              <a:buFont typeface="Arial" charset="0"/>
              <a:buChar char="•"/>
            </a:pPr>
            <a:r>
              <a:rPr lang="en-US" sz="3200">
                <a:latin typeface="Times New Roman" pitchFamily="18" charset="0"/>
                <a:cs typeface="Times New Roman" pitchFamily="18" charset="0"/>
              </a:rPr>
              <a:t>Đọc </a:t>
            </a:r>
            <a:r>
              <a:rPr lang="en-US" sz="3200" dirty="0" err="1">
                <a:latin typeface="Times New Roman" pitchFamily="18" charset="0"/>
                <a:cs typeface="Times New Roman" pitchFamily="18" charset="0"/>
              </a:rPr>
              <a:t>truyện</a:t>
            </a:r>
            <a:endParaRPr lang="en-US" sz="3200" dirty="0">
              <a:latin typeface="Times New Roman" pitchFamily="18" charset="0"/>
              <a:cs typeface="Times New Roman" pitchFamily="18" charset="0"/>
            </a:endParaRPr>
          </a:p>
          <a:p>
            <a:pPr>
              <a:buFont typeface="Arial" charset="0"/>
              <a:buChar char="•"/>
            </a:pPr>
            <a:r>
              <a:rPr lang="en-US" sz="3200" dirty="0" err="1">
                <a:latin typeface="Times New Roman" pitchFamily="18" charset="0"/>
                <a:cs typeface="Times New Roman" pitchFamily="18" charset="0"/>
              </a:rPr>
              <a:t>Trả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gợi</a:t>
            </a:r>
            <a:r>
              <a:rPr lang="en-US" sz="3200" dirty="0">
                <a:latin typeface="Times New Roman" pitchFamily="18" charset="0"/>
                <a:cs typeface="Times New Roman" pitchFamily="18" charset="0"/>
              </a:rPr>
              <a:t> ý ở SGK</a:t>
            </a:r>
          </a:p>
          <a:p>
            <a:pPr>
              <a:buFont typeface="Arial" charset="0"/>
              <a:buChar char="•"/>
            </a:pPr>
            <a:r>
              <a:rPr lang="en-US" sz="3200" dirty="0" err="1">
                <a:latin typeface="Times New Roman" pitchFamily="18" charset="0"/>
                <a:cs typeface="Times New Roman" pitchFamily="18" charset="0"/>
              </a:rPr>
              <a:t>Sưu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tầm</a:t>
            </a:r>
            <a:r>
              <a:rPr lang="en-US" sz="3200" dirty="0">
                <a:latin typeface="Times New Roman" pitchFamily="18" charset="0"/>
                <a:cs typeface="Times New Roman" pitchFamily="18" charset="0"/>
              </a:rPr>
              <a:t> :</a:t>
            </a:r>
          </a:p>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ca </a:t>
            </a:r>
            <a:r>
              <a:rPr lang="en-US" sz="3200" dirty="0" err="1">
                <a:latin typeface="Times New Roman" pitchFamily="18" charset="0"/>
                <a:cs typeface="Times New Roman" pitchFamily="18" charset="0"/>
              </a:rPr>
              <a:t>dao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tục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ngữ</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danh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ngôn</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chuyện</a:t>
            </a:r>
            <a:endParaRPr lang="en-US" sz="3200" dirty="0">
              <a:latin typeface="Times New Roman" pitchFamily="18" charset="0"/>
              <a:cs typeface="Times New Roman" pitchFamily="18" charset="0"/>
            </a:endParaRPr>
          </a:p>
        </p:txBody>
      </p:sp>
      <p:pic>
        <p:nvPicPr>
          <p:cNvPr id="5" name="Picture 4" descr="hoa sen.jpg"/>
          <p:cNvPicPr>
            <a:picLocks noChangeAspect="1"/>
          </p:cNvPicPr>
          <p:nvPr/>
        </p:nvPicPr>
        <p:blipFill>
          <a:blip r:embed="rId2" cstate="print"/>
          <a:stretch>
            <a:fillRect/>
          </a:stretch>
        </p:blipFill>
        <p:spPr>
          <a:xfrm>
            <a:off x="76200" y="76200"/>
            <a:ext cx="2667000" cy="67056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226488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5257" y="152400"/>
            <a:ext cx="89916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3200">
                <a:latin typeface="Times New Roman" pitchFamily="18" charset="0"/>
                <a:cs typeface="Times New Roman" pitchFamily="18" charset="0"/>
              </a:rPr>
              <a:t>-Mạc Đỉnh Chi (1284-1361) quê ở Lam Sơn- Hải Dương .Đỗ trạng nguyên , làm quan to nhưng gia đình vẫn nghèo .Có lần vua sai người ban đêm mang vàng đến để trước cửa nhà nhằm để thử lòng ông . Sáng hôm sau , khi vào chầu ông mang nộp vào kho . Nhà vua ngạc nhiên phán rằng : </a:t>
            </a:r>
            <a:r>
              <a:rPr lang="en-US" sz="3200">
                <a:solidFill>
                  <a:srgbClr val="00B0F0"/>
                </a:solidFill>
                <a:latin typeface="Times New Roman" pitchFamily="18" charset="0"/>
                <a:cs typeface="Times New Roman" pitchFamily="18" charset="0"/>
              </a:rPr>
              <a:t>“ Vàng ấy là của trời cho thì cớ sao lại không nhận “</a:t>
            </a:r>
            <a:r>
              <a:rPr lang="en-US" sz="3200">
                <a:latin typeface="Times New Roman" pitchFamily="18" charset="0"/>
                <a:cs typeface="Times New Roman" pitchFamily="18" charset="0"/>
              </a:rPr>
              <a:t> . Mạc Đỉnh Chi bẩm rằng : </a:t>
            </a:r>
            <a:r>
              <a:rPr lang="en-US" sz="3200" b="1">
                <a:latin typeface="Times New Roman" pitchFamily="18" charset="0"/>
                <a:cs typeface="Times New Roman" pitchFamily="18" charset="0"/>
              </a:rPr>
              <a:t>“ Của cải không do mồ hôi , công sức của mình làm ra thì không phải là của mình “</a:t>
            </a:r>
            <a:r>
              <a:rPr lang="en-US" sz="3200">
                <a:latin typeface="Times New Roman" pitchFamily="18" charset="0"/>
                <a:cs typeface="Times New Roman" pitchFamily="18" charset="0"/>
              </a:rPr>
              <a:t>. Ông xin nộp vào ngân khố . </a:t>
            </a:r>
          </a:p>
        </p:txBody>
      </p:sp>
      <p:sp>
        <p:nvSpPr>
          <p:cNvPr id="10243" name="Text Box 3"/>
          <p:cNvSpPr txBox="1">
            <a:spLocks noChangeArrowheads="1"/>
          </p:cNvSpPr>
          <p:nvPr/>
        </p:nvSpPr>
        <p:spPr bwMode="auto">
          <a:xfrm>
            <a:off x="36242" y="5152167"/>
            <a:ext cx="878958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600" b="1">
                <a:solidFill>
                  <a:srgbClr val="0000FF"/>
                </a:solidFill>
                <a:latin typeface="Times New Roman" pitchFamily="18" charset="0"/>
                <a:cs typeface="Times New Roman" pitchFamily="18" charset="0"/>
              </a:rPr>
              <a:t>Theo em việc làm của ông Mạc Đỉnh Chi đã</a:t>
            </a:r>
            <a:br>
              <a:rPr lang="en-US" sz="3600" b="1">
                <a:solidFill>
                  <a:srgbClr val="0000FF"/>
                </a:solidFill>
                <a:latin typeface="Times New Roman" pitchFamily="18" charset="0"/>
                <a:cs typeface="Times New Roman" pitchFamily="18" charset="0"/>
              </a:rPr>
            </a:br>
            <a:r>
              <a:rPr lang="en-US" sz="3600" b="1">
                <a:solidFill>
                  <a:srgbClr val="0000FF"/>
                </a:solidFill>
                <a:latin typeface="Times New Roman" pitchFamily="18" charset="0"/>
                <a:cs typeface="Times New Roman" pitchFamily="18" charset="0"/>
              </a:rPr>
              <a:t> thể hiện đức tính gì</a:t>
            </a:r>
            <a:r>
              <a:rPr lang="en-US" sz="3600">
                <a:solidFill>
                  <a:srgbClr val="0000FF"/>
                </a:solidFill>
                <a:latin typeface="Times New Roman" pitchFamily="18" charset="0"/>
                <a:cs typeface="Times New Roman" pitchFamily="18" charset="0"/>
              </a:rPr>
              <a:t> </a:t>
            </a:r>
            <a:r>
              <a:rPr lang="en-US" sz="3600" b="1">
                <a:solidFill>
                  <a:srgbClr val="0000FF"/>
                </a:solidFill>
                <a:latin typeface="Times New Roman" pitchFamily="18" charset="0"/>
                <a:cs typeface="Times New Roman" pitchFamily="18" charset="0"/>
              </a:rPr>
              <a:t>?</a:t>
            </a:r>
          </a:p>
        </p:txBody>
      </p:sp>
      <p:sp>
        <p:nvSpPr>
          <p:cNvPr id="10244" name="Rectangle 4"/>
          <p:cNvSpPr>
            <a:spLocks noChangeArrowheads="1"/>
          </p:cNvSpPr>
          <p:nvPr/>
        </p:nvSpPr>
        <p:spPr bwMode="auto">
          <a:xfrm>
            <a:off x="2747749" y="6154949"/>
            <a:ext cx="34628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4000" b="1">
                <a:solidFill>
                  <a:srgbClr val="C00000"/>
                </a:solidFill>
                <a:latin typeface="Times New Roman" pitchFamily="18" charset="0"/>
                <a:cs typeface="Times New Roman" pitchFamily="18" charset="0"/>
              </a:rPr>
              <a:t>“ Liêm khiết “ </a:t>
            </a:r>
          </a:p>
        </p:txBody>
      </p:sp>
    </p:spTree>
    <p:extLst>
      <p:ext uri="{BB962C8B-B14F-4D97-AF65-F5344CB8AC3E}">
        <p14:creationId xmlns:p14="http://schemas.microsoft.com/office/powerpoint/2010/main" val="3496741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checkerboard(across)">
                                      <p:cBhvr>
                                        <p:cTn id="7" dur="500"/>
                                        <p:tgtEl>
                                          <p:spTgt spid="102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4"/>
                                        </p:tgtEl>
                                        <p:attrNameLst>
                                          <p:attrName>style.visibility</p:attrName>
                                        </p:attrNameLst>
                                      </p:cBhvr>
                                      <p:to>
                                        <p:strVal val="visible"/>
                                      </p:to>
                                    </p:set>
                                    <p:animEffect transition="in" filter="blinds(horizontal)">
                                      <p:cBhvr>
                                        <p:cTn id="12"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62200" y="838200"/>
            <a:ext cx="6705600" cy="3416320"/>
          </a:xfrm>
          <a:prstGeom prst="rect">
            <a:avLst/>
          </a:prstGeom>
          <a:solidFill>
            <a:srgbClr val="FF66CC"/>
          </a:solidFill>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7200" b="1" dirty="0" err="1">
                <a:latin typeface="Times New Roman" pitchFamily="18" charset="0"/>
                <a:cs typeface="Times New Roman" pitchFamily="18" charset="0"/>
              </a:rPr>
              <a:t>Tiết</a:t>
            </a:r>
            <a:r>
              <a:rPr lang="en-US" sz="7200" b="1">
                <a:latin typeface="Times New Roman" pitchFamily="18" charset="0"/>
                <a:cs typeface="Times New Roman" pitchFamily="18" charset="0"/>
              </a:rPr>
              <a:t> 3 - </a:t>
            </a:r>
            <a:r>
              <a:rPr lang="en-US" sz="7200" b="1" dirty="0" err="1">
                <a:latin typeface="Times New Roman" pitchFamily="18" charset="0"/>
                <a:cs typeface="Times New Roman" pitchFamily="18" charset="0"/>
              </a:rPr>
              <a:t>Bài</a:t>
            </a:r>
            <a:r>
              <a:rPr lang="en-US" sz="7200" b="1" dirty="0">
                <a:latin typeface="Times New Roman" pitchFamily="18" charset="0"/>
                <a:cs typeface="Times New Roman" pitchFamily="18" charset="0"/>
              </a:rPr>
              <a:t> 2 </a:t>
            </a:r>
          </a:p>
          <a:p>
            <a:pPr algn="ctr"/>
            <a:r>
              <a:rPr lang="en-US" sz="7200" b="1" dirty="0">
                <a:latin typeface="Times New Roman" pitchFamily="18" charset="0"/>
                <a:cs typeface="Times New Roman" pitchFamily="18" charset="0"/>
              </a:rPr>
              <a:t>                 </a:t>
            </a:r>
          </a:p>
          <a:p>
            <a:pPr algn="ctr"/>
            <a:r>
              <a:rPr lang="en-US" sz="7200" b="1" dirty="0">
                <a:latin typeface="Times New Roman" pitchFamily="18" charset="0"/>
                <a:cs typeface="Times New Roman" pitchFamily="18" charset="0"/>
              </a:rPr>
              <a:t>  LIÊM KHIẾT</a:t>
            </a:r>
            <a:endParaRPr lang="en-US" sz="23900" b="1" dirty="0">
              <a:latin typeface="Times New Roman" pitchFamily="18" charset="0"/>
              <a:cs typeface="Times New Roman" pitchFamily="18" charset="0"/>
            </a:endParaRPr>
          </a:p>
        </p:txBody>
      </p:sp>
      <p:pic>
        <p:nvPicPr>
          <p:cNvPr id="5" name="Picture 4" descr="hoa sen.jpg"/>
          <p:cNvPicPr>
            <a:picLocks noChangeAspect="1"/>
          </p:cNvPicPr>
          <p:nvPr/>
        </p:nvPicPr>
        <p:blipFill>
          <a:blip r:embed="rId2" cstate="print"/>
          <a:stretch>
            <a:fillRect/>
          </a:stretch>
        </p:blipFill>
        <p:spPr>
          <a:xfrm>
            <a:off x="76200" y="76200"/>
            <a:ext cx="2209800" cy="67056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960529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6394"/>
            <a:ext cx="8686800" cy="1143000"/>
          </a:xfrm>
        </p:spPr>
        <p:txBody>
          <a:bodyPr/>
          <a:lstStyle/>
          <a:p>
            <a:r>
              <a:rPr lang="en-US" dirty="0">
                <a:solidFill>
                  <a:srgbClr val="FF0000"/>
                </a:solidFill>
                <a:latin typeface="Times New Roman" pitchFamily="18" charset="0"/>
                <a:cs typeface="Times New Roman" pitchFamily="18" charset="0"/>
              </a:rPr>
              <a:t>I. ĐẶT VẤN ĐỀ</a:t>
            </a:r>
          </a:p>
        </p:txBody>
      </p:sp>
      <p:sp>
        <p:nvSpPr>
          <p:cNvPr id="3" name="Content Placeholder 2"/>
          <p:cNvSpPr>
            <a:spLocks noGrp="1"/>
          </p:cNvSpPr>
          <p:nvPr>
            <p:ph idx="1"/>
          </p:nvPr>
        </p:nvSpPr>
        <p:spPr>
          <a:xfrm>
            <a:off x="0" y="3581400"/>
            <a:ext cx="9144000" cy="2895600"/>
          </a:xfrm>
        </p:spPr>
        <p:txBody>
          <a:bodyPr>
            <a:noAutofit/>
          </a:bodyPr>
          <a:lstStyle/>
          <a:p>
            <a:r>
              <a:rPr lang="en-US" sz="2800" dirty="0">
                <a:latin typeface="Times New Roman" pitchFamily="18" charset="0"/>
                <a:cs typeface="Times New Roman" pitchFamily="18" charset="0"/>
              </a:rPr>
              <a:t>Ma-ri Quy-ri biếu 1 gam ra- đi cho Viện Nghiên cứu để chữa bệnh ung thư ,đưa tiền trợ cấp cho trại mồ côi và lấy gam ra- đi của khách cho Viện Nghiên cứu</a:t>
            </a:r>
          </a:p>
          <a:p>
            <a:r>
              <a:rPr lang="en-US" sz="2800" dirty="0">
                <a:latin typeface="Times New Roman" pitchFamily="18" charset="0"/>
                <a:cs typeface="Times New Roman" pitchFamily="18" charset="0"/>
              </a:rPr>
              <a:t>Dương Chấn không nhận vật quý của Vương Mật vì lòng mang ơn </a:t>
            </a:r>
          </a:p>
          <a:p>
            <a:r>
              <a:rPr lang="en-US" sz="2800" dirty="0">
                <a:latin typeface="Times New Roman" pitchFamily="18" charset="0"/>
                <a:cs typeface="Times New Roman" pitchFamily="18" charset="0"/>
              </a:rPr>
              <a:t>Bác Hồ không ảnh hưởng cách ăn mặc,đời sống của người nước ngoài tuy đã qua nước ngoài nhiều lần  </a:t>
            </a:r>
          </a:p>
          <a:p>
            <a:endParaRPr lang="en-US" sz="2800" dirty="0">
              <a:latin typeface="Times New Roman" pitchFamily="18" charset="0"/>
              <a:cs typeface="Times New Roman" pitchFamily="18" charset="0"/>
            </a:endParaRPr>
          </a:p>
        </p:txBody>
      </p:sp>
      <p:sp>
        <p:nvSpPr>
          <p:cNvPr id="4" name="Oval Callout 3"/>
          <p:cNvSpPr/>
          <p:nvPr/>
        </p:nvSpPr>
        <p:spPr>
          <a:xfrm>
            <a:off x="990600" y="762000"/>
            <a:ext cx="8534400" cy="2286000"/>
          </a:xfrm>
          <a:prstGeom prst="wedgeEllipseCallout">
            <a:avLst>
              <a:gd name="adj1" fmla="val -23098"/>
              <a:gd name="adj2" fmla="val 75000"/>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Em hãy cho biết Ma-ri Quy-ri , Dương Chấn, Bác Hồ có cách cư xử như thế nào ?</a:t>
            </a:r>
          </a:p>
        </p:txBody>
      </p:sp>
    </p:spTree>
    <p:extLst>
      <p:ext uri="{BB962C8B-B14F-4D97-AF65-F5344CB8AC3E}">
        <p14:creationId xmlns:p14="http://schemas.microsoft.com/office/powerpoint/2010/main" val="30187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1"/>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to="" calcmode="lin" valueType="num">
                                      <p:cBhvr>
                                        <p:cTn id="19" dur="1" fill="hold"/>
                                        <p:tgtEl>
                                          <p:spTgt spid="3">
                                            <p:txEl>
                                              <p:pRg st="0" end="0"/>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to="" calcmode="lin" valueType="num">
                                      <p:cBhvr>
                                        <p:cTn id="24" dur="1" fill="hold"/>
                                        <p:tgtEl>
                                          <p:spTgt spid="3">
                                            <p:txEl>
                                              <p:pRg st="1" end="1"/>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562600"/>
            <a:ext cx="8229600" cy="1143000"/>
          </a:xfrm>
        </p:spPr>
        <p:txBody>
          <a:bodyPr/>
          <a:lstStyle/>
          <a:p>
            <a:r>
              <a:rPr lang="en-US">
                <a:latin typeface="Times New Roman" pitchFamily="18" charset="0"/>
                <a:cs typeface="Times New Roman" pitchFamily="18" charset="0"/>
              </a:rPr>
              <a:t>Ma-ri Quy-ri (1867-1934)</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 y="228600"/>
            <a:ext cx="8915400" cy="5410200"/>
          </a:xfrm>
        </p:spPr>
      </p:pic>
    </p:spTree>
    <p:extLst>
      <p:ext uri="{BB962C8B-B14F-4D97-AF65-F5344CB8AC3E}">
        <p14:creationId xmlns:p14="http://schemas.microsoft.com/office/powerpoint/2010/main" val="500340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MARIE CURIE (1867 - 19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76200"/>
            <a:ext cx="4343400" cy="540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5"/>
          <p:cNvSpPr>
            <a:spLocks noChangeArrowheads="1"/>
          </p:cNvSpPr>
          <p:nvPr/>
        </p:nvSpPr>
        <p:spPr bwMode="auto">
          <a:xfrm>
            <a:off x="321787" y="5716784"/>
            <a:ext cx="38866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eaLnBrk="1" hangingPunct="1"/>
            <a:r>
              <a:rPr lang="en-US" sz="3600" b="1">
                <a:latin typeface="Times New Roman" pitchFamily="18" charset="0"/>
                <a:cs typeface="Times New Roman" pitchFamily="18" charset="0"/>
              </a:rPr>
              <a:t>MARIE CURIE </a:t>
            </a:r>
          </a:p>
          <a:p>
            <a:pPr algn="ctr" eaLnBrk="1" hangingPunct="1"/>
            <a:r>
              <a:rPr lang="en-US" sz="3600" b="1">
                <a:latin typeface="Times New Roman" pitchFamily="18" charset="0"/>
                <a:cs typeface="Times New Roman" pitchFamily="18" charset="0"/>
              </a:rPr>
              <a:t>(1867 - 1934) </a:t>
            </a:r>
          </a:p>
        </p:txBody>
      </p:sp>
      <p:pic>
        <p:nvPicPr>
          <p:cNvPr id="2052" name="Picture 6" descr="PIERRE CURIE (1859 - 19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76200"/>
            <a:ext cx="4191000" cy="540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7"/>
          <p:cNvSpPr>
            <a:spLocks noChangeArrowheads="1"/>
          </p:cNvSpPr>
          <p:nvPr/>
        </p:nvSpPr>
        <p:spPr bwMode="auto">
          <a:xfrm>
            <a:off x="4572001" y="5694914"/>
            <a:ext cx="442549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eaLnBrk="1" hangingPunct="1"/>
            <a:r>
              <a:rPr lang="en-US" sz="3600" b="1">
                <a:latin typeface="Times New Roman" pitchFamily="18" charset="0"/>
                <a:cs typeface="Times New Roman" pitchFamily="18" charset="0"/>
              </a:rPr>
              <a:t>PIERRE CURIE </a:t>
            </a:r>
          </a:p>
          <a:p>
            <a:pPr algn="ctr" eaLnBrk="1" hangingPunct="1"/>
            <a:r>
              <a:rPr lang="en-US" sz="3600" b="1">
                <a:latin typeface="Times New Roman" pitchFamily="18" charset="0"/>
                <a:cs typeface="Times New Roman" pitchFamily="18" charset="0"/>
              </a:rPr>
              <a:t>(1859 - 1906)</a:t>
            </a:r>
            <a:r>
              <a:rPr lang="en-US" sz="3600">
                <a:latin typeface="Times New Roman" pitchFamily="18" charset="0"/>
                <a:cs typeface="Times New Roman" pitchFamily="18" charset="0"/>
              </a:rPr>
              <a:t> </a:t>
            </a:r>
          </a:p>
        </p:txBody>
      </p:sp>
    </p:spTree>
    <p:extLst>
      <p:ext uri="{BB962C8B-B14F-4D97-AF65-F5344CB8AC3E}">
        <p14:creationId xmlns:p14="http://schemas.microsoft.com/office/powerpoint/2010/main" val="147626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5" name="Rectangle 9"/>
          <p:cNvSpPr>
            <a:spLocks noChangeArrowheads="1"/>
          </p:cNvSpPr>
          <p:nvPr/>
        </p:nvSpPr>
        <p:spPr bwMode="auto">
          <a:xfrm>
            <a:off x="2484243" y="533400"/>
            <a:ext cx="435888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5400" b="1">
                <a:latin typeface="Times New Roman" pitchFamily="18" charset="0"/>
                <a:cs typeface="Times New Roman" pitchFamily="18" charset="0"/>
              </a:rPr>
              <a:t>*Mary Quyri:</a:t>
            </a:r>
          </a:p>
        </p:txBody>
      </p:sp>
      <p:sp>
        <p:nvSpPr>
          <p:cNvPr id="9226" name="Rectangle 10"/>
          <p:cNvSpPr>
            <a:spLocks noChangeArrowheads="1"/>
          </p:cNvSpPr>
          <p:nvPr/>
        </p:nvSpPr>
        <p:spPr bwMode="auto">
          <a:xfrm>
            <a:off x="18197" y="2286000"/>
            <a:ext cx="89916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eaLnBrk="1" hangingPunct="1"/>
            <a:r>
              <a:rPr lang="en-US" sz="3600">
                <a:latin typeface="Times New Roman" pitchFamily="18" charset="0"/>
                <a:cs typeface="Times New Roman" pitchFamily="18" charset="0"/>
              </a:rPr>
              <a:t> </a:t>
            </a:r>
            <a:r>
              <a:rPr lang="en-US" sz="4400">
                <a:latin typeface="Times New Roman" pitchFamily="18" charset="0"/>
                <a:cs typeface="Times New Roman" pitchFamily="18" charset="0"/>
              </a:rPr>
              <a:t>- Gởi biếu 1 gam Radi trị giá 100.000 đôla.</a:t>
            </a:r>
          </a:p>
          <a:p>
            <a:pPr eaLnBrk="1" hangingPunct="1"/>
            <a:r>
              <a:rPr lang="en-US" sz="4400">
                <a:latin typeface="Times New Roman" pitchFamily="18" charset="0"/>
                <a:cs typeface="Times New Roman" pitchFamily="18" charset="0"/>
              </a:rPr>
              <a:t>- Từ chối khoản trợ cấp của chính phủ.</a:t>
            </a:r>
          </a:p>
        </p:txBody>
      </p:sp>
      <p:sp>
        <p:nvSpPr>
          <p:cNvPr id="9227" name="Rectangle 11"/>
          <p:cNvSpPr>
            <a:spLocks noChangeArrowheads="1"/>
          </p:cNvSpPr>
          <p:nvPr/>
        </p:nvSpPr>
        <p:spPr bwMode="auto">
          <a:xfrm>
            <a:off x="-21406" y="5622668"/>
            <a:ext cx="635783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4000" b="1">
                <a:solidFill>
                  <a:srgbClr val="C00000"/>
                </a:solidFill>
                <a:latin typeface="Times New Roman" pitchFamily="18" charset="0"/>
                <a:cs typeface="Times New Roman" pitchFamily="18" charset="0"/>
                <a:sym typeface="Wingdings 3" pitchFamily="18" charset="2"/>
              </a:rPr>
              <a:t></a:t>
            </a:r>
            <a:r>
              <a:rPr lang="en-US" sz="4000" b="1">
                <a:solidFill>
                  <a:srgbClr val="C00000"/>
                </a:solidFill>
                <a:latin typeface="Times New Roman" pitchFamily="18" charset="0"/>
                <a:cs typeface="Times New Roman" pitchFamily="18" charset="0"/>
              </a:rPr>
              <a:t> Không tham lam , vụ lợi .</a:t>
            </a:r>
          </a:p>
        </p:txBody>
      </p:sp>
    </p:spTree>
    <p:extLst>
      <p:ext uri="{BB962C8B-B14F-4D97-AF65-F5344CB8AC3E}">
        <p14:creationId xmlns:p14="http://schemas.microsoft.com/office/powerpoint/2010/main" val="3024558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5"/>
                                        </p:tgtEl>
                                        <p:attrNameLst>
                                          <p:attrName>style.visibility</p:attrName>
                                        </p:attrNameLst>
                                      </p:cBhvr>
                                      <p:to>
                                        <p:strVal val="visible"/>
                                      </p:to>
                                    </p:set>
                                    <p:animEffect transition="in" filter="blinds(horizontal)">
                                      <p:cBhvr>
                                        <p:cTn id="7" dur="500"/>
                                        <p:tgtEl>
                                          <p:spTgt spid="92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6"/>
                                        </p:tgtEl>
                                        <p:attrNameLst>
                                          <p:attrName>style.visibility</p:attrName>
                                        </p:attrNameLst>
                                      </p:cBhvr>
                                      <p:to>
                                        <p:strVal val="visible"/>
                                      </p:to>
                                    </p:set>
                                    <p:animEffect transition="in" filter="blinds(horizontal)">
                                      <p:cBhvr>
                                        <p:cTn id="12" dur="500"/>
                                        <p:tgtEl>
                                          <p:spTgt spid="92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227"/>
                                        </p:tgtEl>
                                        <p:attrNameLst>
                                          <p:attrName>style.visibility</p:attrName>
                                        </p:attrNameLst>
                                      </p:cBhvr>
                                      <p:to>
                                        <p:strVal val="visible"/>
                                      </p:to>
                                    </p:set>
                                    <p:animEffect transition="in" filter="blinds(horizontal)">
                                      <p:cBhvr>
                                        <p:cTn id="17" dur="500"/>
                                        <p:tgtEl>
                                          <p:spTgt spid="9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p:bldP spid="9226" grpId="0"/>
      <p:bldP spid="922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959</TotalTime>
  <Words>1932</Words>
  <Application>Microsoft Office PowerPoint</Application>
  <PresentationFormat>On-screen Show (4:3)</PresentationFormat>
  <Paragraphs>117</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I. ĐẶT VẤN ĐỀ</vt:lpstr>
      <vt:lpstr>Ma-ri Quy-ri (1867-1934)</vt:lpstr>
      <vt:lpstr>PowerPoint Presentation</vt:lpstr>
      <vt:lpstr>PowerPoint Presentation</vt:lpstr>
      <vt:lpstr>PowerPoint Presentation</vt:lpstr>
      <vt:lpstr>PowerPoint Presentation</vt:lpstr>
      <vt:lpstr>PowerPoint Presentation</vt:lpstr>
      <vt:lpstr>PowerPoint Presentation</vt:lpstr>
      <vt:lpstr>Kết luận</vt:lpstr>
      <vt:lpstr>II. NỘI DUNG BÀI HỌC</vt:lpstr>
      <vt:lpstr>Theo em, sống liêm khiết là sống “nghèo” sống “hèn” đúng hay sai? Vì sao?</vt:lpstr>
      <vt:lpstr>Hãy kể một vài ví dụ (biểu hiện) về liêm khiết trong đời sống hằng ngày?</vt:lpstr>
      <vt:lpstr>Trong học sinh liêm khiết được thể hiện như thế nào?</vt:lpstr>
      <vt:lpstr>PowerPoint Presentation</vt:lpstr>
      <vt:lpstr>PowerPoint Presentation</vt:lpstr>
      <vt:lpstr>PowerPoint Presentation</vt:lpstr>
      <vt:lpstr>PowerPoint Presentation</vt:lpstr>
      <vt:lpstr>PowerPoint Presentation</vt:lpstr>
      <vt:lpstr>Theo em, trái với liêm khiết là gì?</vt:lpstr>
      <vt:lpstr>II. NỘI DUNG BÀI HỌC</vt:lpstr>
      <vt:lpstr>PowerPoint Presentation</vt:lpstr>
      <vt:lpstr>Sắm vai</vt:lpstr>
      <vt:lpstr>III.LUYỆN TẬP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KiỂM TRA BÀI CŨ</dc:title>
  <dc:creator>ADMIN</dc:creator>
  <cp:lastModifiedBy>HP</cp:lastModifiedBy>
  <cp:revision>59</cp:revision>
  <dcterms:created xsi:type="dcterms:W3CDTF">2013-08-24T07:57:37Z</dcterms:created>
  <dcterms:modified xsi:type="dcterms:W3CDTF">2023-07-21T08:37:52Z</dcterms:modified>
</cp:coreProperties>
</file>