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10" r:id="rId6"/>
  </p:sldMasterIdLst>
  <p:notesMasterIdLst>
    <p:notesMasterId r:id="rId36"/>
  </p:notesMasterIdLst>
  <p:sldIdLst>
    <p:sldId id="280" r:id="rId7"/>
    <p:sldId id="283" r:id="rId8"/>
    <p:sldId id="281" r:id="rId9"/>
    <p:sldId id="284" r:id="rId10"/>
    <p:sldId id="285" r:id="rId11"/>
    <p:sldId id="256" r:id="rId12"/>
    <p:sldId id="258" r:id="rId13"/>
    <p:sldId id="260" r:id="rId14"/>
    <p:sldId id="257" r:id="rId15"/>
    <p:sldId id="261" r:id="rId16"/>
    <p:sldId id="262" r:id="rId17"/>
    <p:sldId id="263" r:id="rId18"/>
    <p:sldId id="264" r:id="rId19"/>
    <p:sldId id="265" r:id="rId20"/>
    <p:sldId id="266" r:id="rId21"/>
    <p:sldId id="259" r:id="rId22"/>
    <p:sldId id="267" r:id="rId23"/>
    <p:sldId id="268" r:id="rId24"/>
    <p:sldId id="269" r:id="rId25"/>
    <p:sldId id="270" r:id="rId26"/>
    <p:sldId id="271" r:id="rId27"/>
    <p:sldId id="272" r:id="rId28"/>
    <p:sldId id="273" r:id="rId29"/>
    <p:sldId id="274" r:id="rId30"/>
    <p:sldId id="279" r:id="rId31"/>
    <p:sldId id="275" r:id="rId32"/>
    <p:sldId id="276" r:id="rId33"/>
    <p:sldId id="277"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 /><Relationship Id="rId13" Type="http://schemas.openxmlformats.org/officeDocument/2006/relationships/slide" Target="slides/slide7.xml" /><Relationship Id="rId18" Type="http://schemas.openxmlformats.org/officeDocument/2006/relationships/slide" Target="slides/slide12.xml" /><Relationship Id="rId26" Type="http://schemas.openxmlformats.org/officeDocument/2006/relationships/slide" Target="slides/slide20.xml" /><Relationship Id="rId39" Type="http://schemas.openxmlformats.org/officeDocument/2006/relationships/theme" Target="theme/theme1.xml" /><Relationship Id="rId3" Type="http://schemas.openxmlformats.org/officeDocument/2006/relationships/slideMaster" Target="slideMasters/slideMaster3.xml" /><Relationship Id="rId21" Type="http://schemas.openxmlformats.org/officeDocument/2006/relationships/slide" Target="slides/slide15.xml" /><Relationship Id="rId34" Type="http://schemas.openxmlformats.org/officeDocument/2006/relationships/slide" Target="slides/slide28.xml" /><Relationship Id="rId7" Type="http://schemas.openxmlformats.org/officeDocument/2006/relationships/slide" Target="slides/slide1.xml" /><Relationship Id="rId12" Type="http://schemas.openxmlformats.org/officeDocument/2006/relationships/slide" Target="slides/slide6.xml" /><Relationship Id="rId17" Type="http://schemas.openxmlformats.org/officeDocument/2006/relationships/slide" Target="slides/slide11.xml" /><Relationship Id="rId25" Type="http://schemas.openxmlformats.org/officeDocument/2006/relationships/slide" Target="slides/slide19.xml" /><Relationship Id="rId33" Type="http://schemas.openxmlformats.org/officeDocument/2006/relationships/slide" Target="slides/slide27.xml" /><Relationship Id="rId38"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0.xml" /><Relationship Id="rId20" Type="http://schemas.openxmlformats.org/officeDocument/2006/relationships/slide" Target="slides/slide14.xml" /><Relationship Id="rId29" Type="http://schemas.openxmlformats.org/officeDocument/2006/relationships/slide" Target="slides/slide23.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5.xml" /><Relationship Id="rId24" Type="http://schemas.openxmlformats.org/officeDocument/2006/relationships/slide" Target="slides/slide18.xml" /><Relationship Id="rId32" Type="http://schemas.openxmlformats.org/officeDocument/2006/relationships/slide" Target="slides/slide26.xml" /><Relationship Id="rId37" Type="http://schemas.openxmlformats.org/officeDocument/2006/relationships/presProps" Target="presProps.xml" /><Relationship Id="rId40" Type="http://schemas.openxmlformats.org/officeDocument/2006/relationships/tableStyles" Target="tableStyles.xml" /><Relationship Id="rId5" Type="http://schemas.openxmlformats.org/officeDocument/2006/relationships/slideMaster" Target="slideMasters/slideMaster5.xml" /><Relationship Id="rId15" Type="http://schemas.openxmlformats.org/officeDocument/2006/relationships/slide" Target="slides/slide9.xml" /><Relationship Id="rId23" Type="http://schemas.openxmlformats.org/officeDocument/2006/relationships/slide" Target="slides/slide17.xml" /><Relationship Id="rId28" Type="http://schemas.openxmlformats.org/officeDocument/2006/relationships/slide" Target="slides/slide22.xml" /><Relationship Id="rId36" Type="http://schemas.openxmlformats.org/officeDocument/2006/relationships/notesMaster" Target="notesMasters/notesMaster1.xml" /><Relationship Id="rId10" Type="http://schemas.openxmlformats.org/officeDocument/2006/relationships/slide" Target="slides/slide4.xml" /><Relationship Id="rId19" Type="http://schemas.openxmlformats.org/officeDocument/2006/relationships/slide" Target="slides/slide13.xml" /><Relationship Id="rId31" Type="http://schemas.openxmlformats.org/officeDocument/2006/relationships/slide" Target="slides/slide25.xml" /><Relationship Id="rId4" Type="http://schemas.openxmlformats.org/officeDocument/2006/relationships/slideMaster" Target="slideMasters/slideMaster4.xml" /><Relationship Id="rId9" Type="http://schemas.openxmlformats.org/officeDocument/2006/relationships/slide" Target="slides/slide3.xml" /><Relationship Id="rId14" Type="http://schemas.openxmlformats.org/officeDocument/2006/relationships/slide" Target="slides/slide8.xml" /><Relationship Id="rId22" Type="http://schemas.openxmlformats.org/officeDocument/2006/relationships/slide" Target="slides/slide16.xml" /><Relationship Id="rId27" Type="http://schemas.openxmlformats.org/officeDocument/2006/relationships/slide" Target="slides/slide21.xml" /><Relationship Id="rId30" Type="http://schemas.openxmlformats.org/officeDocument/2006/relationships/slide" Target="slides/slide24.xml" /><Relationship Id="rId35" Type="http://schemas.openxmlformats.org/officeDocument/2006/relationships/slide" Target="slides/slide29.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20297-323A-4151-89C7-71C52C3FE42F}"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5F919-6C12-41AF-8132-3BC89812D99C}" type="slidenum">
              <a:rPr lang="en-US" smtClean="0"/>
              <a:t>‹#›</a:t>
            </a:fld>
            <a:endParaRPr lang="en-US"/>
          </a:p>
        </p:txBody>
      </p:sp>
    </p:spTree>
    <p:extLst>
      <p:ext uri="{BB962C8B-B14F-4D97-AF65-F5344CB8AC3E}">
        <p14:creationId xmlns:p14="http://schemas.microsoft.com/office/powerpoint/2010/main" val="329156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766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629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1405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49137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9D58B-F039-4ADD-99E5-47AE7F46E76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96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109157-4B2C-456F-9FDA-FD573F72CD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578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236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06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083905-BC15-4741-8538-1D40B0425E1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346845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83905-BC15-4741-8538-1D40B0425E1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1052529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83905-BC15-4741-8538-1D40B0425E1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2495092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14748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86076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27544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33511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18003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26259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07161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5866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83905-BC15-4741-8538-1D40B0425E1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35306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9643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609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226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630779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497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080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689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3084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4314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343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083905-BC15-4741-8538-1D40B0425E1C}" type="datetimeFigureOut">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2451893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4658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5589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81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6949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7695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EC4EA-6FC5-4DE6-A89F-9BE9420BE9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176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60DC3-1B5F-4534-949D-E61F5D7DDF28}"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775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A9CD3-C45F-429F-95A8-837E324DFBF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57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D9ACE-5CFE-4AE7-B658-6CF8073D42FF}"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10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3B58A8-918D-487E-A68E-E1147EC4186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50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083905-BC15-4741-8538-1D40B0425E1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23352381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9B6E0E-12E8-4F60-AA4C-2D244E5456EC}"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5093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6E7B28-9747-4E84-B604-46E657738A9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978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BCE46-A05B-4D33-91D8-6AE2484A13E9}"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67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C8A20-F7A3-41F1-BDEB-FDFA73989A6D}"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227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50655-6099-49A5-A5B3-294E30F1778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159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CD138-390D-42D6-A3F9-214C2077893E}"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186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499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9068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6222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797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083905-BC15-4741-8538-1D40B0425E1C}" type="datetimeFigureOut">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10995778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37127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4617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54264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690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10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0387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67654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1621885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7532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1426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083905-BC15-4741-8538-1D40B0425E1C}" type="datetimeFigureOut">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2258151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06725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7834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2502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04690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3594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9882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79202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14086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231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83905-BC15-4741-8538-1D40B0425E1C}" type="datetimeFigureOut">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618461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83905-BC15-4741-8538-1D40B0425E1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2894014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083905-BC15-4741-8538-1D40B0425E1C}" type="datetimeFigureOut">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13680-43B5-447E-9335-B314D95265F8}" type="slidenum">
              <a:rPr lang="en-US" smtClean="0"/>
              <a:t>‹#›</a:t>
            </a:fld>
            <a:endParaRPr lang="en-US"/>
          </a:p>
        </p:txBody>
      </p:sp>
    </p:spTree>
    <p:extLst>
      <p:ext uri="{BB962C8B-B14F-4D97-AF65-F5344CB8AC3E}">
        <p14:creationId xmlns:p14="http://schemas.microsoft.com/office/powerpoint/2010/main" val="146397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theme" Target="../theme/theme2.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 /><Relationship Id="rId3" Type="http://schemas.openxmlformats.org/officeDocument/2006/relationships/slideLayout" Target="../slideLayouts/slideLayout26.xml" /><Relationship Id="rId7" Type="http://schemas.openxmlformats.org/officeDocument/2006/relationships/slideLayout" Target="../slideLayouts/slideLayout30.xml" /><Relationship Id="rId12" Type="http://schemas.openxmlformats.org/officeDocument/2006/relationships/theme" Target="../theme/theme3.xml" /><Relationship Id="rId2" Type="http://schemas.openxmlformats.org/officeDocument/2006/relationships/slideLayout" Target="../slideLayouts/slideLayout25.xml" /><Relationship Id="rId1" Type="http://schemas.openxmlformats.org/officeDocument/2006/relationships/slideLayout" Target="../slideLayouts/slideLayout24.xml" /><Relationship Id="rId6" Type="http://schemas.openxmlformats.org/officeDocument/2006/relationships/slideLayout" Target="../slideLayouts/slideLayout29.xml" /><Relationship Id="rId11" Type="http://schemas.openxmlformats.org/officeDocument/2006/relationships/slideLayout" Target="../slideLayouts/slideLayout34.xml" /><Relationship Id="rId5" Type="http://schemas.openxmlformats.org/officeDocument/2006/relationships/slideLayout" Target="../slideLayouts/slideLayout28.xml" /><Relationship Id="rId10" Type="http://schemas.openxmlformats.org/officeDocument/2006/relationships/slideLayout" Target="../slideLayouts/slideLayout33.xml" /><Relationship Id="rId4" Type="http://schemas.openxmlformats.org/officeDocument/2006/relationships/slideLayout" Target="../slideLayouts/slideLayout27.xml" /><Relationship Id="rId9" Type="http://schemas.openxmlformats.org/officeDocument/2006/relationships/slideLayout" Target="../slideLayouts/slideLayout32.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 /><Relationship Id="rId3" Type="http://schemas.openxmlformats.org/officeDocument/2006/relationships/slideLayout" Target="../slideLayouts/slideLayout37.xml" /><Relationship Id="rId7" Type="http://schemas.openxmlformats.org/officeDocument/2006/relationships/slideLayout" Target="../slideLayouts/slideLayout41.xml" /><Relationship Id="rId12" Type="http://schemas.openxmlformats.org/officeDocument/2006/relationships/theme" Target="../theme/theme4.xml" /><Relationship Id="rId2" Type="http://schemas.openxmlformats.org/officeDocument/2006/relationships/slideLayout" Target="../slideLayouts/slideLayout36.xml" /><Relationship Id="rId1" Type="http://schemas.openxmlformats.org/officeDocument/2006/relationships/slideLayout" Target="../slideLayouts/slideLayout35.xml" /><Relationship Id="rId6" Type="http://schemas.openxmlformats.org/officeDocument/2006/relationships/slideLayout" Target="../slideLayouts/slideLayout40.xml" /><Relationship Id="rId11" Type="http://schemas.openxmlformats.org/officeDocument/2006/relationships/slideLayout" Target="../slideLayouts/slideLayout45.xml" /><Relationship Id="rId5" Type="http://schemas.openxmlformats.org/officeDocument/2006/relationships/slideLayout" Target="../slideLayouts/slideLayout39.xml" /><Relationship Id="rId10" Type="http://schemas.openxmlformats.org/officeDocument/2006/relationships/slideLayout" Target="../slideLayouts/slideLayout44.xml" /><Relationship Id="rId4" Type="http://schemas.openxmlformats.org/officeDocument/2006/relationships/slideLayout" Target="../slideLayouts/slideLayout38.xml" /><Relationship Id="rId9" Type="http://schemas.openxmlformats.org/officeDocument/2006/relationships/slideLayout" Target="../slideLayouts/slideLayout43.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 /><Relationship Id="rId13" Type="http://schemas.openxmlformats.org/officeDocument/2006/relationships/theme" Target="../theme/theme5.xml" /><Relationship Id="rId3" Type="http://schemas.openxmlformats.org/officeDocument/2006/relationships/slideLayout" Target="../slideLayouts/slideLayout48.xml" /><Relationship Id="rId7" Type="http://schemas.openxmlformats.org/officeDocument/2006/relationships/slideLayout" Target="../slideLayouts/slideLayout52.xml" /><Relationship Id="rId12" Type="http://schemas.openxmlformats.org/officeDocument/2006/relationships/slideLayout" Target="../slideLayouts/slideLayout57.xml" /><Relationship Id="rId2" Type="http://schemas.openxmlformats.org/officeDocument/2006/relationships/slideLayout" Target="../slideLayouts/slideLayout47.xml" /><Relationship Id="rId1" Type="http://schemas.openxmlformats.org/officeDocument/2006/relationships/slideLayout" Target="../slideLayouts/slideLayout46.xml" /><Relationship Id="rId6" Type="http://schemas.openxmlformats.org/officeDocument/2006/relationships/slideLayout" Target="../slideLayouts/slideLayout51.xml" /><Relationship Id="rId11" Type="http://schemas.openxmlformats.org/officeDocument/2006/relationships/slideLayout" Target="../slideLayouts/slideLayout56.xml" /><Relationship Id="rId5" Type="http://schemas.openxmlformats.org/officeDocument/2006/relationships/slideLayout" Target="../slideLayouts/slideLayout50.xml" /><Relationship Id="rId10" Type="http://schemas.openxmlformats.org/officeDocument/2006/relationships/slideLayout" Target="../slideLayouts/slideLayout55.xml" /><Relationship Id="rId4" Type="http://schemas.openxmlformats.org/officeDocument/2006/relationships/slideLayout" Target="../slideLayouts/slideLayout49.xml" /><Relationship Id="rId9" Type="http://schemas.openxmlformats.org/officeDocument/2006/relationships/slideLayout" Target="../slideLayouts/slideLayout54.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 /><Relationship Id="rId3" Type="http://schemas.openxmlformats.org/officeDocument/2006/relationships/slideLayout" Target="../slideLayouts/slideLayout60.xml" /><Relationship Id="rId7" Type="http://schemas.openxmlformats.org/officeDocument/2006/relationships/slideLayout" Target="../slideLayouts/slideLayout64.xml" /><Relationship Id="rId12" Type="http://schemas.openxmlformats.org/officeDocument/2006/relationships/theme" Target="../theme/theme6.xml" /><Relationship Id="rId2" Type="http://schemas.openxmlformats.org/officeDocument/2006/relationships/slideLayout" Target="../slideLayouts/slideLayout59.xml" /><Relationship Id="rId1" Type="http://schemas.openxmlformats.org/officeDocument/2006/relationships/slideLayout" Target="../slideLayouts/slideLayout58.xml" /><Relationship Id="rId6" Type="http://schemas.openxmlformats.org/officeDocument/2006/relationships/slideLayout" Target="../slideLayouts/slideLayout63.xml" /><Relationship Id="rId11" Type="http://schemas.openxmlformats.org/officeDocument/2006/relationships/slideLayout" Target="../slideLayouts/slideLayout68.xml" /><Relationship Id="rId5" Type="http://schemas.openxmlformats.org/officeDocument/2006/relationships/slideLayout" Target="../slideLayouts/slideLayout62.xml" /><Relationship Id="rId10" Type="http://schemas.openxmlformats.org/officeDocument/2006/relationships/slideLayout" Target="../slideLayouts/slideLayout67.xml" /><Relationship Id="rId4" Type="http://schemas.openxmlformats.org/officeDocument/2006/relationships/slideLayout" Target="../slideLayouts/slideLayout61.xml" /><Relationship Id="rId9" Type="http://schemas.openxmlformats.org/officeDocument/2006/relationships/slideLayout" Target="../slideLayouts/slideLayout66.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83905-BC15-4741-8538-1D40B0425E1C}" type="datetimeFigureOut">
              <a:rPr lang="en-US" smtClean="0"/>
              <a:t>11/16/2022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13680-43B5-447E-9335-B314D95265F8}" type="slidenum">
              <a:rPr lang="en-US" smtClean="0"/>
              <a:t>‹#›</a:t>
            </a:fld>
            <a:endParaRPr lang="en-US"/>
          </a:p>
        </p:txBody>
      </p:sp>
    </p:spTree>
    <p:extLst>
      <p:ext uri="{BB962C8B-B14F-4D97-AF65-F5344CB8AC3E}">
        <p14:creationId xmlns:p14="http://schemas.microsoft.com/office/powerpoint/2010/main" val="2003235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36057837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8F6965-7732-4B52-A5DC-F669A7E4174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F1923E-DC89-4426-B1F3-C7ABD0DE4A4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8564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14D2AB-DD58-4746-B875-8D90D23E26D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C8CFE3-553D-4D67-B17E-45793350FDE1}"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0934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F0132F-27AD-4901-812E-8330D548751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0DB45D-C96A-4B08-B991-7A5C42999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55382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170EA7C-835E-40B7-9F86-72784637E627}" type="datetimeFigureOut">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16/11/2022</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99AB94-7851-47D1-83AE-3F2785799CC2}" type="slidenum">
              <a:rPr kumimoji="0" lang="vi-VN" sz="16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6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474975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 /><Relationship Id="rId2" Type="http://schemas.openxmlformats.org/officeDocument/2006/relationships/image" Target="../media/image3.jp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 /><Relationship Id="rId2" Type="http://schemas.openxmlformats.org/officeDocument/2006/relationships/slideLayout" Target="../slideLayouts/slideLayout13.xml" /><Relationship Id="rId1" Type="http://schemas.openxmlformats.org/officeDocument/2006/relationships/tags" Target="../tags/tag4.xml" /><Relationship Id="rId6" Type="http://schemas.openxmlformats.org/officeDocument/2006/relationships/image" Target="../media/image8.png" /><Relationship Id="rId5" Type="http://schemas.openxmlformats.org/officeDocument/2006/relationships/image" Target="../media/image5.png" /><Relationship Id="rId4" Type="http://schemas.openxmlformats.org/officeDocument/2006/relationships/image" Target="../media/image3.jpg" /></Relationships>
</file>

<file path=ppt/slides/_rels/slide11.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3.jpg" /><Relationship Id="rId1" Type="http://schemas.openxmlformats.org/officeDocument/2006/relationships/slideLayout" Target="../slideLayouts/slideLayout13.xml" /><Relationship Id="rId4" Type="http://schemas.openxmlformats.org/officeDocument/2006/relationships/image" Target="../media/image15.png" /></Relationships>
</file>

<file path=ppt/slides/_rels/slide13.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3.jpg" /><Relationship Id="rId1" Type="http://schemas.openxmlformats.org/officeDocument/2006/relationships/slideLayout" Target="../slideLayouts/slideLayout13.xml" /><Relationship Id="rId4" Type="http://schemas.openxmlformats.org/officeDocument/2006/relationships/image" Target="../media/image17.png" /></Relationships>
</file>

<file path=ppt/slides/_rels/slide15.xml.rels><?xml version="1.0" encoding="UTF-8" standalone="yes"?>
<Relationships xmlns="http://schemas.openxmlformats.org/package/2006/relationships"><Relationship Id="rId8" Type="http://schemas.openxmlformats.org/officeDocument/2006/relationships/image" Target="../media/image20.png" /><Relationship Id="rId3" Type="http://schemas.openxmlformats.org/officeDocument/2006/relationships/slideLayout" Target="../slideLayouts/slideLayout36.xml" /><Relationship Id="rId7" Type="http://schemas.openxmlformats.org/officeDocument/2006/relationships/image" Target="../media/image19.png" /><Relationship Id="rId2" Type="http://schemas.microsoft.com/office/2007/relationships/media" Target="../media/media2.mp4" /><Relationship Id="rId1" Type="http://schemas.openxmlformats.org/officeDocument/2006/relationships/video" Target="NULL" TargetMode="External" /><Relationship Id="rId6" Type="http://schemas.openxmlformats.org/officeDocument/2006/relationships/image" Target="https://cth.edu.vn/wp-content/uploads/2018/03/phuong-phap-hoc-hop-tac-think-pair-share.jpg" TargetMode="External" /><Relationship Id="rId5" Type="http://schemas.openxmlformats.org/officeDocument/2006/relationships/image" Target="../media/image18.jpeg" /><Relationship Id="rId10" Type="http://schemas.openxmlformats.org/officeDocument/2006/relationships/image" Target="../media/image21.jpeg" /><Relationship Id="rId4" Type="http://schemas.openxmlformats.org/officeDocument/2006/relationships/image" Target="../media/image3.jpg" /><Relationship Id="rId9" Type="http://schemas.microsoft.com/office/2007/relationships/hdphoto" Target="../media/hdphoto1.wdp" /></Relationships>
</file>

<file path=ppt/slides/_rels/slide16.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5.png" /><Relationship Id="rId1" Type="http://schemas.openxmlformats.org/officeDocument/2006/relationships/slideLayout" Target="../slideLayouts/slideLayout18.xml" /></Relationships>
</file>

<file path=ppt/slides/_rels/slide17.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3.jpg" /><Relationship Id="rId1" Type="http://schemas.openxmlformats.org/officeDocument/2006/relationships/slideLayout" Target="../slideLayouts/slideLayout13.xml" /><Relationship Id="rId4" Type="http://schemas.openxmlformats.org/officeDocument/2006/relationships/image" Target="../media/image17.png" /></Relationships>
</file>

<file path=ppt/slides/_rels/slide1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22.png" /><Relationship Id="rId1" Type="http://schemas.openxmlformats.org/officeDocument/2006/relationships/slideLayout" Target="../slideLayouts/slideLayout57.xml" /><Relationship Id="rId5" Type="http://schemas.openxmlformats.org/officeDocument/2006/relationships/image" Target="../media/image24.gif" /><Relationship Id="rId4" Type="http://schemas.openxmlformats.org/officeDocument/2006/relationships/image" Target="../media/image23.png" /></Relationships>
</file>

<file path=ppt/slides/_rels/slide19.xml.rels><?xml version="1.0" encoding="UTF-8" standalone="yes"?>
<Relationships xmlns="http://schemas.openxmlformats.org/package/2006/relationships"><Relationship Id="rId3" Type="http://schemas.openxmlformats.org/officeDocument/2006/relationships/image" Target="../media/image3.jpg" /><Relationship Id="rId2" Type="http://schemas.openxmlformats.org/officeDocument/2006/relationships/image" Target="../media/image5.png" /><Relationship Id="rId1" Type="http://schemas.openxmlformats.org/officeDocument/2006/relationships/slideLayout" Target="../slideLayouts/slideLayout52.xml" /></Relationships>
</file>

<file path=ppt/slides/_rels/slide2.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notesSlide" Target="../notesSlides/notesSlide1.xml" /><Relationship Id="rId7" Type="http://schemas.openxmlformats.org/officeDocument/2006/relationships/image" Target="../media/image7.png" /><Relationship Id="rId2" Type="http://schemas.openxmlformats.org/officeDocument/2006/relationships/slideLayout" Target="../slideLayouts/slideLayout13.xml" /><Relationship Id="rId1" Type="http://schemas.openxmlformats.org/officeDocument/2006/relationships/tags" Target="../tags/tag1.xm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3.jpg" /></Relationships>
</file>

<file path=ppt/slides/_rels/slide20.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52.xml" /></Relationships>
</file>

<file path=ppt/slides/_rels/slide2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notesSlide" Target="../notesSlides/notesSlide7.xml" /><Relationship Id="rId7" Type="http://schemas.openxmlformats.org/officeDocument/2006/relationships/image" Target="../media/image6.png" /><Relationship Id="rId2" Type="http://schemas.openxmlformats.org/officeDocument/2006/relationships/slideLayout" Target="../slideLayouts/slideLayout13.xml" /><Relationship Id="rId1" Type="http://schemas.openxmlformats.org/officeDocument/2006/relationships/tags" Target="../tags/tag5.xml" /><Relationship Id="rId6" Type="http://schemas.openxmlformats.org/officeDocument/2006/relationships/image" Target="../media/image8.png" /><Relationship Id="rId5" Type="http://schemas.openxmlformats.org/officeDocument/2006/relationships/image" Target="../media/image5.png" /><Relationship Id="rId4" Type="http://schemas.openxmlformats.org/officeDocument/2006/relationships/image" Target="../media/image3.jpg" /></Relationships>
</file>

<file path=ppt/slides/_rels/slide22.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3.jpg" /><Relationship Id="rId1" Type="http://schemas.openxmlformats.org/officeDocument/2006/relationships/slideLayout" Target="../slideLayouts/slideLayout13.xml" /><Relationship Id="rId5" Type="http://schemas.openxmlformats.org/officeDocument/2006/relationships/image" Target="../media/image27.png" /><Relationship Id="rId4" Type="http://schemas.openxmlformats.org/officeDocument/2006/relationships/image" Target="../media/image26.png" /></Relationships>
</file>

<file path=ppt/slides/_rels/slide23.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image" Target="../media/image3.jpg" /><Relationship Id="rId1" Type="http://schemas.openxmlformats.org/officeDocument/2006/relationships/slideLayout" Target="../slideLayouts/slideLayout13.xml" /><Relationship Id="rId4" Type="http://schemas.openxmlformats.org/officeDocument/2006/relationships/image" Target="../media/image28.jpeg" /></Relationships>
</file>

<file path=ppt/slides/_rels/slide24.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18.xml" /></Relationships>
</file>

<file path=ppt/slides/_rels/slide25.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18.xml" /></Relationships>
</file>

<file path=ppt/slides/_rels/slide26.xml.rels><?xml version="1.0" encoding="UTF-8" standalone="yes"?>
<Relationships xmlns="http://schemas.openxmlformats.org/package/2006/relationships"><Relationship Id="rId8" Type="http://schemas.openxmlformats.org/officeDocument/2006/relationships/image" Target="../media/image33.jpg" /><Relationship Id="rId3" Type="http://schemas.microsoft.com/office/2007/relationships/hdphoto" Target="../media/hdphoto1.wdp" /><Relationship Id="rId7" Type="http://schemas.openxmlformats.org/officeDocument/2006/relationships/image" Target="../media/image32.gif" /><Relationship Id="rId2" Type="http://schemas.openxmlformats.org/officeDocument/2006/relationships/image" Target="../media/image29.png" /><Relationship Id="rId1" Type="http://schemas.openxmlformats.org/officeDocument/2006/relationships/slideLayout" Target="../slideLayouts/slideLayout59.xml" /><Relationship Id="rId6" Type="http://schemas.openxmlformats.org/officeDocument/2006/relationships/image" Target="../media/image31.gif" /><Relationship Id="rId5" Type="http://schemas.openxmlformats.org/officeDocument/2006/relationships/image" Target="../media/image30.png" /><Relationship Id="rId4" Type="http://schemas.openxmlformats.org/officeDocument/2006/relationships/image" Target="../media/image20.png" /></Relationships>
</file>

<file path=ppt/slides/_rels/slide27.xml.rels><?xml version="1.0" encoding="UTF-8" standalone="yes"?>
<Relationships xmlns="http://schemas.openxmlformats.org/package/2006/relationships"><Relationship Id="rId2" Type="http://schemas.openxmlformats.org/officeDocument/2006/relationships/image" Target="../media/image3.jpg" /><Relationship Id="rId1" Type="http://schemas.openxmlformats.org/officeDocument/2006/relationships/slideLayout" Target="../slideLayouts/slideLayout64.xml" /></Relationships>
</file>

<file path=ppt/slides/_rels/slide28.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notesSlide" Target="../notesSlides/notesSlide8.xml" /><Relationship Id="rId7" Type="http://schemas.openxmlformats.org/officeDocument/2006/relationships/image" Target="../media/image6.png" /><Relationship Id="rId2" Type="http://schemas.openxmlformats.org/officeDocument/2006/relationships/slideLayout" Target="../slideLayouts/slideLayout13.xml" /><Relationship Id="rId1" Type="http://schemas.openxmlformats.org/officeDocument/2006/relationships/tags" Target="../tags/tag6.xml" /><Relationship Id="rId6" Type="http://schemas.openxmlformats.org/officeDocument/2006/relationships/image" Target="../media/image5.png" /><Relationship Id="rId5" Type="http://schemas.openxmlformats.org/officeDocument/2006/relationships/image" Target="../media/image8.png" /><Relationship Id="rId4" Type="http://schemas.openxmlformats.org/officeDocument/2006/relationships/image" Target="../media/image3.jpg" /></Relationships>
</file>

<file path=ppt/slides/_rels/slide29.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jpg" /><Relationship Id="rId1" Type="http://schemas.openxmlformats.org/officeDocument/2006/relationships/slideLayout" Target="../slideLayouts/slideLayout13.xml" /><Relationship Id="rId5" Type="http://schemas.openxmlformats.org/officeDocument/2006/relationships/image" Target="../media/image27.png" /><Relationship Id="rId4" Type="http://schemas.openxmlformats.org/officeDocument/2006/relationships/image" Target="../media/image17.pn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9.png" /></Relationships>
</file>

<file path=ppt/slides/_rels/slide4.xml.rels><?xml version="1.0" encoding="UTF-8" standalone="yes"?>
<Relationships xmlns="http://schemas.openxmlformats.org/package/2006/relationships"><Relationship Id="rId8" Type="http://schemas.openxmlformats.org/officeDocument/2006/relationships/image" Target="../media/image8.png" /><Relationship Id="rId3" Type="http://schemas.openxmlformats.org/officeDocument/2006/relationships/notesSlide" Target="../notesSlides/notesSlide2.xml" /><Relationship Id="rId7" Type="http://schemas.openxmlformats.org/officeDocument/2006/relationships/image" Target="../media/image7.png" /><Relationship Id="rId2" Type="http://schemas.openxmlformats.org/officeDocument/2006/relationships/slideLayout" Target="../slideLayouts/slideLayout13.xml" /><Relationship Id="rId1" Type="http://schemas.openxmlformats.org/officeDocument/2006/relationships/tags" Target="../tags/tag2.xml" /><Relationship Id="rId6" Type="http://schemas.openxmlformats.org/officeDocument/2006/relationships/image" Target="../media/image6.png" /><Relationship Id="rId5" Type="http://schemas.openxmlformats.org/officeDocument/2006/relationships/image" Target="../media/image5.png" /><Relationship Id="rId4" Type="http://schemas.openxmlformats.org/officeDocument/2006/relationships/image" Target="../media/image3.jpg" /></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 /><Relationship Id="rId2" Type="http://schemas.openxmlformats.org/officeDocument/2006/relationships/slideLayout" Target="../slideLayouts/slideLayout13.xml" /><Relationship Id="rId1" Type="http://schemas.openxmlformats.org/officeDocument/2006/relationships/tags" Target="../tags/tag3.xml" /><Relationship Id="rId6" Type="http://schemas.openxmlformats.org/officeDocument/2006/relationships/image" Target="../media/image8.png" /><Relationship Id="rId5" Type="http://schemas.openxmlformats.org/officeDocument/2006/relationships/image" Target="../media/image5.png" /><Relationship Id="rId4" Type="http://schemas.openxmlformats.org/officeDocument/2006/relationships/image" Target="../media/image3.jpg" /></Relationships>
</file>

<file path=ppt/slides/_rels/slide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 /><Relationship Id="rId2" Type="http://schemas.openxmlformats.org/officeDocument/2006/relationships/image" Target="../media/image10.jpg" /><Relationship Id="rId1" Type="http://schemas.openxmlformats.org/officeDocument/2006/relationships/slideLayout" Target="../slideLayouts/slideLayout1.xml" /><Relationship Id="rId5" Type="http://schemas.openxmlformats.org/officeDocument/2006/relationships/image" Target="../media/image12.jpg" /><Relationship Id="rId4" Type="http://schemas.openxmlformats.org/officeDocument/2006/relationships/image" Target="../media/image11.jpg" /></Relationships>
</file>

<file path=ppt/slides/_rels/slide7.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13.xml" /><Relationship Id="rId5" Type="http://schemas.openxmlformats.org/officeDocument/2006/relationships/image" Target="../media/image13.png" /><Relationship Id="rId4" Type="http://schemas.openxmlformats.org/officeDocument/2006/relationships/image" Target="../media/image3.jpg" /></Relationships>
</file>

<file path=ppt/slides/_rels/slide8.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5.xml" /><Relationship Id="rId1" Type="http://schemas.openxmlformats.org/officeDocument/2006/relationships/slideLayout" Target="../slideLayouts/slideLayout30.xml" /><Relationship Id="rId5" Type="http://schemas.openxmlformats.org/officeDocument/2006/relationships/image" Target="../media/image11.jpg" /><Relationship Id="rId4" Type="http://schemas.openxmlformats.org/officeDocument/2006/relationships/image" Target="../media/image3.jpg" /></Relationships>
</file>

<file path=ppt/slides/_rels/slide9.xml.rels><?xml version="1.0" encoding="UTF-8" standalone="yes"?>
<Relationships xmlns="http://schemas.openxmlformats.org/package/2006/relationships"><Relationship Id="rId3" Type="http://schemas.openxmlformats.org/officeDocument/2006/relationships/image" Target="../media/image12.jpg" /><Relationship Id="rId2" Type="http://schemas.openxmlformats.org/officeDocument/2006/relationships/image" Target="../media/image5.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4"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9226666" y="3810841"/>
            <a:ext cx="2588403" cy="257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
          <p:cNvGrpSpPr>
            <a:grpSpLocks noChangeAspect="1"/>
          </p:cNvGrpSpPr>
          <p:nvPr/>
        </p:nvGrpSpPr>
        <p:grpSpPr bwMode="auto">
          <a:xfrm>
            <a:off x="6707256" y="3067602"/>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5" name="Rounded Rectangle 24"/>
          <p:cNvSpPr/>
          <p:nvPr/>
        </p:nvSpPr>
        <p:spPr>
          <a:xfrm>
            <a:off x="182879" y="1325879"/>
            <a:ext cx="7357301" cy="412683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a:solidFill>
                  <a:srgbClr val="FF0000"/>
                </a:solidFill>
                <a:latin typeface="Times New Roman" panose="02020603050405020304" pitchFamily="18" charset="0"/>
                <a:cs typeface="Times New Roman" panose="02020603050405020304" pitchFamily="18" charset="0"/>
              </a:rPr>
              <a:t>BÀI 8: NĂNG ĐỘNG, SÁNG TẠO</a:t>
            </a: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p>
            <a:pPr algn="ctr"/>
            <a:endParaRPr lang="en-US" sz="3200" i="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13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444340"/>
            <a:ext cx="7242205"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TextBox 5"/>
          <p:cNvSpPr txBox="1"/>
          <p:nvPr/>
        </p:nvSpPr>
        <p:spPr>
          <a:xfrm>
            <a:off x="5082257" y="1481902"/>
            <a:ext cx="6977279" cy="156966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II – NỘI DUNG BÀI HỌC</a:t>
            </a:r>
            <a:endParaRPr kumimoji="0" lang="zh-CN" altLang="en-US" sz="4800"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endParaRPr>
          </a:p>
        </p:txBody>
      </p:sp>
      <p:pic>
        <p:nvPicPr>
          <p:cNvPr id="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11" name="PA_菱形 1"/>
          <p:cNvSpPr/>
          <p:nvPr>
            <p:custDataLst>
              <p:tags r:id="rId1"/>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宋体" panose="02010600030101010101" pitchFamily="2" charset="-122"/>
              <a:cs typeface="+mn-cs"/>
            </a:endParaRPr>
          </a:p>
        </p:txBody>
      </p:sp>
      <p:sp>
        <p:nvSpPr>
          <p:cNvPr id="12" name="文本框 10"/>
          <p:cNvSpPr txBox="1"/>
          <p:nvPr/>
        </p:nvSpPr>
        <p:spPr>
          <a:xfrm>
            <a:off x="978327" y="2975143"/>
            <a:ext cx="295337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sang tạo.</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13"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155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3230" y="121189"/>
            <a:ext cx="9259159" cy="7438945"/>
          </a:xfrm>
          <a:prstGeom prst="rect">
            <a:avLst/>
          </a:prstGeom>
          <a:effectLst>
            <a:softEdge rad="939800"/>
          </a:effectLst>
        </p:spPr>
      </p:pic>
      <p:sp>
        <p:nvSpPr>
          <p:cNvPr id="2" name="Title 1"/>
          <p:cNvSpPr>
            <a:spLocks noGrp="1"/>
          </p:cNvSpPr>
          <p:nvPr>
            <p:ph type="title"/>
          </p:nvPr>
        </p:nvSpPr>
        <p:spPr>
          <a:xfrm>
            <a:off x="849704" y="-225031"/>
            <a:ext cx="10515600" cy="1325563"/>
          </a:xfrm>
        </p:spPr>
        <p:txBody>
          <a:bodyPr/>
          <a:lstStyle/>
          <a:p>
            <a:r>
              <a:rPr lang="en-US" u="sng" dirty="0">
                <a:solidFill>
                  <a:srgbClr val="0000FF"/>
                </a:solidFill>
                <a:latin typeface="#9Slide05 Habano" panose="02040603050506020204" pitchFamily="18" charset="0"/>
              </a:rPr>
              <a:t>1. </a:t>
            </a:r>
            <a:r>
              <a:rPr lang="en-US" u="sng" dirty="0" err="1">
                <a:solidFill>
                  <a:srgbClr val="0000FF"/>
                </a:solidFill>
                <a:latin typeface="#9Slide05 Habano" panose="02040603050506020204" pitchFamily="18" charset="0"/>
              </a:rPr>
              <a:t>Thế</a:t>
            </a:r>
            <a:r>
              <a:rPr lang="en-US" u="sng" dirty="0">
                <a:solidFill>
                  <a:srgbClr val="0000FF"/>
                </a:solidFill>
                <a:latin typeface="#9Slide05 Habano" panose="02040603050506020204" pitchFamily="18" charset="0"/>
              </a:rPr>
              <a:t> </a:t>
            </a:r>
            <a:r>
              <a:rPr lang="en-US" u="sng" dirty="0" err="1">
                <a:solidFill>
                  <a:srgbClr val="0000FF"/>
                </a:solidFill>
                <a:latin typeface="#9Slide05 Habano" panose="02040603050506020204" pitchFamily="18" charset="0"/>
              </a:rPr>
              <a:t>nào</a:t>
            </a:r>
            <a:r>
              <a:rPr lang="en-US" u="sng" dirty="0">
                <a:solidFill>
                  <a:srgbClr val="0000FF"/>
                </a:solidFill>
                <a:latin typeface="#9Slide05 Habano" panose="02040603050506020204" pitchFamily="18" charset="0"/>
              </a:rPr>
              <a:t> </a:t>
            </a:r>
            <a:r>
              <a:rPr lang="en-US" u="sng" err="1">
                <a:solidFill>
                  <a:srgbClr val="0000FF"/>
                </a:solidFill>
                <a:latin typeface="#9Slide05 Habano" panose="02040603050506020204" pitchFamily="18" charset="0"/>
              </a:rPr>
              <a:t>là</a:t>
            </a:r>
            <a:r>
              <a:rPr lang="en-US" u="sng">
                <a:solidFill>
                  <a:srgbClr val="0000FF"/>
                </a:solidFill>
                <a:latin typeface="#9Slide05 Habano" panose="02040603050506020204" pitchFamily="18" charset="0"/>
              </a:rPr>
              <a:t> năng động, sáng tạo?</a:t>
            </a:r>
            <a:endParaRPr lang="en-US" u="sng" dirty="0">
              <a:solidFill>
                <a:srgbClr val="0000FF"/>
              </a:solidFill>
              <a:latin typeface="#9Slide05 Habano" panose="02040603050506020204" pitchFamily="18" charset="0"/>
            </a:endParaRPr>
          </a:p>
        </p:txBody>
      </p:sp>
      <p:grpSp>
        <p:nvGrpSpPr>
          <p:cNvPr id="4" name="组合 5"/>
          <p:cNvGrpSpPr/>
          <p:nvPr/>
        </p:nvGrpSpPr>
        <p:grpSpPr>
          <a:xfrm>
            <a:off x="0" y="2460961"/>
            <a:ext cx="2011267" cy="1798212"/>
            <a:chOff x="6208713" y="1243013"/>
            <a:chExt cx="706438" cy="620713"/>
          </a:xfrm>
          <a:solidFill>
            <a:schemeClr val="tx1"/>
          </a:solidFill>
        </p:grpSpPr>
        <p:sp>
          <p:nvSpPr>
            <p:cNvPr id="5" name="Freeform 804"/>
            <p:cNvSpPr>
              <a:spLocks/>
            </p:cNvSpPr>
            <p:nvPr/>
          </p:nvSpPr>
          <p:spPr bwMode="auto">
            <a:xfrm>
              <a:off x="6270626" y="1622425"/>
              <a:ext cx="26988" cy="68263"/>
            </a:xfrm>
            <a:custGeom>
              <a:avLst/>
              <a:gdLst/>
              <a:ahLst/>
              <a:cxnLst>
                <a:cxn ang="0">
                  <a:pos x="51" y="5"/>
                </a:cxn>
                <a:cxn ang="0">
                  <a:pos x="51" y="5"/>
                </a:cxn>
                <a:cxn ang="0">
                  <a:pos x="50" y="3"/>
                </a:cxn>
                <a:cxn ang="0">
                  <a:pos x="49" y="1"/>
                </a:cxn>
                <a:cxn ang="0">
                  <a:pos x="48" y="1"/>
                </a:cxn>
                <a:cxn ang="0">
                  <a:pos x="46" y="0"/>
                </a:cxn>
                <a:cxn ang="0">
                  <a:pos x="44" y="1"/>
                </a:cxn>
                <a:cxn ang="0">
                  <a:pos x="43" y="1"/>
                </a:cxn>
                <a:cxn ang="0">
                  <a:pos x="42" y="3"/>
                </a:cxn>
                <a:cxn ang="0">
                  <a:pos x="41" y="5"/>
                </a:cxn>
                <a:cxn ang="0">
                  <a:pos x="41" y="5"/>
                </a:cxn>
                <a:cxn ang="0">
                  <a:pos x="40" y="14"/>
                </a:cxn>
                <a:cxn ang="0">
                  <a:pos x="37" y="25"/>
                </a:cxn>
                <a:cxn ang="0">
                  <a:pos x="34" y="35"/>
                </a:cxn>
                <a:cxn ang="0">
                  <a:pos x="30" y="44"/>
                </a:cxn>
                <a:cxn ang="0">
                  <a:pos x="21" y="64"/>
                </a:cxn>
                <a:cxn ang="0">
                  <a:pos x="13" y="82"/>
                </a:cxn>
                <a:cxn ang="0">
                  <a:pos x="13" y="82"/>
                </a:cxn>
                <a:cxn ang="0">
                  <a:pos x="9" y="92"/>
                </a:cxn>
                <a:cxn ang="0">
                  <a:pos x="3" y="105"/>
                </a:cxn>
                <a:cxn ang="0">
                  <a:pos x="1" y="112"/>
                </a:cxn>
                <a:cxn ang="0">
                  <a:pos x="0" y="119"/>
                </a:cxn>
                <a:cxn ang="0">
                  <a:pos x="1" y="124"/>
                </a:cxn>
                <a:cxn ang="0">
                  <a:pos x="2" y="126"/>
                </a:cxn>
                <a:cxn ang="0">
                  <a:pos x="4" y="128"/>
                </a:cxn>
                <a:cxn ang="0">
                  <a:pos x="4" y="128"/>
                </a:cxn>
                <a:cxn ang="0">
                  <a:pos x="6" y="129"/>
                </a:cxn>
                <a:cxn ang="0">
                  <a:pos x="9" y="129"/>
                </a:cxn>
                <a:cxn ang="0">
                  <a:pos x="12" y="128"/>
                </a:cxn>
                <a:cxn ang="0">
                  <a:pos x="13" y="126"/>
                </a:cxn>
                <a:cxn ang="0">
                  <a:pos x="13" y="125"/>
                </a:cxn>
                <a:cxn ang="0">
                  <a:pos x="13" y="123"/>
                </a:cxn>
                <a:cxn ang="0">
                  <a:pos x="11" y="122"/>
                </a:cxn>
                <a:cxn ang="0">
                  <a:pos x="11" y="122"/>
                </a:cxn>
                <a:cxn ang="0">
                  <a:pos x="11" y="120"/>
                </a:cxn>
                <a:cxn ang="0">
                  <a:pos x="10" y="117"/>
                </a:cxn>
                <a:cxn ang="0">
                  <a:pos x="11" y="109"/>
                </a:cxn>
                <a:cxn ang="0">
                  <a:pos x="14" y="100"/>
                </a:cxn>
                <a:cxn ang="0">
                  <a:pos x="19" y="90"/>
                </a:cxn>
                <a:cxn ang="0">
                  <a:pos x="27" y="69"/>
                </a:cxn>
                <a:cxn ang="0">
                  <a:pos x="33" y="58"/>
                </a:cxn>
                <a:cxn ang="0">
                  <a:pos x="33" y="58"/>
                </a:cxn>
                <a:cxn ang="0">
                  <a:pos x="43" y="36"/>
                </a:cxn>
                <a:cxn ang="0">
                  <a:pos x="46" y="26"/>
                </a:cxn>
                <a:cxn ang="0">
                  <a:pos x="49" y="14"/>
                </a:cxn>
                <a:cxn ang="0">
                  <a:pos x="49" y="14"/>
                </a:cxn>
                <a:cxn ang="0">
                  <a:pos x="50" y="13"/>
                </a:cxn>
                <a:cxn ang="0">
                  <a:pos x="51" y="11"/>
                </a:cxn>
                <a:cxn ang="0">
                  <a:pos x="51" y="5"/>
                </a:cxn>
              </a:cxnLst>
              <a:rect l="0" t="0" r="r" b="b"/>
              <a:pathLst>
                <a:path w="51" h="129">
                  <a:moveTo>
                    <a:pt x="51" y="5"/>
                  </a:moveTo>
                  <a:lnTo>
                    <a:pt x="51" y="5"/>
                  </a:lnTo>
                  <a:lnTo>
                    <a:pt x="50" y="3"/>
                  </a:lnTo>
                  <a:lnTo>
                    <a:pt x="49" y="1"/>
                  </a:lnTo>
                  <a:lnTo>
                    <a:pt x="48" y="1"/>
                  </a:lnTo>
                  <a:lnTo>
                    <a:pt x="46" y="0"/>
                  </a:lnTo>
                  <a:lnTo>
                    <a:pt x="44" y="1"/>
                  </a:lnTo>
                  <a:lnTo>
                    <a:pt x="43" y="1"/>
                  </a:lnTo>
                  <a:lnTo>
                    <a:pt x="42" y="3"/>
                  </a:lnTo>
                  <a:lnTo>
                    <a:pt x="41" y="5"/>
                  </a:lnTo>
                  <a:lnTo>
                    <a:pt x="41" y="5"/>
                  </a:lnTo>
                  <a:lnTo>
                    <a:pt x="40" y="14"/>
                  </a:lnTo>
                  <a:lnTo>
                    <a:pt x="37" y="25"/>
                  </a:lnTo>
                  <a:lnTo>
                    <a:pt x="34" y="35"/>
                  </a:lnTo>
                  <a:lnTo>
                    <a:pt x="30" y="44"/>
                  </a:lnTo>
                  <a:lnTo>
                    <a:pt x="21" y="64"/>
                  </a:lnTo>
                  <a:lnTo>
                    <a:pt x="13" y="82"/>
                  </a:lnTo>
                  <a:lnTo>
                    <a:pt x="13" y="82"/>
                  </a:lnTo>
                  <a:lnTo>
                    <a:pt x="9" y="92"/>
                  </a:lnTo>
                  <a:lnTo>
                    <a:pt x="3" y="105"/>
                  </a:lnTo>
                  <a:lnTo>
                    <a:pt x="1" y="112"/>
                  </a:lnTo>
                  <a:lnTo>
                    <a:pt x="0" y="119"/>
                  </a:lnTo>
                  <a:lnTo>
                    <a:pt x="1" y="124"/>
                  </a:lnTo>
                  <a:lnTo>
                    <a:pt x="2" y="126"/>
                  </a:lnTo>
                  <a:lnTo>
                    <a:pt x="4" y="128"/>
                  </a:lnTo>
                  <a:lnTo>
                    <a:pt x="4" y="128"/>
                  </a:lnTo>
                  <a:lnTo>
                    <a:pt x="6" y="129"/>
                  </a:lnTo>
                  <a:lnTo>
                    <a:pt x="9" y="129"/>
                  </a:lnTo>
                  <a:lnTo>
                    <a:pt x="12" y="128"/>
                  </a:lnTo>
                  <a:lnTo>
                    <a:pt x="13" y="126"/>
                  </a:lnTo>
                  <a:lnTo>
                    <a:pt x="13" y="125"/>
                  </a:lnTo>
                  <a:lnTo>
                    <a:pt x="13" y="123"/>
                  </a:lnTo>
                  <a:lnTo>
                    <a:pt x="11" y="122"/>
                  </a:lnTo>
                  <a:lnTo>
                    <a:pt x="11" y="122"/>
                  </a:lnTo>
                  <a:lnTo>
                    <a:pt x="11" y="120"/>
                  </a:lnTo>
                  <a:lnTo>
                    <a:pt x="10" y="117"/>
                  </a:lnTo>
                  <a:lnTo>
                    <a:pt x="11" y="109"/>
                  </a:lnTo>
                  <a:lnTo>
                    <a:pt x="14" y="100"/>
                  </a:lnTo>
                  <a:lnTo>
                    <a:pt x="19" y="90"/>
                  </a:lnTo>
                  <a:lnTo>
                    <a:pt x="27" y="69"/>
                  </a:lnTo>
                  <a:lnTo>
                    <a:pt x="33" y="58"/>
                  </a:lnTo>
                  <a:lnTo>
                    <a:pt x="33" y="58"/>
                  </a:lnTo>
                  <a:lnTo>
                    <a:pt x="43" y="36"/>
                  </a:lnTo>
                  <a:lnTo>
                    <a:pt x="46" y="26"/>
                  </a:lnTo>
                  <a:lnTo>
                    <a:pt x="49" y="14"/>
                  </a:lnTo>
                  <a:lnTo>
                    <a:pt x="49" y="14"/>
                  </a:lnTo>
                  <a:lnTo>
                    <a:pt x="50" y="13"/>
                  </a:lnTo>
                  <a:lnTo>
                    <a:pt x="51" y="11"/>
                  </a:lnTo>
                  <a:lnTo>
                    <a:pt x="51" y="5"/>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Freeform 805"/>
            <p:cNvSpPr>
              <a:spLocks/>
            </p:cNvSpPr>
            <p:nvPr/>
          </p:nvSpPr>
          <p:spPr bwMode="auto">
            <a:xfrm>
              <a:off x="6315076" y="1671638"/>
              <a:ext cx="15875" cy="41275"/>
            </a:xfrm>
            <a:custGeom>
              <a:avLst/>
              <a:gdLst/>
              <a:ahLst/>
              <a:cxnLst>
                <a:cxn ang="0">
                  <a:pos x="20" y="3"/>
                </a:cxn>
                <a:cxn ang="0">
                  <a:pos x="20" y="3"/>
                </a:cxn>
                <a:cxn ang="0">
                  <a:pos x="7" y="38"/>
                </a:cxn>
                <a:cxn ang="0">
                  <a:pos x="2" y="56"/>
                </a:cxn>
                <a:cxn ang="0">
                  <a:pos x="1" y="65"/>
                </a:cxn>
                <a:cxn ang="0">
                  <a:pos x="0" y="74"/>
                </a:cxn>
                <a:cxn ang="0">
                  <a:pos x="0" y="74"/>
                </a:cxn>
                <a:cxn ang="0">
                  <a:pos x="1" y="76"/>
                </a:cxn>
                <a:cxn ang="0">
                  <a:pos x="2" y="77"/>
                </a:cxn>
                <a:cxn ang="0">
                  <a:pos x="3" y="78"/>
                </a:cxn>
                <a:cxn ang="0">
                  <a:pos x="5" y="78"/>
                </a:cxn>
                <a:cxn ang="0">
                  <a:pos x="6" y="78"/>
                </a:cxn>
                <a:cxn ang="0">
                  <a:pos x="8" y="77"/>
                </a:cxn>
                <a:cxn ang="0">
                  <a:pos x="9" y="76"/>
                </a:cxn>
                <a:cxn ang="0">
                  <a:pos x="9" y="74"/>
                </a:cxn>
                <a:cxn ang="0">
                  <a:pos x="9" y="74"/>
                </a:cxn>
                <a:cxn ang="0">
                  <a:pos x="10" y="65"/>
                </a:cxn>
                <a:cxn ang="0">
                  <a:pos x="11" y="57"/>
                </a:cxn>
                <a:cxn ang="0">
                  <a:pos x="16" y="39"/>
                </a:cxn>
                <a:cxn ang="0">
                  <a:pos x="29" y="6"/>
                </a:cxn>
                <a:cxn ang="0">
                  <a:pos x="29" y="6"/>
                </a:cxn>
                <a:cxn ang="0">
                  <a:pos x="29" y="4"/>
                </a:cxn>
                <a:cxn ang="0">
                  <a:pos x="28" y="2"/>
                </a:cxn>
                <a:cxn ang="0">
                  <a:pos x="27" y="1"/>
                </a:cxn>
                <a:cxn ang="0">
                  <a:pos x="26" y="0"/>
                </a:cxn>
                <a:cxn ang="0">
                  <a:pos x="24" y="0"/>
                </a:cxn>
                <a:cxn ang="0">
                  <a:pos x="22" y="1"/>
                </a:cxn>
                <a:cxn ang="0">
                  <a:pos x="21" y="2"/>
                </a:cxn>
                <a:cxn ang="0">
                  <a:pos x="20" y="3"/>
                </a:cxn>
                <a:cxn ang="0">
                  <a:pos x="20" y="3"/>
                </a:cxn>
              </a:cxnLst>
              <a:rect l="0" t="0" r="r" b="b"/>
              <a:pathLst>
                <a:path w="29" h="78">
                  <a:moveTo>
                    <a:pt x="20" y="3"/>
                  </a:moveTo>
                  <a:lnTo>
                    <a:pt x="20" y="3"/>
                  </a:lnTo>
                  <a:lnTo>
                    <a:pt x="7" y="38"/>
                  </a:lnTo>
                  <a:lnTo>
                    <a:pt x="2" y="56"/>
                  </a:lnTo>
                  <a:lnTo>
                    <a:pt x="1" y="65"/>
                  </a:lnTo>
                  <a:lnTo>
                    <a:pt x="0" y="74"/>
                  </a:lnTo>
                  <a:lnTo>
                    <a:pt x="0" y="74"/>
                  </a:lnTo>
                  <a:lnTo>
                    <a:pt x="1" y="76"/>
                  </a:lnTo>
                  <a:lnTo>
                    <a:pt x="2" y="77"/>
                  </a:lnTo>
                  <a:lnTo>
                    <a:pt x="3" y="78"/>
                  </a:lnTo>
                  <a:lnTo>
                    <a:pt x="5" y="78"/>
                  </a:lnTo>
                  <a:lnTo>
                    <a:pt x="6" y="78"/>
                  </a:lnTo>
                  <a:lnTo>
                    <a:pt x="8" y="77"/>
                  </a:lnTo>
                  <a:lnTo>
                    <a:pt x="9" y="76"/>
                  </a:lnTo>
                  <a:lnTo>
                    <a:pt x="9" y="74"/>
                  </a:lnTo>
                  <a:lnTo>
                    <a:pt x="9" y="74"/>
                  </a:lnTo>
                  <a:lnTo>
                    <a:pt x="10" y="65"/>
                  </a:lnTo>
                  <a:lnTo>
                    <a:pt x="11" y="57"/>
                  </a:lnTo>
                  <a:lnTo>
                    <a:pt x="16" y="39"/>
                  </a:lnTo>
                  <a:lnTo>
                    <a:pt x="29" y="6"/>
                  </a:lnTo>
                  <a:lnTo>
                    <a:pt x="29" y="6"/>
                  </a:lnTo>
                  <a:lnTo>
                    <a:pt x="29" y="4"/>
                  </a:lnTo>
                  <a:lnTo>
                    <a:pt x="28" y="2"/>
                  </a:lnTo>
                  <a:lnTo>
                    <a:pt x="27" y="1"/>
                  </a:lnTo>
                  <a:lnTo>
                    <a:pt x="26" y="0"/>
                  </a:lnTo>
                  <a:lnTo>
                    <a:pt x="24" y="0"/>
                  </a:lnTo>
                  <a:lnTo>
                    <a:pt x="22" y="1"/>
                  </a:lnTo>
                  <a:lnTo>
                    <a:pt x="21" y="2"/>
                  </a:lnTo>
                  <a:lnTo>
                    <a:pt x="20" y="3"/>
                  </a:lnTo>
                  <a:lnTo>
                    <a:pt x="20"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 name="Freeform 806"/>
            <p:cNvSpPr>
              <a:spLocks/>
            </p:cNvSpPr>
            <p:nvPr/>
          </p:nvSpPr>
          <p:spPr bwMode="auto">
            <a:xfrm>
              <a:off x="6359526" y="1677988"/>
              <a:ext cx="20638" cy="69850"/>
            </a:xfrm>
            <a:custGeom>
              <a:avLst/>
              <a:gdLst/>
              <a:ahLst/>
              <a:cxnLst>
                <a:cxn ang="0">
                  <a:pos x="32" y="4"/>
                </a:cxn>
                <a:cxn ang="0">
                  <a:pos x="32" y="4"/>
                </a:cxn>
                <a:cxn ang="0">
                  <a:pos x="20" y="33"/>
                </a:cxn>
                <a:cxn ang="0">
                  <a:pos x="11" y="63"/>
                </a:cxn>
                <a:cxn ang="0">
                  <a:pos x="6" y="79"/>
                </a:cxn>
                <a:cxn ang="0">
                  <a:pos x="3" y="94"/>
                </a:cxn>
                <a:cxn ang="0">
                  <a:pos x="1" y="110"/>
                </a:cxn>
                <a:cxn ang="0">
                  <a:pos x="0" y="125"/>
                </a:cxn>
                <a:cxn ang="0">
                  <a:pos x="0" y="125"/>
                </a:cxn>
                <a:cxn ang="0">
                  <a:pos x="0" y="127"/>
                </a:cxn>
                <a:cxn ang="0">
                  <a:pos x="1" y="128"/>
                </a:cxn>
                <a:cxn ang="0">
                  <a:pos x="3" y="129"/>
                </a:cxn>
                <a:cxn ang="0">
                  <a:pos x="4" y="130"/>
                </a:cxn>
                <a:cxn ang="0">
                  <a:pos x="6" y="129"/>
                </a:cxn>
                <a:cxn ang="0">
                  <a:pos x="7" y="128"/>
                </a:cxn>
                <a:cxn ang="0">
                  <a:pos x="9" y="127"/>
                </a:cxn>
                <a:cxn ang="0">
                  <a:pos x="9" y="125"/>
                </a:cxn>
                <a:cxn ang="0">
                  <a:pos x="9" y="125"/>
                </a:cxn>
                <a:cxn ang="0">
                  <a:pos x="10" y="110"/>
                </a:cxn>
                <a:cxn ang="0">
                  <a:pos x="12" y="94"/>
                </a:cxn>
                <a:cxn ang="0">
                  <a:pos x="16" y="80"/>
                </a:cxn>
                <a:cxn ang="0">
                  <a:pos x="20" y="64"/>
                </a:cxn>
                <a:cxn ang="0">
                  <a:pos x="30" y="35"/>
                </a:cxn>
                <a:cxn ang="0">
                  <a:pos x="40" y="6"/>
                </a:cxn>
                <a:cxn ang="0">
                  <a:pos x="40" y="6"/>
                </a:cxn>
                <a:cxn ang="0">
                  <a:pos x="41" y="4"/>
                </a:cxn>
                <a:cxn ang="0">
                  <a:pos x="40" y="2"/>
                </a:cxn>
                <a:cxn ang="0">
                  <a:pos x="39" y="1"/>
                </a:cxn>
                <a:cxn ang="0">
                  <a:pos x="37" y="1"/>
                </a:cxn>
                <a:cxn ang="0">
                  <a:pos x="36" y="0"/>
                </a:cxn>
                <a:cxn ang="0">
                  <a:pos x="34" y="1"/>
                </a:cxn>
                <a:cxn ang="0">
                  <a:pos x="33" y="2"/>
                </a:cxn>
                <a:cxn ang="0">
                  <a:pos x="32" y="4"/>
                </a:cxn>
                <a:cxn ang="0">
                  <a:pos x="32" y="4"/>
                </a:cxn>
              </a:cxnLst>
              <a:rect l="0" t="0" r="r" b="b"/>
              <a:pathLst>
                <a:path w="41" h="130">
                  <a:moveTo>
                    <a:pt x="32" y="4"/>
                  </a:moveTo>
                  <a:lnTo>
                    <a:pt x="32" y="4"/>
                  </a:lnTo>
                  <a:lnTo>
                    <a:pt x="20" y="33"/>
                  </a:lnTo>
                  <a:lnTo>
                    <a:pt x="11" y="63"/>
                  </a:lnTo>
                  <a:lnTo>
                    <a:pt x="6" y="79"/>
                  </a:lnTo>
                  <a:lnTo>
                    <a:pt x="3" y="94"/>
                  </a:lnTo>
                  <a:lnTo>
                    <a:pt x="1" y="110"/>
                  </a:lnTo>
                  <a:lnTo>
                    <a:pt x="0" y="125"/>
                  </a:lnTo>
                  <a:lnTo>
                    <a:pt x="0" y="125"/>
                  </a:lnTo>
                  <a:lnTo>
                    <a:pt x="0" y="127"/>
                  </a:lnTo>
                  <a:lnTo>
                    <a:pt x="1" y="128"/>
                  </a:lnTo>
                  <a:lnTo>
                    <a:pt x="3" y="129"/>
                  </a:lnTo>
                  <a:lnTo>
                    <a:pt x="4" y="130"/>
                  </a:lnTo>
                  <a:lnTo>
                    <a:pt x="6" y="129"/>
                  </a:lnTo>
                  <a:lnTo>
                    <a:pt x="7" y="128"/>
                  </a:lnTo>
                  <a:lnTo>
                    <a:pt x="9" y="127"/>
                  </a:lnTo>
                  <a:lnTo>
                    <a:pt x="9" y="125"/>
                  </a:lnTo>
                  <a:lnTo>
                    <a:pt x="9" y="125"/>
                  </a:lnTo>
                  <a:lnTo>
                    <a:pt x="10" y="110"/>
                  </a:lnTo>
                  <a:lnTo>
                    <a:pt x="12" y="94"/>
                  </a:lnTo>
                  <a:lnTo>
                    <a:pt x="16" y="80"/>
                  </a:lnTo>
                  <a:lnTo>
                    <a:pt x="20" y="64"/>
                  </a:lnTo>
                  <a:lnTo>
                    <a:pt x="30" y="35"/>
                  </a:lnTo>
                  <a:lnTo>
                    <a:pt x="40" y="6"/>
                  </a:lnTo>
                  <a:lnTo>
                    <a:pt x="40" y="6"/>
                  </a:lnTo>
                  <a:lnTo>
                    <a:pt x="41" y="4"/>
                  </a:lnTo>
                  <a:lnTo>
                    <a:pt x="40" y="2"/>
                  </a:lnTo>
                  <a:lnTo>
                    <a:pt x="39" y="1"/>
                  </a:lnTo>
                  <a:lnTo>
                    <a:pt x="37" y="1"/>
                  </a:lnTo>
                  <a:lnTo>
                    <a:pt x="36" y="0"/>
                  </a:lnTo>
                  <a:lnTo>
                    <a:pt x="34" y="1"/>
                  </a:lnTo>
                  <a:lnTo>
                    <a:pt x="33" y="2"/>
                  </a:lnTo>
                  <a:lnTo>
                    <a:pt x="32" y="4"/>
                  </a:lnTo>
                  <a:lnTo>
                    <a:pt x="32"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Freeform 807"/>
            <p:cNvSpPr>
              <a:spLocks/>
            </p:cNvSpPr>
            <p:nvPr/>
          </p:nvSpPr>
          <p:spPr bwMode="auto">
            <a:xfrm>
              <a:off x="6392863" y="1708150"/>
              <a:ext cx="20638" cy="55563"/>
            </a:xfrm>
            <a:custGeom>
              <a:avLst/>
              <a:gdLst/>
              <a:ahLst/>
              <a:cxnLst>
                <a:cxn ang="0">
                  <a:pos x="32" y="4"/>
                </a:cxn>
                <a:cxn ang="0">
                  <a:pos x="32" y="4"/>
                </a:cxn>
                <a:cxn ang="0">
                  <a:pos x="27" y="17"/>
                </a:cxn>
                <a:cxn ang="0">
                  <a:pos x="23" y="28"/>
                </a:cxn>
                <a:cxn ang="0">
                  <a:pos x="13" y="51"/>
                </a:cxn>
                <a:cxn ang="0">
                  <a:pos x="8" y="63"/>
                </a:cxn>
                <a:cxn ang="0">
                  <a:pos x="4" y="74"/>
                </a:cxn>
                <a:cxn ang="0">
                  <a:pos x="1" y="87"/>
                </a:cxn>
                <a:cxn ang="0">
                  <a:pos x="0" y="100"/>
                </a:cxn>
                <a:cxn ang="0">
                  <a:pos x="0" y="100"/>
                </a:cxn>
                <a:cxn ang="0">
                  <a:pos x="0" y="102"/>
                </a:cxn>
                <a:cxn ang="0">
                  <a:pos x="1" y="103"/>
                </a:cxn>
                <a:cxn ang="0">
                  <a:pos x="3" y="104"/>
                </a:cxn>
                <a:cxn ang="0">
                  <a:pos x="4" y="104"/>
                </a:cxn>
                <a:cxn ang="0">
                  <a:pos x="6" y="104"/>
                </a:cxn>
                <a:cxn ang="0">
                  <a:pos x="8" y="103"/>
                </a:cxn>
                <a:cxn ang="0">
                  <a:pos x="9" y="102"/>
                </a:cxn>
                <a:cxn ang="0">
                  <a:pos x="9" y="100"/>
                </a:cxn>
                <a:cxn ang="0">
                  <a:pos x="9" y="100"/>
                </a:cxn>
                <a:cxn ang="0">
                  <a:pos x="10" y="87"/>
                </a:cxn>
                <a:cxn ang="0">
                  <a:pos x="13" y="75"/>
                </a:cxn>
                <a:cxn ang="0">
                  <a:pos x="17" y="64"/>
                </a:cxn>
                <a:cxn ang="0">
                  <a:pos x="22" y="53"/>
                </a:cxn>
                <a:cxn ang="0">
                  <a:pos x="33" y="30"/>
                </a:cxn>
                <a:cxn ang="0">
                  <a:pos x="37" y="19"/>
                </a:cxn>
                <a:cxn ang="0">
                  <a:pos x="41" y="6"/>
                </a:cxn>
                <a:cxn ang="0">
                  <a:pos x="41" y="6"/>
                </a:cxn>
                <a:cxn ang="0">
                  <a:pos x="41" y="4"/>
                </a:cxn>
                <a:cxn ang="0">
                  <a:pos x="40" y="2"/>
                </a:cxn>
                <a:cxn ang="0">
                  <a:pos x="39" y="1"/>
                </a:cxn>
                <a:cxn ang="0">
                  <a:pos x="37" y="1"/>
                </a:cxn>
                <a:cxn ang="0">
                  <a:pos x="35" y="0"/>
                </a:cxn>
                <a:cxn ang="0">
                  <a:pos x="34" y="1"/>
                </a:cxn>
                <a:cxn ang="0">
                  <a:pos x="33" y="2"/>
                </a:cxn>
                <a:cxn ang="0">
                  <a:pos x="32" y="4"/>
                </a:cxn>
                <a:cxn ang="0">
                  <a:pos x="32" y="4"/>
                </a:cxn>
              </a:cxnLst>
              <a:rect l="0" t="0" r="r" b="b"/>
              <a:pathLst>
                <a:path w="41" h="104">
                  <a:moveTo>
                    <a:pt x="32" y="4"/>
                  </a:moveTo>
                  <a:lnTo>
                    <a:pt x="32" y="4"/>
                  </a:lnTo>
                  <a:lnTo>
                    <a:pt x="27" y="17"/>
                  </a:lnTo>
                  <a:lnTo>
                    <a:pt x="23" y="28"/>
                  </a:lnTo>
                  <a:lnTo>
                    <a:pt x="13" y="51"/>
                  </a:lnTo>
                  <a:lnTo>
                    <a:pt x="8" y="63"/>
                  </a:lnTo>
                  <a:lnTo>
                    <a:pt x="4" y="74"/>
                  </a:lnTo>
                  <a:lnTo>
                    <a:pt x="1" y="87"/>
                  </a:lnTo>
                  <a:lnTo>
                    <a:pt x="0" y="100"/>
                  </a:lnTo>
                  <a:lnTo>
                    <a:pt x="0" y="100"/>
                  </a:lnTo>
                  <a:lnTo>
                    <a:pt x="0" y="102"/>
                  </a:lnTo>
                  <a:lnTo>
                    <a:pt x="1" y="103"/>
                  </a:lnTo>
                  <a:lnTo>
                    <a:pt x="3" y="104"/>
                  </a:lnTo>
                  <a:lnTo>
                    <a:pt x="4" y="104"/>
                  </a:lnTo>
                  <a:lnTo>
                    <a:pt x="6" y="104"/>
                  </a:lnTo>
                  <a:lnTo>
                    <a:pt x="8" y="103"/>
                  </a:lnTo>
                  <a:lnTo>
                    <a:pt x="9" y="102"/>
                  </a:lnTo>
                  <a:lnTo>
                    <a:pt x="9" y="100"/>
                  </a:lnTo>
                  <a:lnTo>
                    <a:pt x="9" y="100"/>
                  </a:lnTo>
                  <a:lnTo>
                    <a:pt x="10" y="87"/>
                  </a:lnTo>
                  <a:lnTo>
                    <a:pt x="13" y="75"/>
                  </a:lnTo>
                  <a:lnTo>
                    <a:pt x="17" y="64"/>
                  </a:lnTo>
                  <a:lnTo>
                    <a:pt x="22" y="53"/>
                  </a:lnTo>
                  <a:lnTo>
                    <a:pt x="33" y="30"/>
                  </a:lnTo>
                  <a:lnTo>
                    <a:pt x="37" y="19"/>
                  </a:lnTo>
                  <a:lnTo>
                    <a:pt x="41" y="6"/>
                  </a:lnTo>
                  <a:lnTo>
                    <a:pt x="41" y="6"/>
                  </a:lnTo>
                  <a:lnTo>
                    <a:pt x="41" y="4"/>
                  </a:lnTo>
                  <a:lnTo>
                    <a:pt x="40" y="2"/>
                  </a:lnTo>
                  <a:lnTo>
                    <a:pt x="39" y="1"/>
                  </a:lnTo>
                  <a:lnTo>
                    <a:pt x="37" y="1"/>
                  </a:lnTo>
                  <a:lnTo>
                    <a:pt x="35" y="0"/>
                  </a:lnTo>
                  <a:lnTo>
                    <a:pt x="34" y="1"/>
                  </a:lnTo>
                  <a:lnTo>
                    <a:pt x="33" y="2"/>
                  </a:lnTo>
                  <a:lnTo>
                    <a:pt x="32" y="4"/>
                  </a:lnTo>
                  <a:lnTo>
                    <a:pt x="32"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Freeform 809"/>
            <p:cNvSpPr>
              <a:spLocks/>
            </p:cNvSpPr>
            <p:nvPr/>
          </p:nvSpPr>
          <p:spPr bwMode="auto">
            <a:xfrm>
              <a:off x="6438900" y="1719263"/>
              <a:ext cx="31750" cy="65088"/>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Freeform 810"/>
            <p:cNvSpPr>
              <a:spLocks/>
            </p:cNvSpPr>
            <p:nvPr/>
          </p:nvSpPr>
          <p:spPr bwMode="auto">
            <a:xfrm>
              <a:off x="6478588" y="1731963"/>
              <a:ext cx="28575" cy="65088"/>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Freeform 811"/>
            <p:cNvSpPr>
              <a:spLocks/>
            </p:cNvSpPr>
            <p:nvPr/>
          </p:nvSpPr>
          <p:spPr bwMode="auto">
            <a:xfrm>
              <a:off x="6523038" y="1739900"/>
              <a:ext cx="25400" cy="61913"/>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Freeform 812"/>
            <p:cNvSpPr>
              <a:spLocks/>
            </p:cNvSpPr>
            <p:nvPr/>
          </p:nvSpPr>
          <p:spPr bwMode="auto">
            <a:xfrm>
              <a:off x="6572250" y="1743075"/>
              <a:ext cx="28575" cy="61913"/>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 name="Freeform 813"/>
            <p:cNvSpPr>
              <a:spLocks/>
            </p:cNvSpPr>
            <p:nvPr/>
          </p:nvSpPr>
          <p:spPr bwMode="auto">
            <a:xfrm>
              <a:off x="6629400" y="1741488"/>
              <a:ext cx="28575" cy="55563"/>
            </a:xfrm>
            <a:custGeom>
              <a:avLst/>
              <a:gdLst/>
              <a:ahLst/>
              <a:cxnLst>
                <a:cxn ang="0">
                  <a:pos x="44" y="3"/>
                </a:cxn>
                <a:cxn ang="0">
                  <a:pos x="44" y="3"/>
                </a:cxn>
                <a:cxn ang="0">
                  <a:pos x="39" y="14"/>
                </a:cxn>
                <a:cxn ang="0">
                  <a:pos x="35" y="26"/>
                </a:cxn>
                <a:cxn ang="0">
                  <a:pos x="35" y="26"/>
                </a:cxn>
                <a:cxn ang="0">
                  <a:pos x="34" y="32"/>
                </a:cxn>
                <a:cxn ang="0">
                  <a:pos x="33" y="38"/>
                </a:cxn>
                <a:cxn ang="0">
                  <a:pos x="32" y="44"/>
                </a:cxn>
                <a:cxn ang="0">
                  <a:pos x="31" y="48"/>
                </a:cxn>
                <a:cxn ang="0">
                  <a:pos x="30" y="50"/>
                </a:cxn>
                <a:cxn ang="0">
                  <a:pos x="30" y="50"/>
                </a:cxn>
                <a:cxn ang="0">
                  <a:pos x="25" y="55"/>
                </a:cxn>
                <a:cxn ang="0">
                  <a:pos x="22" y="61"/>
                </a:cxn>
                <a:cxn ang="0">
                  <a:pos x="15" y="73"/>
                </a:cxn>
                <a:cxn ang="0">
                  <a:pos x="9" y="86"/>
                </a:cxn>
                <a:cxn ang="0">
                  <a:pos x="5" y="91"/>
                </a:cxn>
                <a:cxn ang="0">
                  <a:pos x="1" y="97"/>
                </a:cxn>
                <a:cxn ang="0">
                  <a:pos x="1" y="97"/>
                </a:cxn>
                <a:cxn ang="0">
                  <a:pos x="0" y="98"/>
                </a:cxn>
                <a:cxn ang="0">
                  <a:pos x="0" y="100"/>
                </a:cxn>
                <a:cxn ang="0">
                  <a:pos x="0" y="102"/>
                </a:cxn>
                <a:cxn ang="0">
                  <a:pos x="1" y="103"/>
                </a:cxn>
                <a:cxn ang="0">
                  <a:pos x="3" y="104"/>
                </a:cxn>
                <a:cxn ang="0">
                  <a:pos x="4" y="105"/>
                </a:cxn>
                <a:cxn ang="0">
                  <a:pos x="6" y="104"/>
                </a:cxn>
                <a:cxn ang="0">
                  <a:pos x="7" y="103"/>
                </a:cxn>
                <a:cxn ang="0">
                  <a:pos x="7" y="103"/>
                </a:cxn>
                <a:cxn ang="0">
                  <a:pos x="14" y="94"/>
                </a:cxn>
                <a:cxn ang="0">
                  <a:pos x="21" y="84"/>
                </a:cxn>
                <a:cxn ang="0">
                  <a:pos x="31" y="63"/>
                </a:cxn>
                <a:cxn ang="0">
                  <a:pos x="31" y="63"/>
                </a:cxn>
                <a:cxn ang="0">
                  <a:pos x="34" y="60"/>
                </a:cxn>
                <a:cxn ang="0">
                  <a:pos x="37" y="57"/>
                </a:cxn>
                <a:cxn ang="0">
                  <a:pos x="39" y="54"/>
                </a:cxn>
                <a:cxn ang="0">
                  <a:pos x="40" y="50"/>
                </a:cxn>
                <a:cxn ang="0">
                  <a:pos x="40" y="50"/>
                </a:cxn>
                <a:cxn ang="0">
                  <a:pos x="42" y="38"/>
                </a:cxn>
                <a:cxn ang="0">
                  <a:pos x="44" y="28"/>
                </a:cxn>
                <a:cxn ang="0">
                  <a:pos x="48" y="18"/>
                </a:cxn>
                <a:cxn ang="0">
                  <a:pos x="53" y="7"/>
                </a:cxn>
                <a:cxn ang="0">
                  <a:pos x="53" y="7"/>
                </a:cxn>
                <a:cxn ang="0">
                  <a:pos x="53" y="5"/>
                </a:cxn>
                <a:cxn ang="0">
                  <a:pos x="53" y="4"/>
                </a:cxn>
                <a:cxn ang="0">
                  <a:pos x="51" y="1"/>
                </a:cxn>
                <a:cxn ang="0">
                  <a:pos x="48" y="0"/>
                </a:cxn>
                <a:cxn ang="0">
                  <a:pos x="47" y="0"/>
                </a:cxn>
                <a:cxn ang="0">
                  <a:pos x="45" y="1"/>
                </a:cxn>
                <a:cxn ang="0">
                  <a:pos x="44" y="3"/>
                </a:cxn>
                <a:cxn ang="0">
                  <a:pos x="44" y="3"/>
                </a:cxn>
              </a:cxnLst>
              <a:rect l="0" t="0" r="r" b="b"/>
              <a:pathLst>
                <a:path w="53" h="105">
                  <a:moveTo>
                    <a:pt x="44" y="3"/>
                  </a:moveTo>
                  <a:lnTo>
                    <a:pt x="44" y="3"/>
                  </a:lnTo>
                  <a:lnTo>
                    <a:pt x="39" y="14"/>
                  </a:lnTo>
                  <a:lnTo>
                    <a:pt x="35" y="26"/>
                  </a:lnTo>
                  <a:lnTo>
                    <a:pt x="35" y="26"/>
                  </a:lnTo>
                  <a:lnTo>
                    <a:pt x="34" y="32"/>
                  </a:lnTo>
                  <a:lnTo>
                    <a:pt x="33" y="38"/>
                  </a:lnTo>
                  <a:lnTo>
                    <a:pt x="32" y="44"/>
                  </a:lnTo>
                  <a:lnTo>
                    <a:pt x="31" y="48"/>
                  </a:lnTo>
                  <a:lnTo>
                    <a:pt x="30" y="50"/>
                  </a:lnTo>
                  <a:lnTo>
                    <a:pt x="30" y="50"/>
                  </a:lnTo>
                  <a:lnTo>
                    <a:pt x="25" y="55"/>
                  </a:lnTo>
                  <a:lnTo>
                    <a:pt x="22" y="61"/>
                  </a:lnTo>
                  <a:lnTo>
                    <a:pt x="15" y="73"/>
                  </a:lnTo>
                  <a:lnTo>
                    <a:pt x="9" y="86"/>
                  </a:lnTo>
                  <a:lnTo>
                    <a:pt x="5" y="91"/>
                  </a:lnTo>
                  <a:lnTo>
                    <a:pt x="1" y="97"/>
                  </a:lnTo>
                  <a:lnTo>
                    <a:pt x="1" y="97"/>
                  </a:lnTo>
                  <a:lnTo>
                    <a:pt x="0" y="98"/>
                  </a:lnTo>
                  <a:lnTo>
                    <a:pt x="0" y="100"/>
                  </a:lnTo>
                  <a:lnTo>
                    <a:pt x="0" y="102"/>
                  </a:lnTo>
                  <a:lnTo>
                    <a:pt x="1" y="103"/>
                  </a:lnTo>
                  <a:lnTo>
                    <a:pt x="3" y="104"/>
                  </a:lnTo>
                  <a:lnTo>
                    <a:pt x="4" y="105"/>
                  </a:lnTo>
                  <a:lnTo>
                    <a:pt x="6" y="104"/>
                  </a:lnTo>
                  <a:lnTo>
                    <a:pt x="7" y="103"/>
                  </a:lnTo>
                  <a:lnTo>
                    <a:pt x="7" y="103"/>
                  </a:lnTo>
                  <a:lnTo>
                    <a:pt x="14" y="94"/>
                  </a:lnTo>
                  <a:lnTo>
                    <a:pt x="21" y="84"/>
                  </a:lnTo>
                  <a:lnTo>
                    <a:pt x="31" y="63"/>
                  </a:lnTo>
                  <a:lnTo>
                    <a:pt x="31" y="63"/>
                  </a:lnTo>
                  <a:lnTo>
                    <a:pt x="34" y="60"/>
                  </a:lnTo>
                  <a:lnTo>
                    <a:pt x="37" y="57"/>
                  </a:lnTo>
                  <a:lnTo>
                    <a:pt x="39" y="54"/>
                  </a:lnTo>
                  <a:lnTo>
                    <a:pt x="40" y="50"/>
                  </a:lnTo>
                  <a:lnTo>
                    <a:pt x="40" y="50"/>
                  </a:lnTo>
                  <a:lnTo>
                    <a:pt x="42" y="38"/>
                  </a:lnTo>
                  <a:lnTo>
                    <a:pt x="44" y="28"/>
                  </a:lnTo>
                  <a:lnTo>
                    <a:pt x="48" y="18"/>
                  </a:lnTo>
                  <a:lnTo>
                    <a:pt x="53" y="7"/>
                  </a:lnTo>
                  <a:lnTo>
                    <a:pt x="53" y="7"/>
                  </a:lnTo>
                  <a:lnTo>
                    <a:pt x="53" y="5"/>
                  </a:lnTo>
                  <a:lnTo>
                    <a:pt x="53" y="4"/>
                  </a:lnTo>
                  <a:lnTo>
                    <a:pt x="51" y="1"/>
                  </a:lnTo>
                  <a:lnTo>
                    <a:pt x="48" y="0"/>
                  </a:lnTo>
                  <a:lnTo>
                    <a:pt x="47" y="0"/>
                  </a:lnTo>
                  <a:lnTo>
                    <a:pt x="45" y="1"/>
                  </a:lnTo>
                  <a:lnTo>
                    <a:pt x="44" y="3"/>
                  </a:lnTo>
                  <a:lnTo>
                    <a:pt x="44"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Freeform 814"/>
            <p:cNvSpPr>
              <a:spLocks/>
            </p:cNvSpPr>
            <p:nvPr/>
          </p:nvSpPr>
          <p:spPr bwMode="auto">
            <a:xfrm>
              <a:off x="6673850" y="1739900"/>
              <a:ext cx="20638" cy="53975"/>
            </a:xfrm>
            <a:custGeom>
              <a:avLst/>
              <a:gdLst/>
              <a:ahLst/>
              <a:cxnLst>
                <a:cxn ang="0">
                  <a:pos x="32" y="4"/>
                </a:cxn>
                <a:cxn ang="0">
                  <a:pos x="32" y="4"/>
                </a:cxn>
                <a:cxn ang="0">
                  <a:pos x="29" y="16"/>
                </a:cxn>
                <a:cxn ang="0">
                  <a:pos x="26" y="28"/>
                </a:cxn>
                <a:cxn ang="0">
                  <a:pos x="22" y="40"/>
                </a:cxn>
                <a:cxn ang="0">
                  <a:pos x="18" y="51"/>
                </a:cxn>
                <a:cxn ang="0">
                  <a:pos x="8" y="74"/>
                </a:cxn>
                <a:cxn ang="0">
                  <a:pos x="4" y="86"/>
                </a:cxn>
                <a:cxn ang="0">
                  <a:pos x="0" y="98"/>
                </a:cxn>
                <a:cxn ang="0">
                  <a:pos x="0" y="98"/>
                </a:cxn>
                <a:cxn ang="0">
                  <a:pos x="0" y="100"/>
                </a:cxn>
                <a:cxn ang="0">
                  <a:pos x="1" y="101"/>
                </a:cxn>
                <a:cxn ang="0">
                  <a:pos x="2" y="102"/>
                </a:cxn>
                <a:cxn ang="0">
                  <a:pos x="4" y="103"/>
                </a:cxn>
                <a:cxn ang="0">
                  <a:pos x="5" y="103"/>
                </a:cxn>
                <a:cxn ang="0">
                  <a:pos x="7" y="103"/>
                </a:cxn>
                <a:cxn ang="0">
                  <a:pos x="8" y="102"/>
                </a:cxn>
                <a:cxn ang="0">
                  <a:pos x="9" y="100"/>
                </a:cxn>
                <a:cxn ang="0">
                  <a:pos x="9" y="100"/>
                </a:cxn>
                <a:cxn ang="0">
                  <a:pos x="12" y="88"/>
                </a:cxn>
                <a:cxn ang="0">
                  <a:pos x="17" y="76"/>
                </a:cxn>
                <a:cxn ang="0">
                  <a:pos x="27" y="53"/>
                </a:cxn>
                <a:cxn ang="0">
                  <a:pos x="32" y="41"/>
                </a:cxn>
                <a:cxn ang="0">
                  <a:pos x="36" y="29"/>
                </a:cxn>
                <a:cxn ang="0">
                  <a:pos x="39" y="16"/>
                </a:cxn>
                <a:cxn ang="0">
                  <a:pos x="41" y="4"/>
                </a:cxn>
                <a:cxn ang="0">
                  <a:pos x="41" y="4"/>
                </a:cxn>
                <a:cxn ang="0">
                  <a:pos x="41" y="2"/>
                </a:cxn>
                <a:cxn ang="0">
                  <a:pos x="40" y="1"/>
                </a:cxn>
                <a:cxn ang="0">
                  <a:pos x="38" y="0"/>
                </a:cxn>
                <a:cxn ang="0">
                  <a:pos x="36" y="0"/>
                </a:cxn>
                <a:cxn ang="0">
                  <a:pos x="35" y="0"/>
                </a:cxn>
                <a:cxn ang="0">
                  <a:pos x="33" y="1"/>
                </a:cxn>
                <a:cxn ang="0">
                  <a:pos x="32" y="2"/>
                </a:cxn>
                <a:cxn ang="0">
                  <a:pos x="32" y="4"/>
                </a:cxn>
                <a:cxn ang="0">
                  <a:pos x="32" y="4"/>
                </a:cxn>
              </a:cxnLst>
              <a:rect l="0" t="0" r="r" b="b"/>
              <a:pathLst>
                <a:path w="41" h="103">
                  <a:moveTo>
                    <a:pt x="32" y="4"/>
                  </a:moveTo>
                  <a:lnTo>
                    <a:pt x="32" y="4"/>
                  </a:lnTo>
                  <a:lnTo>
                    <a:pt x="29" y="16"/>
                  </a:lnTo>
                  <a:lnTo>
                    <a:pt x="26" y="28"/>
                  </a:lnTo>
                  <a:lnTo>
                    <a:pt x="22" y="40"/>
                  </a:lnTo>
                  <a:lnTo>
                    <a:pt x="18" y="51"/>
                  </a:lnTo>
                  <a:lnTo>
                    <a:pt x="8" y="74"/>
                  </a:lnTo>
                  <a:lnTo>
                    <a:pt x="4" y="86"/>
                  </a:lnTo>
                  <a:lnTo>
                    <a:pt x="0" y="98"/>
                  </a:lnTo>
                  <a:lnTo>
                    <a:pt x="0" y="98"/>
                  </a:lnTo>
                  <a:lnTo>
                    <a:pt x="0" y="100"/>
                  </a:lnTo>
                  <a:lnTo>
                    <a:pt x="1" y="101"/>
                  </a:lnTo>
                  <a:lnTo>
                    <a:pt x="2" y="102"/>
                  </a:lnTo>
                  <a:lnTo>
                    <a:pt x="4" y="103"/>
                  </a:lnTo>
                  <a:lnTo>
                    <a:pt x="5" y="103"/>
                  </a:lnTo>
                  <a:lnTo>
                    <a:pt x="7" y="103"/>
                  </a:lnTo>
                  <a:lnTo>
                    <a:pt x="8" y="102"/>
                  </a:lnTo>
                  <a:lnTo>
                    <a:pt x="9" y="100"/>
                  </a:lnTo>
                  <a:lnTo>
                    <a:pt x="9" y="100"/>
                  </a:lnTo>
                  <a:lnTo>
                    <a:pt x="12" y="88"/>
                  </a:lnTo>
                  <a:lnTo>
                    <a:pt x="17" y="76"/>
                  </a:lnTo>
                  <a:lnTo>
                    <a:pt x="27" y="53"/>
                  </a:lnTo>
                  <a:lnTo>
                    <a:pt x="32" y="41"/>
                  </a:lnTo>
                  <a:lnTo>
                    <a:pt x="36" y="29"/>
                  </a:lnTo>
                  <a:lnTo>
                    <a:pt x="39" y="16"/>
                  </a:lnTo>
                  <a:lnTo>
                    <a:pt x="41" y="4"/>
                  </a:lnTo>
                  <a:lnTo>
                    <a:pt x="41" y="4"/>
                  </a:lnTo>
                  <a:lnTo>
                    <a:pt x="41" y="2"/>
                  </a:lnTo>
                  <a:lnTo>
                    <a:pt x="40" y="1"/>
                  </a:lnTo>
                  <a:lnTo>
                    <a:pt x="38" y="0"/>
                  </a:lnTo>
                  <a:lnTo>
                    <a:pt x="36" y="0"/>
                  </a:lnTo>
                  <a:lnTo>
                    <a:pt x="35" y="0"/>
                  </a:lnTo>
                  <a:lnTo>
                    <a:pt x="33" y="1"/>
                  </a:lnTo>
                  <a:lnTo>
                    <a:pt x="32" y="2"/>
                  </a:lnTo>
                  <a:lnTo>
                    <a:pt x="32" y="4"/>
                  </a:lnTo>
                  <a:lnTo>
                    <a:pt x="32"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Freeform 815"/>
            <p:cNvSpPr>
              <a:spLocks/>
            </p:cNvSpPr>
            <p:nvPr/>
          </p:nvSpPr>
          <p:spPr bwMode="auto">
            <a:xfrm>
              <a:off x="6811963" y="1671638"/>
              <a:ext cx="9525" cy="38100"/>
            </a:xfrm>
            <a:custGeom>
              <a:avLst/>
              <a:gdLst/>
              <a:ahLst/>
              <a:cxnLst>
                <a:cxn ang="0">
                  <a:pos x="11" y="58"/>
                </a:cxn>
                <a:cxn ang="0">
                  <a:pos x="11" y="58"/>
                </a:cxn>
                <a:cxn ang="0">
                  <a:pos x="10" y="51"/>
                </a:cxn>
                <a:cxn ang="0">
                  <a:pos x="9" y="44"/>
                </a:cxn>
                <a:cxn ang="0">
                  <a:pos x="10" y="33"/>
                </a:cxn>
                <a:cxn ang="0">
                  <a:pos x="10" y="33"/>
                </a:cxn>
                <a:cxn ang="0">
                  <a:pos x="11" y="5"/>
                </a:cxn>
                <a:cxn ang="0">
                  <a:pos x="11" y="5"/>
                </a:cxn>
                <a:cxn ang="0">
                  <a:pos x="11" y="3"/>
                </a:cxn>
                <a:cxn ang="0">
                  <a:pos x="10" y="1"/>
                </a:cxn>
                <a:cxn ang="0">
                  <a:pos x="8" y="0"/>
                </a:cxn>
                <a:cxn ang="0">
                  <a:pos x="7" y="0"/>
                </a:cxn>
                <a:cxn ang="0">
                  <a:pos x="5" y="0"/>
                </a:cxn>
                <a:cxn ang="0">
                  <a:pos x="4" y="1"/>
                </a:cxn>
                <a:cxn ang="0">
                  <a:pos x="3" y="3"/>
                </a:cxn>
                <a:cxn ang="0">
                  <a:pos x="2" y="5"/>
                </a:cxn>
                <a:cxn ang="0">
                  <a:pos x="2" y="5"/>
                </a:cxn>
                <a:cxn ang="0">
                  <a:pos x="1" y="20"/>
                </a:cxn>
                <a:cxn ang="0">
                  <a:pos x="0" y="40"/>
                </a:cxn>
                <a:cxn ang="0">
                  <a:pos x="0" y="50"/>
                </a:cxn>
                <a:cxn ang="0">
                  <a:pos x="2" y="59"/>
                </a:cxn>
                <a:cxn ang="0">
                  <a:pos x="3" y="63"/>
                </a:cxn>
                <a:cxn ang="0">
                  <a:pos x="5" y="66"/>
                </a:cxn>
                <a:cxn ang="0">
                  <a:pos x="7" y="69"/>
                </a:cxn>
                <a:cxn ang="0">
                  <a:pos x="11" y="72"/>
                </a:cxn>
                <a:cxn ang="0">
                  <a:pos x="11" y="72"/>
                </a:cxn>
                <a:cxn ang="0">
                  <a:pos x="13" y="72"/>
                </a:cxn>
                <a:cxn ang="0">
                  <a:pos x="15" y="72"/>
                </a:cxn>
                <a:cxn ang="0">
                  <a:pos x="17" y="70"/>
                </a:cxn>
                <a:cxn ang="0">
                  <a:pos x="17" y="68"/>
                </a:cxn>
                <a:cxn ang="0">
                  <a:pos x="17" y="62"/>
                </a:cxn>
                <a:cxn ang="0">
                  <a:pos x="17" y="62"/>
                </a:cxn>
                <a:cxn ang="0">
                  <a:pos x="17" y="59"/>
                </a:cxn>
                <a:cxn ang="0">
                  <a:pos x="15" y="58"/>
                </a:cxn>
                <a:cxn ang="0">
                  <a:pos x="13" y="57"/>
                </a:cxn>
                <a:cxn ang="0">
                  <a:pos x="11" y="58"/>
                </a:cxn>
                <a:cxn ang="0">
                  <a:pos x="11" y="58"/>
                </a:cxn>
              </a:cxnLst>
              <a:rect l="0" t="0" r="r" b="b"/>
              <a:pathLst>
                <a:path w="17" h="72">
                  <a:moveTo>
                    <a:pt x="11" y="58"/>
                  </a:moveTo>
                  <a:lnTo>
                    <a:pt x="11" y="58"/>
                  </a:lnTo>
                  <a:lnTo>
                    <a:pt x="10" y="51"/>
                  </a:lnTo>
                  <a:lnTo>
                    <a:pt x="9" y="44"/>
                  </a:lnTo>
                  <a:lnTo>
                    <a:pt x="10" y="33"/>
                  </a:lnTo>
                  <a:lnTo>
                    <a:pt x="10" y="33"/>
                  </a:lnTo>
                  <a:lnTo>
                    <a:pt x="11" y="5"/>
                  </a:lnTo>
                  <a:lnTo>
                    <a:pt x="11" y="5"/>
                  </a:lnTo>
                  <a:lnTo>
                    <a:pt x="11" y="3"/>
                  </a:lnTo>
                  <a:lnTo>
                    <a:pt x="10" y="1"/>
                  </a:lnTo>
                  <a:lnTo>
                    <a:pt x="8" y="0"/>
                  </a:lnTo>
                  <a:lnTo>
                    <a:pt x="7" y="0"/>
                  </a:lnTo>
                  <a:lnTo>
                    <a:pt x="5" y="0"/>
                  </a:lnTo>
                  <a:lnTo>
                    <a:pt x="4" y="1"/>
                  </a:lnTo>
                  <a:lnTo>
                    <a:pt x="3" y="3"/>
                  </a:lnTo>
                  <a:lnTo>
                    <a:pt x="2" y="5"/>
                  </a:lnTo>
                  <a:lnTo>
                    <a:pt x="2" y="5"/>
                  </a:lnTo>
                  <a:lnTo>
                    <a:pt x="1" y="20"/>
                  </a:lnTo>
                  <a:lnTo>
                    <a:pt x="0" y="40"/>
                  </a:lnTo>
                  <a:lnTo>
                    <a:pt x="0" y="50"/>
                  </a:lnTo>
                  <a:lnTo>
                    <a:pt x="2" y="59"/>
                  </a:lnTo>
                  <a:lnTo>
                    <a:pt x="3" y="63"/>
                  </a:lnTo>
                  <a:lnTo>
                    <a:pt x="5" y="66"/>
                  </a:lnTo>
                  <a:lnTo>
                    <a:pt x="7" y="69"/>
                  </a:lnTo>
                  <a:lnTo>
                    <a:pt x="11" y="72"/>
                  </a:lnTo>
                  <a:lnTo>
                    <a:pt x="11" y="72"/>
                  </a:lnTo>
                  <a:lnTo>
                    <a:pt x="13" y="72"/>
                  </a:lnTo>
                  <a:lnTo>
                    <a:pt x="15" y="72"/>
                  </a:lnTo>
                  <a:lnTo>
                    <a:pt x="17" y="70"/>
                  </a:lnTo>
                  <a:lnTo>
                    <a:pt x="17" y="68"/>
                  </a:lnTo>
                  <a:lnTo>
                    <a:pt x="17" y="62"/>
                  </a:lnTo>
                  <a:lnTo>
                    <a:pt x="17" y="62"/>
                  </a:lnTo>
                  <a:lnTo>
                    <a:pt x="17" y="59"/>
                  </a:lnTo>
                  <a:lnTo>
                    <a:pt x="15" y="58"/>
                  </a:lnTo>
                  <a:lnTo>
                    <a:pt x="13" y="57"/>
                  </a:lnTo>
                  <a:lnTo>
                    <a:pt x="11" y="58"/>
                  </a:lnTo>
                  <a:lnTo>
                    <a:pt x="11" y="58"/>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6" name="Freeform 816"/>
            <p:cNvSpPr>
              <a:spLocks/>
            </p:cNvSpPr>
            <p:nvPr/>
          </p:nvSpPr>
          <p:spPr bwMode="auto">
            <a:xfrm>
              <a:off x="6843713" y="1644650"/>
              <a:ext cx="22225" cy="55563"/>
            </a:xfrm>
            <a:custGeom>
              <a:avLst/>
              <a:gdLst/>
              <a:ahLst/>
              <a:cxnLst>
                <a:cxn ang="0">
                  <a:pos x="33" y="1"/>
                </a:cxn>
                <a:cxn ang="0">
                  <a:pos x="33" y="1"/>
                </a:cxn>
                <a:cxn ang="0">
                  <a:pos x="29" y="6"/>
                </a:cxn>
                <a:cxn ang="0">
                  <a:pos x="26" y="12"/>
                </a:cxn>
                <a:cxn ang="0">
                  <a:pos x="20" y="23"/>
                </a:cxn>
                <a:cxn ang="0">
                  <a:pos x="16" y="35"/>
                </a:cxn>
                <a:cxn ang="0">
                  <a:pos x="13" y="48"/>
                </a:cxn>
                <a:cxn ang="0">
                  <a:pos x="8" y="73"/>
                </a:cxn>
                <a:cxn ang="0">
                  <a:pos x="5" y="86"/>
                </a:cxn>
                <a:cxn ang="0">
                  <a:pos x="1" y="97"/>
                </a:cxn>
                <a:cxn ang="0">
                  <a:pos x="1" y="97"/>
                </a:cxn>
                <a:cxn ang="0">
                  <a:pos x="0" y="99"/>
                </a:cxn>
                <a:cxn ang="0">
                  <a:pos x="1" y="101"/>
                </a:cxn>
                <a:cxn ang="0">
                  <a:pos x="3" y="103"/>
                </a:cxn>
                <a:cxn ang="0">
                  <a:pos x="5" y="104"/>
                </a:cxn>
                <a:cxn ang="0">
                  <a:pos x="6" y="104"/>
                </a:cxn>
                <a:cxn ang="0">
                  <a:pos x="8" y="103"/>
                </a:cxn>
                <a:cxn ang="0">
                  <a:pos x="9" y="102"/>
                </a:cxn>
                <a:cxn ang="0">
                  <a:pos x="9" y="102"/>
                </a:cxn>
                <a:cxn ang="0">
                  <a:pos x="13" y="91"/>
                </a:cxn>
                <a:cxn ang="0">
                  <a:pos x="17" y="81"/>
                </a:cxn>
                <a:cxn ang="0">
                  <a:pos x="23" y="58"/>
                </a:cxn>
                <a:cxn ang="0">
                  <a:pos x="23" y="58"/>
                </a:cxn>
                <a:cxn ang="0">
                  <a:pos x="25" y="45"/>
                </a:cxn>
                <a:cxn ang="0">
                  <a:pos x="28" y="32"/>
                </a:cxn>
                <a:cxn ang="0">
                  <a:pos x="30" y="26"/>
                </a:cxn>
                <a:cxn ang="0">
                  <a:pos x="33" y="20"/>
                </a:cxn>
                <a:cxn ang="0">
                  <a:pos x="36" y="14"/>
                </a:cxn>
                <a:cxn ang="0">
                  <a:pos x="40" y="8"/>
                </a:cxn>
                <a:cxn ang="0">
                  <a:pos x="40" y="8"/>
                </a:cxn>
                <a:cxn ang="0">
                  <a:pos x="41" y="6"/>
                </a:cxn>
                <a:cxn ang="0">
                  <a:pos x="41" y="4"/>
                </a:cxn>
                <a:cxn ang="0">
                  <a:pos x="40" y="3"/>
                </a:cxn>
                <a:cxn ang="0">
                  <a:pos x="39" y="1"/>
                </a:cxn>
                <a:cxn ang="0">
                  <a:pos x="38" y="0"/>
                </a:cxn>
                <a:cxn ang="0">
                  <a:pos x="36" y="0"/>
                </a:cxn>
                <a:cxn ang="0">
                  <a:pos x="35" y="0"/>
                </a:cxn>
                <a:cxn ang="0">
                  <a:pos x="33" y="1"/>
                </a:cxn>
                <a:cxn ang="0">
                  <a:pos x="33" y="1"/>
                </a:cxn>
              </a:cxnLst>
              <a:rect l="0" t="0" r="r" b="b"/>
              <a:pathLst>
                <a:path w="41" h="104">
                  <a:moveTo>
                    <a:pt x="33" y="1"/>
                  </a:moveTo>
                  <a:lnTo>
                    <a:pt x="33" y="1"/>
                  </a:lnTo>
                  <a:lnTo>
                    <a:pt x="29" y="6"/>
                  </a:lnTo>
                  <a:lnTo>
                    <a:pt x="26" y="12"/>
                  </a:lnTo>
                  <a:lnTo>
                    <a:pt x="20" y="23"/>
                  </a:lnTo>
                  <a:lnTo>
                    <a:pt x="16" y="35"/>
                  </a:lnTo>
                  <a:lnTo>
                    <a:pt x="13" y="48"/>
                  </a:lnTo>
                  <a:lnTo>
                    <a:pt x="8" y="73"/>
                  </a:lnTo>
                  <a:lnTo>
                    <a:pt x="5" y="86"/>
                  </a:lnTo>
                  <a:lnTo>
                    <a:pt x="1" y="97"/>
                  </a:lnTo>
                  <a:lnTo>
                    <a:pt x="1" y="97"/>
                  </a:lnTo>
                  <a:lnTo>
                    <a:pt x="0" y="99"/>
                  </a:lnTo>
                  <a:lnTo>
                    <a:pt x="1" y="101"/>
                  </a:lnTo>
                  <a:lnTo>
                    <a:pt x="3" y="103"/>
                  </a:lnTo>
                  <a:lnTo>
                    <a:pt x="5" y="104"/>
                  </a:lnTo>
                  <a:lnTo>
                    <a:pt x="6" y="104"/>
                  </a:lnTo>
                  <a:lnTo>
                    <a:pt x="8" y="103"/>
                  </a:lnTo>
                  <a:lnTo>
                    <a:pt x="9" y="102"/>
                  </a:lnTo>
                  <a:lnTo>
                    <a:pt x="9" y="102"/>
                  </a:lnTo>
                  <a:lnTo>
                    <a:pt x="13" y="91"/>
                  </a:lnTo>
                  <a:lnTo>
                    <a:pt x="17" y="81"/>
                  </a:lnTo>
                  <a:lnTo>
                    <a:pt x="23" y="58"/>
                  </a:lnTo>
                  <a:lnTo>
                    <a:pt x="23" y="58"/>
                  </a:lnTo>
                  <a:lnTo>
                    <a:pt x="25" y="45"/>
                  </a:lnTo>
                  <a:lnTo>
                    <a:pt x="28" y="32"/>
                  </a:lnTo>
                  <a:lnTo>
                    <a:pt x="30" y="26"/>
                  </a:lnTo>
                  <a:lnTo>
                    <a:pt x="33" y="20"/>
                  </a:lnTo>
                  <a:lnTo>
                    <a:pt x="36" y="14"/>
                  </a:lnTo>
                  <a:lnTo>
                    <a:pt x="40" y="8"/>
                  </a:lnTo>
                  <a:lnTo>
                    <a:pt x="40" y="8"/>
                  </a:lnTo>
                  <a:lnTo>
                    <a:pt x="41" y="6"/>
                  </a:lnTo>
                  <a:lnTo>
                    <a:pt x="41" y="4"/>
                  </a:lnTo>
                  <a:lnTo>
                    <a:pt x="40" y="3"/>
                  </a:lnTo>
                  <a:lnTo>
                    <a:pt x="39" y="1"/>
                  </a:lnTo>
                  <a:lnTo>
                    <a:pt x="38" y="0"/>
                  </a:lnTo>
                  <a:lnTo>
                    <a:pt x="36" y="0"/>
                  </a:lnTo>
                  <a:lnTo>
                    <a:pt x="35" y="0"/>
                  </a:lnTo>
                  <a:lnTo>
                    <a:pt x="33" y="1"/>
                  </a:lnTo>
                  <a:lnTo>
                    <a:pt x="33"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7" name="Freeform 817"/>
            <p:cNvSpPr>
              <a:spLocks/>
            </p:cNvSpPr>
            <p:nvPr/>
          </p:nvSpPr>
          <p:spPr bwMode="auto">
            <a:xfrm>
              <a:off x="6719888" y="1743075"/>
              <a:ext cx="9525" cy="47625"/>
            </a:xfrm>
            <a:custGeom>
              <a:avLst/>
              <a:gdLst/>
              <a:ahLst/>
              <a:cxnLst>
                <a:cxn ang="0">
                  <a:pos x="16" y="4"/>
                </a:cxn>
                <a:cxn ang="0">
                  <a:pos x="16" y="4"/>
                </a:cxn>
                <a:cxn ang="0">
                  <a:pos x="16" y="2"/>
                </a:cxn>
                <a:cxn ang="0">
                  <a:pos x="15" y="1"/>
                </a:cxn>
                <a:cxn ang="0">
                  <a:pos x="13" y="0"/>
                </a:cxn>
                <a:cxn ang="0">
                  <a:pos x="11" y="0"/>
                </a:cxn>
                <a:cxn ang="0">
                  <a:pos x="10" y="0"/>
                </a:cxn>
                <a:cxn ang="0">
                  <a:pos x="8" y="1"/>
                </a:cxn>
                <a:cxn ang="0">
                  <a:pos x="7" y="2"/>
                </a:cxn>
                <a:cxn ang="0">
                  <a:pos x="7" y="4"/>
                </a:cxn>
                <a:cxn ang="0">
                  <a:pos x="7" y="4"/>
                </a:cxn>
                <a:cxn ang="0">
                  <a:pos x="8" y="25"/>
                </a:cxn>
                <a:cxn ang="0">
                  <a:pos x="8" y="44"/>
                </a:cxn>
                <a:cxn ang="0">
                  <a:pos x="8" y="55"/>
                </a:cxn>
                <a:cxn ang="0">
                  <a:pos x="7" y="65"/>
                </a:cxn>
                <a:cxn ang="0">
                  <a:pos x="4" y="74"/>
                </a:cxn>
                <a:cxn ang="0">
                  <a:pos x="0" y="84"/>
                </a:cxn>
                <a:cxn ang="0">
                  <a:pos x="0" y="84"/>
                </a:cxn>
                <a:cxn ang="0">
                  <a:pos x="0" y="86"/>
                </a:cxn>
                <a:cxn ang="0">
                  <a:pos x="0" y="88"/>
                </a:cxn>
                <a:cxn ang="0">
                  <a:pos x="3" y="91"/>
                </a:cxn>
                <a:cxn ang="0">
                  <a:pos x="4" y="91"/>
                </a:cxn>
                <a:cxn ang="0">
                  <a:pos x="7" y="91"/>
                </a:cxn>
                <a:cxn ang="0">
                  <a:pos x="8" y="91"/>
                </a:cxn>
                <a:cxn ang="0">
                  <a:pos x="9" y="89"/>
                </a:cxn>
                <a:cxn ang="0">
                  <a:pos x="9" y="89"/>
                </a:cxn>
                <a:cxn ang="0">
                  <a:pos x="13" y="79"/>
                </a:cxn>
                <a:cxn ang="0">
                  <a:pos x="15" y="68"/>
                </a:cxn>
                <a:cxn ang="0">
                  <a:pos x="17" y="58"/>
                </a:cxn>
                <a:cxn ang="0">
                  <a:pos x="17" y="48"/>
                </a:cxn>
                <a:cxn ang="0">
                  <a:pos x="17" y="26"/>
                </a:cxn>
                <a:cxn ang="0">
                  <a:pos x="16" y="4"/>
                </a:cxn>
                <a:cxn ang="0">
                  <a:pos x="16" y="4"/>
                </a:cxn>
              </a:cxnLst>
              <a:rect l="0" t="0" r="r" b="b"/>
              <a:pathLst>
                <a:path w="17" h="91">
                  <a:moveTo>
                    <a:pt x="16" y="4"/>
                  </a:moveTo>
                  <a:lnTo>
                    <a:pt x="16" y="4"/>
                  </a:lnTo>
                  <a:lnTo>
                    <a:pt x="16" y="2"/>
                  </a:lnTo>
                  <a:lnTo>
                    <a:pt x="15" y="1"/>
                  </a:lnTo>
                  <a:lnTo>
                    <a:pt x="13" y="0"/>
                  </a:lnTo>
                  <a:lnTo>
                    <a:pt x="11" y="0"/>
                  </a:lnTo>
                  <a:lnTo>
                    <a:pt x="10" y="0"/>
                  </a:lnTo>
                  <a:lnTo>
                    <a:pt x="8" y="1"/>
                  </a:lnTo>
                  <a:lnTo>
                    <a:pt x="7" y="2"/>
                  </a:lnTo>
                  <a:lnTo>
                    <a:pt x="7" y="4"/>
                  </a:lnTo>
                  <a:lnTo>
                    <a:pt x="7" y="4"/>
                  </a:lnTo>
                  <a:lnTo>
                    <a:pt x="8" y="25"/>
                  </a:lnTo>
                  <a:lnTo>
                    <a:pt x="8" y="44"/>
                  </a:lnTo>
                  <a:lnTo>
                    <a:pt x="8" y="55"/>
                  </a:lnTo>
                  <a:lnTo>
                    <a:pt x="7" y="65"/>
                  </a:lnTo>
                  <a:lnTo>
                    <a:pt x="4" y="74"/>
                  </a:lnTo>
                  <a:lnTo>
                    <a:pt x="0" y="84"/>
                  </a:lnTo>
                  <a:lnTo>
                    <a:pt x="0" y="84"/>
                  </a:lnTo>
                  <a:lnTo>
                    <a:pt x="0" y="86"/>
                  </a:lnTo>
                  <a:lnTo>
                    <a:pt x="0" y="88"/>
                  </a:lnTo>
                  <a:lnTo>
                    <a:pt x="3" y="91"/>
                  </a:lnTo>
                  <a:lnTo>
                    <a:pt x="4" y="91"/>
                  </a:lnTo>
                  <a:lnTo>
                    <a:pt x="7" y="91"/>
                  </a:lnTo>
                  <a:lnTo>
                    <a:pt x="8" y="91"/>
                  </a:lnTo>
                  <a:lnTo>
                    <a:pt x="9" y="89"/>
                  </a:lnTo>
                  <a:lnTo>
                    <a:pt x="9" y="89"/>
                  </a:lnTo>
                  <a:lnTo>
                    <a:pt x="13" y="79"/>
                  </a:lnTo>
                  <a:lnTo>
                    <a:pt x="15" y="68"/>
                  </a:lnTo>
                  <a:lnTo>
                    <a:pt x="17" y="58"/>
                  </a:lnTo>
                  <a:lnTo>
                    <a:pt x="17" y="48"/>
                  </a:lnTo>
                  <a:lnTo>
                    <a:pt x="17" y="26"/>
                  </a:lnTo>
                  <a:lnTo>
                    <a:pt x="16" y="4"/>
                  </a:lnTo>
                  <a:lnTo>
                    <a:pt x="16" y="4"/>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Freeform 818"/>
            <p:cNvSpPr>
              <a:spLocks/>
            </p:cNvSpPr>
            <p:nvPr/>
          </p:nvSpPr>
          <p:spPr bwMode="auto">
            <a:xfrm>
              <a:off x="6754813" y="1758950"/>
              <a:ext cx="12700" cy="49213"/>
            </a:xfrm>
            <a:custGeom>
              <a:avLst/>
              <a:gdLst/>
              <a:ahLst/>
              <a:cxnLst>
                <a:cxn ang="0">
                  <a:pos x="24" y="5"/>
                </a:cxn>
                <a:cxn ang="0">
                  <a:pos x="24" y="5"/>
                </a:cxn>
                <a:cxn ang="0">
                  <a:pos x="24" y="3"/>
                </a:cxn>
                <a:cxn ang="0">
                  <a:pos x="23" y="1"/>
                </a:cxn>
                <a:cxn ang="0">
                  <a:pos x="22" y="0"/>
                </a:cxn>
                <a:cxn ang="0">
                  <a:pos x="20" y="0"/>
                </a:cxn>
                <a:cxn ang="0">
                  <a:pos x="18" y="0"/>
                </a:cxn>
                <a:cxn ang="0">
                  <a:pos x="17" y="1"/>
                </a:cxn>
                <a:cxn ang="0">
                  <a:pos x="16" y="3"/>
                </a:cxn>
                <a:cxn ang="0">
                  <a:pos x="15" y="5"/>
                </a:cxn>
                <a:cxn ang="0">
                  <a:pos x="15" y="5"/>
                </a:cxn>
                <a:cxn ang="0">
                  <a:pos x="15" y="18"/>
                </a:cxn>
                <a:cxn ang="0">
                  <a:pos x="13" y="30"/>
                </a:cxn>
                <a:cxn ang="0">
                  <a:pos x="11" y="42"/>
                </a:cxn>
                <a:cxn ang="0">
                  <a:pos x="8" y="55"/>
                </a:cxn>
                <a:cxn ang="0">
                  <a:pos x="8" y="55"/>
                </a:cxn>
                <a:cxn ang="0">
                  <a:pos x="5" y="63"/>
                </a:cxn>
                <a:cxn ang="0">
                  <a:pos x="2" y="72"/>
                </a:cxn>
                <a:cxn ang="0">
                  <a:pos x="0" y="76"/>
                </a:cxn>
                <a:cxn ang="0">
                  <a:pos x="0" y="82"/>
                </a:cxn>
                <a:cxn ang="0">
                  <a:pos x="2" y="86"/>
                </a:cxn>
                <a:cxn ang="0">
                  <a:pos x="4" y="90"/>
                </a:cxn>
                <a:cxn ang="0">
                  <a:pos x="4" y="90"/>
                </a:cxn>
                <a:cxn ang="0">
                  <a:pos x="5" y="91"/>
                </a:cxn>
                <a:cxn ang="0">
                  <a:pos x="7" y="92"/>
                </a:cxn>
                <a:cxn ang="0">
                  <a:pos x="8" y="92"/>
                </a:cxn>
                <a:cxn ang="0">
                  <a:pos x="10" y="91"/>
                </a:cxn>
                <a:cxn ang="0">
                  <a:pos x="11" y="90"/>
                </a:cxn>
                <a:cxn ang="0">
                  <a:pos x="12" y="88"/>
                </a:cxn>
                <a:cxn ang="0">
                  <a:pos x="12" y="87"/>
                </a:cxn>
                <a:cxn ang="0">
                  <a:pos x="12" y="85"/>
                </a:cxn>
                <a:cxn ang="0">
                  <a:pos x="12" y="85"/>
                </a:cxn>
                <a:cxn ang="0">
                  <a:pos x="10" y="82"/>
                </a:cxn>
                <a:cxn ang="0">
                  <a:pos x="10" y="77"/>
                </a:cxn>
                <a:cxn ang="0">
                  <a:pos x="11" y="72"/>
                </a:cxn>
                <a:cxn ang="0">
                  <a:pos x="13" y="68"/>
                </a:cxn>
                <a:cxn ang="0">
                  <a:pos x="16" y="59"/>
                </a:cxn>
                <a:cxn ang="0">
                  <a:pos x="18" y="51"/>
                </a:cxn>
                <a:cxn ang="0">
                  <a:pos x="18" y="51"/>
                </a:cxn>
                <a:cxn ang="0">
                  <a:pos x="20" y="39"/>
                </a:cxn>
                <a:cxn ang="0">
                  <a:pos x="22" y="28"/>
                </a:cxn>
                <a:cxn ang="0">
                  <a:pos x="24" y="17"/>
                </a:cxn>
                <a:cxn ang="0">
                  <a:pos x="24" y="5"/>
                </a:cxn>
                <a:cxn ang="0">
                  <a:pos x="24" y="5"/>
                </a:cxn>
              </a:cxnLst>
              <a:rect l="0" t="0" r="r" b="b"/>
              <a:pathLst>
                <a:path w="24" h="92">
                  <a:moveTo>
                    <a:pt x="24" y="5"/>
                  </a:moveTo>
                  <a:lnTo>
                    <a:pt x="24" y="5"/>
                  </a:lnTo>
                  <a:lnTo>
                    <a:pt x="24" y="3"/>
                  </a:lnTo>
                  <a:lnTo>
                    <a:pt x="23" y="1"/>
                  </a:lnTo>
                  <a:lnTo>
                    <a:pt x="22" y="0"/>
                  </a:lnTo>
                  <a:lnTo>
                    <a:pt x="20" y="0"/>
                  </a:lnTo>
                  <a:lnTo>
                    <a:pt x="18" y="0"/>
                  </a:lnTo>
                  <a:lnTo>
                    <a:pt x="17" y="1"/>
                  </a:lnTo>
                  <a:lnTo>
                    <a:pt x="16" y="3"/>
                  </a:lnTo>
                  <a:lnTo>
                    <a:pt x="15" y="5"/>
                  </a:lnTo>
                  <a:lnTo>
                    <a:pt x="15" y="5"/>
                  </a:lnTo>
                  <a:lnTo>
                    <a:pt x="15" y="18"/>
                  </a:lnTo>
                  <a:lnTo>
                    <a:pt x="13" y="30"/>
                  </a:lnTo>
                  <a:lnTo>
                    <a:pt x="11" y="42"/>
                  </a:lnTo>
                  <a:lnTo>
                    <a:pt x="8" y="55"/>
                  </a:lnTo>
                  <a:lnTo>
                    <a:pt x="8" y="55"/>
                  </a:lnTo>
                  <a:lnTo>
                    <a:pt x="5" y="63"/>
                  </a:lnTo>
                  <a:lnTo>
                    <a:pt x="2" y="72"/>
                  </a:lnTo>
                  <a:lnTo>
                    <a:pt x="0" y="76"/>
                  </a:lnTo>
                  <a:lnTo>
                    <a:pt x="0" y="82"/>
                  </a:lnTo>
                  <a:lnTo>
                    <a:pt x="2" y="86"/>
                  </a:lnTo>
                  <a:lnTo>
                    <a:pt x="4" y="90"/>
                  </a:lnTo>
                  <a:lnTo>
                    <a:pt x="4" y="90"/>
                  </a:lnTo>
                  <a:lnTo>
                    <a:pt x="5" y="91"/>
                  </a:lnTo>
                  <a:lnTo>
                    <a:pt x="7" y="92"/>
                  </a:lnTo>
                  <a:lnTo>
                    <a:pt x="8" y="92"/>
                  </a:lnTo>
                  <a:lnTo>
                    <a:pt x="10" y="91"/>
                  </a:lnTo>
                  <a:lnTo>
                    <a:pt x="11" y="90"/>
                  </a:lnTo>
                  <a:lnTo>
                    <a:pt x="12" y="88"/>
                  </a:lnTo>
                  <a:lnTo>
                    <a:pt x="12" y="87"/>
                  </a:lnTo>
                  <a:lnTo>
                    <a:pt x="12" y="85"/>
                  </a:lnTo>
                  <a:lnTo>
                    <a:pt x="12" y="85"/>
                  </a:lnTo>
                  <a:lnTo>
                    <a:pt x="10" y="82"/>
                  </a:lnTo>
                  <a:lnTo>
                    <a:pt x="10" y="77"/>
                  </a:lnTo>
                  <a:lnTo>
                    <a:pt x="11" y="72"/>
                  </a:lnTo>
                  <a:lnTo>
                    <a:pt x="13" y="68"/>
                  </a:lnTo>
                  <a:lnTo>
                    <a:pt x="16" y="59"/>
                  </a:lnTo>
                  <a:lnTo>
                    <a:pt x="18" y="51"/>
                  </a:lnTo>
                  <a:lnTo>
                    <a:pt x="18" y="51"/>
                  </a:lnTo>
                  <a:lnTo>
                    <a:pt x="20" y="39"/>
                  </a:lnTo>
                  <a:lnTo>
                    <a:pt x="22" y="28"/>
                  </a:lnTo>
                  <a:lnTo>
                    <a:pt x="24" y="17"/>
                  </a:lnTo>
                  <a:lnTo>
                    <a:pt x="24" y="5"/>
                  </a:lnTo>
                  <a:lnTo>
                    <a:pt x="24" y="5"/>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Freeform 821"/>
            <p:cNvSpPr>
              <a:spLocks/>
            </p:cNvSpPr>
            <p:nvPr/>
          </p:nvSpPr>
          <p:spPr bwMode="auto">
            <a:xfrm>
              <a:off x="6418263" y="1346200"/>
              <a:ext cx="39688" cy="65088"/>
            </a:xfrm>
            <a:custGeom>
              <a:avLst/>
              <a:gdLst/>
              <a:ahLst/>
              <a:cxnLst>
                <a:cxn ang="0">
                  <a:pos x="63" y="3"/>
                </a:cxn>
                <a:cxn ang="0">
                  <a:pos x="63" y="3"/>
                </a:cxn>
                <a:cxn ang="0">
                  <a:pos x="61" y="12"/>
                </a:cxn>
                <a:cxn ang="0">
                  <a:pos x="59" y="19"/>
                </a:cxn>
                <a:cxn ang="0">
                  <a:pos x="52" y="33"/>
                </a:cxn>
                <a:cxn ang="0">
                  <a:pos x="43" y="48"/>
                </a:cxn>
                <a:cxn ang="0">
                  <a:pos x="33" y="61"/>
                </a:cxn>
                <a:cxn ang="0">
                  <a:pos x="24" y="75"/>
                </a:cxn>
                <a:cxn ang="0">
                  <a:pos x="15" y="88"/>
                </a:cxn>
                <a:cxn ang="0">
                  <a:pos x="6" y="102"/>
                </a:cxn>
                <a:cxn ang="0">
                  <a:pos x="3" y="110"/>
                </a:cxn>
                <a:cxn ang="0">
                  <a:pos x="0" y="117"/>
                </a:cxn>
                <a:cxn ang="0">
                  <a:pos x="0" y="117"/>
                </a:cxn>
                <a:cxn ang="0">
                  <a:pos x="0" y="119"/>
                </a:cxn>
                <a:cxn ang="0">
                  <a:pos x="0" y="121"/>
                </a:cxn>
                <a:cxn ang="0">
                  <a:pos x="2" y="122"/>
                </a:cxn>
                <a:cxn ang="0">
                  <a:pos x="3" y="123"/>
                </a:cxn>
                <a:cxn ang="0">
                  <a:pos x="5" y="123"/>
                </a:cxn>
                <a:cxn ang="0">
                  <a:pos x="6" y="123"/>
                </a:cxn>
                <a:cxn ang="0">
                  <a:pos x="8" y="121"/>
                </a:cxn>
                <a:cxn ang="0">
                  <a:pos x="10" y="120"/>
                </a:cxn>
                <a:cxn ang="0">
                  <a:pos x="10" y="120"/>
                </a:cxn>
                <a:cxn ang="0">
                  <a:pos x="13" y="112"/>
                </a:cxn>
                <a:cxn ang="0">
                  <a:pos x="16" y="105"/>
                </a:cxn>
                <a:cxn ang="0">
                  <a:pos x="24" y="90"/>
                </a:cxn>
                <a:cxn ang="0">
                  <a:pos x="33" y="77"/>
                </a:cxn>
                <a:cxn ang="0">
                  <a:pos x="43" y="63"/>
                </a:cxn>
                <a:cxn ang="0">
                  <a:pos x="52" y="50"/>
                </a:cxn>
                <a:cxn ang="0">
                  <a:pos x="61" y="36"/>
                </a:cxn>
                <a:cxn ang="0">
                  <a:pos x="67" y="22"/>
                </a:cxn>
                <a:cxn ang="0">
                  <a:pos x="70" y="14"/>
                </a:cxn>
                <a:cxn ang="0">
                  <a:pos x="73" y="6"/>
                </a:cxn>
                <a:cxn ang="0">
                  <a:pos x="73" y="6"/>
                </a:cxn>
                <a:cxn ang="0">
                  <a:pos x="73" y="4"/>
                </a:cxn>
                <a:cxn ang="0">
                  <a:pos x="71" y="2"/>
                </a:cxn>
                <a:cxn ang="0">
                  <a:pos x="70" y="1"/>
                </a:cxn>
                <a:cxn ang="0">
                  <a:pos x="69" y="0"/>
                </a:cxn>
                <a:cxn ang="0">
                  <a:pos x="67" y="0"/>
                </a:cxn>
                <a:cxn ang="0">
                  <a:pos x="65" y="0"/>
                </a:cxn>
                <a:cxn ang="0">
                  <a:pos x="64" y="1"/>
                </a:cxn>
                <a:cxn ang="0">
                  <a:pos x="63" y="3"/>
                </a:cxn>
                <a:cxn ang="0">
                  <a:pos x="63" y="3"/>
                </a:cxn>
              </a:cxnLst>
              <a:rect l="0" t="0" r="r" b="b"/>
              <a:pathLst>
                <a:path w="73" h="123">
                  <a:moveTo>
                    <a:pt x="63" y="3"/>
                  </a:moveTo>
                  <a:lnTo>
                    <a:pt x="63" y="3"/>
                  </a:lnTo>
                  <a:lnTo>
                    <a:pt x="61" y="12"/>
                  </a:lnTo>
                  <a:lnTo>
                    <a:pt x="59" y="19"/>
                  </a:lnTo>
                  <a:lnTo>
                    <a:pt x="52" y="33"/>
                  </a:lnTo>
                  <a:lnTo>
                    <a:pt x="43" y="48"/>
                  </a:lnTo>
                  <a:lnTo>
                    <a:pt x="33" y="61"/>
                  </a:lnTo>
                  <a:lnTo>
                    <a:pt x="24" y="75"/>
                  </a:lnTo>
                  <a:lnTo>
                    <a:pt x="15" y="88"/>
                  </a:lnTo>
                  <a:lnTo>
                    <a:pt x="6" y="102"/>
                  </a:lnTo>
                  <a:lnTo>
                    <a:pt x="3" y="110"/>
                  </a:lnTo>
                  <a:lnTo>
                    <a:pt x="0" y="117"/>
                  </a:lnTo>
                  <a:lnTo>
                    <a:pt x="0" y="117"/>
                  </a:lnTo>
                  <a:lnTo>
                    <a:pt x="0" y="119"/>
                  </a:lnTo>
                  <a:lnTo>
                    <a:pt x="0" y="121"/>
                  </a:lnTo>
                  <a:lnTo>
                    <a:pt x="2" y="122"/>
                  </a:lnTo>
                  <a:lnTo>
                    <a:pt x="3" y="123"/>
                  </a:lnTo>
                  <a:lnTo>
                    <a:pt x="5" y="123"/>
                  </a:lnTo>
                  <a:lnTo>
                    <a:pt x="6" y="123"/>
                  </a:lnTo>
                  <a:lnTo>
                    <a:pt x="8" y="121"/>
                  </a:lnTo>
                  <a:lnTo>
                    <a:pt x="10" y="120"/>
                  </a:lnTo>
                  <a:lnTo>
                    <a:pt x="10" y="120"/>
                  </a:lnTo>
                  <a:lnTo>
                    <a:pt x="13" y="112"/>
                  </a:lnTo>
                  <a:lnTo>
                    <a:pt x="16" y="105"/>
                  </a:lnTo>
                  <a:lnTo>
                    <a:pt x="24" y="90"/>
                  </a:lnTo>
                  <a:lnTo>
                    <a:pt x="33" y="77"/>
                  </a:lnTo>
                  <a:lnTo>
                    <a:pt x="43" y="63"/>
                  </a:lnTo>
                  <a:lnTo>
                    <a:pt x="52" y="50"/>
                  </a:lnTo>
                  <a:lnTo>
                    <a:pt x="61" y="36"/>
                  </a:lnTo>
                  <a:lnTo>
                    <a:pt x="67" y="22"/>
                  </a:lnTo>
                  <a:lnTo>
                    <a:pt x="70" y="14"/>
                  </a:lnTo>
                  <a:lnTo>
                    <a:pt x="73" y="6"/>
                  </a:lnTo>
                  <a:lnTo>
                    <a:pt x="73" y="6"/>
                  </a:lnTo>
                  <a:lnTo>
                    <a:pt x="73" y="4"/>
                  </a:lnTo>
                  <a:lnTo>
                    <a:pt x="71" y="2"/>
                  </a:lnTo>
                  <a:lnTo>
                    <a:pt x="70" y="1"/>
                  </a:lnTo>
                  <a:lnTo>
                    <a:pt x="69" y="0"/>
                  </a:lnTo>
                  <a:lnTo>
                    <a:pt x="67" y="0"/>
                  </a:lnTo>
                  <a:lnTo>
                    <a:pt x="65" y="0"/>
                  </a:lnTo>
                  <a:lnTo>
                    <a:pt x="64" y="1"/>
                  </a:lnTo>
                  <a:lnTo>
                    <a:pt x="63" y="3"/>
                  </a:lnTo>
                  <a:lnTo>
                    <a:pt x="63"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Freeform 822"/>
            <p:cNvSpPr>
              <a:spLocks/>
            </p:cNvSpPr>
            <p:nvPr/>
          </p:nvSpPr>
          <p:spPr bwMode="auto">
            <a:xfrm>
              <a:off x="6462713" y="1366838"/>
              <a:ext cx="34925" cy="50800"/>
            </a:xfrm>
            <a:custGeom>
              <a:avLst/>
              <a:gdLst/>
              <a:ahLst/>
              <a:cxnLst>
                <a:cxn ang="0">
                  <a:pos x="58" y="2"/>
                </a:cxn>
                <a:cxn ang="0">
                  <a:pos x="58" y="2"/>
                </a:cxn>
                <a:cxn ang="0">
                  <a:pos x="42" y="24"/>
                </a:cxn>
                <a:cxn ang="0">
                  <a:pos x="29" y="46"/>
                </a:cxn>
                <a:cxn ang="0">
                  <a:pos x="1" y="90"/>
                </a:cxn>
                <a:cxn ang="0">
                  <a:pos x="1" y="90"/>
                </a:cxn>
                <a:cxn ang="0">
                  <a:pos x="0" y="92"/>
                </a:cxn>
                <a:cxn ang="0">
                  <a:pos x="1" y="94"/>
                </a:cxn>
                <a:cxn ang="0">
                  <a:pos x="1" y="95"/>
                </a:cxn>
                <a:cxn ang="0">
                  <a:pos x="3" y="97"/>
                </a:cxn>
                <a:cxn ang="0">
                  <a:pos x="4" y="97"/>
                </a:cxn>
                <a:cxn ang="0">
                  <a:pos x="6" y="97"/>
                </a:cxn>
                <a:cxn ang="0">
                  <a:pos x="8" y="97"/>
                </a:cxn>
                <a:cxn ang="0">
                  <a:pos x="9" y="95"/>
                </a:cxn>
                <a:cxn ang="0">
                  <a:pos x="9" y="95"/>
                </a:cxn>
                <a:cxn ang="0">
                  <a:pos x="37" y="51"/>
                </a:cxn>
                <a:cxn ang="0">
                  <a:pos x="50" y="28"/>
                </a:cxn>
                <a:cxn ang="0">
                  <a:pos x="66" y="7"/>
                </a:cxn>
                <a:cxn ang="0">
                  <a:pos x="66" y="7"/>
                </a:cxn>
                <a:cxn ang="0">
                  <a:pos x="67" y="6"/>
                </a:cxn>
                <a:cxn ang="0">
                  <a:pos x="67" y="3"/>
                </a:cxn>
                <a:cxn ang="0">
                  <a:pos x="66" y="2"/>
                </a:cxn>
                <a:cxn ang="0">
                  <a:pos x="65" y="1"/>
                </a:cxn>
                <a:cxn ang="0">
                  <a:pos x="61" y="0"/>
                </a:cxn>
                <a:cxn ang="0">
                  <a:pos x="60" y="0"/>
                </a:cxn>
                <a:cxn ang="0">
                  <a:pos x="58" y="2"/>
                </a:cxn>
                <a:cxn ang="0">
                  <a:pos x="58" y="2"/>
                </a:cxn>
              </a:cxnLst>
              <a:rect l="0" t="0" r="r" b="b"/>
              <a:pathLst>
                <a:path w="67" h="97">
                  <a:moveTo>
                    <a:pt x="58" y="2"/>
                  </a:moveTo>
                  <a:lnTo>
                    <a:pt x="58" y="2"/>
                  </a:lnTo>
                  <a:lnTo>
                    <a:pt x="42" y="24"/>
                  </a:lnTo>
                  <a:lnTo>
                    <a:pt x="29" y="46"/>
                  </a:lnTo>
                  <a:lnTo>
                    <a:pt x="1" y="90"/>
                  </a:lnTo>
                  <a:lnTo>
                    <a:pt x="1" y="90"/>
                  </a:lnTo>
                  <a:lnTo>
                    <a:pt x="0" y="92"/>
                  </a:lnTo>
                  <a:lnTo>
                    <a:pt x="1" y="94"/>
                  </a:lnTo>
                  <a:lnTo>
                    <a:pt x="1" y="95"/>
                  </a:lnTo>
                  <a:lnTo>
                    <a:pt x="3" y="97"/>
                  </a:lnTo>
                  <a:lnTo>
                    <a:pt x="4" y="97"/>
                  </a:lnTo>
                  <a:lnTo>
                    <a:pt x="6" y="97"/>
                  </a:lnTo>
                  <a:lnTo>
                    <a:pt x="8" y="97"/>
                  </a:lnTo>
                  <a:lnTo>
                    <a:pt x="9" y="95"/>
                  </a:lnTo>
                  <a:lnTo>
                    <a:pt x="9" y="95"/>
                  </a:lnTo>
                  <a:lnTo>
                    <a:pt x="37" y="51"/>
                  </a:lnTo>
                  <a:lnTo>
                    <a:pt x="50" y="28"/>
                  </a:lnTo>
                  <a:lnTo>
                    <a:pt x="66" y="7"/>
                  </a:lnTo>
                  <a:lnTo>
                    <a:pt x="66" y="7"/>
                  </a:lnTo>
                  <a:lnTo>
                    <a:pt x="67" y="6"/>
                  </a:lnTo>
                  <a:lnTo>
                    <a:pt x="67" y="3"/>
                  </a:lnTo>
                  <a:lnTo>
                    <a:pt x="66" y="2"/>
                  </a:lnTo>
                  <a:lnTo>
                    <a:pt x="65" y="1"/>
                  </a:lnTo>
                  <a:lnTo>
                    <a:pt x="61" y="0"/>
                  </a:lnTo>
                  <a:lnTo>
                    <a:pt x="60" y="0"/>
                  </a:lnTo>
                  <a:lnTo>
                    <a:pt x="58" y="2"/>
                  </a:lnTo>
                  <a:lnTo>
                    <a:pt x="58"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Freeform 823"/>
            <p:cNvSpPr>
              <a:spLocks/>
            </p:cNvSpPr>
            <p:nvPr/>
          </p:nvSpPr>
          <p:spPr bwMode="auto">
            <a:xfrm>
              <a:off x="6569075" y="1604963"/>
              <a:ext cx="28575" cy="68263"/>
            </a:xfrm>
            <a:custGeom>
              <a:avLst/>
              <a:gdLst/>
              <a:ahLst/>
              <a:cxnLst>
                <a:cxn ang="0">
                  <a:pos x="45" y="3"/>
                </a:cxn>
                <a:cxn ang="0">
                  <a:pos x="45" y="3"/>
                </a:cxn>
                <a:cxn ang="0">
                  <a:pos x="43" y="10"/>
                </a:cxn>
                <a:cxn ang="0">
                  <a:pos x="40" y="16"/>
                </a:cxn>
                <a:cxn ang="0">
                  <a:pos x="32" y="29"/>
                </a:cxn>
                <a:cxn ang="0">
                  <a:pos x="25" y="41"/>
                </a:cxn>
                <a:cxn ang="0">
                  <a:pos x="22" y="47"/>
                </a:cxn>
                <a:cxn ang="0">
                  <a:pos x="20" y="53"/>
                </a:cxn>
                <a:cxn ang="0">
                  <a:pos x="20" y="53"/>
                </a:cxn>
                <a:cxn ang="0">
                  <a:pos x="14" y="71"/>
                </a:cxn>
                <a:cxn ang="0">
                  <a:pos x="9" y="89"/>
                </a:cxn>
                <a:cxn ang="0">
                  <a:pos x="3" y="106"/>
                </a:cxn>
                <a:cxn ang="0">
                  <a:pos x="1" y="115"/>
                </a:cxn>
                <a:cxn ang="0">
                  <a:pos x="0" y="125"/>
                </a:cxn>
                <a:cxn ang="0">
                  <a:pos x="0" y="125"/>
                </a:cxn>
                <a:cxn ang="0">
                  <a:pos x="1" y="127"/>
                </a:cxn>
                <a:cxn ang="0">
                  <a:pos x="2" y="128"/>
                </a:cxn>
                <a:cxn ang="0">
                  <a:pos x="3" y="129"/>
                </a:cxn>
                <a:cxn ang="0">
                  <a:pos x="5" y="129"/>
                </a:cxn>
                <a:cxn ang="0">
                  <a:pos x="6" y="129"/>
                </a:cxn>
                <a:cxn ang="0">
                  <a:pos x="9" y="128"/>
                </a:cxn>
                <a:cxn ang="0">
                  <a:pos x="10" y="127"/>
                </a:cxn>
                <a:cxn ang="0">
                  <a:pos x="10" y="125"/>
                </a:cxn>
                <a:cxn ang="0">
                  <a:pos x="10" y="125"/>
                </a:cxn>
                <a:cxn ang="0">
                  <a:pos x="12" y="108"/>
                </a:cxn>
                <a:cxn ang="0">
                  <a:pos x="16" y="93"/>
                </a:cxn>
                <a:cxn ang="0">
                  <a:pos x="21" y="78"/>
                </a:cxn>
                <a:cxn ang="0">
                  <a:pos x="28" y="64"/>
                </a:cxn>
                <a:cxn ang="0">
                  <a:pos x="42" y="35"/>
                </a:cxn>
                <a:cxn ang="0">
                  <a:pos x="49" y="20"/>
                </a:cxn>
                <a:cxn ang="0">
                  <a:pos x="54" y="6"/>
                </a:cxn>
                <a:cxn ang="0">
                  <a:pos x="54" y="6"/>
                </a:cxn>
                <a:cxn ang="0">
                  <a:pos x="54" y="4"/>
                </a:cxn>
                <a:cxn ang="0">
                  <a:pos x="54" y="2"/>
                </a:cxn>
                <a:cxn ang="0">
                  <a:pos x="53" y="1"/>
                </a:cxn>
                <a:cxn ang="0">
                  <a:pos x="51" y="0"/>
                </a:cxn>
                <a:cxn ang="0">
                  <a:pos x="49" y="0"/>
                </a:cxn>
                <a:cxn ang="0">
                  <a:pos x="48" y="1"/>
                </a:cxn>
                <a:cxn ang="0">
                  <a:pos x="46" y="2"/>
                </a:cxn>
                <a:cxn ang="0">
                  <a:pos x="45" y="3"/>
                </a:cxn>
                <a:cxn ang="0">
                  <a:pos x="45" y="3"/>
                </a:cxn>
              </a:cxnLst>
              <a:rect l="0" t="0" r="r" b="b"/>
              <a:pathLst>
                <a:path w="54" h="129">
                  <a:moveTo>
                    <a:pt x="45" y="3"/>
                  </a:moveTo>
                  <a:lnTo>
                    <a:pt x="45" y="3"/>
                  </a:lnTo>
                  <a:lnTo>
                    <a:pt x="43" y="10"/>
                  </a:lnTo>
                  <a:lnTo>
                    <a:pt x="40" y="16"/>
                  </a:lnTo>
                  <a:lnTo>
                    <a:pt x="32" y="29"/>
                  </a:lnTo>
                  <a:lnTo>
                    <a:pt x="25" y="41"/>
                  </a:lnTo>
                  <a:lnTo>
                    <a:pt x="22" y="47"/>
                  </a:lnTo>
                  <a:lnTo>
                    <a:pt x="20" y="53"/>
                  </a:lnTo>
                  <a:lnTo>
                    <a:pt x="20" y="53"/>
                  </a:lnTo>
                  <a:lnTo>
                    <a:pt x="14" y="71"/>
                  </a:lnTo>
                  <a:lnTo>
                    <a:pt x="9" y="89"/>
                  </a:lnTo>
                  <a:lnTo>
                    <a:pt x="3" y="106"/>
                  </a:lnTo>
                  <a:lnTo>
                    <a:pt x="1" y="115"/>
                  </a:lnTo>
                  <a:lnTo>
                    <a:pt x="0" y="125"/>
                  </a:lnTo>
                  <a:lnTo>
                    <a:pt x="0" y="125"/>
                  </a:lnTo>
                  <a:lnTo>
                    <a:pt x="1" y="127"/>
                  </a:lnTo>
                  <a:lnTo>
                    <a:pt x="2" y="128"/>
                  </a:lnTo>
                  <a:lnTo>
                    <a:pt x="3" y="129"/>
                  </a:lnTo>
                  <a:lnTo>
                    <a:pt x="5" y="129"/>
                  </a:lnTo>
                  <a:lnTo>
                    <a:pt x="6" y="129"/>
                  </a:lnTo>
                  <a:lnTo>
                    <a:pt x="9" y="128"/>
                  </a:lnTo>
                  <a:lnTo>
                    <a:pt x="10" y="127"/>
                  </a:lnTo>
                  <a:lnTo>
                    <a:pt x="10" y="125"/>
                  </a:lnTo>
                  <a:lnTo>
                    <a:pt x="10" y="125"/>
                  </a:lnTo>
                  <a:lnTo>
                    <a:pt x="12" y="108"/>
                  </a:lnTo>
                  <a:lnTo>
                    <a:pt x="16" y="93"/>
                  </a:lnTo>
                  <a:lnTo>
                    <a:pt x="21" y="78"/>
                  </a:lnTo>
                  <a:lnTo>
                    <a:pt x="28" y="64"/>
                  </a:lnTo>
                  <a:lnTo>
                    <a:pt x="42" y="35"/>
                  </a:lnTo>
                  <a:lnTo>
                    <a:pt x="49" y="20"/>
                  </a:lnTo>
                  <a:lnTo>
                    <a:pt x="54" y="6"/>
                  </a:lnTo>
                  <a:lnTo>
                    <a:pt x="54" y="6"/>
                  </a:lnTo>
                  <a:lnTo>
                    <a:pt x="54" y="4"/>
                  </a:lnTo>
                  <a:lnTo>
                    <a:pt x="54" y="2"/>
                  </a:lnTo>
                  <a:lnTo>
                    <a:pt x="53" y="1"/>
                  </a:lnTo>
                  <a:lnTo>
                    <a:pt x="51" y="0"/>
                  </a:lnTo>
                  <a:lnTo>
                    <a:pt x="49" y="0"/>
                  </a:lnTo>
                  <a:lnTo>
                    <a:pt x="48" y="1"/>
                  </a:lnTo>
                  <a:lnTo>
                    <a:pt x="46" y="2"/>
                  </a:lnTo>
                  <a:lnTo>
                    <a:pt x="45" y="3"/>
                  </a:lnTo>
                  <a:lnTo>
                    <a:pt x="45" y="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Freeform 824"/>
            <p:cNvSpPr>
              <a:spLocks/>
            </p:cNvSpPr>
            <p:nvPr/>
          </p:nvSpPr>
          <p:spPr bwMode="auto">
            <a:xfrm>
              <a:off x="6619875" y="1614488"/>
              <a:ext cx="25400" cy="44450"/>
            </a:xfrm>
            <a:custGeom>
              <a:avLst/>
              <a:gdLst/>
              <a:ahLst/>
              <a:cxnLst>
                <a:cxn ang="0">
                  <a:pos x="40" y="2"/>
                </a:cxn>
                <a:cxn ang="0">
                  <a:pos x="40" y="2"/>
                </a:cxn>
                <a:cxn ang="0">
                  <a:pos x="32" y="11"/>
                </a:cxn>
                <a:cxn ang="0">
                  <a:pos x="25" y="19"/>
                </a:cxn>
                <a:cxn ang="0">
                  <a:pos x="19" y="28"/>
                </a:cxn>
                <a:cxn ang="0">
                  <a:pos x="13" y="39"/>
                </a:cxn>
                <a:cxn ang="0">
                  <a:pos x="8" y="49"/>
                </a:cxn>
                <a:cxn ang="0">
                  <a:pos x="4" y="59"/>
                </a:cxn>
                <a:cxn ang="0">
                  <a:pos x="1" y="71"/>
                </a:cxn>
                <a:cxn ang="0">
                  <a:pos x="0" y="81"/>
                </a:cxn>
                <a:cxn ang="0">
                  <a:pos x="0" y="81"/>
                </a:cxn>
                <a:cxn ang="0">
                  <a:pos x="0" y="83"/>
                </a:cxn>
                <a:cxn ang="0">
                  <a:pos x="1" y="85"/>
                </a:cxn>
                <a:cxn ang="0">
                  <a:pos x="3" y="86"/>
                </a:cxn>
                <a:cxn ang="0">
                  <a:pos x="5" y="86"/>
                </a:cxn>
                <a:cxn ang="0">
                  <a:pos x="6" y="86"/>
                </a:cxn>
                <a:cxn ang="0">
                  <a:pos x="9" y="85"/>
                </a:cxn>
                <a:cxn ang="0">
                  <a:pos x="10" y="83"/>
                </a:cxn>
                <a:cxn ang="0">
                  <a:pos x="10" y="81"/>
                </a:cxn>
                <a:cxn ang="0">
                  <a:pos x="10" y="81"/>
                </a:cxn>
                <a:cxn ang="0">
                  <a:pos x="11" y="71"/>
                </a:cxn>
                <a:cxn ang="0">
                  <a:pos x="14" y="61"/>
                </a:cxn>
                <a:cxn ang="0">
                  <a:pos x="17" y="51"/>
                </a:cxn>
                <a:cxn ang="0">
                  <a:pos x="22" y="42"/>
                </a:cxn>
                <a:cxn ang="0">
                  <a:pos x="27" y="33"/>
                </a:cxn>
                <a:cxn ang="0">
                  <a:pos x="33" y="24"/>
                </a:cxn>
                <a:cxn ang="0">
                  <a:pos x="40" y="16"/>
                </a:cxn>
                <a:cxn ang="0">
                  <a:pos x="47" y="9"/>
                </a:cxn>
                <a:cxn ang="0">
                  <a:pos x="47" y="9"/>
                </a:cxn>
                <a:cxn ang="0">
                  <a:pos x="48" y="8"/>
                </a:cxn>
                <a:cxn ang="0">
                  <a:pos x="48" y="5"/>
                </a:cxn>
                <a:cxn ang="0">
                  <a:pos x="47" y="3"/>
                </a:cxn>
                <a:cxn ang="0">
                  <a:pos x="46" y="2"/>
                </a:cxn>
                <a:cxn ang="0">
                  <a:pos x="45" y="1"/>
                </a:cxn>
                <a:cxn ang="0">
                  <a:pos x="43" y="0"/>
                </a:cxn>
                <a:cxn ang="0">
                  <a:pos x="42" y="1"/>
                </a:cxn>
                <a:cxn ang="0">
                  <a:pos x="40" y="2"/>
                </a:cxn>
                <a:cxn ang="0">
                  <a:pos x="40" y="2"/>
                </a:cxn>
              </a:cxnLst>
              <a:rect l="0" t="0" r="r" b="b"/>
              <a:pathLst>
                <a:path w="48" h="86">
                  <a:moveTo>
                    <a:pt x="40" y="2"/>
                  </a:moveTo>
                  <a:lnTo>
                    <a:pt x="40" y="2"/>
                  </a:lnTo>
                  <a:lnTo>
                    <a:pt x="32" y="11"/>
                  </a:lnTo>
                  <a:lnTo>
                    <a:pt x="25" y="19"/>
                  </a:lnTo>
                  <a:lnTo>
                    <a:pt x="19" y="28"/>
                  </a:lnTo>
                  <a:lnTo>
                    <a:pt x="13" y="39"/>
                  </a:lnTo>
                  <a:lnTo>
                    <a:pt x="8" y="49"/>
                  </a:lnTo>
                  <a:lnTo>
                    <a:pt x="4" y="59"/>
                  </a:lnTo>
                  <a:lnTo>
                    <a:pt x="1" y="71"/>
                  </a:lnTo>
                  <a:lnTo>
                    <a:pt x="0" y="81"/>
                  </a:lnTo>
                  <a:lnTo>
                    <a:pt x="0" y="81"/>
                  </a:lnTo>
                  <a:lnTo>
                    <a:pt x="0" y="83"/>
                  </a:lnTo>
                  <a:lnTo>
                    <a:pt x="1" y="85"/>
                  </a:lnTo>
                  <a:lnTo>
                    <a:pt x="3" y="86"/>
                  </a:lnTo>
                  <a:lnTo>
                    <a:pt x="5" y="86"/>
                  </a:lnTo>
                  <a:lnTo>
                    <a:pt x="6" y="86"/>
                  </a:lnTo>
                  <a:lnTo>
                    <a:pt x="9" y="85"/>
                  </a:lnTo>
                  <a:lnTo>
                    <a:pt x="10" y="83"/>
                  </a:lnTo>
                  <a:lnTo>
                    <a:pt x="10" y="81"/>
                  </a:lnTo>
                  <a:lnTo>
                    <a:pt x="10" y="81"/>
                  </a:lnTo>
                  <a:lnTo>
                    <a:pt x="11" y="71"/>
                  </a:lnTo>
                  <a:lnTo>
                    <a:pt x="14" y="61"/>
                  </a:lnTo>
                  <a:lnTo>
                    <a:pt x="17" y="51"/>
                  </a:lnTo>
                  <a:lnTo>
                    <a:pt x="22" y="42"/>
                  </a:lnTo>
                  <a:lnTo>
                    <a:pt x="27" y="33"/>
                  </a:lnTo>
                  <a:lnTo>
                    <a:pt x="33" y="24"/>
                  </a:lnTo>
                  <a:lnTo>
                    <a:pt x="40" y="16"/>
                  </a:lnTo>
                  <a:lnTo>
                    <a:pt x="47" y="9"/>
                  </a:lnTo>
                  <a:lnTo>
                    <a:pt x="47" y="9"/>
                  </a:lnTo>
                  <a:lnTo>
                    <a:pt x="48" y="8"/>
                  </a:lnTo>
                  <a:lnTo>
                    <a:pt x="48" y="5"/>
                  </a:lnTo>
                  <a:lnTo>
                    <a:pt x="47" y="3"/>
                  </a:lnTo>
                  <a:lnTo>
                    <a:pt x="46" y="2"/>
                  </a:lnTo>
                  <a:lnTo>
                    <a:pt x="45" y="1"/>
                  </a:lnTo>
                  <a:lnTo>
                    <a:pt x="43" y="0"/>
                  </a:lnTo>
                  <a:lnTo>
                    <a:pt x="42" y="1"/>
                  </a:lnTo>
                  <a:lnTo>
                    <a:pt x="40" y="2"/>
                  </a:lnTo>
                  <a:lnTo>
                    <a:pt x="40"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Freeform 825"/>
            <p:cNvSpPr>
              <a:spLocks/>
            </p:cNvSpPr>
            <p:nvPr/>
          </p:nvSpPr>
          <p:spPr bwMode="auto">
            <a:xfrm>
              <a:off x="6659563" y="1624013"/>
              <a:ext cx="28575" cy="46038"/>
            </a:xfrm>
            <a:custGeom>
              <a:avLst/>
              <a:gdLst/>
              <a:ahLst/>
              <a:cxnLst>
                <a:cxn ang="0">
                  <a:pos x="44" y="2"/>
                </a:cxn>
                <a:cxn ang="0">
                  <a:pos x="44" y="2"/>
                </a:cxn>
                <a:cxn ang="0">
                  <a:pos x="38" y="10"/>
                </a:cxn>
                <a:cxn ang="0">
                  <a:pos x="32" y="17"/>
                </a:cxn>
                <a:cxn ang="0">
                  <a:pos x="25" y="26"/>
                </a:cxn>
                <a:cxn ang="0">
                  <a:pos x="19" y="34"/>
                </a:cxn>
                <a:cxn ang="0">
                  <a:pos x="19" y="34"/>
                </a:cxn>
                <a:cxn ang="0">
                  <a:pos x="13" y="44"/>
                </a:cxn>
                <a:cxn ang="0">
                  <a:pos x="9" y="56"/>
                </a:cxn>
                <a:cxn ang="0">
                  <a:pos x="5" y="67"/>
                </a:cxn>
                <a:cxn ang="0">
                  <a:pos x="0" y="77"/>
                </a:cxn>
                <a:cxn ang="0">
                  <a:pos x="0" y="77"/>
                </a:cxn>
                <a:cxn ang="0">
                  <a:pos x="0" y="79"/>
                </a:cxn>
                <a:cxn ang="0">
                  <a:pos x="0" y="82"/>
                </a:cxn>
                <a:cxn ang="0">
                  <a:pos x="2" y="85"/>
                </a:cxn>
                <a:cxn ang="0">
                  <a:pos x="4" y="85"/>
                </a:cxn>
                <a:cxn ang="0">
                  <a:pos x="5" y="85"/>
                </a:cxn>
                <a:cxn ang="0">
                  <a:pos x="7" y="85"/>
                </a:cxn>
                <a:cxn ang="0">
                  <a:pos x="8" y="83"/>
                </a:cxn>
                <a:cxn ang="0">
                  <a:pos x="8" y="83"/>
                </a:cxn>
                <a:cxn ang="0">
                  <a:pos x="16" y="63"/>
                </a:cxn>
                <a:cxn ang="0">
                  <a:pos x="26" y="42"/>
                </a:cxn>
                <a:cxn ang="0">
                  <a:pos x="26" y="42"/>
                </a:cxn>
                <a:cxn ang="0">
                  <a:pos x="28" y="37"/>
                </a:cxn>
                <a:cxn ang="0">
                  <a:pos x="31" y="33"/>
                </a:cxn>
                <a:cxn ang="0">
                  <a:pos x="38" y="25"/>
                </a:cxn>
                <a:cxn ang="0">
                  <a:pos x="46" y="15"/>
                </a:cxn>
                <a:cxn ang="0">
                  <a:pos x="52" y="7"/>
                </a:cxn>
                <a:cxn ang="0">
                  <a:pos x="52" y="7"/>
                </a:cxn>
                <a:cxn ang="0">
                  <a:pos x="53" y="5"/>
                </a:cxn>
                <a:cxn ang="0">
                  <a:pos x="52" y="3"/>
                </a:cxn>
                <a:cxn ang="0">
                  <a:pos x="52" y="2"/>
                </a:cxn>
                <a:cxn ang="0">
                  <a:pos x="50" y="0"/>
                </a:cxn>
                <a:cxn ang="0">
                  <a:pos x="49" y="0"/>
                </a:cxn>
                <a:cxn ang="0">
                  <a:pos x="47" y="0"/>
                </a:cxn>
                <a:cxn ang="0">
                  <a:pos x="45" y="1"/>
                </a:cxn>
                <a:cxn ang="0">
                  <a:pos x="44" y="2"/>
                </a:cxn>
                <a:cxn ang="0">
                  <a:pos x="44" y="2"/>
                </a:cxn>
              </a:cxnLst>
              <a:rect l="0" t="0" r="r" b="b"/>
              <a:pathLst>
                <a:path w="53" h="85">
                  <a:moveTo>
                    <a:pt x="44" y="2"/>
                  </a:moveTo>
                  <a:lnTo>
                    <a:pt x="44" y="2"/>
                  </a:lnTo>
                  <a:lnTo>
                    <a:pt x="38" y="10"/>
                  </a:lnTo>
                  <a:lnTo>
                    <a:pt x="32" y="17"/>
                  </a:lnTo>
                  <a:lnTo>
                    <a:pt x="25" y="26"/>
                  </a:lnTo>
                  <a:lnTo>
                    <a:pt x="19" y="34"/>
                  </a:lnTo>
                  <a:lnTo>
                    <a:pt x="19" y="34"/>
                  </a:lnTo>
                  <a:lnTo>
                    <a:pt x="13" y="44"/>
                  </a:lnTo>
                  <a:lnTo>
                    <a:pt x="9" y="56"/>
                  </a:lnTo>
                  <a:lnTo>
                    <a:pt x="5" y="67"/>
                  </a:lnTo>
                  <a:lnTo>
                    <a:pt x="0" y="77"/>
                  </a:lnTo>
                  <a:lnTo>
                    <a:pt x="0" y="77"/>
                  </a:lnTo>
                  <a:lnTo>
                    <a:pt x="0" y="79"/>
                  </a:lnTo>
                  <a:lnTo>
                    <a:pt x="0" y="82"/>
                  </a:lnTo>
                  <a:lnTo>
                    <a:pt x="2" y="85"/>
                  </a:lnTo>
                  <a:lnTo>
                    <a:pt x="4" y="85"/>
                  </a:lnTo>
                  <a:lnTo>
                    <a:pt x="5" y="85"/>
                  </a:lnTo>
                  <a:lnTo>
                    <a:pt x="7" y="85"/>
                  </a:lnTo>
                  <a:lnTo>
                    <a:pt x="8" y="83"/>
                  </a:lnTo>
                  <a:lnTo>
                    <a:pt x="8" y="83"/>
                  </a:lnTo>
                  <a:lnTo>
                    <a:pt x="16" y="63"/>
                  </a:lnTo>
                  <a:lnTo>
                    <a:pt x="26" y="42"/>
                  </a:lnTo>
                  <a:lnTo>
                    <a:pt x="26" y="42"/>
                  </a:lnTo>
                  <a:lnTo>
                    <a:pt x="28" y="37"/>
                  </a:lnTo>
                  <a:lnTo>
                    <a:pt x="31" y="33"/>
                  </a:lnTo>
                  <a:lnTo>
                    <a:pt x="38" y="25"/>
                  </a:lnTo>
                  <a:lnTo>
                    <a:pt x="46" y="15"/>
                  </a:lnTo>
                  <a:lnTo>
                    <a:pt x="52" y="7"/>
                  </a:lnTo>
                  <a:lnTo>
                    <a:pt x="52" y="7"/>
                  </a:lnTo>
                  <a:lnTo>
                    <a:pt x="53" y="5"/>
                  </a:lnTo>
                  <a:lnTo>
                    <a:pt x="52" y="3"/>
                  </a:lnTo>
                  <a:lnTo>
                    <a:pt x="52" y="2"/>
                  </a:lnTo>
                  <a:lnTo>
                    <a:pt x="50" y="0"/>
                  </a:lnTo>
                  <a:lnTo>
                    <a:pt x="49" y="0"/>
                  </a:lnTo>
                  <a:lnTo>
                    <a:pt x="47" y="0"/>
                  </a:lnTo>
                  <a:lnTo>
                    <a:pt x="45" y="1"/>
                  </a:lnTo>
                  <a:lnTo>
                    <a:pt x="44" y="2"/>
                  </a:lnTo>
                  <a:lnTo>
                    <a:pt x="44" y="2"/>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Freeform 826"/>
            <p:cNvSpPr>
              <a:spLocks/>
            </p:cNvSpPr>
            <p:nvPr/>
          </p:nvSpPr>
          <p:spPr bwMode="auto">
            <a:xfrm>
              <a:off x="6746875" y="1463675"/>
              <a:ext cx="23813" cy="41275"/>
            </a:xfrm>
            <a:custGeom>
              <a:avLst/>
              <a:gdLst/>
              <a:ahLst/>
              <a:cxnLst>
                <a:cxn ang="0">
                  <a:pos x="39" y="1"/>
                </a:cxn>
                <a:cxn ang="0">
                  <a:pos x="39" y="1"/>
                </a:cxn>
                <a:cxn ang="0">
                  <a:pos x="32" y="10"/>
                </a:cxn>
                <a:cxn ang="0">
                  <a:pos x="27" y="18"/>
                </a:cxn>
                <a:cxn ang="0">
                  <a:pos x="22" y="27"/>
                </a:cxn>
                <a:cxn ang="0">
                  <a:pos x="18" y="35"/>
                </a:cxn>
                <a:cxn ang="0">
                  <a:pos x="9" y="54"/>
                </a:cxn>
                <a:cxn ang="0">
                  <a:pos x="5" y="63"/>
                </a:cxn>
                <a:cxn ang="0">
                  <a:pos x="0" y="73"/>
                </a:cxn>
                <a:cxn ang="0">
                  <a:pos x="0" y="73"/>
                </a:cxn>
                <a:cxn ang="0">
                  <a:pos x="0" y="74"/>
                </a:cxn>
                <a:cxn ang="0">
                  <a:pos x="0" y="76"/>
                </a:cxn>
                <a:cxn ang="0">
                  <a:pos x="1" y="78"/>
                </a:cxn>
                <a:cxn ang="0">
                  <a:pos x="2" y="79"/>
                </a:cxn>
                <a:cxn ang="0">
                  <a:pos x="3" y="79"/>
                </a:cxn>
                <a:cxn ang="0">
                  <a:pos x="5" y="79"/>
                </a:cxn>
                <a:cxn ang="0">
                  <a:pos x="7" y="79"/>
                </a:cxn>
                <a:cxn ang="0">
                  <a:pos x="8" y="77"/>
                </a:cxn>
                <a:cxn ang="0">
                  <a:pos x="8" y="77"/>
                </a:cxn>
                <a:cxn ang="0">
                  <a:pos x="13" y="68"/>
                </a:cxn>
                <a:cxn ang="0">
                  <a:pos x="18" y="59"/>
                </a:cxn>
                <a:cxn ang="0">
                  <a:pos x="26" y="42"/>
                </a:cxn>
                <a:cxn ang="0">
                  <a:pos x="30" y="32"/>
                </a:cxn>
                <a:cxn ang="0">
                  <a:pos x="34" y="24"/>
                </a:cxn>
                <a:cxn ang="0">
                  <a:pos x="39" y="16"/>
                </a:cxn>
                <a:cxn ang="0">
                  <a:pos x="45" y="8"/>
                </a:cxn>
                <a:cxn ang="0">
                  <a:pos x="45" y="8"/>
                </a:cxn>
                <a:cxn ang="0">
                  <a:pos x="46" y="6"/>
                </a:cxn>
                <a:cxn ang="0">
                  <a:pos x="46" y="4"/>
                </a:cxn>
                <a:cxn ang="0">
                  <a:pos x="46" y="3"/>
                </a:cxn>
                <a:cxn ang="0">
                  <a:pos x="45" y="1"/>
                </a:cxn>
                <a:cxn ang="0">
                  <a:pos x="44" y="0"/>
                </a:cxn>
                <a:cxn ang="0">
                  <a:pos x="42" y="0"/>
                </a:cxn>
                <a:cxn ang="0">
                  <a:pos x="40" y="0"/>
                </a:cxn>
                <a:cxn ang="0">
                  <a:pos x="39" y="1"/>
                </a:cxn>
                <a:cxn ang="0">
                  <a:pos x="39" y="1"/>
                </a:cxn>
              </a:cxnLst>
              <a:rect l="0" t="0" r="r" b="b"/>
              <a:pathLst>
                <a:path w="46" h="79">
                  <a:moveTo>
                    <a:pt x="39" y="1"/>
                  </a:moveTo>
                  <a:lnTo>
                    <a:pt x="39" y="1"/>
                  </a:lnTo>
                  <a:lnTo>
                    <a:pt x="32" y="10"/>
                  </a:lnTo>
                  <a:lnTo>
                    <a:pt x="27" y="18"/>
                  </a:lnTo>
                  <a:lnTo>
                    <a:pt x="22" y="27"/>
                  </a:lnTo>
                  <a:lnTo>
                    <a:pt x="18" y="35"/>
                  </a:lnTo>
                  <a:lnTo>
                    <a:pt x="9" y="54"/>
                  </a:lnTo>
                  <a:lnTo>
                    <a:pt x="5" y="63"/>
                  </a:lnTo>
                  <a:lnTo>
                    <a:pt x="0" y="73"/>
                  </a:lnTo>
                  <a:lnTo>
                    <a:pt x="0" y="73"/>
                  </a:lnTo>
                  <a:lnTo>
                    <a:pt x="0" y="74"/>
                  </a:lnTo>
                  <a:lnTo>
                    <a:pt x="0" y="76"/>
                  </a:lnTo>
                  <a:lnTo>
                    <a:pt x="1" y="78"/>
                  </a:lnTo>
                  <a:lnTo>
                    <a:pt x="2" y="79"/>
                  </a:lnTo>
                  <a:lnTo>
                    <a:pt x="3" y="79"/>
                  </a:lnTo>
                  <a:lnTo>
                    <a:pt x="5" y="79"/>
                  </a:lnTo>
                  <a:lnTo>
                    <a:pt x="7" y="79"/>
                  </a:lnTo>
                  <a:lnTo>
                    <a:pt x="8" y="77"/>
                  </a:lnTo>
                  <a:lnTo>
                    <a:pt x="8" y="77"/>
                  </a:lnTo>
                  <a:lnTo>
                    <a:pt x="13" y="68"/>
                  </a:lnTo>
                  <a:lnTo>
                    <a:pt x="18" y="59"/>
                  </a:lnTo>
                  <a:lnTo>
                    <a:pt x="26" y="42"/>
                  </a:lnTo>
                  <a:lnTo>
                    <a:pt x="30" y="32"/>
                  </a:lnTo>
                  <a:lnTo>
                    <a:pt x="34" y="24"/>
                  </a:lnTo>
                  <a:lnTo>
                    <a:pt x="39" y="16"/>
                  </a:lnTo>
                  <a:lnTo>
                    <a:pt x="45" y="8"/>
                  </a:lnTo>
                  <a:lnTo>
                    <a:pt x="45" y="8"/>
                  </a:lnTo>
                  <a:lnTo>
                    <a:pt x="46" y="6"/>
                  </a:lnTo>
                  <a:lnTo>
                    <a:pt x="46" y="4"/>
                  </a:lnTo>
                  <a:lnTo>
                    <a:pt x="46" y="3"/>
                  </a:lnTo>
                  <a:lnTo>
                    <a:pt x="45" y="1"/>
                  </a:lnTo>
                  <a:lnTo>
                    <a:pt x="44" y="0"/>
                  </a:lnTo>
                  <a:lnTo>
                    <a:pt x="42" y="0"/>
                  </a:lnTo>
                  <a:lnTo>
                    <a:pt x="40" y="0"/>
                  </a:lnTo>
                  <a:lnTo>
                    <a:pt x="39" y="1"/>
                  </a:lnTo>
                  <a:lnTo>
                    <a:pt x="39"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Freeform 827"/>
            <p:cNvSpPr>
              <a:spLocks/>
            </p:cNvSpPr>
            <p:nvPr/>
          </p:nvSpPr>
          <p:spPr bwMode="auto">
            <a:xfrm>
              <a:off x="6792913" y="1493838"/>
              <a:ext cx="9525" cy="7938"/>
            </a:xfrm>
            <a:custGeom>
              <a:avLst/>
              <a:gdLst/>
              <a:ahLst/>
              <a:cxnLst>
                <a:cxn ang="0">
                  <a:pos x="8" y="1"/>
                </a:cxn>
                <a:cxn ang="0">
                  <a:pos x="2" y="8"/>
                </a:cxn>
                <a:cxn ang="0">
                  <a:pos x="2" y="8"/>
                </a:cxn>
                <a:cxn ang="0">
                  <a:pos x="1" y="9"/>
                </a:cxn>
                <a:cxn ang="0">
                  <a:pos x="0" y="11"/>
                </a:cxn>
                <a:cxn ang="0">
                  <a:pos x="1" y="13"/>
                </a:cxn>
                <a:cxn ang="0">
                  <a:pos x="2" y="14"/>
                </a:cxn>
                <a:cxn ang="0">
                  <a:pos x="3" y="16"/>
                </a:cxn>
                <a:cxn ang="0">
                  <a:pos x="5" y="16"/>
                </a:cxn>
                <a:cxn ang="0">
                  <a:pos x="7" y="16"/>
                </a:cxn>
                <a:cxn ang="0">
                  <a:pos x="8" y="14"/>
                </a:cxn>
                <a:cxn ang="0">
                  <a:pos x="14" y="8"/>
                </a:cxn>
                <a:cxn ang="0">
                  <a:pos x="14" y="8"/>
                </a:cxn>
                <a:cxn ang="0">
                  <a:pos x="15" y="6"/>
                </a:cxn>
                <a:cxn ang="0">
                  <a:pos x="16" y="5"/>
                </a:cxn>
                <a:cxn ang="0">
                  <a:pos x="15" y="3"/>
                </a:cxn>
                <a:cxn ang="0">
                  <a:pos x="14" y="1"/>
                </a:cxn>
                <a:cxn ang="0">
                  <a:pos x="13" y="0"/>
                </a:cxn>
                <a:cxn ang="0">
                  <a:pos x="11" y="0"/>
                </a:cxn>
                <a:cxn ang="0">
                  <a:pos x="9" y="0"/>
                </a:cxn>
                <a:cxn ang="0">
                  <a:pos x="8" y="1"/>
                </a:cxn>
                <a:cxn ang="0">
                  <a:pos x="8" y="1"/>
                </a:cxn>
              </a:cxnLst>
              <a:rect l="0" t="0" r="r" b="b"/>
              <a:pathLst>
                <a:path w="16" h="16">
                  <a:moveTo>
                    <a:pt x="8" y="1"/>
                  </a:moveTo>
                  <a:lnTo>
                    <a:pt x="2" y="8"/>
                  </a:lnTo>
                  <a:lnTo>
                    <a:pt x="2" y="8"/>
                  </a:lnTo>
                  <a:lnTo>
                    <a:pt x="1" y="9"/>
                  </a:lnTo>
                  <a:lnTo>
                    <a:pt x="0" y="11"/>
                  </a:lnTo>
                  <a:lnTo>
                    <a:pt x="1" y="13"/>
                  </a:lnTo>
                  <a:lnTo>
                    <a:pt x="2" y="14"/>
                  </a:lnTo>
                  <a:lnTo>
                    <a:pt x="3" y="16"/>
                  </a:lnTo>
                  <a:lnTo>
                    <a:pt x="5" y="16"/>
                  </a:lnTo>
                  <a:lnTo>
                    <a:pt x="7" y="16"/>
                  </a:lnTo>
                  <a:lnTo>
                    <a:pt x="8" y="14"/>
                  </a:lnTo>
                  <a:lnTo>
                    <a:pt x="14" y="8"/>
                  </a:lnTo>
                  <a:lnTo>
                    <a:pt x="14" y="8"/>
                  </a:lnTo>
                  <a:lnTo>
                    <a:pt x="15" y="6"/>
                  </a:lnTo>
                  <a:lnTo>
                    <a:pt x="16" y="5"/>
                  </a:lnTo>
                  <a:lnTo>
                    <a:pt x="15" y="3"/>
                  </a:lnTo>
                  <a:lnTo>
                    <a:pt x="14" y="1"/>
                  </a:lnTo>
                  <a:lnTo>
                    <a:pt x="13" y="0"/>
                  </a:lnTo>
                  <a:lnTo>
                    <a:pt x="11" y="0"/>
                  </a:lnTo>
                  <a:lnTo>
                    <a:pt x="9" y="0"/>
                  </a:lnTo>
                  <a:lnTo>
                    <a:pt x="8" y="1"/>
                  </a:lnTo>
                  <a:lnTo>
                    <a:pt x="8" y="1"/>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Freeform 828"/>
            <p:cNvSpPr>
              <a:spLocks noEditPoints="1"/>
            </p:cNvSpPr>
            <p:nvPr/>
          </p:nvSpPr>
          <p:spPr bwMode="auto">
            <a:xfrm>
              <a:off x="6208713" y="1243013"/>
              <a:ext cx="706438" cy="620713"/>
            </a:xfrm>
            <a:custGeom>
              <a:avLst/>
              <a:gdLst/>
              <a:ahLst/>
              <a:cxnLst>
                <a:cxn ang="0">
                  <a:pos x="1208" y="1175"/>
                </a:cxn>
                <a:cxn ang="0">
                  <a:pos x="1095" y="1131"/>
                </a:cxn>
                <a:cxn ang="0">
                  <a:pos x="938" y="1062"/>
                </a:cxn>
                <a:cxn ang="0">
                  <a:pos x="899" y="1051"/>
                </a:cxn>
                <a:cxn ang="0">
                  <a:pos x="728" y="1088"/>
                </a:cxn>
                <a:cxn ang="0">
                  <a:pos x="531" y="1080"/>
                </a:cxn>
                <a:cxn ang="0">
                  <a:pos x="322" y="1026"/>
                </a:cxn>
                <a:cxn ang="0">
                  <a:pos x="161" y="920"/>
                </a:cxn>
                <a:cxn ang="0">
                  <a:pos x="51" y="762"/>
                </a:cxn>
                <a:cxn ang="0">
                  <a:pos x="8" y="609"/>
                </a:cxn>
                <a:cxn ang="0">
                  <a:pos x="4" y="424"/>
                </a:cxn>
                <a:cxn ang="0">
                  <a:pos x="39" y="285"/>
                </a:cxn>
                <a:cxn ang="0">
                  <a:pos x="97" y="185"/>
                </a:cxn>
                <a:cxn ang="0">
                  <a:pos x="167" y="114"/>
                </a:cxn>
                <a:cxn ang="0">
                  <a:pos x="255" y="62"/>
                </a:cxn>
                <a:cxn ang="0">
                  <a:pos x="439" y="14"/>
                </a:cxn>
                <a:cxn ang="0">
                  <a:pos x="700" y="5"/>
                </a:cxn>
                <a:cxn ang="0">
                  <a:pos x="714" y="7"/>
                </a:cxn>
                <a:cxn ang="0">
                  <a:pos x="803" y="0"/>
                </a:cxn>
                <a:cxn ang="0">
                  <a:pos x="994" y="43"/>
                </a:cxn>
                <a:cxn ang="0">
                  <a:pos x="1175" y="156"/>
                </a:cxn>
                <a:cxn ang="0">
                  <a:pos x="1247" y="243"/>
                </a:cxn>
                <a:cxn ang="0">
                  <a:pos x="1289" y="328"/>
                </a:cxn>
                <a:cxn ang="0">
                  <a:pos x="1324" y="456"/>
                </a:cxn>
                <a:cxn ang="0">
                  <a:pos x="1336" y="593"/>
                </a:cxn>
                <a:cxn ang="0">
                  <a:pos x="1319" y="726"/>
                </a:cxn>
                <a:cxn ang="0">
                  <a:pos x="1266" y="842"/>
                </a:cxn>
                <a:cxn ang="0">
                  <a:pos x="1204" y="907"/>
                </a:cxn>
                <a:cxn ang="0">
                  <a:pos x="1205" y="990"/>
                </a:cxn>
                <a:cxn ang="0">
                  <a:pos x="1239" y="1150"/>
                </a:cxn>
                <a:cxn ang="0">
                  <a:pos x="1234" y="1167"/>
                </a:cxn>
                <a:cxn ang="0">
                  <a:pos x="912" y="999"/>
                </a:cxn>
                <a:cxn ang="0">
                  <a:pos x="967" y="1032"/>
                </a:cxn>
                <a:cxn ang="0">
                  <a:pos x="1119" y="1098"/>
                </a:cxn>
                <a:cxn ang="0">
                  <a:pos x="1181" y="1067"/>
                </a:cxn>
                <a:cxn ang="0">
                  <a:pos x="1156" y="912"/>
                </a:cxn>
                <a:cxn ang="0">
                  <a:pos x="1170" y="893"/>
                </a:cxn>
                <a:cxn ang="0">
                  <a:pos x="1193" y="864"/>
                </a:cxn>
                <a:cxn ang="0">
                  <a:pos x="1262" y="762"/>
                </a:cxn>
                <a:cxn ang="0">
                  <a:pos x="1294" y="636"/>
                </a:cxn>
                <a:cxn ang="0">
                  <a:pos x="1293" y="502"/>
                </a:cxn>
                <a:cxn ang="0">
                  <a:pos x="1265" y="373"/>
                </a:cxn>
                <a:cxn ang="0">
                  <a:pos x="1214" y="265"/>
                </a:cxn>
                <a:cxn ang="0">
                  <a:pos x="1124" y="168"/>
                </a:cxn>
                <a:cxn ang="0">
                  <a:pos x="962" y="75"/>
                </a:cxn>
                <a:cxn ang="0">
                  <a:pos x="786" y="39"/>
                </a:cxn>
                <a:cxn ang="0">
                  <a:pos x="705" y="49"/>
                </a:cxn>
                <a:cxn ang="0">
                  <a:pos x="686" y="45"/>
                </a:cxn>
                <a:cxn ang="0">
                  <a:pos x="459" y="52"/>
                </a:cxn>
                <a:cxn ang="0">
                  <a:pos x="295" y="89"/>
                </a:cxn>
                <a:cxn ang="0">
                  <a:pos x="184" y="153"/>
                </a:cxn>
                <a:cxn ang="0">
                  <a:pos x="109" y="238"/>
                </a:cxn>
                <a:cxn ang="0">
                  <a:pos x="62" y="340"/>
                </a:cxn>
                <a:cxn ang="0">
                  <a:pos x="40" y="448"/>
                </a:cxn>
                <a:cxn ang="0">
                  <a:pos x="55" y="647"/>
                </a:cxn>
                <a:cxn ang="0">
                  <a:pos x="121" y="805"/>
                </a:cxn>
                <a:cxn ang="0">
                  <a:pos x="251" y="941"/>
                </a:cxn>
                <a:cxn ang="0">
                  <a:pos x="434" y="1017"/>
                </a:cxn>
                <a:cxn ang="0">
                  <a:pos x="592" y="1043"/>
                </a:cxn>
                <a:cxn ang="0">
                  <a:pos x="736" y="1045"/>
                </a:cxn>
                <a:cxn ang="0">
                  <a:pos x="890" y="1012"/>
                </a:cxn>
                <a:cxn ang="0">
                  <a:pos x="900" y="1005"/>
                </a:cxn>
              </a:cxnLst>
              <a:rect l="0" t="0" r="r" b="b"/>
              <a:pathLst>
                <a:path w="1336" h="1175">
                  <a:moveTo>
                    <a:pt x="1214" y="1175"/>
                  </a:moveTo>
                  <a:lnTo>
                    <a:pt x="1214" y="1175"/>
                  </a:lnTo>
                  <a:lnTo>
                    <a:pt x="1210" y="1175"/>
                  </a:lnTo>
                  <a:lnTo>
                    <a:pt x="1209" y="1175"/>
                  </a:lnTo>
                  <a:lnTo>
                    <a:pt x="1208" y="1175"/>
                  </a:lnTo>
                  <a:lnTo>
                    <a:pt x="1208" y="1175"/>
                  </a:lnTo>
                  <a:lnTo>
                    <a:pt x="1202" y="1174"/>
                  </a:lnTo>
                  <a:lnTo>
                    <a:pt x="1198" y="1173"/>
                  </a:lnTo>
                  <a:lnTo>
                    <a:pt x="1198" y="1173"/>
                  </a:lnTo>
                  <a:lnTo>
                    <a:pt x="1172" y="1162"/>
                  </a:lnTo>
                  <a:lnTo>
                    <a:pt x="1147" y="1152"/>
                  </a:lnTo>
                  <a:lnTo>
                    <a:pt x="1095" y="1131"/>
                  </a:lnTo>
                  <a:lnTo>
                    <a:pt x="1095" y="1131"/>
                  </a:lnTo>
                  <a:lnTo>
                    <a:pt x="1050" y="1113"/>
                  </a:lnTo>
                  <a:lnTo>
                    <a:pt x="1005" y="1095"/>
                  </a:lnTo>
                  <a:lnTo>
                    <a:pt x="982" y="1084"/>
                  </a:lnTo>
                  <a:lnTo>
                    <a:pt x="960" y="1073"/>
                  </a:lnTo>
                  <a:lnTo>
                    <a:pt x="938" y="1062"/>
                  </a:lnTo>
                  <a:lnTo>
                    <a:pt x="918" y="1048"/>
                  </a:lnTo>
                  <a:lnTo>
                    <a:pt x="911" y="1044"/>
                  </a:lnTo>
                  <a:lnTo>
                    <a:pt x="904" y="1048"/>
                  </a:lnTo>
                  <a:lnTo>
                    <a:pt x="904" y="1048"/>
                  </a:lnTo>
                  <a:lnTo>
                    <a:pt x="899" y="1051"/>
                  </a:lnTo>
                  <a:lnTo>
                    <a:pt x="899" y="1051"/>
                  </a:lnTo>
                  <a:lnTo>
                    <a:pt x="873" y="1061"/>
                  </a:lnTo>
                  <a:lnTo>
                    <a:pt x="847" y="1068"/>
                  </a:lnTo>
                  <a:lnTo>
                    <a:pt x="819" y="1075"/>
                  </a:lnTo>
                  <a:lnTo>
                    <a:pt x="789" y="1080"/>
                  </a:lnTo>
                  <a:lnTo>
                    <a:pt x="759" y="1084"/>
                  </a:lnTo>
                  <a:lnTo>
                    <a:pt x="728" y="1088"/>
                  </a:lnTo>
                  <a:lnTo>
                    <a:pt x="696" y="1090"/>
                  </a:lnTo>
                  <a:lnTo>
                    <a:pt x="664" y="1090"/>
                  </a:lnTo>
                  <a:lnTo>
                    <a:pt x="664" y="1090"/>
                  </a:lnTo>
                  <a:lnTo>
                    <a:pt x="620" y="1089"/>
                  </a:lnTo>
                  <a:lnTo>
                    <a:pt x="576" y="1086"/>
                  </a:lnTo>
                  <a:lnTo>
                    <a:pt x="531" y="1080"/>
                  </a:lnTo>
                  <a:lnTo>
                    <a:pt x="488" y="1073"/>
                  </a:lnTo>
                  <a:lnTo>
                    <a:pt x="445" y="1064"/>
                  </a:lnTo>
                  <a:lnTo>
                    <a:pt x="402" y="1052"/>
                  </a:lnTo>
                  <a:lnTo>
                    <a:pt x="361" y="1040"/>
                  </a:lnTo>
                  <a:lnTo>
                    <a:pt x="322" y="1026"/>
                  </a:lnTo>
                  <a:lnTo>
                    <a:pt x="322" y="1026"/>
                  </a:lnTo>
                  <a:lnTo>
                    <a:pt x="292" y="1012"/>
                  </a:lnTo>
                  <a:lnTo>
                    <a:pt x="263" y="997"/>
                  </a:lnTo>
                  <a:lnTo>
                    <a:pt x="235" y="980"/>
                  </a:lnTo>
                  <a:lnTo>
                    <a:pt x="209" y="962"/>
                  </a:lnTo>
                  <a:lnTo>
                    <a:pt x="184" y="942"/>
                  </a:lnTo>
                  <a:lnTo>
                    <a:pt x="161" y="920"/>
                  </a:lnTo>
                  <a:lnTo>
                    <a:pt x="138" y="898"/>
                  </a:lnTo>
                  <a:lnTo>
                    <a:pt x="117" y="873"/>
                  </a:lnTo>
                  <a:lnTo>
                    <a:pt x="99" y="847"/>
                  </a:lnTo>
                  <a:lnTo>
                    <a:pt x="81" y="820"/>
                  </a:lnTo>
                  <a:lnTo>
                    <a:pt x="66" y="792"/>
                  </a:lnTo>
                  <a:lnTo>
                    <a:pt x="51" y="762"/>
                  </a:lnTo>
                  <a:lnTo>
                    <a:pt x="39" y="732"/>
                  </a:lnTo>
                  <a:lnTo>
                    <a:pt x="28" y="700"/>
                  </a:lnTo>
                  <a:lnTo>
                    <a:pt x="19" y="668"/>
                  </a:lnTo>
                  <a:lnTo>
                    <a:pt x="12" y="634"/>
                  </a:lnTo>
                  <a:lnTo>
                    <a:pt x="12" y="634"/>
                  </a:lnTo>
                  <a:lnTo>
                    <a:pt x="8" y="609"/>
                  </a:lnTo>
                  <a:lnTo>
                    <a:pt x="5" y="582"/>
                  </a:lnTo>
                  <a:lnTo>
                    <a:pt x="2" y="554"/>
                  </a:lnTo>
                  <a:lnTo>
                    <a:pt x="1" y="524"/>
                  </a:lnTo>
                  <a:lnTo>
                    <a:pt x="0" y="492"/>
                  </a:lnTo>
                  <a:lnTo>
                    <a:pt x="1" y="459"/>
                  </a:lnTo>
                  <a:lnTo>
                    <a:pt x="4" y="424"/>
                  </a:lnTo>
                  <a:lnTo>
                    <a:pt x="9" y="389"/>
                  </a:lnTo>
                  <a:lnTo>
                    <a:pt x="16" y="354"/>
                  </a:lnTo>
                  <a:lnTo>
                    <a:pt x="21" y="337"/>
                  </a:lnTo>
                  <a:lnTo>
                    <a:pt x="26" y="320"/>
                  </a:lnTo>
                  <a:lnTo>
                    <a:pt x="33" y="303"/>
                  </a:lnTo>
                  <a:lnTo>
                    <a:pt x="39" y="285"/>
                  </a:lnTo>
                  <a:lnTo>
                    <a:pt x="46" y="267"/>
                  </a:lnTo>
                  <a:lnTo>
                    <a:pt x="54" y="251"/>
                  </a:lnTo>
                  <a:lnTo>
                    <a:pt x="64" y="234"/>
                  </a:lnTo>
                  <a:lnTo>
                    <a:pt x="74" y="218"/>
                  </a:lnTo>
                  <a:lnTo>
                    <a:pt x="84" y="201"/>
                  </a:lnTo>
                  <a:lnTo>
                    <a:pt x="97" y="185"/>
                  </a:lnTo>
                  <a:lnTo>
                    <a:pt x="109" y="169"/>
                  </a:lnTo>
                  <a:lnTo>
                    <a:pt x="123" y="154"/>
                  </a:lnTo>
                  <a:lnTo>
                    <a:pt x="138" y="139"/>
                  </a:lnTo>
                  <a:lnTo>
                    <a:pt x="153" y="125"/>
                  </a:lnTo>
                  <a:lnTo>
                    <a:pt x="153" y="125"/>
                  </a:lnTo>
                  <a:lnTo>
                    <a:pt x="167" y="114"/>
                  </a:lnTo>
                  <a:lnTo>
                    <a:pt x="180" y="103"/>
                  </a:lnTo>
                  <a:lnTo>
                    <a:pt x="195" y="94"/>
                  </a:lnTo>
                  <a:lnTo>
                    <a:pt x="209" y="86"/>
                  </a:lnTo>
                  <a:lnTo>
                    <a:pt x="224" y="76"/>
                  </a:lnTo>
                  <a:lnTo>
                    <a:pt x="239" y="69"/>
                  </a:lnTo>
                  <a:lnTo>
                    <a:pt x="255" y="62"/>
                  </a:lnTo>
                  <a:lnTo>
                    <a:pt x="270" y="56"/>
                  </a:lnTo>
                  <a:lnTo>
                    <a:pt x="303" y="43"/>
                  </a:lnTo>
                  <a:lnTo>
                    <a:pt x="336" y="34"/>
                  </a:lnTo>
                  <a:lnTo>
                    <a:pt x="369" y="26"/>
                  </a:lnTo>
                  <a:lnTo>
                    <a:pt x="403" y="20"/>
                  </a:lnTo>
                  <a:lnTo>
                    <a:pt x="439" y="14"/>
                  </a:lnTo>
                  <a:lnTo>
                    <a:pt x="473" y="11"/>
                  </a:lnTo>
                  <a:lnTo>
                    <a:pt x="507" y="8"/>
                  </a:lnTo>
                  <a:lnTo>
                    <a:pt x="541" y="6"/>
                  </a:lnTo>
                  <a:lnTo>
                    <a:pt x="607" y="5"/>
                  </a:lnTo>
                  <a:lnTo>
                    <a:pt x="669" y="5"/>
                  </a:lnTo>
                  <a:lnTo>
                    <a:pt x="700" y="5"/>
                  </a:lnTo>
                  <a:lnTo>
                    <a:pt x="700" y="5"/>
                  </a:lnTo>
                  <a:lnTo>
                    <a:pt x="704" y="5"/>
                  </a:lnTo>
                  <a:lnTo>
                    <a:pt x="708" y="6"/>
                  </a:lnTo>
                  <a:lnTo>
                    <a:pt x="711" y="7"/>
                  </a:lnTo>
                  <a:lnTo>
                    <a:pt x="714" y="7"/>
                  </a:lnTo>
                  <a:lnTo>
                    <a:pt x="714" y="7"/>
                  </a:lnTo>
                  <a:lnTo>
                    <a:pt x="732" y="4"/>
                  </a:lnTo>
                  <a:lnTo>
                    <a:pt x="749" y="2"/>
                  </a:lnTo>
                  <a:lnTo>
                    <a:pt x="768" y="1"/>
                  </a:lnTo>
                  <a:lnTo>
                    <a:pt x="787" y="0"/>
                  </a:lnTo>
                  <a:lnTo>
                    <a:pt x="787" y="0"/>
                  </a:lnTo>
                  <a:lnTo>
                    <a:pt x="803" y="0"/>
                  </a:lnTo>
                  <a:lnTo>
                    <a:pt x="821" y="1"/>
                  </a:lnTo>
                  <a:lnTo>
                    <a:pt x="856" y="5"/>
                  </a:lnTo>
                  <a:lnTo>
                    <a:pt x="891" y="11"/>
                  </a:lnTo>
                  <a:lnTo>
                    <a:pt x="926" y="21"/>
                  </a:lnTo>
                  <a:lnTo>
                    <a:pt x="960" y="31"/>
                  </a:lnTo>
                  <a:lnTo>
                    <a:pt x="994" y="43"/>
                  </a:lnTo>
                  <a:lnTo>
                    <a:pt x="1028" y="59"/>
                  </a:lnTo>
                  <a:lnTo>
                    <a:pt x="1060" y="75"/>
                  </a:lnTo>
                  <a:lnTo>
                    <a:pt x="1091" y="93"/>
                  </a:lnTo>
                  <a:lnTo>
                    <a:pt x="1121" y="112"/>
                  </a:lnTo>
                  <a:lnTo>
                    <a:pt x="1149" y="134"/>
                  </a:lnTo>
                  <a:lnTo>
                    <a:pt x="1175" y="156"/>
                  </a:lnTo>
                  <a:lnTo>
                    <a:pt x="1199" y="180"/>
                  </a:lnTo>
                  <a:lnTo>
                    <a:pt x="1210" y="192"/>
                  </a:lnTo>
                  <a:lnTo>
                    <a:pt x="1220" y="204"/>
                  </a:lnTo>
                  <a:lnTo>
                    <a:pt x="1230" y="217"/>
                  </a:lnTo>
                  <a:lnTo>
                    <a:pt x="1239" y="229"/>
                  </a:lnTo>
                  <a:lnTo>
                    <a:pt x="1247" y="243"/>
                  </a:lnTo>
                  <a:lnTo>
                    <a:pt x="1256" y="255"/>
                  </a:lnTo>
                  <a:lnTo>
                    <a:pt x="1256" y="255"/>
                  </a:lnTo>
                  <a:lnTo>
                    <a:pt x="1264" y="273"/>
                  </a:lnTo>
                  <a:lnTo>
                    <a:pt x="1272" y="290"/>
                  </a:lnTo>
                  <a:lnTo>
                    <a:pt x="1280" y="310"/>
                  </a:lnTo>
                  <a:lnTo>
                    <a:pt x="1289" y="328"/>
                  </a:lnTo>
                  <a:lnTo>
                    <a:pt x="1296" y="349"/>
                  </a:lnTo>
                  <a:lnTo>
                    <a:pt x="1302" y="370"/>
                  </a:lnTo>
                  <a:lnTo>
                    <a:pt x="1308" y="390"/>
                  </a:lnTo>
                  <a:lnTo>
                    <a:pt x="1314" y="412"/>
                  </a:lnTo>
                  <a:lnTo>
                    <a:pt x="1320" y="434"/>
                  </a:lnTo>
                  <a:lnTo>
                    <a:pt x="1324" y="456"/>
                  </a:lnTo>
                  <a:lnTo>
                    <a:pt x="1328" y="478"/>
                  </a:lnTo>
                  <a:lnTo>
                    <a:pt x="1331" y="501"/>
                  </a:lnTo>
                  <a:lnTo>
                    <a:pt x="1333" y="524"/>
                  </a:lnTo>
                  <a:lnTo>
                    <a:pt x="1335" y="547"/>
                  </a:lnTo>
                  <a:lnTo>
                    <a:pt x="1336" y="570"/>
                  </a:lnTo>
                  <a:lnTo>
                    <a:pt x="1336" y="593"/>
                  </a:lnTo>
                  <a:lnTo>
                    <a:pt x="1335" y="616"/>
                  </a:lnTo>
                  <a:lnTo>
                    <a:pt x="1334" y="638"/>
                  </a:lnTo>
                  <a:lnTo>
                    <a:pt x="1332" y="660"/>
                  </a:lnTo>
                  <a:lnTo>
                    <a:pt x="1328" y="683"/>
                  </a:lnTo>
                  <a:lnTo>
                    <a:pt x="1324" y="704"/>
                  </a:lnTo>
                  <a:lnTo>
                    <a:pt x="1319" y="726"/>
                  </a:lnTo>
                  <a:lnTo>
                    <a:pt x="1312" y="747"/>
                  </a:lnTo>
                  <a:lnTo>
                    <a:pt x="1305" y="767"/>
                  </a:lnTo>
                  <a:lnTo>
                    <a:pt x="1297" y="787"/>
                  </a:lnTo>
                  <a:lnTo>
                    <a:pt x="1288" y="806"/>
                  </a:lnTo>
                  <a:lnTo>
                    <a:pt x="1277" y="824"/>
                  </a:lnTo>
                  <a:lnTo>
                    <a:pt x="1266" y="842"/>
                  </a:lnTo>
                  <a:lnTo>
                    <a:pt x="1253" y="859"/>
                  </a:lnTo>
                  <a:lnTo>
                    <a:pt x="1239" y="875"/>
                  </a:lnTo>
                  <a:lnTo>
                    <a:pt x="1225" y="890"/>
                  </a:lnTo>
                  <a:lnTo>
                    <a:pt x="1208" y="904"/>
                  </a:lnTo>
                  <a:lnTo>
                    <a:pt x="1208" y="904"/>
                  </a:lnTo>
                  <a:lnTo>
                    <a:pt x="1204" y="907"/>
                  </a:lnTo>
                  <a:lnTo>
                    <a:pt x="1197" y="911"/>
                  </a:lnTo>
                  <a:lnTo>
                    <a:pt x="1197" y="918"/>
                  </a:lnTo>
                  <a:lnTo>
                    <a:pt x="1197" y="918"/>
                  </a:lnTo>
                  <a:lnTo>
                    <a:pt x="1198" y="937"/>
                  </a:lnTo>
                  <a:lnTo>
                    <a:pt x="1200" y="954"/>
                  </a:lnTo>
                  <a:lnTo>
                    <a:pt x="1205" y="990"/>
                  </a:lnTo>
                  <a:lnTo>
                    <a:pt x="1212" y="1026"/>
                  </a:lnTo>
                  <a:lnTo>
                    <a:pt x="1220" y="1061"/>
                  </a:lnTo>
                  <a:lnTo>
                    <a:pt x="1220" y="1061"/>
                  </a:lnTo>
                  <a:lnTo>
                    <a:pt x="1231" y="1104"/>
                  </a:lnTo>
                  <a:lnTo>
                    <a:pt x="1235" y="1127"/>
                  </a:lnTo>
                  <a:lnTo>
                    <a:pt x="1239" y="1150"/>
                  </a:lnTo>
                  <a:lnTo>
                    <a:pt x="1239" y="1150"/>
                  </a:lnTo>
                  <a:lnTo>
                    <a:pt x="1239" y="1154"/>
                  </a:lnTo>
                  <a:lnTo>
                    <a:pt x="1238" y="1159"/>
                  </a:lnTo>
                  <a:lnTo>
                    <a:pt x="1236" y="1163"/>
                  </a:lnTo>
                  <a:lnTo>
                    <a:pt x="1234" y="1167"/>
                  </a:lnTo>
                  <a:lnTo>
                    <a:pt x="1234" y="1167"/>
                  </a:lnTo>
                  <a:lnTo>
                    <a:pt x="1230" y="1170"/>
                  </a:lnTo>
                  <a:lnTo>
                    <a:pt x="1225" y="1173"/>
                  </a:lnTo>
                  <a:lnTo>
                    <a:pt x="1219" y="1175"/>
                  </a:lnTo>
                  <a:lnTo>
                    <a:pt x="1214" y="1175"/>
                  </a:lnTo>
                  <a:lnTo>
                    <a:pt x="1214" y="1175"/>
                  </a:lnTo>
                  <a:close/>
                  <a:moveTo>
                    <a:pt x="912" y="999"/>
                  </a:moveTo>
                  <a:lnTo>
                    <a:pt x="912" y="999"/>
                  </a:lnTo>
                  <a:lnTo>
                    <a:pt x="916" y="1000"/>
                  </a:lnTo>
                  <a:lnTo>
                    <a:pt x="920" y="1003"/>
                  </a:lnTo>
                  <a:lnTo>
                    <a:pt x="920" y="1003"/>
                  </a:lnTo>
                  <a:lnTo>
                    <a:pt x="944" y="1018"/>
                  </a:lnTo>
                  <a:lnTo>
                    <a:pt x="967" y="1032"/>
                  </a:lnTo>
                  <a:lnTo>
                    <a:pt x="992" y="1045"/>
                  </a:lnTo>
                  <a:lnTo>
                    <a:pt x="1017" y="1057"/>
                  </a:lnTo>
                  <a:lnTo>
                    <a:pt x="1043" y="1068"/>
                  </a:lnTo>
                  <a:lnTo>
                    <a:pt x="1069" y="1078"/>
                  </a:lnTo>
                  <a:lnTo>
                    <a:pt x="1119" y="1098"/>
                  </a:lnTo>
                  <a:lnTo>
                    <a:pt x="1119" y="1098"/>
                  </a:lnTo>
                  <a:lnTo>
                    <a:pt x="1173" y="1120"/>
                  </a:lnTo>
                  <a:lnTo>
                    <a:pt x="1195" y="1128"/>
                  </a:lnTo>
                  <a:lnTo>
                    <a:pt x="1189" y="1105"/>
                  </a:lnTo>
                  <a:lnTo>
                    <a:pt x="1189" y="1105"/>
                  </a:lnTo>
                  <a:lnTo>
                    <a:pt x="1181" y="1067"/>
                  </a:lnTo>
                  <a:lnTo>
                    <a:pt x="1181" y="1067"/>
                  </a:lnTo>
                  <a:lnTo>
                    <a:pt x="1172" y="1029"/>
                  </a:lnTo>
                  <a:lnTo>
                    <a:pt x="1165" y="990"/>
                  </a:lnTo>
                  <a:lnTo>
                    <a:pt x="1162" y="971"/>
                  </a:lnTo>
                  <a:lnTo>
                    <a:pt x="1158" y="951"/>
                  </a:lnTo>
                  <a:lnTo>
                    <a:pt x="1157" y="932"/>
                  </a:lnTo>
                  <a:lnTo>
                    <a:pt x="1156" y="912"/>
                  </a:lnTo>
                  <a:lnTo>
                    <a:pt x="1156" y="912"/>
                  </a:lnTo>
                  <a:lnTo>
                    <a:pt x="1156" y="907"/>
                  </a:lnTo>
                  <a:lnTo>
                    <a:pt x="1158" y="903"/>
                  </a:lnTo>
                  <a:lnTo>
                    <a:pt x="1161" y="899"/>
                  </a:lnTo>
                  <a:lnTo>
                    <a:pt x="1165" y="896"/>
                  </a:lnTo>
                  <a:lnTo>
                    <a:pt x="1170" y="893"/>
                  </a:lnTo>
                  <a:lnTo>
                    <a:pt x="1171" y="887"/>
                  </a:lnTo>
                  <a:lnTo>
                    <a:pt x="1171" y="887"/>
                  </a:lnTo>
                  <a:lnTo>
                    <a:pt x="1173" y="882"/>
                  </a:lnTo>
                  <a:lnTo>
                    <a:pt x="1177" y="878"/>
                  </a:lnTo>
                  <a:lnTo>
                    <a:pt x="1177" y="878"/>
                  </a:lnTo>
                  <a:lnTo>
                    <a:pt x="1193" y="864"/>
                  </a:lnTo>
                  <a:lnTo>
                    <a:pt x="1207" y="849"/>
                  </a:lnTo>
                  <a:lnTo>
                    <a:pt x="1220" y="833"/>
                  </a:lnTo>
                  <a:lnTo>
                    <a:pt x="1233" y="817"/>
                  </a:lnTo>
                  <a:lnTo>
                    <a:pt x="1243" y="799"/>
                  </a:lnTo>
                  <a:lnTo>
                    <a:pt x="1253" y="782"/>
                  </a:lnTo>
                  <a:lnTo>
                    <a:pt x="1262" y="762"/>
                  </a:lnTo>
                  <a:lnTo>
                    <a:pt x="1270" y="743"/>
                  </a:lnTo>
                  <a:lnTo>
                    <a:pt x="1276" y="723"/>
                  </a:lnTo>
                  <a:lnTo>
                    <a:pt x="1282" y="701"/>
                  </a:lnTo>
                  <a:lnTo>
                    <a:pt x="1287" y="681"/>
                  </a:lnTo>
                  <a:lnTo>
                    <a:pt x="1291" y="659"/>
                  </a:lnTo>
                  <a:lnTo>
                    <a:pt x="1294" y="636"/>
                  </a:lnTo>
                  <a:lnTo>
                    <a:pt x="1296" y="614"/>
                  </a:lnTo>
                  <a:lnTo>
                    <a:pt x="1297" y="592"/>
                  </a:lnTo>
                  <a:lnTo>
                    <a:pt x="1297" y="569"/>
                  </a:lnTo>
                  <a:lnTo>
                    <a:pt x="1296" y="546"/>
                  </a:lnTo>
                  <a:lnTo>
                    <a:pt x="1295" y="525"/>
                  </a:lnTo>
                  <a:lnTo>
                    <a:pt x="1293" y="502"/>
                  </a:lnTo>
                  <a:lnTo>
                    <a:pt x="1290" y="479"/>
                  </a:lnTo>
                  <a:lnTo>
                    <a:pt x="1286" y="457"/>
                  </a:lnTo>
                  <a:lnTo>
                    <a:pt x="1281" y="436"/>
                  </a:lnTo>
                  <a:lnTo>
                    <a:pt x="1276" y="414"/>
                  </a:lnTo>
                  <a:lnTo>
                    <a:pt x="1271" y="393"/>
                  </a:lnTo>
                  <a:lnTo>
                    <a:pt x="1265" y="373"/>
                  </a:lnTo>
                  <a:lnTo>
                    <a:pt x="1258" y="353"/>
                  </a:lnTo>
                  <a:lnTo>
                    <a:pt x="1250" y="334"/>
                  </a:lnTo>
                  <a:lnTo>
                    <a:pt x="1242" y="316"/>
                  </a:lnTo>
                  <a:lnTo>
                    <a:pt x="1233" y="298"/>
                  </a:lnTo>
                  <a:lnTo>
                    <a:pt x="1225" y="281"/>
                  </a:lnTo>
                  <a:lnTo>
                    <a:pt x="1214" y="265"/>
                  </a:lnTo>
                  <a:lnTo>
                    <a:pt x="1205" y="251"/>
                  </a:lnTo>
                  <a:lnTo>
                    <a:pt x="1205" y="251"/>
                  </a:lnTo>
                  <a:lnTo>
                    <a:pt x="1187" y="229"/>
                  </a:lnTo>
                  <a:lnTo>
                    <a:pt x="1169" y="208"/>
                  </a:lnTo>
                  <a:lnTo>
                    <a:pt x="1147" y="187"/>
                  </a:lnTo>
                  <a:lnTo>
                    <a:pt x="1124" y="168"/>
                  </a:lnTo>
                  <a:lnTo>
                    <a:pt x="1101" y="150"/>
                  </a:lnTo>
                  <a:lnTo>
                    <a:pt x="1075" y="132"/>
                  </a:lnTo>
                  <a:lnTo>
                    <a:pt x="1048" y="116"/>
                  </a:lnTo>
                  <a:lnTo>
                    <a:pt x="1020" y="101"/>
                  </a:lnTo>
                  <a:lnTo>
                    <a:pt x="991" y="88"/>
                  </a:lnTo>
                  <a:lnTo>
                    <a:pt x="962" y="75"/>
                  </a:lnTo>
                  <a:lnTo>
                    <a:pt x="932" y="65"/>
                  </a:lnTo>
                  <a:lnTo>
                    <a:pt x="902" y="56"/>
                  </a:lnTo>
                  <a:lnTo>
                    <a:pt x="872" y="49"/>
                  </a:lnTo>
                  <a:lnTo>
                    <a:pt x="843" y="44"/>
                  </a:lnTo>
                  <a:lnTo>
                    <a:pt x="815" y="41"/>
                  </a:lnTo>
                  <a:lnTo>
                    <a:pt x="786" y="39"/>
                  </a:lnTo>
                  <a:lnTo>
                    <a:pt x="786" y="39"/>
                  </a:lnTo>
                  <a:lnTo>
                    <a:pt x="765" y="40"/>
                  </a:lnTo>
                  <a:lnTo>
                    <a:pt x="744" y="42"/>
                  </a:lnTo>
                  <a:lnTo>
                    <a:pt x="725" y="45"/>
                  </a:lnTo>
                  <a:lnTo>
                    <a:pt x="705" y="49"/>
                  </a:lnTo>
                  <a:lnTo>
                    <a:pt x="705" y="49"/>
                  </a:lnTo>
                  <a:lnTo>
                    <a:pt x="700" y="50"/>
                  </a:lnTo>
                  <a:lnTo>
                    <a:pt x="700" y="50"/>
                  </a:lnTo>
                  <a:lnTo>
                    <a:pt x="695" y="49"/>
                  </a:lnTo>
                  <a:lnTo>
                    <a:pt x="690" y="47"/>
                  </a:lnTo>
                  <a:lnTo>
                    <a:pt x="686" y="45"/>
                  </a:lnTo>
                  <a:lnTo>
                    <a:pt x="686" y="45"/>
                  </a:lnTo>
                  <a:lnTo>
                    <a:pt x="633" y="44"/>
                  </a:lnTo>
                  <a:lnTo>
                    <a:pt x="633" y="44"/>
                  </a:lnTo>
                  <a:lnTo>
                    <a:pt x="575" y="45"/>
                  </a:lnTo>
                  <a:lnTo>
                    <a:pt x="516" y="47"/>
                  </a:lnTo>
                  <a:lnTo>
                    <a:pt x="488" y="49"/>
                  </a:lnTo>
                  <a:lnTo>
                    <a:pt x="459" y="52"/>
                  </a:lnTo>
                  <a:lnTo>
                    <a:pt x="430" y="56"/>
                  </a:lnTo>
                  <a:lnTo>
                    <a:pt x="402" y="60"/>
                  </a:lnTo>
                  <a:lnTo>
                    <a:pt x="374" y="65"/>
                  </a:lnTo>
                  <a:lnTo>
                    <a:pt x="348" y="71"/>
                  </a:lnTo>
                  <a:lnTo>
                    <a:pt x="321" y="79"/>
                  </a:lnTo>
                  <a:lnTo>
                    <a:pt x="295" y="89"/>
                  </a:lnTo>
                  <a:lnTo>
                    <a:pt x="270" y="99"/>
                  </a:lnTo>
                  <a:lnTo>
                    <a:pt x="245" y="111"/>
                  </a:lnTo>
                  <a:lnTo>
                    <a:pt x="223" y="125"/>
                  </a:lnTo>
                  <a:lnTo>
                    <a:pt x="200" y="140"/>
                  </a:lnTo>
                  <a:lnTo>
                    <a:pt x="200" y="140"/>
                  </a:lnTo>
                  <a:lnTo>
                    <a:pt x="184" y="153"/>
                  </a:lnTo>
                  <a:lnTo>
                    <a:pt x="169" y="165"/>
                  </a:lnTo>
                  <a:lnTo>
                    <a:pt x="156" y="179"/>
                  </a:lnTo>
                  <a:lnTo>
                    <a:pt x="142" y="193"/>
                  </a:lnTo>
                  <a:lnTo>
                    <a:pt x="131" y="208"/>
                  </a:lnTo>
                  <a:lnTo>
                    <a:pt x="119" y="223"/>
                  </a:lnTo>
                  <a:lnTo>
                    <a:pt x="109" y="238"/>
                  </a:lnTo>
                  <a:lnTo>
                    <a:pt x="99" y="254"/>
                  </a:lnTo>
                  <a:lnTo>
                    <a:pt x="90" y="271"/>
                  </a:lnTo>
                  <a:lnTo>
                    <a:pt x="82" y="287"/>
                  </a:lnTo>
                  <a:lnTo>
                    <a:pt x="74" y="305"/>
                  </a:lnTo>
                  <a:lnTo>
                    <a:pt x="68" y="321"/>
                  </a:lnTo>
                  <a:lnTo>
                    <a:pt x="62" y="340"/>
                  </a:lnTo>
                  <a:lnTo>
                    <a:pt x="56" y="357"/>
                  </a:lnTo>
                  <a:lnTo>
                    <a:pt x="52" y="375"/>
                  </a:lnTo>
                  <a:lnTo>
                    <a:pt x="48" y="393"/>
                  </a:lnTo>
                  <a:lnTo>
                    <a:pt x="45" y="412"/>
                  </a:lnTo>
                  <a:lnTo>
                    <a:pt x="42" y="431"/>
                  </a:lnTo>
                  <a:lnTo>
                    <a:pt x="40" y="448"/>
                  </a:lnTo>
                  <a:lnTo>
                    <a:pt x="39" y="467"/>
                  </a:lnTo>
                  <a:lnTo>
                    <a:pt x="38" y="504"/>
                  </a:lnTo>
                  <a:lnTo>
                    <a:pt x="39" y="541"/>
                  </a:lnTo>
                  <a:lnTo>
                    <a:pt x="43" y="577"/>
                  </a:lnTo>
                  <a:lnTo>
                    <a:pt x="48" y="612"/>
                  </a:lnTo>
                  <a:lnTo>
                    <a:pt x="55" y="647"/>
                  </a:lnTo>
                  <a:lnTo>
                    <a:pt x="65" y="679"/>
                  </a:lnTo>
                  <a:lnTo>
                    <a:pt x="65" y="679"/>
                  </a:lnTo>
                  <a:lnTo>
                    <a:pt x="77" y="713"/>
                  </a:lnTo>
                  <a:lnTo>
                    <a:pt x="90" y="745"/>
                  </a:lnTo>
                  <a:lnTo>
                    <a:pt x="105" y="776"/>
                  </a:lnTo>
                  <a:lnTo>
                    <a:pt x="121" y="805"/>
                  </a:lnTo>
                  <a:lnTo>
                    <a:pt x="139" y="831"/>
                  </a:lnTo>
                  <a:lnTo>
                    <a:pt x="159" y="856"/>
                  </a:lnTo>
                  <a:lnTo>
                    <a:pt x="179" y="880"/>
                  </a:lnTo>
                  <a:lnTo>
                    <a:pt x="201" y="902"/>
                  </a:lnTo>
                  <a:lnTo>
                    <a:pt x="225" y="922"/>
                  </a:lnTo>
                  <a:lnTo>
                    <a:pt x="251" y="941"/>
                  </a:lnTo>
                  <a:lnTo>
                    <a:pt x="277" y="957"/>
                  </a:lnTo>
                  <a:lnTo>
                    <a:pt x="305" y="973"/>
                  </a:lnTo>
                  <a:lnTo>
                    <a:pt x="335" y="986"/>
                  </a:lnTo>
                  <a:lnTo>
                    <a:pt x="367" y="998"/>
                  </a:lnTo>
                  <a:lnTo>
                    <a:pt x="400" y="1008"/>
                  </a:lnTo>
                  <a:lnTo>
                    <a:pt x="434" y="1017"/>
                  </a:lnTo>
                  <a:lnTo>
                    <a:pt x="434" y="1017"/>
                  </a:lnTo>
                  <a:lnTo>
                    <a:pt x="468" y="1025"/>
                  </a:lnTo>
                  <a:lnTo>
                    <a:pt x="500" y="1031"/>
                  </a:lnTo>
                  <a:lnTo>
                    <a:pt x="533" y="1036"/>
                  </a:lnTo>
                  <a:lnTo>
                    <a:pt x="562" y="1040"/>
                  </a:lnTo>
                  <a:lnTo>
                    <a:pt x="592" y="1043"/>
                  </a:lnTo>
                  <a:lnTo>
                    <a:pt x="622" y="1045"/>
                  </a:lnTo>
                  <a:lnTo>
                    <a:pt x="650" y="1046"/>
                  </a:lnTo>
                  <a:lnTo>
                    <a:pt x="678" y="1047"/>
                  </a:lnTo>
                  <a:lnTo>
                    <a:pt x="678" y="1047"/>
                  </a:lnTo>
                  <a:lnTo>
                    <a:pt x="707" y="1046"/>
                  </a:lnTo>
                  <a:lnTo>
                    <a:pt x="736" y="1045"/>
                  </a:lnTo>
                  <a:lnTo>
                    <a:pt x="764" y="1042"/>
                  </a:lnTo>
                  <a:lnTo>
                    <a:pt x="791" y="1038"/>
                  </a:lnTo>
                  <a:lnTo>
                    <a:pt x="817" y="1033"/>
                  </a:lnTo>
                  <a:lnTo>
                    <a:pt x="842" y="1028"/>
                  </a:lnTo>
                  <a:lnTo>
                    <a:pt x="866" y="1020"/>
                  </a:lnTo>
                  <a:lnTo>
                    <a:pt x="890" y="1012"/>
                  </a:lnTo>
                  <a:lnTo>
                    <a:pt x="890" y="1012"/>
                  </a:lnTo>
                  <a:lnTo>
                    <a:pt x="892" y="1011"/>
                  </a:lnTo>
                  <a:lnTo>
                    <a:pt x="895" y="1010"/>
                  </a:lnTo>
                  <a:lnTo>
                    <a:pt x="897" y="1007"/>
                  </a:lnTo>
                  <a:lnTo>
                    <a:pt x="897" y="1007"/>
                  </a:lnTo>
                  <a:lnTo>
                    <a:pt x="900" y="1005"/>
                  </a:lnTo>
                  <a:lnTo>
                    <a:pt x="903" y="1002"/>
                  </a:lnTo>
                  <a:lnTo>
                    <a:pt x="912" y="999"/>
                  </a:lnTo>
                  <a:lnTo>
                    <a:pt x="912" y="999"/>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Freeform 829"/>
            <p:cNvSpPr>
              <a:spLocks/>
            </p:cNvSpPr>
            <p:nvPr/>
          </p:nvSpPr>
          <p:spPr bwMode="auto">
            <a:xfrm>
              <a:off x="6411913" y="1501775"/>
              <a:ext cx="71438" cy="65088"/>
            </a:xfrm>
            <a:custGeom>
              <a:avLst/>
              <a:gdLst/>
              <a:ahLst/>
              <a:cxnLst>
                <a:cxn ang="0">
                  <a:pos x="76" y="123"/>
                </a:cxn>
                <a:cxn ang="0">
                  <a:pos x="76" y="123"/>
                </a:cxn>
                <a:cxn ang="0">
                  <a:pos x="71" y="123"/>
                </a:cxn>
                <a:cxn ang="0">
                  <a:pos x="66" y="122"/>
                </a:cxn>
                <a:cxn ang="0">
                  <a:pos x="64" y="121"/>
                </a:cxn>
                <a:cxn ang="0">
                  <a:pos x="64" y="121"/>
                </a:cxn>
                <a:cxn ang="0">
                  <a:pos x="57" y="121"/>
                </a:cxn>
                <a:cxn ang="0">
                  <a:pos x="57" y="121"/>
                </a:cxn>
                <a:cxn ang="0">
                  <a:pos x="55" y="121"/>
                </a:cxn>
                <a:cxn ang="0">
                  <a:pos x="55" y="121"/>
                </a:cxn>
                <a:cxn ang="0">
                  <a:pos x="45" y="119"/>
                </a:cxn>
                <a:cxn ang="0">
                  <a:pos x="36" y="115"/>
                </a:cxn>
                <a:cxn ang="0">
                  <a:pos x="27" y="110"/>
                </a:cxn>
                <a:cxn ang="0">
                  <a:pos x="19" y="104"/>
                </a:cxn>
                <a:cxn ang="0">
                  <a:pos x="13" y="98"/>
                </a:cxn>
                <a:cxn ang="0">
                  <a:pos x="8" y="89"/>
                </a:cxn>
                <a:cxn ang="0">
                  <a:pos x="4" y="81"/>
                </a:cxn>
                <a:cxn ang="0">
                  <a:pos x="1" y="73"/>
                </a:cxn>
                <a:cxn ang="0">
                  <a:pos x="1" y="73"/>
                </a:cxn>
                <a:cxn ang="0">
                  <a:pos x="0" y="63"/>
                </a:cxn>
                <a:cxn ang="0">
                  <a:pos x="1" y="53"/>
                </a:cxn>
                <a:cxn ang="0">
                  <a:pos x="2" y="44"/>
                </a:cxn>
                <a:cxn ang="0">
                  <a:pos x="5" y="36"/>
                </a:cxn>
                <a:cxn ang="0">
                  <a:pos x="9" y="27"/>
                </a:cxn>
                <a:cxn ang="0">
                  <a:pos x="13" y="20"/>
                </a:cxn>
                <a:cxn ang="0">
                  <a:pos x="19" y="14"/>
                </a:cxn>
                <a:cxn ang="0">
                  <a:pos x="27" y="8"/>
                </a:cxn>
                <a:cxn ang="0">
                  <a:pos x="27" y="8"/>
                </a:cxn>
                <a:cxn ang="0">
                  <a:pos x="33" y="5"/>
                </a:cxn>
                <a:cxn ang="0">
                  <a:pos x="40" y="2"/>
                </a:cxn>
                <a:cxn ang="0">
                  <a:pos x="47" y="1"/>
                </a:cxn>
                <a:cxn ang="0">
                  <a:pos x="56" y="0"/>
                </a:cxn>
                <a:cxn ang="0">
                  <a:pos x="56" y="0"/>
                </a:cxn>
                <a:cxn ang="0">
                  <a:pos x="64" y="1"/>
                </a:cxn>
                <a:cxn ang="0">
                  <a:pos x="72" y="3"/>
                </a:cxn>
                <a:cxn ang="0">
                  <a:pos x="80" y="6"/>
                </a:cxn>
                <a:cxn ang="0">
                  <a:pos x="89" y="9"/>
                </a:cxn>
                <a:cxn ang="0">
                  <a:pos x="89" y="9"/>
                </a:cxn>
                <a:cxn ang="0">
                  <a:pos x="99" y="15"/>
                </a:cxn>
                <a:cxn ang="0">
                  <a:pos x="108" y="22"/>
                </a:cxn>
                <a:cxn ang="0">
                  <a:pos x="118" y="31"/>
                </a:cxn>
                <a:cxn ang="0">
                  <a:pos x="125" y="40"/>
                </a:cxn>
                <a:cxn ang="0">
                  <a:pos x="130" y="49"/>
                </a:cxn>
                <a:cxn ang="0">
                  <a:pos x="132" y="54"/>
                </a:cxn>
                <a:cxn ang="0">
                  <a:pos x="134" y="59"/>
                </a:cxn>
                <a:cxn ang="0">
                  <a:pos x="134" y="65"/>
                </a:cxn>
                <a:cxn ang="0">
                  <a:pos x="134" y="70"/>
                </a:cxn>
                <a:cxn ang="0">
                  <a:pos x="134" y="75"/>
                </a:cxn>
                <a:cxn ang="0">
                  <a:pos x="132" y="80"/>
                </a:cxn>
                <a:cxn ang="0">
                  <a:pos x="132" y="80"/>
                </a:cxn>
                <a:cxn ang="0">
                  <a:pos x="128" y="88"/>
                </a:cxn>
                <a:cxn ang="0">
                  <a:pos x="123" y="96"/>
                </a:cxn>
                <a:cxn ang="0">
                  <a:pos x="116" y="103"/>
                </a:cxn>
                <a:cxn ang="0">
                  <a:pos x="109" y="110"/>
                </a:cxn>
                <a:cxn ang="0">
                  <a:pos x="101" y="115"/>
                </a:cxn>
                <a:cxn ang="0">
                  <a:pos x="93" y="120"/>
                </a:cxn>
                <a:cxn ang="0">
                  <a:pos x="84" y="122"/>
                </a:cxn>
                <a:cxn ang="0">
                  <a:pos x="76" y="123"/>
                </a:cxn>
                <a:cxn ang="0">
                  <a:pos x="76" y="123"/>
                </a:cxn>
              </a:cxnLst>
              <a:rect l="0" t="0" r="r" b="b"/>
              <a:pathLst>
                <a:path w="134" h="123">
                  <a:moveTo>
                    <a:pt x="76" y="123"/>
                  </a:moveTo>
                  <a:lnTo>
                    <a:pt x="76" y="123"/>
                  </a:lnTo>
                  <a:lnTo>
                    <a:pt x="71" y="123"/>
                  </a:lnTo>
                  <a:lnTo>
                    <a:pt x="66" y="122"/>
                  </a:lnTo>
                  <a:lnTo>
                    <a:pt x="64" y="121"/>
                  </a:lnTo>
                  <a:lnTo>
                    <a:pt x="64" y="121"/>
                  </a:lnTo>
                  <a:lnTo>
                    <a:pt x="57" y="121"/>
                  </a:lnTo>
                  <a:lnTo>
                    <a:pt x="57" y="121"/>
                  </a:lnTo>
                  <a:lnTo>
                    <a:pt x="55" y="121"/>
                  </a:lnTo>
                  <a:lnTo>
                    <a:pt x="55" y="121"/>
                  </a:lnTo>
                  <a:lnTo>
                    <a:pt x="45" y="119"/>
                  </a:lnTo>
                  <a:lnTo>
                    <a:pt x="36" y="115"/>
                  </a:lnTo>
                  <a:lnTo>
                    <a:pt x="27" y="110"/>
                  </a:lnTo>
                  <a:lnTo>
                    <a:pt x="19" y="104"/>
                  </a:lnTo>
                  <a:lnTo>
                    <a:pt x="13" y="98"/>
                  </a:lnTo>
                  <a:lnTo>
                    <a:pt x="8" y="89"/>
                  </a:lnTo>
                  <a:lnTo>
                    <a:pt x="4" y="81"/>
                  </a:lnTo>
                  <a:lnTo>
                    <a:pt x="1" y="73"/>
                  </a:lnTo>
                  <a:lnTo>
                    <a:pt x="1" y="73"/>
                  </a:lnTo>
                  <a:lnTo>
                    <a:pt x="0" y="63"/>
                  </a:lnTo>
                  <a:lnTo>
                    <a:pt x="1" y="53"/>
                  </a:lnTo>
                  <a:lnTo>
                    <a:pt x="2" y="44"/>
                  </a:lnTo>
                  <a:lnTo>
                    <a:pt x="5" y="36"/>
                  </a:lnTo>
                  <a:lnTo>
                    <a:pt x="9" y="27"/>
                  </a:lnTo>
                  <a:lnTo>
                    <a:pt x="13" y="20"/>
                  </a:lnTo>
                  <a:lnTo>
                    <a:pt x="19" y="14"/>
                  </a:lnTo>
                  <a:lnTo>
                    <a:pt x="27" y="8"/>
                  </a:lnTo>
                  <a:lnTo>
                    <a:pt x="27" y="8"/>
                  </a:lnTo>
                  <a:lnTo>
                    <a:pt x="33" y="5"/>
                  </a:lnTo>
                  <a:lnTo>
                    <a:pt x="40" y="2"/>
                  </a:lnTo>
                  <a:lnTo>
                    <a:pt x="47" y="1"/>
                  </a:lnTo>
                  <a:lnTo>
                    <a:pt x="56" y="0"/>
                  </a:lnTo>
                  <a:lnTo>
                    <a:pt x="56" y="0"/>
                  </a:lnTo>
                  <a:lnTo>
                    <a:pt x="64" y="1"/>
                  </a:lnTo>
                  <a:lnTo>
                    <a:pt x="72" y="3"/>
                  </a:lnTo>
                  <a:lnTo>
                    <a:pt x="80" y="6"/>
                  </a:lnTo>
                  <a:lnTo>
                    <a:pt x="89" y="9"/>
                  </a:lnTo>
                  <a:lnTo>
                    <a:pt x="89" y="9"/>
                  </a:lnTo>
                  <a:lnTo>
                    <a:pt x="99" y="15"/>
                  </a:lnTo>
                  <a:lnTo>
                    <a:pt x="108" y="22"/>
                  </a:lnTo>
                  <a:lnTo>
                    <a:pt x="118" y="31"/>
                  </a:lnTo>
                  <a:lnTo>
                    <a:pt x="125" y="40"/>
                  </a:lnTo>
                  <a:lnTo>
                    <a:pt x="130" y="49"/>
                  </a:lnTo>
                  <a:lnTo>
                    <a:pt x="132" y="54"/>
                  </a:lnTo>
                  <a:lnTo>
                    <a:pt x="134" y="59"/>
                  </a:lnTo>
                  <a:lnTo>
                    <a:pt x="134" y="65"/>
                  </a:lnTo>
                  <a:lnTo>
                    <a:pt x="134" y="70"/>
                  </a:lnTo>
                  <a:lnTo>
                    <a:pt x="134" y="75"/>
                  </a:lnTo>
                  <a:lnTo>
                    <a:pt x="132" y="80"/>
                  </a:lnTo>
                  <a:lnTo>
                    <a:pt x="132" y="80"/>
                  </a:lnTo>
                  <a:lnTo>
                    <a:pt x="128" y="88"/>
                  </a:lnTo>
                  <a:lnTo>
                    <a:pt x="123" y="96"/>
                  </a:lnTo>
                  <a:lnTo>
                    <a:pt x="116" y="103"/>
                  </a:lnTo>
                  <a:lnTo>
                    <a:pt x="109" y="110"/>
                  </a:lnTo>
                  <a:lnTo>
                    <a:pt x="101" y="115"/>
                  </a:lnTo>
                  <a:lnTo>
                    <a:pt x="93" y="120"/>
                  </a:lnTo>
                  <a:lnTo>
                    <a:pt x="84" y="122"/>
                  </a:lnTo>
                  <a:lnTo>
                    <a:pt x="76" y="123"/>
                  </a:lnTo>
                  <a:lnTo>
                    <a:pt x="76" y="123"/>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830"/>
            <p:cNvSpPr>
              <a:spLocks/>
            </p:cNvSpPr>
            <p:nvPr/>
          </p:nvSpPr>
          <p:spPr bwMode="auto">
            <a:xfrm>
              <a:off x="6535738" y="1511300"/>
              <a:ext cx="63500" cy="57150"/>
            </a:xfrm>
            <a:custGeom>
              <a:avLst/>
              <a:gdLst/>
              <a:ahLst/>
              <a:cxnLst>
                <a:cxn ang="0">
                  <a:pos x="66" y="110"/>
                </a:cxn>
                <a:cxn ang="0">
                  <a:pos x="46" y="106"/>
                </a:cxn>
                <a:cxn ang="0">
                  <a:pos x="44" y="106"/>
                </a:cxn>
                <a:cxn ang="0">
                  <a:pos x="42" y="106"/>
                </a:cxn>
                <a:cxn ang="0">
                  <a:pos x="38" y="106"/>
                </a:cxn>
                <a:cxn ang="0">
                  <a:pos x="33" y="104"/>
                </a:cxn>
                <a:cxn ang="0">
                  <a:pos x="29" y="100"/>
                </a:cxn>
                <a:cxn ang="0">
                  <a:pos x="28" y="99"/>
                </a:cxn>
                <a:cxn ang="0">
                  <a:pos x="11" y="83"/>
                </a:cxn>
                <a:cxn ang="0">
                  <a:pos x="1" y="62"/>
                </a:cxn>
                <a:cxn ang="0">
                  <a:pos x="0" y="52"/>
                </a:cxn>
                <a:cxn ang="0">
                  <a:pos x="3" y="33"/>
                </a:cxn>
                <a:cxn ang="0">
                  <a:pos x="7" y="26"/>
                </a:cxn>
                <a:cxn ang="0">
                  <a:pos x="15" y="18"/>
                </a:cxn>
                <a:cxn ang="0">
                  <a:pos x="35" y="5"/>
                </a:cxn>
                <a:cxn ang="0">
                  <a:pos x="49" y="1"/>
                </a:cxn>
                <a:cxn ang="0">
                  <a:pos x="58" y="0"/>
                </a:cxn>
                <a:cxn ang="0">
                  <a:pos x="61" y="0"/>
                </a:cxn>
                <a:cxn ang="0">
                  <a:pos x="63" y="0"/>
                </a:cxn>
                <a:cxn ang="0">
                  <a:pos x="80" y="1"/>
                </a:cxn>
                <a:cxn ang="0">
                  <a:pos x="89" y="4"/>
                </a:cxn>
                <a:cxn ang="0">
                  <a:pos x="102" y="11"/>
                </a:cxn>
                <a:cxn ang="0">
                  <a:pos x="112" y="21"/>
                </a:cxn>
                <a:cxn ang="0">
                  <a:pos x="119" y="35"/>
                </a:cxn>
                <a:cxn ang="0">
                  <a:pos x="120" y="43"/>
                </a:cxn>
                <a:cxn ang="0">
                  <a:pos x="120" y="60"/>
                </a:cxn>
                <a:cxn ang="0">
                  <a:pos x="116" y="76"/>
                </a:cxn>
                <a:cxn ang="0">
                  <a:pos x="109" y="91"/>
                </a:cxn>
                <a:cxn ang="0">
                  <a:pos x="99" y="100"/>
                </a:cxn>
                <a:cxn ang="0">
                  <a:pos x="99" y="103"/>
                </a:cxn>
                <a:cxn ang="0">
                  <a:pos x="93" y="105"/>
                </a:cxn>
                <a:cxn ang="0">
                  <a:pos x="85" y="109"/>
                </a:cxn>
                <a:cxn ang="0">
                  <a:pos x="76" y="109"/>
                </a:cxn>
                <a:cxn ang="0">
                  <a:pos x="66" y="110"/>
                </a:cxn>
              </a:cxnLst>
              <a:rect l="0" t="0" r="r" b="b"/>
              <a:pathLst>
                <a:path w="121" h="110">
                  <a:moveTo>
                    <a:pt x="66" y="110"/>
                  </a:moveTo>
                  <a:lnTo>
                    <a:pt x="66" y="110"/>
                  </a:lnTo>
                  <a:lnTo>
                    <a:pt x="56" y="109"/>
                  </a:lnTo>
                  <a:lnTo>
                    <a:pt x="46" y="106"/>
                  </a:lnTo>
                  <a:lnTo>
                    <a:pt x="46" y="106"/>
                  </a:lnTo>
                  <a:lnTo>
                    <a:pt x="44" y="106"/>
                  </a:lnTo>
                  <a:lnTo>
                    <a:pt x="42" y="106"/>
                  </a:lnTo>
                  <a:lnTo>
                    <a:pt x="42" y="106"/>
                  </a:lnTo>
                  <a:lnTo>
                    <a:pt x="38" y="106"/>
                  </a:lnTo>
                  <a:lnTo>
                    <a:pt x="38" y="106"/>
                  </a:lnTo>
                  <a:lnTo>
                    <a:pt x="36" y="105"/>
                  </a:lnTo>
                  <a:lnTo>
                    <a:pt x="33" y="104"/>
                  </a:lnTo>
                  <a:lnTo>
                    <a:pt x="29" y="100"/>
                  </a:lnTo>
                  <a:lnTo>
                    <a:pt x="29" y="100"/>
                  </a:lnTo>
                  <a:lnTo>
                    <a:pt x="28" y="99"/>
                  </a:lnTo>
                  <a:lnTo>
                    <a:pt x="28" y="99"/>
                  </a:lnTo>
                  <a:lnTo>
                    <a:pt x="18" y="92"/>
                  </a:lnTo>
                  <a:lnTo>
                    <a:pt x="11" y="83"/>
                  </a:lnTo>
                  <a:lnTo>
                    <a:pt x="4" y="73"/>
                  </a:lnTo>
                  <a:lnTo>
                    <a:pt x="1" y="62"/>
                  </a:lnTo>
                  <a:lnTo>
                    <a:pt x="1" y="62"/>
                  </a:lnTo>
                  <a:lnTo>
                    <a:pt x="0" y="52"/>
                  </a:lnTo>
                  <a:lnTo>
                    <a:pt x="0" y="42"/>
                  </a:lnTo>
                  <a:lnTo>
                    <a:pt x="3" y="33"/>
                  </a:lnTo>
                  <a:lnTo>
                    <a:pt x="7" y="26"/>
                  </a:lnTo>
                  <a:lnTo>
                    <a:pt x="7" y="26"/>
                  </a:lnTo>
                  <a:lnTo>
                    <a:pt x="11" y="21"/>
                  </a:lnTo>
                  <a:lnTo>
                    <a:pt x="15" y="18"/>
                  </a:lnTo>
                  <a:lnTo>
                    <a:pt x="24" y="10"/>
                  </a:lnTo>
                  <a:lnTo>
                    <a:pt x="35" y="5"/>
                  </a:lnTo>
                  <a:lnTo>
                    <a:pt x="49" y="1"/>
                  </a:lnTo>
                  <a:lnTo>
                    <a:pt x="49" y="1"/>
                  </a:lnTo>
                  <a:lnTo>
                    <a:pt x="54" y="0"/>
                  </a:lnTo>
                  <a:lnTo>
                    <a:pt x="58" y="0"/>
                  </a:lnTo>
                  <a:lnTo>
                    <a:pt x="58" y="0"/>
                  </a:lnTo>
                  <a:lnTo>
                    <a:pt x="61" y="0"/>
                  </a:lnTo>
                  <a:lnTo>
                    <a:pt x="63" y="0"/>
                  </a:lnTo>
                  <a:lnTo>
                    <a:pt x="63" y="0"/>
                  </a:lnTo>
                  <a:lnTo>
                    <a:pt x="71" y="0"/>
                  </a:lnTo>
                  <a:lnTo>
                    <a:pt x="80" y="1"/>
                  </a:lnTo>
                  <a:lnTo>
                    <a:pt x="80" y="1"/>
                  </a:lnTo>
                  <a:lnTo>
                    <a:pt x="89" y="4"/>
                  </a:lnTo>
                  <a:lnTo>
                    <a:pt x="96" y="7"/>
                  </a:lnTo>
                  <a:lnTo>
                    <a:pt x="102" y="11"/>
                  </a:lnTo>
                  <a:lnTo>
                    <a:pt x="108" y="16"/>
                  </a:lnTo>
                  <a:lnTo>
                    <a:pt x="112" y="21"/>
                  </a:lnTo>
                  <a:lnTo>
                    <a:pt x="115" y="25"/>
                  </a:lnTo>
                  <a:lnTo>
                    <a:pt x="119" y="35"/>
                  </a:lnTo>
                  <a:lnTo>
                    <a:pt x="119" y="35"/>
                  </a:lnTo>
                  <a:lnTo>
                    <a:pt x="120" y="43"/>
                  </a:lnTo>
                  <a:lnTo>
                    <a:pt x="121" y="52"/>
                  </a:lnTo>
                  <a:lnTo>
                    <a:pt x="120" y="60"/>
                  </a:lnTo>
                  <a:lnTo>
                    <a:pt x="119" y="68"/>
                  </a:lnTo>
                  <a:lnTo>
                    <a:pt x="116" y="76"/>
                  </a:lnTo>
                  <a:lnTo>
                    <a:pt x="113" y="84"/>
                  </a:lnTo>
                  <a:lnTo>
                    <a:pt x="109" y="91"/>
                  </a:lnTo>
                  <a:lnTo>
                    <a:pt x="104" y="97"/>
                  </a:lnTo>
                  <a:lnTo>
                    <a:pt x="99" y="100"/>
                  </a:lnTo>
                  <a:lnTo>
                    <a:pt x="99" y="103"/>
                  </a:lnTo>
                  <a:lnTo>
                    <a:pt x="99" y="103"/>
                  </a:lnTo>
                  <a:lnTo>
                    <a:pt x="97" y="103"/>
                  </a:lnTo>
                  <a:lnTo>
                    <a:pt x="93" y="105"/>
                  </a:lnTo>
                  <a:lnTo>
                    <a:pt x="93" y="105"/>
                  </a:lnTo>
                  <a:lnTo>
                    <a:pt x="85" y="109"/>
                  </a:lnTo>
                  <a:lnTo>
                    <a:pt x="77" y="109"/>
                  </a:lnTo>
                  <a:lnTo>
                    <a:pt x="76" y="109"/>
                  </a:lnTo>
                  <a:lnTo>
                    <a:pt x="76" y="109"/>
                  </a:lnTo>
                  <a:lnTo>
                    <a:pt x="66" y="110"/>
                  </a:lnTo>
                  <a:lnTo>
                    <a:pt x="66" y="110"/>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831"/>
            <p:cNvSpPr>
              <a:spLocks/>
            </p:cNvSpPr>
            <p:nvPr/>
          </p:nvSpPr>
          <p:spPr bwMode="auto">
            <a:xfrm>
              <a:off x="6656388" y="1506538"/>
              <a:ext cx="73025" cy="68263"/>
            </a:xfrm>
            <a:custGeom>
              <a:avLst/>
              <a:gdLst/>
              <a:ahLst/>
              <a:cxnLst>
                <a:cxn ang="0">
                  <a:pos x="62" y="128"/>
                </a:cxn>
                <a:cxn ang="0">
                  <a:pos x="46" y="124"/>
                </a:cxn>
                <a:cxn ang="0">
                  <a:pos x="42" y="122"/>
                </a:cxn>
                <a:cxn ang="0">
                  <a:pos x="30" y="109"/>
                </a:cxn>
                <a:cxn ang="0">
                  <a:pos x="18" y="85"/>
                </a:cxn>
                <a:cxn ang="0">
                  <a:pos x="15" y="79"/>
                </a:cxn>
                <a:cxn ang="0">
                  <a:pos x="11" y="75"/>
                </a:cxn>
                <a:cxn ang="0">
                  <a:pos x="4" y="64"/>
                </a:cxn>
                <a:cxn ang="0">
                  <a:pos x="0" y="51"/>
                </a:cxn>
                <a:cxn ang="0">
                  <a:pos x="3" y="39"/>
                </a:cxn>
                <a:cxn ang="0">
                  <a:pos x="6" y="34"/>
                </a:cxn>
                <a:cxn ang="0">
                  <a:pos x="18" y="20"/>
                </a:cxn>
                <a:cxn ang="0">
                  <a:pos x="35" y="10"/>
                </a:cxn>
                <a:cxn ang="0">
                  <a:pos x="53" y="3"/>
                </a:cxn>
                <a:cxn ang="0">
                  <a:pos x="72" y="0"/>
                </a:cxn>
                <a:cxn ang="0">
                  <a:pos x="80" y="1"/>
                </a:cxn>
                <a:cxn ang="0">
                  <a:pos x="94" y="6"/>
                </a:cxn>
                <a:cxn ang="0">
                  <a:pos x="102" y="13"/>
                </a:cxn>
                <a:cxn ang="0">
                  <a:pos x="105" y="14"/>
                </a:cxn>
                <a:cxn ang="0">
                  <a:pos x="114" y="18"/>
                </a:cxn>
                <a:cxn ang="0">
                  <a:pos x="122" y="26"/>
                </a:cxn>
                <a:cxn ang="0">
                  <a:pos x="135" y="45"/>
                </a:cxn>
                <a:cxn ang="0">
                  <a:pos x="138" y="56"/>
                </a:cxn>
                <a:cxn ang="0">
                  <a:pos x="139" y="70"/>
                </a:cxn>
                <a:cxn ang="0">
                  <a:pos x="136" y="81"/>
                </a:cxn>
                <a:cxn ang="0">
                  <a:pos x="134" y="86"/>
                </a:cxn>
                <a:cxn ang="0">
                  <a:pos x="120" y="98"/>
                </a:cxn>
                <a:cxn ang="0">
                  <a:pos x="104" y="104"/>
                </a:cxn>
                <a:cxn ang="0">
                  <a:pos x="96" y="109"/>
                </a:cxn>
                <a:cxn ang="0">
                  <a:pos x="90" y="116"/>
                </a:cxn>
                <a:cxn ang="0">
                  <a:pos x="84" y="121"/>
                </a:cxn>
                <a:cxn ang="0">
                  <a:pos x="70" y="128"/>
                </a:cxn>
                <a:cxn ang="0">
                  <a:pos x="62" y="128"/>
                </a:cxn>
              </a:cxnLst>
              <a:rect l="0" t="0" r="r" b="b"/>
              <a:pathLst>
                <a:path w="139" h="128">
                  <a:moveTo>
                    <a:pt x="62" y="128"/>
                  </a:moveTo>
                  <a:lnTo>
                    <a:pt x="62" y="128"/>
                  </a:lnTo>
                  <a:lnTo>
                    <a:pt x="54" y="127"/>
                  </a:lnTo>
                  <a:lnTo>
                    <a:pt x="46" y="124"/>
                  </a:lnTo>
                  <a:lnTo>
                    <a:pt x="46" y="124"/>
                  </a:lnTo>
                  <a:lnTo>
                    <a:pt x="42" y="122"/>
                  </a:lnTo>
                  <a:lnTo>
                    <a:pt x="38" y="118"/>
                  </a:lnTo>
                  <a:lnTo>
                    <a:pt x="30" y="109"/>
                  </a:lnTo>
                  <a:lnTo>
                    <a:pt x="24" y="98"/>
                  </a:lnTo>
                  <a:lnTo>
                    <a:pt x="18" y="85"/>
                  </a:lnTo>
                  <a:lnTo>
                    <a:pt x="17" y="81"/>
                  </a:lnTo>
                  <a:lnTo>
                    <a:pt x="15" y="79"/>
                  </a:lnTo>
                  <a:lnTo>
                    <a:pt x="15" y="79"/>
                  </a:lnTo>
                  <a:lnTo>
                    <a:pt x="11" y="75"/>
                  </a:lnTo>
                  <a:lnTo>
                    <a:pt x="7" y="70"/>
                  </a:lnTo>
                  <a:lnTo>
                    <a:pt x="4" y="64"/>
                  </a:lnTo>
                  <a:lnTo>
                    <a:pt x="2" y="58"/>
                  </a:lnTo>
                  <a:lnTo>
                    <a:pt x="0" y="51"/>
                  </a:lnTo>
                  <a:lnTo>
                    <a:pt x="0" y="45"/>
                  </a:lnTo>
                  <a:lnTo>
                    <a:pt x="3" y="39"/>
                  </a:lnTo>
                  <a:lnTo>
                    <a:pt x="6" y="34"/>
                  </a:lnTo>
                  <a:lnTo>
                    <a:pt x="6" y="34"/>
                  </a:lnTo>
                  <a:lnTo>
                    <a:pt x="11" y="27"/>
                  </a:lnTo>
                  <a:lnTo>
                    <a:pt x="18" y="20"/>
                  </a:lnTo>
                  <a:lnTo>
                    <a:pt x="26" y="15"/>
                  </a:lnTo>
                  <a:lnTo>
                    <a:pt x="35" y="10"/>
                  </a:lnTo>
                  <a:lnTo>
                    <a:pt x="44" y="6"/>
                  </a:lnTo>
                  <a:lnTo>
                    <a:pt x="53" y="3"/>
                  </a:lnTo>
                  <a:lnTo>
                    <a:pt x="62" y="1"/>
                  </a:lnTo>
                  <a:lnTo>
                    <a:pt x="72" y="0"/>
                  </a:lnTo>
                  <a:lnTo>
                    <a:pt x="72" y="0"/>
                  </a:lnTo>
                  <a:lnTo>
                    <a:pt x="80" y="1"/>
                  </a:lnTo>
                  <a:lnTo>
                    <a:pt x="87" y="3"/>
                  </a:lnTo>
                  <a:lnTo>
                    <a:pt x="94" y="6"/>
                  </a:lnTo>
                  <a:lnTo>
                    <a:pt x="100" y="11"/>
                  </a:lnTo>
                  <a:lnTo>
                    <a:pt x="102" y="13"/>
                  </a:lnTo>
                  <a:lnTo>
                    <a:pt x="105" y="14"/>
                  </a:lnTo>
                  <a:lnTo>
                    <a:pt x="105" y="14"/>
                  </a:lnTo>
                  <a:lnTo>
                    <a:pt x="114" y="18"/>
                  </a:lnTo>
                  <a:lnTo>
                    <a:pt x="114" y="18"/>
                  </a:lnTo>
                  <a:lnTo>
                    <a:pt x="118" y="22"/>
                  </a:lnTo>
                  <a:lnTo>
                    <a:pt x="122" y="26"/>
                  </a:lnTo>
                  <a:lnTo>
                    <a:pt x="130" y="35"/>
                  </a:lnTo>
                  <a:lnTo>
                    <a:pt x="135" y="45"/>
                  </a:lnTo>
                  <a:lnTo>
                    <a:pt x="138" y="56"/>
                  </a:lnTo>
                  <a:lnTo>
                    <a:pt x="138" y="56"/>
                  </a:lnTo>
                  <a:lnTo>
                    <a:pt x="139" y="63"/>
                  </a:lnTo>
                  <a:lnTo>
                    <a:pt x="139" y="70"/>
                  </a:lnTo>
                  <a:lnTo>
                    <a:pt x="137" y="78"/>
                  </a:lnTo>
                  <a:lnTo>
                    <a:pt x="136" y="81"/>
                  </a:lnTo>
                  <a:lnTo>
                    <a:pt x="134" y="86"/>
                  </a:lnTo>
                  <a:lnTo>
                    <a:pt x="134" y="86"/>
                  </a:lnTo>
                  <a:lnTo>
                    <a:pt x="128" y="92"/>
                  </a:lnTo>
                  <a:lnTo>
                    <a:pt x="120" y="98"/>
                  </a:lnTo>
                  <a:lnTo>
                    <a:pt x="113" y="101"/>
                  </a:lnTo>
                  <a:lnTo>
                    <a:pt x="104" y="104"/>
                  </a:lnTo>
                  <a:lnTo>
                    <a:pt x="99" y="105"/>
                  </a:lnTo>
                  <a:lnTo>
                    <a:pt x="96" y="109"/>
                  </a:lnTo>
                  <a:lnTo>
                    <a:pt x="96" y="109"/>
                  </a:lnTo>
                  <a:lnTo>
                    <a:pt x="90" y="116"/>
                  </a:lnTo>
                  <a:lnTo>
                    <a:pt x="90" y="116"/>
                  </a:lnTo>
                  <a:lnTo>
                    <a:pt x="84" y="121"/>
                  </a:lnTo>
                  <a:lnTo>
                    <a:pt x="78" y="125"/>
                  </a:lnTo>
                  <a:lnTo>
                    <a:pt x="70" y="128"/>
                  </a:lnTo>
                  <a:lnTo>
                    <a:pt x="62" y="128"/>
                  </a:lnTo>
                  <a:lnTo>
                    <a:pt x="62" y="128"/>
                  </a:lnTo>
                  <a:close/>
                </a:path>
              </a:pathLst>
            </a:custGeom>
            <a:grpFill/>
            <a:ln w="9525">
              <a:noFill/>
              <a:round/>
              <a:headEnd/>
              <a:tailEnd/>
            </a:ln>
          </p:spPr>
          <p:txBody>
            <a:bodyPr vert="horz" wrap="square" lIns="162560" tIns="81280" rIns="162560" bIns="8128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30" name="Freeform 29"/>
          <p:cNvSpPr>
            <a:spLocks noEditPoints="1"/>
          </p:cNvSpPr>
          <p:nvPr/>
        </p:nvSpPr>
        <p:spPr bwMode="auto">
          <a:xfrm>
            <a:off x="513779" y="2103183"/>
            <a:ext cx="1277861" cy="2513768"/>
          </a:xfrm>
          <a:custGeom>
            <a:avLst/>
            <a:gdLst>
              <a:gd name="T0" fmla="*/ 64 w 129"/>
              <a:gd name="T1" fmla="*/ 0 h 186"/>
              <a:gd name="T2" fmla="*/ 129 w 129"/>
              <a:gd name="T3" fmla="*/ 50 h 186"/>
              <a:gd name="T4" fmla="*/ 121 w 129"/>
              <a:gd name="T5" fmla="*/ 82 h 186"/>
              <a:gd name="T6" fmla="*/ 95 w 129"/>
              <a:gd name="T7" fmla="*/ 103 h 186"/>
              <a:gd name="T8" fmla="*/ 80 w 129"/>
              <a:gd name="T9" fmla="*/ 120 h 186"/>
              <a:gd name="T10" fmla="*/ 69 w 129"/>
              <a:gd name="T11" fmla="*/ 128 h 186"/>
              <a:gd name="T12" fmla="*/ 37 w 129"/>
              <a:gd name="T13" fmla="*/ 128 h 186"/>
              <a:gd name="T14" fmla="*/ 29 w 129"/>
              <a:gd name="T15" fmla="*/ 119 h 186"/>
              <a:gd name="T16" fmla="*/ 29 w 129"/>
              <a:gd name="T17" fmla="*/ 113 h 186"/>
              <a:gd name="T18" fmla="*/ 30 w 129"/>
              <a:gd name="T19" fmla="*/ 96 h 186"/>
              <a:gd name="T20" fmla="*/ 54 w 129"/>
              <a:gd name="T21" fmla="*/ 73 h 186"/>
              <a:gd name="T22" fmla="*/ 74 w 129"/>
              <a:gd name="T23" fmla="*/ 51 h 186"/>
              <a:gd name="T24" fmla="*/ 62 w 129"/>
              <a:gd name="T25" fmla="*/ 38 h 186"/>
              <a:gd name="T26" fmla="*/ 50 w 129"/>
              <a:gd name="T27" fmla="*/ 58 h 186"/>
              <a:gd name="T28" fmla="*/ 42 w 129"/>
              <a:gd name="T29" fmla="*/ 66 h 186"/>
              <a:gd name="T30" fmla="*/ 8 w 129"/>
              <a:gd name="T31" fmla="*/ 66 h 186"/>
              <a:gd name="T32" fmla="*/ 0 w 129"/>
              <a:gd name="T33" fmla="*/ 57 h 186"/>
              <a:gd name="T34" fmla="*/ 0 w 129"/>
              <a:gd name="T35" fmla="*/ 28 h 186"/>
              <a:gd name="T36" fmla="*/ 7 w 129"/>
              <a:gd name="T37" fmla="*/ 16 h 186"/>
              <a:gd name="T38" fmla="*/ 64 w 129"/>
              <a:gd name="T39" fmla="*/ 0 h 186"/>
              <a:gd name="T40" fmla="*/ 56 w 129"/>
              <a:gd name="T41" fmla="*/ 138 h 186"/>
              <a:gd name="T42" fmla="*/ 80 w 129"/>
              <a:gd name="T43" fmla="*/ 162 h 186"/>
              <a:gd name="T44" fmla="*/ 56 w 129"/>
              <a:gd name="T45" fmla="*/ 186 h 186"/>
              <a:gd name="T46" fmla="*/ 32 w 129"/>
              <a:gd name="T47" fmla="*/ 162 h 186"/>
              <a:gd name="T48" fmla="*/ 56 w 129"/>
              <a:gd name="T49" fmla="*/ 138 h 186"/>
              <a:gd name="T50" fmla="*/ 0 w 129"/>
              <a:gd name="T51" fmla="*/ 0 h 186"/>
              <a:gd name="T52" fmla="*/ 129 w 129"/>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T50" t="T51" r="T52" b="T53"/>
            <a:pathLst>
              <a:path w="129" h="186">
                <a:moveTo>
                  <a:pt x="64" y="0"/>
                </a:moveTo>
                <a:cubicBezTo>
                  <a:pt x="97" y="0"/>
                  <a:pt x="129" y="11"/>
                  <a:pt x="129" y="50"/>
                </a:cubicBezTo>
                <a:cubicBezTo>
                  <a:pt x="129" y="60"/>
                  <a:pt x="127" y="74"/>
                  <a:pt x="121" y="82"/>
                </a:cubicBezTo>
                <a:cubicBezTo>
                  <a:pt x="115" y="92"/>
                  <a:pt x="105" y="98"/>
                  <a:pt x="95" y="103"/>
                </a:cubicBezTo>
                <a:cubicBezTo>
                  <a:pt x="84" y="109"/>
                  <a:pt x="80" y="120"/>
                  <a:pt x="80" y="120"/>
                </a:cubicBezTo>
                <a:cubicBezTo>
                  <a:pt x="78" y="124"/>
                  <a:pt x="73" y="128"/>
                  <a:pt x="69" y="128"/>
                </a:cubicBezTo>
                <a:cubicBezTo>
                  <a:pt x="37" y="128"/>
                  <a:pt x="37" y="128"/>
                  <a:pt x="37" y="128"/>
                </a:cubicBezTo>
                <a:cubicBezTo>
                  <a:pt x="32" y="128"/>
                  <a:pt x="29" y="124"/>
                  <a:pt x="29" y="119"/>
                </a:cubicBezTo>
                <a:cubicBezTo>
                  <a:pt x="29" y="113"/>
                  <a:pt x="29" y="113"/>
                  <a:pt x="29" y="113"/>
                </a:cubicBezTo>
                <a:cubicBezTo>
                  <a:pt x="29" y="108"/>
                  <a:pt x="29" y="101"/>
                  <a:pt x="30" y="96"/>
                </a:cubicBezTo>
                <a:cubicBezTo>
                  <a:pt x="30" y="96"/>
                  <a:pt x="33" y="84"/>
                  <a:pt x="54" y="73"/>
                </a:cubicBezTo>
                <a:cubicBezTo>
                  <a:pt x="63" y="68"/>
                  <a:pt x="74" y="63"/>
                  <a:pt x="74" y="51"/>
                </a:cubicBezTo>
                <a:cubicBezTo>
                  <a:pt x="74" y="43"/>
                  <a:pt x="70" y="38"/>
                  <a:pt x="62" y="38"/>
                </a:cubicBezTo>
                <a:cubicBezTo>
                  <a:pt x="51" y="38"/>
                  <a:pt x="50" y="50"/>
                  <a:pt x="50" y="58"/>
                </a:cubicBezTo>
                <a:cubicBezTo>
                  <a:pt x="50" y="62"/>
                  <a:pt x="47" y="66"/>
                  <a:pt x="42" y="66"/>
                </a:cubicBezTo>
                <a:cubicBezTo>
                  <a:pt x="8" y="66"/>
                  <a:pt x="8" y="66"/>
                  <a:pt x="8" y="66"/>
                </a:cubicBezTo>
                <a:cubicBezTo>
                  <a:pt x="3" y="66"/>
                  <a:pt x="0" y="62"/>
                  <a:pt x="0" y="57"/>
                </a:cubicBezTo>
                <a:cubicBezTo>
                  <a:pt x="0" y="28"/>
                  <a:pt x="0" y="28"/>
                  <a:pt x="0" y="28"/>
                </a:cubicBezTo>
                <a:cubicBezTo>
                  <a:pt x="0" y="23"/>
                  <a:pt x="3" y="18"/>
                  <a:pt x="7" y="16"/>
                </a:cubicBezTo>
                <a:cubicBezTo>
                  <a:pt x="7" y="16"/>
                  <a:pt x="40" y="0"/>
                  <a:pt x="64" y="0"/>
                </a:cubicBezTo>
                <a:moveTo>
                  <a:pt x="56" y="138"/>
                </a:moveTo>
                <a:cubicBezTo>
                  <a:pt x="69" y="138"/>
                  <a:pt x="80" y="148"/>
                  <a:pt x="80" y="162"/>
                </a:cubicBezTo>
                <a:cubicBezTo>
                  <a:pt x="80" y="176"/>
                  <a:pt x="69" y="186"/>
                  <a:pt x="56" y="186"/>
                </a:cubicBezTo>
                <a:cubicBezTo>
                  <a:pt x="43" y="186"/>
                  <a:pt x="32" y="176"/>
                  <a:pt x="32" y="162"/>
                </a:cubicBezTo>
                <a:cubicBezTo>
                  <a:pt x="32" y="148"/>
                  <a:pt x="43" y="138"/>
                  <a:pt x="56" y="138"/>
                </a:cubicBezTo>
              </a:path>
            </a:pathLst>
          </a:custGeom>
          <a:solidFill>
            <a:srgbClr val="FF0000"/>
          </a:solidFill>
          <a:ln w="73025" cap="flat" cmpd="sng">
            <a:solidFill>
              <a:schemeClr val="tx1"/>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Calibri"/>
              <a:ea typeface="宋体" panose="02010600030101010101" pitchFamily="2" charset="-122"/>
              <a:cs typeface="+mn-cs"/>
            </a:endParaRPr>
          </a:p>
        </p:txBody>
      </p:sp>
      <p:sp>
        <p:nvSpPr>
          <p:cNvPr id="37" name="Teardrop 36"/>
          <p:cNvSpPr/>
          <p:nvPr/>
        </p:nvSpPr>
        <p:spPr>
          <a:xfrm rot="2700000">
            <a:off x="2153307" y="1611138"/>
            <a:ext cx="3217313" cy="3217313"/>
          </a:xfrm>
          <a:prstGeom prst="teardrop">
            <a:avLst>
              <a:gd name="adj" fmla="val 10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38" name="Group 37"/>
          <p:cNvGrpSpPr/>
          <p:nvPr/>
        </p:nvGrpSpPr>
        <p:grpSpPr>
          <a:xfrm>
            <a:off x="2259846" y="1682306"/>
            <a:ext cx="3010915" cy="3010595"/>
            <a:chOff x="833940" y="1669338"/>
            <a:chExt cx="3010915" cy="3010595"/>
          </a:xfrm>
        </p:grpSpPr>
        <p:sp>
          <p:nvSpPr>
            <p:cNvPr id="39" name="Oval 38"/>
            <p:cNvSpPr/>
            <p:nvPr/>
          </p:nvSpPr>
          <p:spPr>
            <a:xfrm>
              <a:off x="833940" y="1669338"/>
              <a:ext cx="3010915" cy="3010595"/>
            </a:xfrm>
            <a:prstGeom prst="ellips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Oval 5"/>
            <p:cNvSpPr txBox="1"/>
            <p:nvPr/>
          </p:nvSpPr>
          <p:spPr>
            <a:xfrm>
              <a:off x="1264370" y="2099504"/>
              <a:ext cx="2150054" cy="21502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400">
                  <a:latin typeface="Times New Roman" panose="02020603050405020304" pitchFamily="18" charset="0"/>
                  <a:cs typeface="Times New Roman" panose="02020603050405020304" pitchFamily="18" charset="0"/>
                </a:rPr>
                <a:t>Năng động là tích cực, chủ động, dám nghĩ, dám làm.</a:t>
              </a:r>
              <a:endParaRPr lang="en-US" sz="2400" kern="1200" dirty="0">
                <a:latin typeface="Times New Roman" panose="02020603050405020304" pitchFamily="18" charset="0"/>
                <a:cs typeface="Times New Roman" panose="02020603050405020304" pitchFamily="18" charset="0"/>
              </a:endParaRPr>
            </a:p>
          </p:txBody>
        </p:sp>
      </p:grpSp>
      <p:sp>
        <p:nvSpPr>
          <p:cNvPr id="41" name="Teardrop 40"/>
          <p:cNvSpPr/>
          <p:nvPr/>
        </p:nvSpPr>
        <p:spPr>
          <a:xfrm rot="2700000">
            <a:off x="6010283" y="897242"/>
            <a:ext cx="4720921" cy="4665734"/>
          </a:xfrm>
          <a:prstGeom prst="teardrop">
            <a:avLst>
              <a:gd name="adj" fmla="val 118509"/>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grpSp>
        <p:nvGrpSpPr>
          <p:cNvPr id="42" name="Group 41"/>
          <p:cNvGrpSpPr/>
          <p:nvPr/>
        </p:nvGrpSpPr>
        <p:grpSpPr>
          <a:xfrm>
            <a:off x="6171854" y="1732893"/>
            <a:ext cx="4953826" cy="3010595"/>
            <a:chOff x="833940" y="1669338"/>
            <a:chExt cx="3010915" cy="3010595"/>
          </a:xfrm>
        </p:grpSpPr>
        <p:sp>
          <p:nvSpPr>
            <p:cNvPr id="43" name="Oval 42"/>
            <p:cNvSpPr/>
            <p:nvPr/>
          </p:nvSpPr>
          <p:spPr>
            <a:xfrm>
              <a:off x="833940" y="1669338"/>
              <a:ext cx="3010915" cy="3010595"/>
            </a:xfrm>
            <a:prstGeom prst="ellipse">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Oval 5"/>
            <p:cNvSpPr txBox="1"/>
            <p:nvPr/>
          </p:nvSpPr>
          <p:spPr>
            <a:xfrm>
              <a:off x="1264370" y="2099504"/>
              <a:ext cx="2150054" cy="21502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400" kern="1200">
                  <a:latin typeface="Times New Roman" panose="02020603050405020304" pitchFamily="18" charset="0"/>
                  <a:cs typeface="Times New Roman" panose="02020603050405020304" pitchFamily="18" charset="0"/>
                </a:rPr>
                <a:t>Sáng tạo là say mê nghiên cứu, tìm tòi để tạo ra những giá trị mới về vật chất, tinh thần hoặc tìm ra cái mới, cách giải quyết mới mà không bị gò bó phụ thuộc vào những cái đẫ có.</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3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356" y="99726"/>
            <a:ext cx="9259159" cy="7438945"/>
          </a:xfrm>
          <a:prstGeom prst="rect">
            <a:avLst/>
          </a:prstGeom>
          <a:effectLst>
            <a:softEdge rad="939800"/>
          </a:effectLst>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TRÒ CHƠI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“THỬ TÀI HIỂU BIẾT”</a:t>
            </a:r>
            <a:endParaRPr kumimoji="0" lang="en-SG" altLang="en-US" sz="7200" b="1" i="0" u="none" strike="noStrike" kern="1200" cap="none" spc="0" normalizeH="0" baseline="0" noProof="0" dirty="0">
              <a:ln>
                <a:noFill/>
              </a:ln>
              <a:solidFill>
                <a:srgbClr val="FF0000"/>
              </a:solidFill>
              <a:effectLst/>
              <a:uLnTx/>
              <a:uFillTx/>
              <a:latin typeface="#9Slide05 Fourth" panose="00000500000000000000" pitchFamily="2" charset="0"/>
              <a:ea typeface="微软雅黑" panose="020B0503020204020204" pitchFamily="34" charset="-122"/>
              <a:cs typeface="+mn-cs"/>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zh-CN" sz="1600" b="0" i="0" u="none" strike="noStrike" kern="0" cap="none" spc="0" normalizeH="0" baseline="0" noProof="0">
              <a:ln>
                <a:noFill/>
              </a:ln>
              <a:solidFill>
                <a:prstClr val="black"/>
              </a:solidFill>
              <a:effectLst/>
              <a:uLnTx/>
              <a:uFillTx/>
              <a:latin typeface="微软雅黑"/>
              <a:ea typeface="微软雅黑"/>
              <a:cs typeface="+mn-cs"/>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4200" b="0" i="0" u="none" strike="noStrike" kern="0" cap="none" spc="0" normalizeH="0" baseline="0" noProof="0">
              <a:ln>
                <a:noFill/>
              </a:ln>
              <a:solidFill>
                <a:prstClr val="black"/>
              </a:solidFill>
              <a:effectLst/>
              <a:uLnTx/>
              <a:uFillTx/>
              <a:latin typeface="微软雅黑"/>
              <a:ea typeface="微软雅黑"/>
              <a:cs typeface="+mn-cs"/>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Chia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lớp</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ra</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thành</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hai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đội</a:t>
            </a:r>
            <a:endParaRPr kumimoji="0" lang="zh-CN" altLang="en-US" sz="2250" b="1" i="0" u="none" strike="noStrike" kern="1200" cap="none" spc="0" normalizeH="0" baseline="0" noProof="0" dirty="0">
              <a:ln>
                <a:noFill/>
              </a:ln>
              <a:solidFill>
                <a:srgbClr val="FF0000"/>
              </a:solidFill>
              <a:effectLst/>
              <a:uLnTx/>
              <a:uFillTx/>
              <a:latin typeface="微软雅黑"/>
              <a:ea typeface="微软雅黑"/>
              <a:cs typeface="+mn-cs"/>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Mỗi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cử</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5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bạn</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xuất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sắc</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nhất</a:t>
            </a:r>
            <a:endParaRPr kumimoji="0" lang="zh-CN" altLang="en-US" sz="2250" b="1" i="0" u="none" strike="noStrike" kern="1200" cap="none" spc="0" normalizeH="0" baseline="0" noProof="0" dirty="0">
              <a:ln>
                <a:noFill/>
              </a:ln>
              <a:solidFill>
                <a:srgbClr val="FF0000"/>
              </a:solidFill>
              <a:effectLst/>
              <a:uLnTx/>
              <a:uFillTx/>
              <a:latin typeface="微软雅黑"/>
              <a:ea typeface="微软雅黑"/>
              <a:cs typeface="+mn-cs"/>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3224156"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4200" b="0" i="0" u="none" strike="noStrike" kern="0" cap="none" spc="0" normalizeH="0" baseline="0" noProof="0">
              <a:ln>
                <a:noFill/>
              </a:ln>
              <a:solidFill>
                <a:prstClr val="black"/>
              </a:solidFill>
              <a:effectLst/>
              <a:uLnTx/>
              <a:uFillTx/>
              <a:latin typeface="微软雅黑"/>
              <a:ea typeface="微软雅黑"/>
              <a:cs typeface="+mn-cs"/>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6058664" y="2858478"/>
            <a:ext cx="2819401" cy="304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Đạ</a:t>
            </a:r>
            <a:r>
              <a:rPr kumimoji="0" lang="it-IT"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i di</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ện</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hai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l</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ê</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n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bả</a:t>
            </a:r>
            <a:r>
              <a:rPr kumimoji="0" lang="nl-NL"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ng v</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à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liệt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k</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ê </a:t>
            </a:r>
            <a:r>
              <a:rPr kumimoji="0" lang="pt-PT"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nh</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ững</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biểu</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err="1">
                <a:ln>
                  <a:noFill/>
                </a:ln>
                <a:solidFill>
                  <a:srgbClr val="FF0000"/>
                </a:solidFill>
                <a:effectLst/>
                <a:uLnTx/>
                <a:uFillTx/>
                <a:latin typeface="Times New Roman" panose="02020603050405020304" pitchFamily="18" charset="0"/>
                <a:ea typeface="Arial Unicode MS"/>
                <a:cs typeface="+mn-cs"/>
              </a:rPr>
              <a:t>hiện</a:t>
            </a:r>
            <a:r>
              <a:rPr kumimoji="0" lang="en-US" sz="2531" b="1" i="0" u="none" strike="noStrike" kern="1200" cap="none" spc="0" normalizeH="0" baseline="0" noProof="0">
                <a:ln>
                  <a:noFill/>
                </a:ln>
                <a:solidFill>
                  <a:srgbClr val="FF0000"/>
                </a:solidFill>
                <a:effectLst/>
                <a:uLnTx/>
                <a:uFillTx/>
                <a:latin typeface="Times New Roman" panose="02020603050405020304" pitchFamily="18" charset="0"/>
                <a:ea typeface="Arial Unicode MS"/>
                <a:cs typeface="+mn-cs"/>
              </a:rPr>
              <a:t> năng</a:t>
            </a:r>
            <a:r>
              <a:rPr kumimoji="0" lang="en-US" sz="2531" b="1" i="0" u="none" strike="noStrike" kern="1200" cap="none" spc="0" normalizeH="0" noProof="0">
                <a:ln>
                  <a:noFill/>
                </a:ln>
                <a:solidFill>
                  <a:srgbClr val="FF0000"/>
                </a:solidFill>
                <a:effectLst/>
                <a:uLnTx/>
                <a:uFillTx/>
                <a:latin typeface="Times New Roman" panose="02020603050405020304" pitchFamily="18" charset="0"/>
                <a:ea typeface="Arial Unicode MS"/>
                <a:cs typeface="+mn-cs"/>
              </a:rPr>
              <a:t> động sang tạo </a:t>
            </a:r>
            <a:r>
              <a:rPr kumimoji="0" lang="en-US" sz="2531" b="1" i="0" u="none" strike="noStrike" kern="1200" cap="none" spc="0" normalizeH="0" baseline="0" noProof="0">
                <a:ln>
                  <a:noFill/>
                </a:ln>
                <a:solidFill>
                  <a:srgbClr val="FF0000"/>
                </a:solidFill>
                <a:effectLst/>
                <a:uLnTx/>
                <a:uFillTx/>
                <a:latin typeface="Times New Roman" panose="02020603050405020304" pitchFamily="18" charset="0"/>
                <a:ea typeface="Arial Unicode MS"/>
                <a:cs typeface="+mn-cs"/>
              </a:rPr>
              <a:t>mà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em</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biết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trong</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577263" y="2590800"/>
            <a:ext cx="3024187" cy="3406309"/>
          </a:xfrm>
          <a:prstGeom prst="ellipse">
            <a:avLst/>
          </a:prstGeom>
          <a:solidFill>
            <a:srgbClr val="00FFCC"/>
          </a:solidFill>
          <a:ln>
            <a:noFill/>
          </a:ln>
        </p:spPr>
        <p:txBody>
          <a:bodyPr lIns="121904" tIns="60952" rIns="121904" bIns="60952"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4200" b="0" i="0" u="none" strike="noStrike" kern="0" cap="none" spc="0" normalizeH="0" baseline="0" noProof="0">
              <a:ln>
                <a:noFill/>
              </a:ln>
              <a:solidFill>
                <a:prstClr val="black"/>
              </a:solidFill>
              <a:effectLst/>
              <a:uLnTx/>
              <a:uFillTx/>
              <a:latin typeface="微软雅黑"/>
              <a:ea typeface="微软雅黑"/>
              <a:cs typeface="+mn-cs"/>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16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Đội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n</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à</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o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viết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đượ</a:t>
            </a:r>
            <a:r>
              <a:rPr kumimoji="0" lang="pt-PT"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c nhi</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ều</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biểu</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hiện</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sẽ</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được</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10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mn-cs"/>
              </a:rPr>
              <a:t>điểm</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mn-cs"/>
              </a:rPr>
              <a:t>. </a:t>
            </a:r>
            <a:endParaRPr kumimoji="0" lang="en-SG" sz="2531"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mn-cs"/>
            </a:endParaRPr>
          </a:p>
        </p:txBody>
      </p:sp>
    </p:spTree>
    <p:extLst>
      <p:ext uri="{BB962C8B-B14F-4D97-AF65-F5344CB8AC3E}">
        <p14:creationId xmlns:p14="http://schemas.microsoft.com/office/powerpoint/2010/main" val="189270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BIỂU HIỆN</a:t>
            </a:r>
          </a:p>
        </p:txBody>
      </p:sp>
      <p:sp>
        <p:nvSpPr>
          <p:cNvPr id="6" name="Oval 5"/>
          <p:cNvSpPr/>
          <p:nvPr/>
        </p:nvSpPr>
        <p:spPr>
          <a:xfrm>
            <a:off x="8686799" y="2659975"/>
            <a:ext cx="2521131"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840050"/>
            <a:ext cx="3154388" cy="2017950"/>
          </a:xfrm>
          <a:prstGeom prst="ellipse">
            <a:avLst/>
          </a:prstGeom>
          <a:solidFill>
            <a:schemeClr val="accent6">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Không</a:t>
            </a:r>
            <a:r>
              <a:rPr kumimoji="0" lang="en-US" sz="2400" b="1" i="0" u="none" strike="noStrike" kern="0" cap="none" spc="0" normalizeH="0" noProof="0">
                <a:ln>
                  <a:noFill/>
                </a:ln>
                <a:solidFill>
                  <a:prstClr val="white"/>
                </a:solidFill>
                <a:effectLst/>
                <a:uLnTx/>
                <a:uFillTx/>
                <a:latin typeface="Times New Roman" pitchFamily="18" charset="0"/>
                <a:ea typeface="+mn-ea"/>
                <a:cs typeface="Times New Roman" pitchFamily="18" charset="0"/>
              </a:rPr>
              <a:t> thỏa mãn với điều đã biết</a:t>
            </a: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219613" y="4300466"/>
            <a:ext cx="2973148" cy="230934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0" y="2358012"/>
            <a:ext cx="3353213"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Tìm</a:t>
            </a:r>
            <a:r>
              <a:rPr kumimoji="0" lang="en-US" sz="2400" b="1" i="0" u="none" strike="noStrike" kern="0" cap="none" spc="0" normalizeH="0" noProof="0">
                <a:ln>
                  <a:noFill/>
                </a:ln>
                <a:solidFill>
                  <a:prstClr val="white"/>
                </a:solidFill>
                <a:effectLst/>
                <a:uLnTx/>
                <a:uFillTx/>
                <a:latin typeface="Times New Roman" pitchFamily="18" charset="0"/>
                <a:ea typeface="+mn-ea"/>
                <a:cs typeface="Times New Roman" pitchFamily="18" charset="0"/>
              </a:rPr>
              <a:t> ra cái mới, cách làm mới</a:t>
            </a: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014844" y="29502"/>
            <a:ext cx="2758362"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Kiên</a:t>
            </a:r>
            <a:r>
              <a:rPr kumimoji="0" lang="en-US" sz="2400" b="1" i="0" u="none" strike="noStrike" kern="0" cap="none" spc="0" normalizeH="0" noProof="0">
                <a:ln>
                  <a:noFill/>
                </a:ln>
                <a:solidFill>
                  <a:prstClr val="white"/>
                </a:solidFill>
                <a:effectLst/>
                <a:uLnTx/>
                <a:uFillTx/>
                <a:latin typeface="Times New Roman" pitchFamily="18" charset="0"/>
                <a:ea typeface="+mn-ea"/>
                <a:cs typeface="Times New Roman" pitchFamily="18" charset="0"/>
              </a:rPr>
              <a:t> trì, nahanx nãi phát hiện cái mới</a:t>
            </a:r>
            <a:endPar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350928" y="1699763"/>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Linh hoạt</a:t>
            </a:r>
            <a:r>
              <a:rPr kumimoji="0" lang="en-US" sz="2400" b="1" i="0" u="none" strike="noStrike" kern="0" cap="none" spc="0" normalizeH="0" noProof="0">
                <a:ln>
                  <a:noFill/>
                </a:ln>
                <a:solidFill>
                  <a:srgbClr val="FF0000"/>
                </a:solidFill>
                <a:effectLst/>
                <a:uLnTx/>
                <a:uFillTx/>
                <a:latin typeface="Times New Roman" pitchFamily="18" charset="0"/>
                <a:ea typeface="+mn-ea"/>
                <a:cs typeface="Times New Roman" pitchFamily="18" charset="0"/>
              </a:rPr>
              <a:t> xử lí tình huống</a:t>
            </a:r>
            <a:endParaRPr kumimoji="0" lang="en-US" sz="24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888274" y="438642"/>
            <a:ext cx="2706678" cy="1866900"/>
          </a:xfrm>
          <a:prstGeom prst="ellipse">
            <a:avLst/>
          </a:prstGeom>
          <a:solidFill>
            <a:schemeClr val="bg2">
              <a:lumMod val="40000"/>
              <a:lumOff val="6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0" y="119509"/>
            <a:ext cx="2585367"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a:solidFill>
                  <a:prstClr val="white"/>
                </a:solidFill>
                <a:latin typeface="Times New Roman" pitchFamily="18" charset="0"/>
                <a:cs typeface="Times New Roman" pitchFamily="18" charset="0"/>
              </a:rPr>
              <a:t>PP học tập KH</a:t>
            </a:r>
            <a:endParaRPr kumimoji="0" lang="en-US" sz="2400" b="1" i="0" u="none" strike="noStrike" kern="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23" name="Rectangle 22"/>
          <p:cNvSpPr/>
          <p:nvPr/>
        </p:nvSpPr>
        <p:spPr>
          <a:xfrm>
            <a:off x="8949278" y="3024583"/>
            <a:ext cx="206606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Say mê</a:t>
            </a:r>
            <a:r>
              <a:rPr kumimoji="0" lang="en-US" sz="2400" b="1"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tìm tòi, dám nghĩ, dám làm</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4" name="Rectangle 23"/>
          <p:cNvSpPr/>
          <p:nvPr/>
        </p:nvSpPr>
        <p:spPr>
          <a:xfrm>
            <a:off x="1274553" y="4939660"/>
            <a:ext cx="290125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Luôn</a:t>
            </a:r>
            <a:r>
              <a:rPr kumimoji="0" lang="en-US" sz="2400" b="1" i="0" u="none" strike="noStrike" kern="1200" cap="none" spc="0" normalizeH="0" noProof="0">
                <a:ln>
                  <a:noFill/>
                </a:ln>
                <a:solidFill>
                  <a:prstClr val="white"/>
                </a:solidFill>
                <a:effectLst/>
                <a:uLnTx/>
                <a:uFillTx/>
                <a:latin typeface="Times New Roman" pitchFamily="18" charset="0"/>
                <a:ea typeface="+mn-ea"/>
                <a:cs typeface="Times New Roman" pitchFamily="18" charset="0"/>
              </a:rPr>
              <a:t> phấn đấu để đạt mục đích tốt đẹp</a:t>
            </a:r>
            <a:endPar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9905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in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barn(inVertical)">
                                      <p:cBhvr>
                                        <p:cTn id="59" dur="500"/>
                                        <p:tgtEl>
                                          <p:spTgt spid="8"/>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inVertical)">
                                      <p:cBhvr>
                                        <p:cTn id="75" dur="500"/>
                                        <p:tgtEl>
                                          <p:spTgt spid="20"/>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3"/>
          <a:stretch>
            <a:fillRect/>
          </a:stretch>
        </p:blipFill>
        <p:spPr>
          <a:xfrm>
            <a:off x="870646" y="507190"/>
            <a:ext cx="9580752" cy="6058894"/>
          </a:xfrm>
          <a:prstGeom prst="rect">
            <a:avLst/>
          </a:prstGeom>
        </p:spPr>
      </p:pic>
      <p:sp>
        <p:nvSpPr>
          <p:cNvPr id="5" name="文本框 6"/>
          <p:cNvSpPr txBox="1"/>
          <p:nvPr/>
        </p:nvSpPr>
        <p:spPr>
          <a:xfrm>
            <a:off x="2586812" y="3459701"/>
            <a:ext cx="61484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2. Ý </a:t>
            </a:r>
            <a:r>
              <a:rPr kumimoji="0" lang="en-US" altLang="zh-CN" sz="6000" b="1" i="0" u="none" strike="noStrike" kern="1200" cap="none" spc="0" normalizeH="0" baseline="0" noProof="0" dirty="0" err="1">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nghĩa</a:t>
            </a:r>
            <a:endParaRPr kumimoji="0" lang="zh-CN" altLang="en-US" sz="6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7593" y="4475364"/>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876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aphicFrame>
        <p:nvGraphicFramePr>
          <p:cNvPr id="5" name="Table 4"/>
          <p:cNvGraphicFramePr>
            <a:graphicFrameLocks noGrp="1"/>
          </p:cNvGraphicFramePr>
          <p:nvPr>
            <p:extLst>
              <p:ext uri="{D42A27DB-BD31-4B8C-83A1-F6EECF244321}">
                <p14:modId xmlns:p14="http://schemas.microsoft.com/office/powerpoint/2010/main" val="3014096782"/>
              </p:ext>
            </p:extLst>
          </p:nvPr>
        </p:nvGraphicFramePr>
        <p:xfrm>
          <a:off x="228600" y="2503864"/>
          <a:ext cx="11734800" cy="4200330"/>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036327">
                <a:tc>
                  <a:txBody>
                    <a:bodyPr/>
                    <a:lstStyle/>
                    <a:p>
                      <a:pPr marL="0" marR="0" algn="just">
                        <a:spcBef>
                          <a:spcPts val="0"/>
                        </a:spcBef>
                        <a:spcAft>
                          <a:spcPts val="0"/>
                        </a:spcAft>
                      </a:pPr>
                      <a:endParaRPr lang="en-US" sz="1400" dirty="0">
                        <a:solidFill>
                          <a:srgbClr val="000000"/>
                        </a:solidFill>
                        <a:effectLst/>
                        <a:latin typeface="Times" panose="02020603050405020304" pitchFamily="18" charset="0"/>
                        <a:ea typeface="DengXian"/>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Học</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baseline="0" dirty="0" err="1">
                          <a:solidFill>
                            <a:srgbClr val="FF0000"/>
                          </a:solidFill>
                          <a:effectLst/>
                          <a:latin typeface="Times" panose="02020603050405020304" pitchFamily="18" charset="0"/>
                          <a:ea typeface="DengXian"/>
                          <a:cs typeface="Times" panose="02020603050405020304" pitchFamily="18" charset="0"/>
                        </a:rPr>
                        <a:t>sinh</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thực</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hiện</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hoạt</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động</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cá</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nhân</a:t>
                      </a:r>
                      <a:r>
                        <a:rPr lang="en-US" sz="2800" b="1" dirty="0">
                          <a:solidFill>
                            <a:srgbClr val="FF0000"/>
                          </a:solidFill>
                          <a:effectLst/>
                          <a:latin typeface="Times" panose="02020603050405020304" pitchFamily="18" charset="0"/>
                          <a:ea typeface="DengXian"/>
                          <a:cs typeface="Times" panose="02020603050405020304" pitchFamily="18" charset="0"/>
                        </a:rPr>
                        <a:t> “Think</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Suy</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nghĩ</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độc</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lập</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về</a:t>
                      </a:r>
                      <a:r>
                        <a:rPr lang="en-US" sz="2800" dirty="0">
                          <a:solidFill>
                            <a:srgbClr val="000000"/>
                          </a:solidFill>
                          <a:effectLst/>
                          <a:latin typeface="Times" panose="02020603050405020304" pitchFamily="18" charset="0"/>
                          <a:ea typeface="DengXian"/>
                          <a:cs typeface="Times" panose="02020603050405020304" pitchFamily="18" charset="0"/>
                        </a:rPr>
                        <a:t> ý</a:t>
                      </a:r>
                      <a:r>
                        <a:rPr lang="en-US" sz="2800" baseline="0" dirty="0">
                          <a:solidFill>
                            <a:srgbClr val="000000"/>
                          </a:solidFill>
                          <a:effectLst/>
                          <a:latin typeface="Times" panose="02020603050405020304" pitchFamily="18" charset="0"/>
                          <a:ea typeface="DengXian"/>
                          <a:cs typeface="Times" panose="02020603050405020304" pitchFamily="18" charset="0"/>
                        </a:rPr>
                        <a:t> </a:t>
                      </a:r>
                      <a:r>
                        <a:rPr lang="en-US" sz="2800" baseline="0" dirty="0" err="1">
                          <a:solidFill>
                            <a:srgbClr val="000000"/>
                          </a:solidFill>
                          <a:effectLst/>
                          <a:latin typeface="Times" panose="02020603050405020304" pitchFamily="18" charset="0"/>
                          <a:ea typeface="DengXian"/>
                          <a:cs typeface="Times" panose="02020603050405020304" pitchFamily="18" charset="0"/>
                        </a:rPr>
                        <a:t>nghĩa</a:t>
                      </a:r>
                      <a:r>
                        <a:rPr lang="en-US" sz="2800" baseline="0" dirty="0">
                          <a:solidFill>
                            <a:srgbClr val="000000"/>
                          </a:solidFill>
                          <a:effectLst/>
                          <a:latin typeface="Times" panose="02020603050405020304" pitchFamily="18" charset="0"/>
                          <a:ea typeface="DengXian"/>
                          <a:cs typeface="Times" panose="02020603050405020304" pitchFamily="18" charset="0"/>
                        </a:rPr>
                        <a:t> </a:t>
                      </a:r>
                      <a:r>
                        <a:rPr lang="en-US" sz="2800" baseline="0" err="1">
                          <a:solidFill>
                            <a:srgbClr val="000000"/>
                          </a:solidFill>
                          <a:effectLst/>
                          <a:latin typeface="Times" panose="02020603050405020304" pitchFamily="18" charset="0"/>
                          <a:ea typeface="DengXian"/>
                          <a:cs typeface="Times" panose="02020603050405020304" pitchFamily="18" charset="0"/>
                        </a:rPr>
                        <a:t>của</a:t>
                      </a:r>
                      <a:r>
                        <a:rPr lang="en-US" sz="2800" baseline="0">
                          <a:solidFill>
                            <a:srgbClr val="000000"/>
                          </a:solidFill>
                          <a:effectLst/>
                          <a:latin typeface="Times" panose="02020603050405020304" pitchFamily="18" charset="0"/>
                          <a:ea typeface="DengXian"/>
                          <a:cs typeface="Times" panose="02020603050405020304" pitchFamily="18" charset="0"/>
                        </a:rPr>
                        <a:t> năng động, sang tạo.</a:t>
                      </a:r>
                      <a:endParaRPr lang="en-US" sz="2800" dirty="0">
                        <a:solidFill>
                          <a:srgbClr val="000000"/>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323486">
                <a:tc>
                  <a:txBody>
                    <a:bodyPr/>
                    <a:lstStyle/>
                    <a:p>
                      <a:pPr marL="0" marR="0" algn="just">
                        <a:spcBef>
                          <a:spcPts val="0"/>
                        </a:spcBef>
                        <a:spcAft>
                          <a:spcPts val="0"/>
                        </a:spcAft>
                      </a:pPr>
                      <a:endParaRPr lang="en-US" sz="1400" dirty="0">
                        <a:solidFill>
                          <a:srgbClr val="000000"/>
                        </a:solidFill>
                        <a:effectLst/>
                        <a:latin typeface="Times" panose="02020603050405020304" pitchFamily="18" charset="0"/>
                        <a:ea typeface="DengXian"/>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Học</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baseline="0" dirty="0" err="1">
                          <a:solidFill>
                            <a:srgbClr val="FF0000"/>
                          </a:solidFill>
                          <a:effectLst/>
                          <a:latin typeface="Times" panose="02020603050405020304" pitchFamily="18" charset="0"/>
                          <a:ea typeface="DengXian"/>
                          <a:cs typeface="Times" panose="02020603050405020304" pitchFamily="18" charset="0"/>
                        </a:rPr>
                        <a:t>sinh</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thực</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hiện</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hoạt</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động</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cặp</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đôi</a:t>
                      </a:r>
                      <a:r>
                        <a:rPr lang="en-US" sz="2800" b="1" dirty="0">
                          <a:solidFill>
                            <a:srgbClr val="FF0000"/>
                          </a:solidFill>
                          <a:effectLst/>
                          <a:latin typeface="Times" panose="02020603050405020304" pitchFamily="18" charset="0"/>
                          <a:ea typeface="DengXian"/>
                          <a:cs typeface="Times" panose="02020603050405020304" pitchFamily="18" charset="0"/>
                        </a:rPr>
                        <a:t> “Pair”: </a:t>
                      </a:r>
                      <a:r>
                        <a:rPr lang="en-US" sz="2800" dirty="0" err="1">
                          <a:solidFill>
                            <a:srgbClr val="000000"/>
                          </a:solidFill>
                          <a:effectLst/>
                          <a:latin typeface="Times" panose="02020603050405020304" pitchFamily="18" charset="0"/>
                          <a:ea typeface="DengXian"/>
                          <a:cs typeface="Times" panose="02020603050405020304" pitchFamily="18" charset="0"/>
                        </a:rPr>
                        <a:t>Trao</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đổi</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với</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bạn</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bè</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suy</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nghĩ</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của</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mình</a:t>
                      </a:r>
                      <a:r>
                        <a:rPr lang="en-US" sz="2800" dirty="0">
                          <a:solidFill>
                            <a:srgbClr val="000000"/>
                          </a:solidFill>
                          <a:effectLst/>
                          <a:latin typeface="Times" panose="02020603050405020304" pitchFamily="18" charset="0"/>
                          <a:ea typeface="DengXian"/>
                          <a:cs typeface="Times" panose="02020603050405020304" pitchFamily="18" charset="0"/>
                        </a:rPr>
                        <a:t>.</a:t>
                      </a:r>
                      <a:endParaRPr lang="en-US" sz="2800" dirty="0">
                        <a:solidFill>
                          <a:srgbClr val="000000"/>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40517">
                <a:tc>
                  <a:txBody>
                    <a:bodyPr/>
                    <a:lstStyle/>
                    <a:p>
                      <a:pPr marL="0" marR="0" algn="just">
                        <a:spcBef>
                          <a:spcPts val="0"/>
                        </a:spcBef>
                        <a:spcAft>
                          <a:spcPts val="0"/>
                        </a:spcAft>
                      </a:pPr>
                      <a:endParaRPr lang="en-US" sz="1400" dirty="0">
                        <a:solidFill>
                          <a:srgbClr val="000000"/>
                        </a:solidFill>
                        <a:effectLst/>
                        <a:latin typeface="Times" panose="02020603050405020304" pitchFamily="18" charset="0"/>
                        <a:ea typeface="DengXian"/>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Học</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baseline="0" dirty="0" err="1">
                          <a:solidFill>
                            <a:srgbClr val="FF0000"/>
                          </a:solidFill>
                          <a:effectLst/>
                          <a:latin typeface="Times" panose="02020603050405020304" pitchFamily="18" charset="0"/>
                          <a:ea typeface="DengXian"/>
                          <a:cs typeface="Times" panose="02020603050405020304" pitchFamily="18" charset="0"/>
                        </a:rPr>
                        <a:t>sinh</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baseline="0" dirty="0" err="1">
                          <a:solidFill>
                            <a:srgbClr val="FF0000"/>
                          </a:solidFill>
                          <a:effectLst/>
                          <a:latin typeface="Times" panose="02020603050405020304" pitchFamily="18" charset="0"/>
                          <a:ea typeface="DengXian"/>
                          <a:cs typeface="Times" panose="02020603050405020304" pitchFamily="18" charset="0"/>
                        </a:rPr>
                        <a:t>trình</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baseline="0" dirty="0" err="1">
                          <a:solidFill>
                            <a:srgbClr val="FF0000"/>
                          </a:solidFill>
                          <a:effectLst/>
                          <a:latin typeface="Times" panose="02020603050405020304" pitchFamily="18" charset="0"/>
                          <a:ea typeface="DengXian"/>
                          <a:cs typeface="Times" panose="02020603050405020304" pitchFamily="18" charset="0"/>
                        </a:rPr>
                        <a:t>bày</a:t>
                      </a:r>
                      <a:r>
                        <a:rPr lang="en-US" sz="2800" b="1" baseline="0"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cá</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nhân</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trước</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lớp</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hoạt</a:t>
                      </a:r>
                      <a:r>
                        <a:rPr lang="en-US" sz="2800" b="1" dirty="0">
                          <a:solidFill>
                            <a:srgbClr val="FF0000"/>
                          </a:solidFill>
                          <a:effectLst/>
                          <a:latin typeface="Times" panose="02020603050405020304" pitchFamily="18" charset="0"/>
                          <a:ea typeface="DengXian"/>
                          <a:cs typeface="Times" panose="02020603050405020304" pitchFamily="18" charset="0"/>
                        </a:rPr>
                        <a:t> </a:t>
                      </a:r>
                      <a:r>
                        <a:rPr lang="en-US" sz="2800" b="1" dirty="0" err="1">
                          <a:solidFill>
                            <a:srgbClr val="FF0000"/>
                          </a:solidFill>
                          <a:effectLst/>
                          <a:latin typeface="Times" panose="02020603050405020304" pitchFamily="18" charset="0"/>
                          <a:ea typeface="DengXian"/>
                          <a:cs typeface="Times" panose="02020603050405020304" pitchFamily="18" charset="0"/>
                        </a:rPr>
                        <a:t>động</a:t>
                      </a:r>
                      <a:r>
                        <a:rPr lang="en-US" sz="2800" b="1" dirty="0">
                          <a:solidFill>
                            <a:srgbClr val="FF0000"/>
                          </a:solidFill>
                          <a:effectLst/>
                          <a:latin typeface="Times" panose="02020603050405020304" pitchFamily="18" charset="0"/>
                          <a:ea typeface="DengXian"/>
                          <a:cs typeface="Times" panose="02020603050405020304" pitchFamily="18" charset="0"/>
                        </a:rPr>
                        <a:t> “Share”: </a:t>
                      </a:r>
                      <a:r>
                        <a:rPr lang="en-US" sz="2800" dirty="0">
                          <a:solidFill>
                            <a:srgbClr val="000000"/>
                          </a:solidFill>
                          <a:effectLst/>
                          <a:latin typeface="Times" panose="02020603050405020304" pitchFamily="18" charset="0"/>
                          <a:ea typeface="DengXian"/>
                          <a:cs typeface="Times" panose="02020603050405020304" pitchFamily="18" charset="0"/>
                        </a:rPr>
                        <a:t>Chia </a:t>
                      </a:r>
                      <a:r>
                        <a:rPr lang="en-US" sz="2800" dirty="0" err="1">
                          <a:solidFill>
                            <a:srgbClr val="000000"/>
                          </a:solidFill>
                          <a:effectLst/>
                          <a:latin typeface="Times" panose="02020603050405020304" pitchFamily="18" charset="0"/>
                          <a:ea typeface="DengXian"/>
                          <a:cs typeface="Times" panose="02020603050405020304" pitchFamily="18" charset="0"/>
                        </a:rPr>
                        <a:t>sẻ</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những</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điều</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vừa</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trao</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đổi</a:t>
                      </a:r>
                      <a:r>
                        <a:rPr lang="en-US" sz="2800" dirty="0">
                          <a:solidFill>
                            <a:srgbClr val="000000"/>
                          </a:solidFill>
                          <a:effectLst/>
                          <a:latin typeface="Times" panose="02020603050405020304" pitchFamily="18" charset="0"/>
                          <a:ea typeface="DengXian"/>
                          <a:cs typeface="Times" panose="02020603050405020304" pitchFamily="18" charset="0"/>
                        </a:rPr>
                        <a:t> </a:t>
                      </a:r>
                      <a:r>
                        <a:rPr lang="en-US" sz="2800" dirty="0" err="1">
                          <a:solidFill>
                            <a:srgbClr val="000000"/>
                          </a:solidFill>
                          <a:effectLst/>
                          <a:latin typeface="Times" panose="02020603050405020304" pitchFamily="18" charset="0"/>
                          <a:ea typeface="DengXian"/>
                          <a:cs typeface="Times" panose="02020603050405020304" pitchFamily="18" charset="0"/>
                        </a:rPr>
                        <a:t>về</a:t>
                      </a:r>
                      <a:r>
                        <a:rPr lang="en-US" sz="2800" dirty="0">
                          <a:solidFill>
                            <a:srgbClr val="000000"/>
                          </a:solidFill>
                          <a:effectLst/>
                          <a:latin typeface="Times" panose="02020603050405020304" pitchFamily="18" charset="0"/>
                          <a:ea typeface="DengXian"/>
                          <a:cs typeface="Times" panose="02020603050405020304" pitchFamily="18" charset="0"/>
                        </a:rPr>
                        <a:t> ý</a:t>
                      </a:r>
                      <a:r>
                        <a:rPr lang="en-US" sz="2800" baseline="0" dirty="0">
                          <a:solidFill>
                            <a:srgbClr val="000000"/>
                          </a:solidFill>
                          <a:effectLst/>
                          <a:latin typeface="Times" panose="02020603050405020304" pitchFamily="18" charset="0"/>
                          <a:ea typeface="DengXian"/>
                          <a:cs typeface="Times" panose="02020603050405020304" pitchFamily="18" charset="0"/>
                        </a:rPr>
                        <a:t> </a:t>
                      </a:r>
                      <a:r>
                        <a:rPr lang="en-US" sz="2800" baseline="0" dirty="0" err="1">
                          <a:solidFill>
                            <a:srgbClr val="000000"/>
                          </a:solidFill>
                          <a:effectLst/>
                          <a:latin typeface="Times" panose="02020603050405020304" pitchFamily="18" charset="0"/>
                          <a:ea typeface="DengXian"/>
                          <a:cs typeface="Times" panose="02020603050405020304" pitchFamily="18" charset="0"/>
                        </a:rPr>
                        <a:t>nghĩa</a:t>
                      </a:r>
                      <a:r>
                        <a:rPr lang="en-US" sz="2800" baseline="0" dirty="0">
                          <a:solidFill>
                            <a:srgbClr val="000000"/>
                          </a:solidFill>
                          <a:effectLst/>
                          <a:latin typeface="Times" panose="02020603050405020304" pitchFamily="18" charset="0"/>
                          <a:ea typeface="DengXian"/>
                          <a:cs typeface="Times" panose="02020603050405020304" pitchFamily="18" charset="0"/>
                        </a:rPr>
                        <a:t> </a:t>
                      </a:r>
                      <a:r>
                        <a:rPr lang="en-US" sz="2800" baseline="0" err="1">
                          <a:solidFill>
                            <a:srgbClr val="000000"/>
                          </a:solidFill>
                          <a:effectLst/>
                          <a:latin typeface="Times" panose="02020603050405020304" pitchFamily="18" charset="0"/>
                          <a:ea typeface="DengXian"/>
                          <a:cs typeface="Times" panose="02020603050405020304" pitchFamily="18" charset="0"/>
                        </a:rPr>
                        <a:t>của</a:t>
                      </a:r>
                      <a:r>
                        <a:rPr lang="en-US" sz="2800" baseline="0">
                          <a:solidFill>
                            <a:srgbClr val="000000"/>
                          </a:solidFill>
                          <a:effectLst/>
                          <a:latin typeface="Times" panose="02020603050405020304" pitchFamily="18" charset="0"/>
                          <a:ea typeface="DengXian"/>
                          <a:cs typeface="Times" panose="02020603050405020304" pitchFamily="18" charset="0"/>
                        </a:rPr>
                        <a:t> năng động sang tạo </a:t>
                      </a:r>
                      <a:r>
                        <a:rPr lang="en-US" sz="2800">
                          <a:solidFill>
                            <a:srgbClr val="000000"/>
                          </a:solidFill>
                          <a:effectLst/>
                          <a:latin typeface="Times" panose="02020603050405020304" pitchFamily="18" charset="0"/>
                          <a:ea typeface="DengXian"/>
                          <a:cs typeface="Times" panose="02020603050405020304" pitchFamily="18" charset="0"/>
                        </a:rPr>
                        <a:t>trước </a:t>
                      </a:r>
                      <a:r>
                        <a:rPr lang="en-US" sz="2800" dirty="0" err="1">
                          <a:solidFill>
                            <a:srgbClr val="000000"/>
                          </a:solidFill>
                          <a:effectLst/>
                          <a:latin typeface="Times" panose="02020603050405020304" pitchFamily="18" charset="0"/>
                          <a:ea typeface="DengXian"/>
                          <a:cs typeface="Times" panose="02020603050405020304" pitchFamily="18" charset="0"/>
                        </a:rPr>
                        <a:t>lớp</a:t>
                      </a:r>
                      <a:r>
                        <a:rPr lang="en-US" sz="2800" dirty="0">
                          <a:solidFill>
                            <a:srgbClr val="000000"/>
                          </a:solidFill>
                          <a:effectLst/>
                          <a:latin typeface="Times" panose="02020603050405020304" pitchFamily="18" charset="0"/>
                          <a:ea typeface="DengXian"/>
                          <a:cs typeface="Times" panose="02020603050405020304" pitchFamily="18" charset="0"/>
                        </a:rPr>
                        <a:t>.</a:t>
                      </a:r>
                      <a:endParaRPr lang="en-US" sz="2800" dirty="0">
                        <a:solidFill>
                          <a:srgbClr val="000000"/>
                        </a:solidFill>
                        <a:effectLst/>
                        <a:latin typeface="Times" panose="02020603050405020304" pitchFamily="18" charset="0"/>
                        <a:ea typeface="Times New Roman" panose="02020603050405020304" pitchFamily="18" charset="0"/>
                        <a:cs typeface="Times" panose="02020603050405020304" pitchFamily="18" charset="0"/>
                      </a:endParaRPr>
                    </a:p>
                    <a:p>
                      <a:pPr marL="0" marR="0" algn="just">
                        <a:spcBef>
                          <a:spcPts val="0"/>
                        </a:spcBef>
                        <a:spcAft>
                          <a:spcPts val="0"/>
                        </a:spcAft>
                      </a:pPr>
                      <a:r>
                        <a:rPr lang="en-US" sz="2800" dirty="0">
                          <a:solidFill>
                            <a:srgbClr val="000000"/>
                          </a:solidFill>
                          <a:effectLst/>
                          <a:latin typeface="Times" panose="02020603050405020304" pitchFamily="18" charset="0"/>
                          <a:ea typeface="DengXian"/>
                          <a:cs typeface="Times" panose="02020603050405020304" pitchFamily="18" charset="0"/>
                        </a:rPr>
                        <a:t> </a:t>
                      </a:r>
                      <a:endParaRPr lang="en-US" sz="2800" dirty="0">
                        <a:solidFill>
                          <a:srgbClr val="000000"/>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61510" y="0"/>
            <a:ext cx="3324357" cy="2503864"/>
          </a:xfrm>
          <a:prstGeom prst="rect">
            <a:avLst/>
          </a:prstGeom>
          <a:noFill/>
          <a:ln>
            <a:noFill/>
          </a:ln>
        </p:spPr>
      </p:pic>
      <p:sp>
        <p:nvSpPr>
          <p:cNvPr id="13" name="WordArt 5"/>
          <p:cNvSpPr>
            <a:spLocks noChangeArrowheads="1" noChangeShapeType="1" noTextEdit="1"/>
          </p:cNvSpPr>
          <p:nvPr/>
        </p:nvSpPr>
        <p:spPr bwMode="auto">
          <a:xfrm>
            <a:off x="3566322" y="714249"/>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panose="02020603050405020304" pitchFamily="18" charset="0"/>
              <a:ea typeface="Verdana" panose="020B0604030504040204" pitchFamily="34" charset="0"/>
              <a:cs typeface="Times" panose="02020603050405020304" pitchFamily="18" charset="0"/>
            </a:endParaRPr>
          </a:p>
        </p:txBody>
      </p:sp>
      <p:pic>
        <p:nvPicPr>
          <p:cNvPr id="14" name="4 Minute Timer with Pop Music for Kids! Timer for Classroom, Toddlers, Home, Outdoors, Indoors!">
            <a:hlinkClick r:id="" action="ppaction://media"/>
            <a:extLst>
              <a:ext uri="{FF2B5EF4-FFF2-40B4-BE49-F238E27FC236}">
                <a16:creationId xmlns:a16="http://schemas.microsoft.com/office/drawing/2014/main" id="{0F456CDC-F524-4030-9559-DB18514F4E29}"/>
              </a:ext>
            </a:extLst>
          </p:cNvPr>
          <p:cNvPicPr>
            <a:picLocks noChangeAspect="1"/>
          </p:cNvPicPr>
          <p:nvPr>
            <a:videoFile r:link="rId1"/>
            <p:extLst>
              <p:ext uri="{DAA4B4D4-6D71-4841-9C94-3DE7FCFB9230}">
                <p14:media xmlns:p14="http://schemas.microsoft.com/office/powerpoint/2010/main" r:embed="rId2">
                  <p14:trim st="60600"/>
                </p14:media>
              </p:ext>
            </p:extLst>
          </p:nvPr>
        </p:nvPicPr>
        <p:blipFill>
          <a:blip r:embed="rId7"/>
          <a:stretch>
            <a:fillRect/>
          </a:stretch>
        </p:blipFill>
        <p:spPr>
          <a:xfrm>
            <a:off x="10105715" y="0"/>
            <a:ext cx="2071447" cy="160707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15" name="Group 14"/>
          <p:cNvGrpSpPr/>
          <p:nvPr/>
        </p:nvGrpSpPr>
        <p:grpSpPr>
          <a:xfrm rot="198028">
            <a:off x="3108803" y="-152426"/>
            <a:ext cx="8001285" cy="2113680"/>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panose="02020603050405020304" pitchFamily="18" charset="0"/>
                <a:ea typeface="+mn-ea"/>
                <a:cs typeface="Times" panose="02020603050405020304" pitchFamily="18" charset="0"/>
              </a:endParaRPr>
            </a:p>
          </p:txBody>
        </p:sp>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b="67768"/>
          <a:stretch/>
        </p:blipFill>
        <p:spPr bwMode="auto">
          <a:xfrm>
            <a:off x="306472" y="2656265"/>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t="35388" b="29105"/>
          <a:stretch/>
        </p:blipFill>
        <p:spPr bwMode="auto">
          <a:xfrm>
            <a:off x="290810" y="3646867"/>
            <a:ext cx="2208127" cy="11482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10">
            <a:extLst>
              <a:ext uri="{28A0092B-C50C-407E-A947-70E740481C1C}">
                <a14:useLocalDpi xmlns:a14="http://schemas.microsoft.com/office/drawing/2010/main" val="0"/>
              </a:ext>
            </a:extLst>
          </a:blip>
          <a:srcRect t="69639"/>
          <a:stretch/>
        </p:blipFill>
        <p:spPr bwMode="auto">
          <a:xfrm>
            <a:off x="414446" y="5105400"/>
            <a:ext cx="2084491" cy="137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67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4"/>
                </p:tgtEl>
              </p:cMediaNode>
            </p:video>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031965" y="-431074"/>
            <a:ext cx="13624560" cy="8062147"/>
          </a:xfrm>
          <a:prstGeom prst="rect">
            <a:avLst/>
          </a:prstGeom>
          <a:noFill/>
          <a:ln>
            <a:noFill/>
          </a:ln>
        </p:spPr>
      </p:pic>
      <p:sp>
        <p:nvSpPr>
          <p:cNvPr id="3" name="TextBox 2"/>
          <p:cNvSpPr txBox="1"/>
          <p:nvPr/>
        </p:nvSpPr>
        <p:spPr>
          <a:xfrm>
            <a:off x="2491740" y="640080"/>
            <a:ext cx="6469380" cy="1077218"/>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2. Ý nghĩa</a:t>
            </a:r>
          </a:p>
          <a:p>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758" y="-119474"/>
            <a:ext cx="9259159" cy="7438945"/>
          </a:xfrm>
          <a:prstGeom prst="rect">
            <a:avLst/>
          </a:prstGeom>
          <a:effectLst>
            <a:softEdge rad="939800"/>
          </a:effectLst>
        </p:spPr>
      </p:pic>
      <p:sp>
        <p:nvSpPr>
          <p:cNvPr id="7" name="Rectangle 6"/>
          <p:cNvSpPr/>
          <p:nvPr/>
        </p:nvSpPr>
        <p:spPr>
          <a:xfrm>
            <a:off x="1371600" y="1449556"/>
            <a:ext cx="7589520" cy="4031873"/>
          </a:xfrm>
          <a:prstGeom prst="rect">
            <a:avLst/>
          </a:prstGeom>
        </p:spPr>
        <p:txBody>
          <a:bodyPr wrap="square">
            <a:spAutoFit/>
          </a:bodyPr>
          <a:lstStyle/>
          <a:p>
            <a:pPr>
              <a:spcAft>
                <a:spcPts val="0"/>
              </a:spcAft>
            </a:pPr>
            <a:r>
              <a:rPr lang="nl-NL" sz="3200">
                <a:effectLst/>
                <a:latin typeface="Times New Roman" panose="02020603050405020304" pitchFamily="18" charset="0"/>
                <a:ea typeface="Times New Roman" panose="02020603050405020304" pitchFamily="18" charset="0"/>
              </a:rPr>
              <a:t>- Năng động, sáng tạo là phẩm chất rất cần thiết của người lao động. Nó giúp con người có thể vượt qua những ràng buộc của hoànồn cảnh, rút ngắn thời gian để đạt được mục đích một cách nhanh chóng và tốt đẹp.</a:t>
            </a:r>
            <a:endParaRPr lang="en-US" sz="3200">
              <a:effectLst/>
              <a:latin typeface="Times New Roman" panose="02020603050405020304" pitchFamily="18" charset="0"/>
              <a:ea typeface="Times New Roman" panose="02020603050405020304" pitchFamily="18" charset="0"/>
            </a:endParaRPr>
          </a:p>
          <a:p>
            <a:pPr>
              <a:spcAft>
                <a:spcPts val="0"/>
              </a:spcAft>
            </a:pPr>
            <a:r>
              <a:rPr lang="nl-NL" sz="3200">
                <a:effectLst/>
                <a:latin typeface="Times New Roman" panose="02020603050405020304" pitchFamily="18" charset="0"/>
                <a:ea typeface="Times New Roman" panose="02020603050405020304" pitchFamily="18" charset="0"/>
              </a:rPr>
              <a:t>- Nhờ năng động, sáng tạo mà con người làm nên những điều vẻ vang, mang lại vinh dự cho bản thân, gia đình và đất nước.</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000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3" name="Picture 2"/>
          <p:cNvPicPr>
            <a:picLocks noChangeAspect="1"/>
          </p:cNvPicPr>
          <p:nvPr/>
        </p:nvPicPr>
        <p:blipFill>
          <a:blip r:embed="rId3"/>
          <a:stretch>
            <a:fillRect/>
          </a:stretch>
        </p:blipFill>
        <p:spPr>
          <a:xfrm>
            <a:off x="379690" y="0"/>
            <a:ext cx="9221510" cy="6659217"/>
          </a:xfrm>
          <a:prstGeom prst="rect">
            <a:avLst/>
          </a:prstGeom>
        </p:spPr>
      </p:pic>
      <p:sp>
        <p:nvSpPr>
          <p:cNvPr id="5" name="文本框 6"/>
          <p:cNvSpPr txBox="1"/>
          <p:nvPr/>
        </p:nvSpPr>
        <p:spPr>
          <a:xfrm>
            <a:off x="2492612" y="3496101"/>
            <a:ext cx="579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3. </a:t>
            </a:r>
            <a:r>
              <a:rPr kumimoji="0" lang="en-US" altLang="zh-CN" sz="4800" b="1" i="0" u="none" strike="noStrike" kern="1200" cap="none" spc="0" normalizeH="0" baseline="0" noProof="0" dirty="0" err="1">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Cách</a:t>
            </a: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rèn</a:t>
            </a: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luyện</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07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13"/>
          <p:cNvSpPr>
            <a:spLocks noChangeArrowheads="1"/>
          </p:cNvSpPr>
          <p:nvPr/>
        </p:nvSpPr>
        <p:spPr bwMode="auto">
          <a:xfrm>
            <a:off x="7438645" y="2117558"/>
            <a:ext cx="4496678" cy="3801980"/>
          </a:xfrm>
          <a:prstGeom prst="rect">
            <a:avLst/>
          </a:prstGeom>
          <a:solidFill>
            <a:srgbClr val="CCFFCC"/>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3300"/>
              </a:solidFill>
              <a:effectLst/>
              <a:uLnTx/>
              <a:uFillTx/>
              <a:latin typeface="Times" panose="02020603050405020304" pitchFamily="18" charset="0"/>
              <a:ea typeface="+mn-ea"/>
              <a:cs typeface="Times" panose="02020603050405020304" pitchFamily="18" charset="0"/>
            </a:endParaRPr>
          </a:p>
        </p:txBody>
      </p:sp>
      <p:sp>
        <p:nvSpPr>
          <p:cNvPr id="68" name="Rectangle 13"/>
          <p:cNvSpPr>
            <a:spLocks noChangeArrowheads="1"/>
          </p:cNvSpPr>
          <p:nvPr/>
        </p:nvSpPr>
        <p:spPr bwMode="auto">
          <a:xfrm>
            <a:off x="8572276" y="3103887"/>
            <a:ext cx="2374229" cy="1741938"/>
          </a:xfrm>
          <a:prstGeom prst="rect">
            <a:avLst/>
          </a:prstGeom>
          <a:solidFill>
            <a:srgbClr val="CCFFCC"/>
          </a:solidFill>
          <a:ln w="9525">
            <a:solidFill>
              <a:schemeClr val="tx1"/>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3300"/>
              </a:solidFill>
              <a:effectLst/>
              <a:uLnTx/>
              <a:uFillTx/>
              <a:latin typeface="Times" panose="02020603050405020304" pitchFamily="18" charset="0"/>
              <a:ea typeface="+mn-ea"/>
              <a:cs typeface="Times" panose="02020603050405020304" pitchFamily="18" charset="0"/>
            </a:endParaRPr>
          </a:p>
        </p:txBody>
      </p:sp>
      <p:cxnSp>
        <p:nvCxnSpPr>
          <p:cNvPr id="70" name="Straight Connector 69"/>
          <p:cNvCxnSpPr/>
          <p:nvPr/>
        </p:nvCxnSpPr>
        <p:spPr>
          <a:xfrm>
            <a:off x="7507702" y="2101515"/>
            <a:ext cx="1047472" cy="1042737"/>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a:off x="10891499" y="4904872"/>
            <a:ext cx="1027782" cy="982580"/>
          </a:xfrm>
          <a:prstGeom prst="line">
            <a:avLst/>
          </a:prstGeom>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V="1">
            <a:off x="7423200" y="4904872"/>
            <a:ext cx="1124054" cy="1030709"/>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V="1">
            <a:off x="10906944" y="2133599"/>
            <a:ext cx="1012337" cy="985219"/>
          </a:xfrm>
          <a:prstGeom prst="line">
            <a:avLst/>
          </a:prstGeom>
        </p:spPr>
        <p:style>
          <a:lnRef idx="1">
            <a:schemeClr val="dk1"/>
          </a:lnRef>
          <a:fillRef idx="0">
            <a:schemeClr val="dk1"/>
          </a:fillRef>
          <a:effectRef idx="0">
            <a:schemeClr val="dk1"/>
          </a:effectRef>
          <a:fontRef idx="minor">
            <a:schemeClr val="tx1"/>
          </a:fontRef>
        </p:style>
      </p:cxnSp>
      <p:sp>
        <p:nvSpPr>
          <p:cNvPr id="81" name="TextBox 80"/>
          <p:cNvSpPr txBox="1"/>
          <p:nvPr/>
        </p:nvSpPr>
        <p:spPr>
          <a:xfrm>
            <a:off x="8870194" y="3605837"/>
            <a:ext cx="20213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Ý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kiến</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chung</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của</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cả</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nhóm</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endParaRPr kumimoji="0" lang="en-US"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82" name="TextBox 81"/>
          <p:cNvSpPr txBox="1"/>
          <p:nvPr/>
        </p:nvSpPr>
        <p:spPr>
          <a:xfrm>
            <a:off x="8838614" y="2431983"/>
            <a:ext cx="2358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Viết</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ý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kiến</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cá</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nhân</a:t>
            </a:r>
            <a:endParaRPr kumimoji="0" lang="en-US"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83" name="TextBox 82"/>
          <p:cNvSpPr txBox="1"/>
          <p:nvPr/>
        </p:nvSpPr>
        <p:spPr>
          <a:xfrm rot="16200000">
            <a:off x="10381015" y="3920572"/>
            <a:ext cx="22441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Viết</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ý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kiến</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cá</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nhân</a:t>
            </a:r>
            <a:endParaRPr kumimoji="0" lang="en-US"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84" name="TextBox 83"/>
          <p:cNvSpPr txBox="1"/>
          <p:nvPr/>
        </p:nvSpPr>
        <p:spPr>
          <a:xfrm>
            <a:off x="8309807" y="5358063"/>
            <a:ext cx="23902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Viết</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ý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kiến</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cá</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nhân</a:t>
            </a:r>
            <a:endParaRPr kumimoji="0" lang="en-US"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85" name="TextBox 84"/>
          <p:cNvSpPr txBox="1"/>
          <p:nvPr/>
        </p:nvSpPr>
        <p:spPr>
          <a:xfrm rot="5400000">
            <a:off x="7011700" y="4021335"/>
            <a:ext cx="22316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Viết</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ý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kiến</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cá</a:t>
            </a:r>
            <a:r>
              <a:rPr kumimoji="0" lang="en-AU"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 </a:t>
            </a:r>
            <a:r>
              <a:rPr kumimoji="0" lang="en-AU" sz="1600" b="1"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nhân</a:t>
            </a:r>
            <a:endParaRPr kumimoji="0" lang="en-US" sz="16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
        <p:nvSpPr>
          <p:cNvPr id="87" name="TextBox 86"/>
          <p:cNvSpPr txBox="1"/>
          <p:nvPr/>
        </p:nvSpPr>
        <p:spPr>
          <a:xfrm>
            <a:off x="7507702" y="1267327"/>
            <a:ext cx="3914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1" i="1" u="none" strike="noStrike" kern="1200" cap="none" spc="0" normalizeH="0" baseline="0" noProof="0" dirty="0" err="1">
                <a:ln>
                  <a:noFill/>
                </a:ln>
                <a:solidFill>
                  <a:srgbClr val="FF0000"/>
                </a:solidFill>
                <a:effectLst/>
                <a:uLnTx/>
                <a:uFillTx/>
                <a:latin typeface="Times" panose="02020603050405020304" pitchFamily="18" charset="0"/>
                <a:ea typeface="+mn-ea"/>
                <a:cs typeface="Times" panose="02020603050405020304" pitchFamily="18" charset="0"/>
              </a:rPr>
              <a:t>Kĩ</a:t>
            </a:r>
            <a:r>
              <a:rPr kumimoji="0" lang="en-AU" sz="1600" b="1" i="1"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 </a:t>
            </a:r>
            <a:r>
              <a:rPr kumimoji="0" lang="en-AU" sz="1600" b="1" i="1" u="none" strike="noStrike" kern="1200" cap="none" spc="0" normalizeH="0" baseline="0" noProof="0" dirty="0" err="1">
                <a:ln>
                  <a:noFill/>
                </a:ln>
                <a:solidFill>
                  <a:srgbClr val="FF0000"/>
                </a:solidFill>
                <a:effectLst/>
                <a:uLnTx/>
                <a:uFillTx/>
                <a:latin typeface="Times" panose="02020603050405020304" pitchFamily="18" charset="0"/>
                <a:ea typeface="+mn-ea"/>
                <a:cs typeface="Times" panose="02020603050405020304" pitchFamily="18" charset="0"/>
              </a:rPr>
              <a:t>thuật</a:t>
            </a:r>
            <a:r>
              <a:rPr kumimoji="0" lang="en-AU" sz="1600" b="1" i="1"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 “</a:t>
            </a:r>
            <a:r>
              <a:rPr kumimoji="0" lang="en-AU" sz="1600" b="1" i="1" u="none" strike="noStrike" kern="1200" cap="none" spc="0" normalizeH="0" baseline="0" noProof="0" dirty="0" err="1">
                <a:ln>
                  <a:noFill/>
                </a:ln>
                <a:solidFill>
                  <a:srgbClr val="FF0000"/>
                </a:solidFill>
                <a:effectLst/>
                <a:uLnTx/>
                <a:uFillTx/>
                <a:latin typeface="Times" panose="02020603050405020304" pitchFamily="18" charset="0"/>
                <a:ea typeface="+mn-ea"/>
                <a:cs typeface="Times" panose="02020603050405020304" pitchFamily="18" charset="0"/>
              </a:rPr>
              <a:t>Khăn</a:t>
            </a:r>
            <a:r>
              <a:rPr kumimoji="0" lang="en-AU" sz="1600" b="1" i="1"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 </a:t>
            </a:r>
            <a:r>
              <a:rPr kumimoji="0" lang="en-AU" sz="1600" b="1" i="1" u="none" strike="noStrike" kern="1200" cap="none" spc="0" normalizeH="0" baseline="0" noProof="0" dirty="0" err="1">
                <a:ln>
                  <a:noFill/>
                </a:ln>
                <a:solidFill>
                  <a:srgbClr val="FF0000"/>
                </a:solidFill>
                <a:effectLst/>
                <a:uLnTx/>
                <a:uFillTx/>
                <a:latin typeface="Times" panose="02020603050405020304" pitchFamily="18" charset="0"/>
                <a:ea typeface="+mn-ea"/>
                <a:cs typeface="Times" panose="02020603050405020304" pitchFamily="18" charset="0"/>
              </a:rPr>
              <a:t>trải</a:t>
            </a:r>
            <a:r>
              <a:rPr kumimoji="0" lang="en-AU" sz="1600" b="1" i="1"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 </a:t>
            </a:r>
            <a:r>
              <a:rPr kumimoji="0" lang="en-AU" sz="1600" b="1" i="1" u="none" strike="noStrike" kern="1200" cap="none" spc="0" normalizeH="0" baseline="0" noProof="0" dirty="0" err="1">
                <a:ln>
                  <a:noFill/>
                </a:ln>
                <a:solidFill>
                  <a:srgbClr val="FF0000"/>
                </a:solidFill>
                <a:effectLst/>
                <a:uLnTx/>
                <a:uFillTx/>
                <a:latin typeface="Times" panose="02020603050405020304" pitchFamily="18" charset="0"/>
                <a:ea typeface="+mn-ea"/>
                <a:cs typeface="Times" panose="02020603050405020304" pitchFamily="18" charset="0"/>
              </a:rPr>
              <a:t>bàn</a:t>
            </a:r>
            <a:r>
              <a:rPr kumimoji="0" lang="en-AU" sz="1600" b="1" i="1"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rPr>
              <a:t>”</a:t>
            </a:r>
            <a:endParaRPr kumimoji="0" lang="en-US" sz="1600" b="1" i="1" u="none" strike="noStrike" kern="1200" cap="none" spc="0" normalizeH="0" baseline="0" noProof="0" dirty="0">
              <a:ln>
                <a:noFill/>
              </a:ln>
              <a:solidFill>
                <a:srgbClr val="FF0000"/>
              </a:solidFill>
              <a:effectLst/>
              <a:uLnTx/>
              <a:uFillTx/>
              <a:latin typeface="Times" panose="02020603050405020304" pitchFamily="18" charset="0"/>
              <a:ea typeface="+mn-ea"/>
              <a:cs typeface="Times" panose="02020603050405020304" pitchFamily="18" charset="0"/>
            </a:endParaRPr>
          </a:p>
        </p:txBody>
      </p:sp>
      <p:pic>
        <p:nvPicPr>
          <p:cNvPr id="113"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0632" y="0"/>
            <a:ext cx="2181726" cy="116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Google Shape;164;p9"/>
          <p:cNvPicPr preferRelativeResize="0"/>
          <p:nvPr/>
        </p:nvPicPr>
        <p:blipFill rotWithShape="1">
          <a:blip r:embed="rId3">
            <a:alphaModFix/>
          </a:blip>
          <a:srcRect l="15285" t="10430" r="46645" b="11190"/>
          <a:stretch/>
        </p:blipFill>
        <p:spPr>
          <a:xfrm>
            <a:off x="-590169" y="-635725"/>
            <a:ext cx="8573341" cy="7876674"/>
          </a:xfrm>
          <a:prstGeom prst="rect">
            <a:avLst/>
          </a:prstGeom>
          <a:noFill/>
          <a:ln>
            <a:noFill/>
          </a:ln>
        </p:spPr>
      </p:pic>
      <p:cxnSp>
        <p:nvCxnSpPr>
          <p:cNvPr id="118" name="Straight Arrow Connector 117">
            <a:extLst>
              <a:ext uri="{FF2B5EF4-FFF2-40B4-BE49-F238E27FC236}">
                <a16:creationId xmlns:a16="http://schemas.microsoft.com/office/drawing/2014/main" id="{3C8FB1BB-BF64-4C78-AACA-84C9F97ED11A}"/>
              </a:ext>
            </a:extLst>
          </p:cNvPr>
          <p:cNvCxnSpPr>
            <a:cxnSpLocks/>
          </p:cNvCxnSpPr>
          <p:nvPr/>
        </p:nvCxnSpPr>
        <p:spPr>
          <a:xfrm rot="16200000" flipH="1">
            <a:off x="3291207" y="1277653"/>
            <a:ext cx="725933" cy="2153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8EAD728-281A-4CBC-B6CB-AC46CE78C292}"/>
              </a:ext>
            </a:extLst>
          </p:cNvPr>
          <p:cNvCxnSpPr>
            <a:cxnSpLocks/>
          </p:cNvCxnSpPr>
          <p:nvPr/>
        </p:nvCxnSpPr>
        <p:spPr>
          <a:xfrm>
            <a:off x="4123480" y="37545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3" name="Rectangle: Rounded Corners 15">
            <a:extLst>
              <a:ext uri="{FF2B5EF4-FFF2-40B4-BE49-F238E27FC236}">
                <a16:creationId xmlns:a16="http://schemas.microsoft.com/office/drawing/2014/main" id="{F00E3249-ACD5-4D11-8D94-2D016D6532E8}"/>
              </a:ext>
            </a:extLst>
          </p:cNvPr>
          <p:cNvSpPr/>
          <p:nvPr/>
        </p:nvSpPr>
        <p:spPr>
          <a:xfrm>
            <a:off x="1240075" y="1612816"/>
            <a:ext cx="5412185" cy="2181276"/>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sinh</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chí</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vô</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FS Blonde Script" panose="03000503000000000000" pitchFamily="65" charset="0"/>
                <a:cs typeface="Times" panose="02020603050405020304" pitchFamily="18" charset="0"/>
              </a:rPr>
              <a:t>tư</a:t>
            </a:r>
            <a:r>
              <a:rPr kumimoji="0" lang="en-US" sz="2800" b="0" i="0" u="none" strike="noStrike" kern="1200" cap="none" spc="0" normalizeH="0" baseline="0" noProof="0" dirty="0">
                <a:ln>
                  <a:noFill/>
                </a:ln>
                <a:solidFill>
                  <a:prstClr val="black"/>
                </a:solidFill>
                <a:effectLst/>
                <a:uLnTx/>
                <a:uFillTx/>
                <a:latin typeface="#9Slide05 FS Blonde Script" panose="03000503000000000000" pitchFamily="65" charset="0"/>
                <a:cs typeface="Times"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Times" panose="02020603050405020304" pitchFamily="18" charset="0"/>
              <a:ea typeface="Times New Roman" panose="02020603050405020304" pitchFamily="18" charset="0"/>
              <a:cs typeface="Times" panose="02020603050405020304" pitchFamily="18" charset="0"/>
            </a:endParaRPr>
          </a:p>
        </p:txBody>
      </p:sp>
      <p:sp>
        <p:nvSpPr>
          <p:cNvPr id="125" name="Rectangle: Rounded Corners 24">
            <a:extLst>
              <a:ext uri="{FF2B5EF4-FFF2-40B4-BE49-F238E27FC236}">
                <a16:creationId xmlns:a16="http://schemas.microsoft.com/office/drawing/2014/main" id="{ED9BAAF3-BB42-469D-9A1D-E12DA3DD343C}"/>
              </a:ext>
            </a:extLst>
          </p:cNvPr>
          <p:cNvSpPr/>
          <p:nvPr/>
        </p:nvSpPr>
        <p:spPr>
          <a:xfrm>
            <a:off x="1240076" y="4425128"/>
            <a:ext cx="5611122" cy="209913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Times" panose="02020603050405020304" pitchFamily="18" charset="0"/>
              </a:rPr>
              <a:t>.........................................................................................................</a:t>
            </a:r>
            <a:endParaRPr kumimoji="0" lang="en-US" sz="1600" b="0" i="0" u="none" strike="noStrike" kern="1200" cap="none" spc="0" normalizeH="0" baseline="0" noProof="0" dirty="0">
              <a:ln>
                <a:noFill/>
              </a:ln>
              <a:solidFill>
                <a:prstClr val="white"/>
              </a:solidFill>
              <a:effectLst/>
              <a:uLnTx/>
              <a:uFillTx/>
              <a:latin typeface="Times" panose="02020603050405020304" pitchFamily="18" charset="0"/>
              <a:ea typeface="Times New Roman" panose="02020603050405020304" pitchFamily="18" charset="0"/>
              <a:cs typeface="Times" panose="02020603050405020304" pitchFamily="18" charset="0"/>
            </a:endParaRPr>
          </a:p>
        </p:txBody>
      </p:sp>
      <p:pic>
        <p:nvPicPr>
          <p:cNvPr id="127" name="Picture 2" descr="F:\360安全浏览器下载\六一\Nipic_2531170_60e991fb751d3f8f\Nipic_2531170_20140501162158900000 [转换].png"/>
          <p:cNvPicPr>
            <a:picLocks noChangeAspect="1" noChangeArrowheads="1"/>
          </p:cNvPicPr>
          <p:nvPr/>
        </p:nvPicPr>
        <p:blipFill>
          <a:blip r:embed="rId4" cstate="print"/>
          <a:srcRect/>
          <a:stretch>
            <a:fillRect/>
          </a:stretch>
        </p:blipFill>
        <p:spPr bwMode="auto">
          <a:xfrm>
            <a:off x="2575513" y="93850"/>
            <a:ext cx="2178860" cy="1173477"/>
          </a:xfrm>
          <a:prstGeom prst="rect">
            <a:avLst/>
          </a:prstGeom>
          <a:noFill/>
          <a:ln w="9525">
            <a:noFill/>
            <a:miter lim="800000"/>
            <a:headEnd/>
            <a:tailEnd/>
          </a:ln>
        </p:spPr>
      </p:pic>
      <p:sp>
        <p:nvSpPr>
          <p:cNvPr id="128" name="Rectangle 127"/>
          <p:cNvSpPr/>
          <p:nvPr/>
        </p:nvSpPr>
        <p:spPr>
          <a:xfrm>
            <a:off x="2997493" y="435578"/>
            <a:ext cx="141170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imes" panose="02020603050405020304" pitchFamily="18" charset="0"/>
                <a:ea typeface="Times New Roman" panose="02020603050405020304" pitchFamily="18" charset="0"/>
                <a:cs typeface="Times" panose="02020603050405020304" pitchFamily="18" charset="0"/>
              </a:rPr>
              <a:t>THẢO LUẬN NHÓM</a:t>
            </a:r>
          </a:p>
        </p:txBody>
      </p:sp>
      <p:pic>
        <p:nvPicPr>
          <p:cNvPr id="131" name="Picture 14" descr="EXCESIZE"/>
          <p:cNvPicPr>
            <a:picLocks noChangeAspect="1" noChangeArrowheads="1" noCrop="1"/>
          </p:cNvPicPr>
          <p:nvPr/>
        </p:nvPicPr>
        <p:blipFill>
          <a:blip r:embed="rId5"/>
          <a:srcRect/>
          <a:stretch>
            <a:fillRect/>
          </a:stretch>
        </p:blipFill>
        <p:spPr bwMode="auto">
          <a:xfrm>
            <a:off x="10595808" y="41258"/>
            <a:ext cx="1652336" cy="1291344"/>
          </a:xfrm>
          <a:prstGeom prst="rect">
            <a:avLst/>
          </a:prstGeom>
          <a:noFill/>
          <a:ln w="9525">
            <a:noFill/>
            <a:miter lim="800000"/>
            <a:headEnd/>
            <a:tailEnd/>
          </a:ln>
        </p:spPr>
      </p:pic>
    </p:spTree>
    <p:extLst>
      <p:ext uri="{BB962C8B-B14F-4D97-AF65-F5344CB8AC3E}">
        <p14:creationId xmlns:p14="http://schemas.microsoft.com/office/powerpoint/2010/main" val="391014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linds(horizontal)">
                                      <p:cBhvr>
                                        <p:cTn id="13" dur="500"/>
                                        <p:tgtEl>
                                          <p:spTgt spid="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blinds(horizontal)">
                                      <p:cBhvr>
                                        <p:cTn id="16" dur="500"/>
                                        <p:tgtEl>
                                          <p:spTgt spid="68"/>
                                        </p:tgtEl>
                                      </p:cBhvr>
                                    </p:animEffect>
                                  </p:childTnLst>
                                </p:cTn>
                              </p:par>
                              <p:par>
                                <p:cTn id="17" presetID="3" presetClass="entr" presetSubtype="1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blinds(horizontal)">
                                      <p:cBhvr>
                                        <p:cTn id="19" dur="500"/>
                                        <p:tgtEl>
                                          <p:spTgt spid="70"/>
                                        </p:tgtEl>
                                      </p:cBhvr>
                                    </p:animEffect>
                                  </p:childTnLst>
                                </p:cTn>
                              </p:par>
                              <p:par>
                                <p:cTn id="20" presetID="3" presetClass="entr" presetSubtype="1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blinds(horizontal)">
                                      <p:cBhvr>
                                        <p:cTn id="22" dur="500"/>
                                        <p:tgtEl>
                                          <p:spTgt spid="77"/>
                                        </p:tgtEl>
                                      </p:cBhvr>
                                    </p:animEffect>
                                  </p:childTnLst>
                                </p:cTn>
                              </p:par>
                              <p:par>
                                <p:cTn id="23" presetID="3" presetClass="entr" presetSubtype="1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blinds(horizontal)">
                                      <p:cBhvr>
                                        <p:cTn id="25" dur="500"/>
                                        <p:tgtEl>
                                          <p:spTgt spid="71"/>
                                        </p:tgtEl>
                                      </p:cBhvr>
                                    </p:animEffect>
                                  </p:childTnLst>
                                </p:cTn>
                              </p:par>
                              <p:par>
                                <p:cTn id="26" presetID="3" presetClass="entr" presetSubtype="1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linds(horizontal)">
                                      <p:cBhvr>
                                        <p:cTn id="28" dur="500"/>
                                        <p:tgtEl>
                                          <p:spTgt spid="7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blinds(horizontal)">
                                      <p:cBhvr>
                                        <p:cTn id="33" dur="500"/>
                                        <p:tgtEl>
                                          <p:spTgt spid="82"/>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blinds(horizontal)">
                                      <p:cBhvr>
                                        <p:cTn id="37" dur="500"/>
                                        <p:tgtEl>
                                          <p:spTgt spid="85"/>
                                        </p:tgtEl>
                                      </p:cBhvr>
                                    </p:animEffect>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blinds(horizontal)">
                                      <p:cBhvr>
                                        <p:cTn id="41" dur="500"/>
                                        <p:tgtEl>
                                          <p:spTgt spid="84"/>
                                        </p:tgtEl>
                                      </p:cBhvr>
                                    </p:animEffect>
                                  </p:childTnLst>
                                </p:cTn>
                              </p:par>
                            </p:childTnLst>
                          </p:cTn>
                        </p:par>
                        <p:par>
                          <p:cTn id="42" fill="hold">
                            <p:stCondLst>
                              <p:cond delay="1500"/>
                            </p:stCondLst>
                            <p:childTnLst>
                              <p:par>
                                <p:cTn id="43" presetID="3" presetClass="entr" presetSubtype="10" fill="hold" grpId="0" nodeType="after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linds(horizont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ppt_x"/>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81" grpId="0"/>
      <p:bldP spid="82" grpId="0"/>
      <p:bldP spid="83" grpId="0"/>
      <p:bldP spid="84" grpId="0"/>
      <p:bldP spid="85" grpId="0"/>
      <p:bldP spid="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927063" y="-298539"/>
            <a:ext cx="13624560" cy="8062147"/>
          </a:xfrm>
          <a:prstGeom prst="rect">
            <a:avLst/>
          </a:prstGeom>
          <a:noFill/>
          <a:ln>
            <a:no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338" y="0"/>
            <a:ext cx="9259159" cy="7438945"/>
          </a:xfrm>
          <a:prstGeom prst="rect">
            <a:avLst/>
          </a:prstGeom>
          <a:effectLst>
            <a:softEdge rad="939800"/>
          </a:effectLst>
        </p:spPr>
      </p:pic>
      <p:sp>
        <p:nvSpPr>
          <p:cNvPr id="4" name="TextBox 3"/>
          <p:cNvSpPr txBox="1"/>
          <p:nvPr/>
        </p:nvSpPr>
        <p:spPr>
          <a:xfrm>
            <a:off x="3154680" y="1188720"/>
            <a:ext cx="3262432" cy="584775"/>
          </a:xfrm>
          <a:prstGeom prst="rect">
            <a:avLst/>
          </a:prstGeom>
          <a:noFill/>
        </p:spPr>
        <p:txBody>
          <a:bodyPr wrap="none" rtlCol="0">
            <a:spAutoFit/>
          </a:bodyPr>
          <a:lstStyle/>
          <a:p>
            <a:r>
              <a:rPr lang="en-US" sz="3200" b="1">
                <a:solidFill>
                  <a:srgbClr val="FF0000"/>
                </a:solidFill>
                <a:latin typeface="Times New Roman" panose="02020603050405020304" pitchFamily="18" charset="0"/>
                <a:cs typeface="Times New Roman" panose="02020603050405020304" pitchFamily="18" charset="0"/>
              </a:rPr>
              <a:t>3. Cách rèn luyện</a:t>
            </a:r>
          </a:p>
        </p:txBody>
      </p:sp>
      <p:sp>
        <p:nvSpPr>
          <p:cNvPr id="5" name="Rectangle 4"/>
          <p:cNvSpPr/>
          <p:nvPr/>
        </p:nvSpPr>
        <p:spPr>
          <a:xfrm>
            <a:off x="1737360" y="2387025"/>
            <a:ext cx="7360920" cy="3539430"/>
          </a:xfrm>
          <a:prstGeom prst="rect">
            <a:avLst/>
          </a:prstGeom>
        </p:spPr>
        <p:txBody>
          <a:bodyPr wrap="square">
            <a:spAutoFit/>
          </a:bodyPr>
          <a:lstStyle/>
          <a:p>
            <a:pPr>
              <a:spcAft>
                <a:spcPts val="0"/>
              </a:spcAft>
            </a:pPr>
            <a:r>
              <a:rPr lang="nl-NL" sz="3200" dirty="0">
                <a:effectLst/>
                <a:latin typeface="#9Slide05 FS Blonde Script" panose="03000503000000000000" pitchFamily="65" charset="0"/>
                <a:ea typeface="Times New Roman" panose="02020603050405020304" pitchFamily="18" charset="0"/>
                <a:cs typeface="Times New Roman" panose="02020603050405020304" pitchFamily="18" charset="0"/>
              </a:rPr>
              <a:t>- Năng động, sáng tạo là kết quả của sự rèn luyện siêng năng, tích cực của mỗi người trong học tập, lao động và cuộc sống.</a:t>
            </a:r>
            <a:endParaRPr lang="en-US" sz="3200" dirty="0">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a:spcAft>
                <a:spcPts val="0"/>
              </a:spcAft>
            </a:pPr>
            <a:r>
              <a:rPr lang="nl-NL" sz="3200" dirty="0">
                <a:effectLst/>
                <a:latin typeface="#9Slide05 FS Blonde Script" panose="03000503000000000000" pitchFamily="65" charset="0"/>
                <a:ea typeface="Times New Roman" panose="02020603050405020304" pitchFamily="18" charset="0"/>
                <a:cs typeface="Times New Roman" panose="02020603050405020304" pitchFamily="18" charset="0"/>
              </a:rPr>
              <a:t> </a:t>
            </a:r>
            <a:endParaRPr lang="en-US" sz="3200" dirty="0">
              <a:effectLst/>
              <a:latin typeface="#9Slide05 FS Blonde Script" panose="03000503000000000000" pitchFamily="65" charset="0"/>
              <a:ea typeface="Times New Roman" panose="02020603050405020304" pitchFamily="18" charset="0"/>
              <a:cs typeface="Times New Roman" panose="02020603050405020304" pitchFamily="18" charset="0"/>
            </a:endParaRPr>
          </a:p>
          <a:p>
            <a:pPr>
              <a:spcAft>
                <a:spcPts val="0"/>
              </a:spcAft>
            </a:pPr>
            <a:r>
              <a:rPr lang="nl-NL" sz="3200" dirty="0">
                <a:effectLst/>
                <a:latin typeface="#9Slide05 FS Blonde Script" panose="03000503000000000000" pitchFamily="65" charset="0"/>
                <a:ea typeface="Times New Roman" panose="02020603050405020304" pitchFamily="18" charset="0"/>
                <a:cs typeface="Times New Roman" panose="02020603050405020304" pitchFamily="18" charset="0"/>
              </a:rPr>
              <a:t>- Để trở thành người năng động, sáng tạo mỗi học sinh cần tìm ra cách học tập tốt nhất cho mình và cần vận dụng những điều đã biết vào cuộc sống</a:t>
            </a:r>
            <a:endParaRPr lang="en-US" sz="3200" dirty="0">
              <a:effectLst/>
              <a:latin typeface="#9Slide05 FS Blonde Script" panose="03000503000000000000" pitchFamily="65"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93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4295808" y="1763028"/>
              <a:ext cx="77435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KHỞI ĐỘNG</a:t>
              </a:r>
              <a:endParaRPr kumimoji="0" lang="zh-CN" altLang="en-US" sz="48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10"/>
              <p:cNvSpPr txBox="1"/>
              <p:nvPr/>
            </p:nvSpPr>
            <p:spPr>
              <a:xfrm>
                <a:off x="763146" y="2353085"/>
                <a:ext cx="2953373"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36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a:t>
                </a: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NĂNG</a:t>
                </a:r>
                <a:r>
                  <a:rPr kumimoji="0" lang="en-US" altLang="en-US" sz="3600" b="1" i="0" u="none" strike="noStrike" kern="1200" cap="none" spc="0" normalizeH="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ĐỘNG, SÁNG TẠO</a:t>
                </a:r>
                <a:endParaRPr kumimoji="0" lang="zh-CN" altLang="en-US" sz="36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pic>
          <p:nvPicPr>
            <p:cNvPr id="8" name="图片 2"/>
            <p:cNvPicPr>
              <a:picLocks noChangeAspect="1"/>
            </p:cNvPicPr>
            <p:nvPr/>
          </p:nvPicPr>
          <p:blipFill>
            <a:blip r:embed="rId8">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84527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006" y="24492"/>
            <a:ext cx="9259159" cy="7438945"/>
          </a:xfrm>
          <a:prstGeom prst="rect">
            <a:avLst/>
          </a:prstGeom>
          <a:effectLst>
            <a:softEdge rad="939800"/>
          </a:effectLst>
        </p:spPr>
      </p:pic>
      <p:sp>
        <p:nvSpPr>
          <p:cNvPr id="4" name="Flowchart: Document 3"/>
          <p:cNvSpPr/>
          <p:nvPr/>
        </p:nvSpPr>
        <p:spPr>
          <a:xfrm>
            <a:off x="0" y="2098562"/>
            <a:ext cx="1943057" cy="2654063"/>
          </a:xfrm>
          <a:prstGeom prst="flowChartDocument">
            <a:avLst/>
          </a:prstGeom>
          <a:gradFill>
            <a:gsLst>
              <a:gs pos="100000">
                <a:srgbClr val="4F81BD">
                  <a:tint val="66000"/>
                  <a:satMod val="160000"/>
                </a:srgbClr>
              </a:gs>
              <a:gs pos="0">
                <a:srgbClr val="1F497D"/>
              </a:gs>
            </a:gsLst>
            <a:lin ang="5400000" scaled="0"/>
          </a:gra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9Slide05 Fourth Medium" panose="00000600000000000000" pitchFamily="2" charset="0"/>
                <a:ea typeface="+mn-ea"/>
                <a:cs typeface="+mn-cs"/>
              </a:rPr>
              <a:t>Năng</a:t>
            </a:r>
            <a:r>
              <a:rPr kumimoji="0" lang="en-US" sz="3600" b="1" i="0" u="none" strike="noStrike" kern="0" cap="none" spc="0" normalizeH="0" noProof="0">
                <a:ln>
                  <a:noFill/>
                </a:ln>
                <a:solidFill>
                  <a:prstClr val="white"/>
                </a:solidFill>
                <a:effectLst/>
                <a:uLnTx/>
                <a:uFillTx/>
                <a:latin typeface="#9Slide05 Fourth Medium" panose="00000600000000000000" pitchFamily="2" charset="0"/>
                <a:ea typeface="+mn-ea"/>
                <a:cs typeface="+mn-cs"/>
              </a:rPr>
              <a:t> động, sáng tạo.</a:t>
            </a:r>
            <a:endParaRPr kumimoji="0" lang="en-US" sz="3600" b="1" i="0" u="none" strike="noStrike" kern="0" cap="none" spc="0" normalizeH="0" baseline="0" noProof="0" dirty="0">
              <a:ln>
                <a:noFill/>
              </a:ln>
              <a:solidFill>
                <a:prstClr val="white"/>
              </a:solidFill>
              <a:effectLst/>
              <a:uLnTx/>
              <a:uFillTx/>
              <a:latin typeface="#9Slide05 Fourth Medium" panose="00000600000000000000" pitchFamily="2" charset="0"/>
              <a:ea typeface="+mn-ea"/>
              <a:cs typeface="+mn-cs"/>
            </a:endParaRPr>
          </a:p>
        </p:txBody>
      </p:sp>
      <p:sp>
        <p:nvSpPr>
          <p:cNvPr id="5" name="TextBox 4"/>
          <p:cNvSpPr txBox="1"/>
          <p:nvPr/>
        </p:nvSpPr>
        <p:spPr>
          <a:xfrm>
            <a:off x="971528" y="598928"/>
            <a:ext cx="1752600" cy="461665"/>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F79646">
                    <a:lumMod val="20000"/>
                    <a:lumOff val="80000"/>
                  </a:srgbClr>
                </a:solidFill>
                <a:effectLst/>
                <a:uLnTx/>
                <a:uFillTx/>
                <a:latin typeface="Times New Roman" panose="02020603050405020304" pitchFamily="18" charset="0"/>
                <a:cs typeface="Times New Roman" panose="02020603050405020304" pitchFamily="18" charset="0"/>
              </a:rPr>
              <a:t>Khái</a:t>
            </a:r>
            <a:r>
              <a:rPr kumimoji="0" lang="en-US" sz="2400" b="1" i="0" u="none" strike="noStrike" kern="0" cap="none" spc="0" normalizeH="0" baseline="0" noProof="0" dirty="0">
                <a:ln>
                  <a:noFill/>
                </a:ln>
                <a:solidFill>
                  <a:srgbClr val="F79646">
                    <a:lumMod val="20000"/>
                    <a:lumOff val="80000"/>
                  </a:srgbClr>
                </a:solidFill>
                <a:effectLst/>
                <a:uLnTx/>
                <a:uFillTx/>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err="1">
                <a:ln>
                  <a:noFill/>
                </a:ln>
                <a:solidFill>
                  <a:srgbClr val="F79646">
                    <a:lumMod val="20000"/>
                    <a:lumOff val="80000"/>
                  </a:srgbClr>
                </a:solidFill>
                <a:effectLst/>
                <a:uLnTx/>
                <a:uFillTx/>
                <a:latin typeface="Times New Roman" panose="02020603050405020304" pitchFamily="18" charset="0"/>
                <a:cs typeface="Times New Roman" panose="02020603050405020304" pitchFamily="18" charset="0"/>
              </a:rPr>
              <a:t>niệm</a:t>
            </a:r>
            <a:endParaRPr kumimoji="0" lang="en-US" sz="2400" b="1" i="0" u="none" strike="noStrike" kern="0" cap="none" spc="0" normalizeH="0" baseline="0" noProof="0" dirty="0">
              <a:ln>
                <a:noFill/>
              </a:ln>
              <a:solidFill>
                <a:srgbClr val="F79646">
                  <a:lumMod val="20000"/>
                  <a:lumOff val="80000"/>
                </a:srgbClr>
              </a:solidFill>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3600429" y="192129"/>
            <a:ext cx="8591570" cy="461665"/>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algn="just">
              <a:spcAft>
                <a:spcPts val="0"/>
              </a:spcAft>
            </a:pPr>
            <a:r>
              <a:rPr lang="nl-NL" sz="2400">
                <a:effectLst/>
                <a:latin typeface="Times New Roman" panose="02020603050405020304" pitchFamily="18" charset="0"/>
                <a:ea typeface="Times New Roman" panose="02020603050405020304" pitchFamily="18" charset="0"/>
              </a:rPr>
              <a:t>- </a:t>
            </a:r>
            <a:r>
              <a:rPr lang="nl-NL" sz="2400" b="1">
                <a:effectLst/>
                <a:latin typeface="Times New Roman" panose="02020603050405020304" pitchFamily="18" charset="0"/>
                <a:ea typeface="Times New Roman" panose="02020603050405020304" pitchFamily="18" charset="0"/>
              </a:rPr>
              <a:t>Năng động</a:t>
            </a:r>
            <a:r>
              <a:rPr lang="nl-NL" sz="2400">
                <a:effectLst/>
                <a:latin typeface="Times New Roman" panose="02020603050405020304" pitchFamily="18" charset="0"/>
                <a:ea typeface="Times New Roman" panose="02020603050405020304" pitchFamily="18" charset="0"/>
              </a:rPr>
              <a:t>: là tích cực, chủ động, dám nghĩ dám làm.</a:t>
            </a:r>
            <a:endParaRPr lang="en-US" sz="2400">
              <a:effectLst/>
              <a:latin typeface="Times New Roman" panose="02020603050405020304" pitchFamily="18" charset="0"/>
              <a:ea typeface="Times New Roman" panose="02020603050405020304" pitchFamily="18" charset="0"/>
            </a:endParaRPr>
          </a:p>
        </p:txBody>
      </p:sp>
      <p:sp>
        <p:nvSpPr>
          <p:cNvPr id="7" name="TextBox 6"/>
          <p:cNvSpPr txBox="1"/>
          <p:nvPr/>
        </p:nvSpPr>
        <p:spPr>
          <a:xfrm>
            <a:off x="723424" y="5506427"/>
            <a:ext cx="1752600" cy="830997"/>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a:solidFill>
                  <a:srgbClr val="F79646">
                    <a:lumMod val="20000"/>
                    <a:lumOff val="80000"/>
                  </a:srgbClr>
                </a:solidFill>
                <a:latin typeface="Times New Roman" panose="02020603050405020304" pitchFamily="18" charset="0"/>
                <a:cs typeface="Times New Roman" panose="02020603050405020304" pitchFamily="18" charset="0"/>
              </a:rPr>
              <a:t>Cách rèn luyện</a:t>
            </a:r>
            <a:endParaRPr kumimoji="0" lang="en-US" sz="2400" b="1" i="0" u="none" strike="noStrike" kern="0" cap="none" spc="0" normalizeH="0" baseline="0" noProof="0" dirty="0">
              <a:ln>
                <a:noFill/>
              </a:ln>
              <a:solidFill>
                <a:srgbClr val="F79646">
                  <a:lumMod val="20000"/>
                  <a:lumOff val="80000"/>
                </a:srgbClr>
              </a:solidFill>
              <a:effectLst/>
              <a:uLnTx/>
              <a:uFillTx/>
              <a:latin typeface="Times New Roman" panose="02020603050405020304" pitchFamily="18" charset="0"/>
              <a:cs typeface="Times New Roman" panose="02020603050405020304" pitchFamily="18" charset="0"/>
            </a:endParaRPr>
          </a:p>
        </p:txBody>
      </p:sp>
      <p:sp>
        <p:nvSpPr>
          <p:cNvPr id="8" name="TextBox 7"/>
          <p:cNvSpPr txBox="1"/>
          <p:nvPr/>
        </p:nvSpPr>
        <p:spPr>
          <a:xfrm>
            <a:off x="4084320" y="2174305"/>
            <a:ext cx="8107680" cy="1569660"/>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a:spcAft>
                <a:spcPts val="0"/>
              </a:spcAft>
            </a:pPr>
            <a:r>
              <a:rPr lang="nl-NL" sz="2400">
                <a:effectLst/>
                <a:latin typeface="Times New Roman" panose="02020603050405020304" pitchFamily="18" charset="0"/>
                <a:ea typeface="Times New Roman" panose="02020603050405020304" pitchFamily="18" charset="0"/>
              </a:rPr>
              <a:t>Năng động, sáng tạo là phẩm chất rất cần thiết của người lao động. Nó giúp con người có thể vượt qua những ràng buộc của hoànồn cảnh, rút ngắn thời gian để đạt được mục đích một cách nhanh chóng và tốt đẹp.</a:t>
            </a:r>
            <a:endParaRPr lang="en-US" sz="240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2371935" y="2849278"/>
            <a:ext cx="1283507" cy="461665"/>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1" kern="0">
                <a:solidFill>
                  <a:srgbClr val="F79646">
                    <a:lumMod val="20000"/>
                    <a:lumOff val="80000"/>
                  </a:srgbClr>
                </a:solidFill>
                <a:latin typeface="Times New Roman" panose="02020603050405020304" pitchFamily="18" charset="0"/>
                <a:cs typeface="Times New Roman" panose="02020603050405020304" pitchFamily="18" charset="0"/>
              </a:rPr>
              <a:t>Ý nghĩa</a:t>
            </a:r>
            <a:endParaRPr kumimoji="0" lang="en-US" sz="2400" b="1" i="0" u="none" strike="noStrike" kern="0" cap="none" spc="0" normalizeH="0" baseline="0" noProof="0" dirty="0">
              <a:ln>
                <a:noFill/>
              </a:ln>
              <a:solidFill>
                <a:srgbClr val="F79646">
                  <a:lumMod val="20000"/>
                  <a:lumOff val="80000"/>
                </a:srgbClr>
              </a:solidFill>
              <a:effectLst/>
              <a:uLnTx/>
              <a:uFillTx/>
              <a:latin typeface="Times New Roman" panose="02020603050405020304" pitchFamily="18" charset="0"/>
              <a:cs typeface="Times New Roman" panose="02020603050405020304" pitchFamily="18" charset="0"/>
            </a:endParaRPr>
          </a:p>
        </p:txBody>
      </p:sp>
      <p:sp>
        <p:nvSpPr>
          <p:cNvPr id="10" name="TextBox 9"/>
          <p:cNvSpPr txBox="1"/>
          <p:nvPr/>
        </p:nvSpPr>
        <p:spPr>
          <a:xfrm>
            <a:off x="3600428" y="879567"/>
            <a:ext cx="8591571" cy="1200329"/>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a:spcAft>
                <a:spcPts val="0"/>
              </a:spcAft>
            </a:pPr>
            <a:r>
              <a:rPr lang="nl-NL" sz="2400">
                <a:effectLst/>
                <a:latin typeface="Times New Roman" panose="02020603050405020304" pitchFamily="18" charset="0"/>
                <a:ea typeface="Times New Roman" panose="02020603050405020304" pitchFamily="18" charset="0"/>
              </a:rPr>
              <a:t>- </a:t>
            </a:r>
            <a:r>
              <a:rPr lang="nl-NL" sz="2400" b="1">
                <a:effectLst/>
                <a:latin typeface="Times New Roman" panose="02020603050405020304" pitchFamily="18" charset="0"/>
                <a:ea typeface="Times New Roman" panose="02020603050405020304" pitchFamily="18" charset="0"/>
              </a:rPr>
              <a:t>Sáng tạo</a:t>
            </a:r>
            <a:r>
              <a:rPr lang="nl-NL" sz="2400">
                <a:effectLst/>
                <a:latin typeface="Times New Roman" panose="02020603050405020304" pitchFamily="18" charset="0"/>
                <a:ea typeface="Times New Roman" panose="02020603050405020304" pitchFamily="18" charset="0"/>
              </a:rPr>
              <a:t>: là say mê nghiên cứu, tìm tòi để tạo ra những giá trị mới về vật chất, tinh thần, hoặc tìm ra các cách giải quyết mới mà không bị gò bó, phụ thuộc vào những cái đã có.</a:t>
            </a:r>
            <a:endParaRPr lang="en-US" sz="2400">
              <a:effectLst/>
              <a:latin typeface="Times New Roman" panose="02020603050405020304" pitchFamily="18" charset="0"/>
              <a:ea typeface="Times New Roman" panose="02020603050405020304" pitchFamily="18" charset="0"/>
            </a:endParaRPr>
          </a:p>
        </p:txBody>
      </p:sp>
      <p:sp>
        <p:nvSpPr>
          <p:cNvPr id="11" name="TextBox 10"/>
          <p:cNvSpPr txBox="1"/>
          <p:nvPr/>
        </p:nvSpPr>
        <p:spPr>
          <a:xfrm>
            <a:off x="4084319" y="3954001"/>
            <a:ext cx="8107679" cy="830997"/>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a:spcAft>
                <a:spcPts val="0"/>
              </a:spcAft>
            </a:pPr>
            <a:r>
              <a:rPr lang="nl-NL" sz="2400">
                <a:effectLst/>
                <a:latin typeface="Times New Roman" panose="02020603050405020304" pitchFamily="18" charset="0"/>
                <a:ea typeface="Times New Roman" panose="02020603050405020304" pitchFamily="18" charset="0"/>
              </a:rPr>
              <a:t>- Nhờ năng động, sáng tạo mà con người làm nên những điều vẻ vang, mang lại vinh dự cho bản thân, gia đình và đất nước.</a:t>
            </a:r>
            <a:endParaRPr lang="en-US" sz="2400">
              <a:effectLst/>
              <a:latin typeface="Times New Roman" panose="02020603050405020304" pitchFamily="18" charset="0"/>
              <a:ea typeface="Times New Roman" panose="02020603050405020304" pitchFamily="18" charset="0"/>
            </a:endParaRPr>
          </a:p>
        </p:txBody>
      </p:sp>
      <p:sp>
        <p:nvSpPr>
          <p:cNvPr id="12" name="TextBox 11"/>
          <p:cNvSpPr txBox="1"/>
          <p:nvPr/>
        </p:nvSpPr>
        <p:spPr>
          <a:xfrm>
            <a:off x="2944296" y="4832833"/>
            <a:ext cx="9038993" cy="830997"/>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a:spcAft>
                <a:spcPts val="0"/>
              </a:spcAft>
            </a:pPr>
            <a:r>
              <a:rPr lang="nl-NL" sz="2400">
                <a:effectLst/>
                <a:latin typeface="Times New Roman" panose="02020603050405020304" pitchFamily="18" charset="0"/>
                <a:ea typeface="Times New Roman" panose="02020603050405020304" pitchFamily="18" charset="0"/>
              </a:rPr>
              <a:t>Năng động, sáng tạo là kết quả của sự rèn luyện siêng năng, tích cực của mỗi người trong học tập, lao động và cuộc sống.</a:t>
            </a:r>
            <a:endParaRPr lang="en-US" sz="2400">
              <a:effectLst/>
              <a:latin typeface="Times New Roman" panose="02020603050405020304" pitchFamily="18" charset="0"/>
              <a:ea typeface="Times New Roman" panose="02020603050405020304" pitchFamily="18" charset="0"/>
            </a:endParaRPr>
          </a:p>
        </p:txBody>
      </p:sp>
      <p:sp>
        <p:nvSpPr>
          <p:cNvPr id="13" name="TextBox 12"/>
          <p:cNvSpPr txBox="1"/>
          <p:nvPr/>
        </p:nvSpPr>
        <p:spPr>
          <a:xfrm>
            <a:off x="2932838" y="5826031"/>
            <a:ext cx="9259159" cy="830997"/>
          </a:xfrm>
          <a:prstGeom prst="rect">
            <a:avLst/>
          </a:prstGeom>
          <a:gradFill>
            <a:gsLst>
              <a:gs pos="100000">
                <a:srgbClr val="4F81BD">
                  <a:tint val="66000"/>
                  <a:satMod val="160000"/>
                </a:srgbClr>
              </a:gs>
              <a:gs pos="0">
                <a:srgbClr val="1F497D"/>
              </a:gs>
            </a:gsLst>
            <a:lin ang="5400000" scaled="0"/>
          </a:gradFill>
        </p:spPr>
        <p:txBody>
          <a:bodyPr wrap="square" rtlCol="0">
            <a:spAutoFit/>
          </a:bodyPr>
          <a:lstStyle/>
          <a:p>
            <a:pPr>
              <a:spcAft>
                <a:spcPts val="0"/>
              </a:spcAft>
            </a:pPr>
            <a:r>
              <a:rPr lang="nl-NL" sz="2400">
                <a:effectLst/>
                <a:latin typeface="Times New Roman" panose="02020603050405020304" pitchFamily="18" charset="0"/>
                <a:ea typeface="Times New Roman" panose="02020603050405020304" pitchFamily="18" charset="0"/>
              </a:rPr>
              <a:t>Để trở thành người năng động, sáng tạo mỗi học sinh cần tìm ra cách học tập tốt nhất cho mình và cần vận dụng những điều đã biết vào cuộc sống</a:t>
            </a:r>
            <a:endParaRPr lang="en-US" sz="2400">
              <a:effectLst/>
              <a:latin typeface="Times New Roman" panose="02020603050405020304" pitchFamily="18" charset="0"/>
              <a:ea typeface="Times New Roman" panose="02020603050405020304" pitchFamily="18" charset="0"/>
            </a:endParaRPr>
          </a:p>
        </p:txBody>
      </p:sp>
      <p:cxnSp>
        <p:nvCxnSpPr>
          <p:cNvPr id="15" name="Straight Arrow Connector 14"/>
          <p:cNvCxnSpPr>
            <a:stCxn id="4" idx="0"/>
            <a:endCxn id="5" idx="2"/>
          </p:cNvCxnSpPr>
          <p:nvPr/>
        </p:nvCxnSpPr>
        <p:spPr>
          <a:xfrm flipV="1">
            <a:off x="971529" y="1060593"/>
            <a:ext cx="876299" cy="10379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a:endCxn id="6" idx="1"/>
          </p:cNvCxnSpPr>
          <p:nvPr/>
        </p:nvCxnSpPr>
        <p:spPr>
          <a:xfrm flipV="1">
            <a:off x="2724128" y="422962"/>
            <a:ext cx="876301" cy="40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3"/>
            <a:endCxn id="10" idx="1"/>
          </p:cNvCxnSpPr>
          <p:nvPr/>
        </p:nvCxnSpPr>
        <p:spPr>
          <a:xfrm>
            <a:off x="2724128" y="829761"/>
            <a:ext cx="876300" cy="649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3"/>
            <a:endCxn id="9" idx="1"/>
          </p:cNvCxnSpPr>
          <p:nvPr/>
        </p:nvCxnSpPr>
        <p:spPr>
          <a:xfrm flipV="1">
            <a:off x="1943057" y="3080111"/>
            <a:ext cx="428878" cy="345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655442" y="2849278"/>
            <a:ext cx="428877" cy="2614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a:off x="3655442" y="3080111"/>
            <a:ext cx="428877" cy="1271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2"/>
            <a:endCxn id="7" idx="0"/>
          </p:cNvCxnSpPr>
          <p:nvPr/>
        </p:nvCxnSpPr>
        <p:spPr>
          <a:xfrm>
            <a:off x="971529" y="4577162"/>
            <a:ext cx="628195" cy="929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2" idx="1"/>
          </p:cNvCxnSpPr>
          <p:nvPr/>
        </p:nvCxnSpPr>
        <p:spPr>
          <a:xfrm flipV="1">
            <a:off x="2500417" y="5248332"/>
            <a:ext cx="443879" cy="542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7" idx="3"/>
            <a:endCxn id="13" idx="1"/>
          </p:cNvCxnSpPr>
          <p:nvPr/>
        </p:nvCxnSpPr>
        <p:spPr>
          <a:xfrm>
            <a:off x="2476024" y="5921926"/>
            <a:ext cx="456814" cy="319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2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arn(inVertical)">
                                      <p:cBhvr>
                                        <p:cTn id="68" dur="500"/>
                                        <p:tgtEl>
                                          <p:spTgt spid="25"/>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barn(inVertical)">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par>
                                <p:cTn id="85" presetID="16" presetClass="entr" presetSubtype="21"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arn(inVertical)">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7" name="文本框 10"/>
          <p:cNvSpPr txBox="1"/>
          <p:nvPr/>
        </p:nvSpPr>
        <p:spPr>
          <a:xfrm>
            <a:off x="1746411" y="2819400"/>
            <a:ext cx="13424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rPr>
              <a:t>III.</a:t>
            </a:r>
            <a:endParaRPr kumimoji="0" lang="zh-CN" altLang="en-US" sz="8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8"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86247" y="-68121"/>
            <a:ext cx="11578213" cy="6166554"/>
            <a:chOff x="286247" y="-68121"/>
            <a:chExt cx="11578213" cy="6166554"/>
          </a:xfrm>
        </p:grpSpPr>
        <p:pic>
          <p:nvPicPr>
            <p:cNvPr id="165" name="Google Shape;165;p9"/>
            <p:cNvPicPr preferRelativeResize="0"/>
            <p:nvPr/>
          </p:nvPicPr>
          <p:blipFill rotWithShape="1">
            <a:blip r:embed="rId7">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8"/>
            <a:stretch>
              <a:fillRect/>
            </a:stretch>
          </p:blipFill>
          <p:spPr>
            <a:xfrm>
              <a:off x="3957236" y="-68121"/>
              <a:ext cx="7907224" cy="4066384"/>
            </a:xfrm>
            <a:prstGeom prst="rect">
              <a:avLst/>
            </a:prstGeom>
          </p:spPr>
        </p:pic>
        <p:sp>
          <p:nvSpPr>
            <p:cNvPr id="6" name="文本框 6"/>
            <p:cNvSpPr txBox="1"/>
            <p:nvPr/>
          </p:nvSpPr>
          <p:spPr>
            <a:xfrm>
              <a:off x="3855504" y="1545545"/>
              <a:ext cx="774358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LUYỆN TẬP</a:t>
              </a:r>
              <a:endParaRPr kumimoji="0" lang="zh-CN" altLang="en-US" sz="6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11" name="Group 10"/>
            <p:cNvGrpSpPr/>
            <p:nvPr/>
          </p:nvGrpSpPr>
          <p:grpSpPr>
            <a:xfrm>
              <a:off x="286247" y="1977062"/>
              <a:ext cx="3834635" cy="3406471"/>
              <a:chOff x="286247" y="1977062"/>
              <a:chExt cx="3834635" cy="3406471"/>
            </a:xfrm>
          </p:grpSpPr>
          <p:sp>
            <p:nvSpPr>
              <p:cNvPr id="12"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0"/>
              <p:cNvSpPr txBox="1"/>
              <p:nvPr/>
            </p:nvSpPr>
            <p:spPr>
              <a:xfrm>
                <a:off x="726877" y="3065621"/>
                <a:ext cx="2953373"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SÁNG TẠO</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grpSp>
    </p:spTree>
    <p:extLst>
      <p:ext uri="{BB962C8B-B14F-4D97-AF65-F5344CB8AC3E}">
        <p14:creationId xmlns:p14="http://schemas.microsoft.com/office/powerpoint/2010/main" val="31880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3600" b="1" i="1" u="none" strike="noStrike" kern="10" cap="none" spc="0" normalizeH="0" baseline="0" noProof="0" dirty="0">
                <a:ln w="9525">
                  <a:solidFill>
                    <a:srgbClr val="000000"/>
                  </a:solidFill>
                  <a:round/>
                  <a:headEnd/>
                  <a:tailEnd/>
                </a:ln>
                <a:solidFill>
                  <a:srgbClr val="00B050"/>
                </a:solidFill>
                <a:effectLst>
                  <a:outerShdw dist="107763" dir="13500000" algn="ctr" rotWithShape="0">
                    <a:srgbClr val="808080">
                      <a:alpha val="50000"/>
                    </a:srgbClr>
                  </a:outerShdw>
                </a:effectLst>
                <a:uLnTx/>
                <a:uFillTx/>
                <a:latin typeface="Verdana" panose="020B0604030504040204" pitchFamily="34" charset="0"/>
                <a:ea typeface="Verdana" panose="020B0604030504040204" pitchFamily="34" charset="0"/>
                <a:cs typeface="+mn-cs"/>
              </a:rPr>
              <a:t>Trò chơi "Đối mặt"</a:t>
            </a:r>
            <a:endParaRPr kumimoji="0" lang="en-US" sz="3600" b="1" i="1" u="none" strike="noStrike" kern="10" cap="none" spc="0" normalizeH="0" baseline="0" noProof="0" dirty="0">
              <a:ln w="9525">
                <a:solidFill>
                  <a:srgbClr val="000000"/>
                </a:solidFill>
                <a:round/>
                <a:headEnd/>
                <a:tailEnd/>
              </a:ln>
              <a:solidFill>
                <a:srgbClr val="00B050"/>
              </a:solidFill>
              <a:effectLst>
                <a:outerShdw dist="107763" dir="13500000" algn="ctr" rotWithShape="0">
                  <a:srgbClr val="808080">
                    <a:alpha val="50000"/>
                  </a:srgbClr>
                </a:outerShdw>
              </a:effectLst>
              <a:uLnTx/>
              <a:uFillTx/>
              <a:latin typeface="Verdana" panose="020B0604030504040204" pitchFamily="34" charset="0"/>
              <a:ea typeface="Verdana" panose="020B0604030504040204" pitchFamily="34" charset="0"/>
              <a:cs typeface="+mn-cs"/>
            </a:endParaRPr>
          </a:p>
        </p:txBody>
      </p:sp>
      <p:sp>
        <p:nvSpPr>
          <p:cNvPr id="14" name="Text Box 33"/>
          <p:cNvSpPr txBox="1">
            <a:spLocks noChangeArrowheads="1"/>
          </p:cNvSpPr>
          <p:nvPr/>
        </p:nvSpPr>
        <p:spPr bwMode="auto">
          <a:xfrm>
            <a:off x="2063776" y="2481648"/>
            <a:ext cx="8406104"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err="1">
                <a:ln>
                  <a:noFill/>
                </a:ln>
                <a:solidFill>
                  <a:srgbClr val="FF00FF"/>
                </a:solidFill>
                <a:effectLst/>
                <a:uLnTx/>
                <a:uFillTx/>
                <a:latin typeface="#9Slide06 Thillends Small" pitchFamily="2" charset="0"/>
                <a:ea typeface="+mn-ea"/>
                <a:cs typeface="Arial" panose="020B0604020202020204" pitchFamily="34" charset="0"/>
              </a:rPr>
              <a:t>Tìm</a:t>
            </a:r>
            <a:r>
              <a:rPr kumimoji="0" lang="en-US" altLang="en-US" sz="4000" b="1" i="0" u="none" strike="noStrike" kern="0" cap="none" spc="0" normalizeH="0" baseline="0" noProof="0" dirty="0">
                <a:ln>
                  <a:noFill/>
                </a:ln>
                <a:solidFill>
                  <a:srgbClr val="FF00FF"/>
                </a:solidFill>
                <a:effectLst/>
                <a:uLnTx/>
                <a:uFillTx/>
                <a:latin typeface="#9Slide06 Thillends Small" pitchFamily="2" charset="0"/>
                <a:ea typeface="+mn-ea"/>
                <a:cs typeface="Arial" panose="020B0604020202020204" pitchFamily="34" charset="0"/>
              </a:rPr>
              <a:t> ca </a:t>
            </a:r>
            <a:r>
              <a:rPr kumimoji="0" lang="en-US" altLang="en-US" sz="4000" b="1" i="0" u="none" strike="noStrike" kern="0" cap="none" spc="0" normalizeH="0" baseline="0" noProof="0" dirty="0" err="1">
                <a:ln>
                  <a:noFill/>
                </a:ln>
                <a:solidFill>
                  <a:srgbClr val="FF00FF"/>
                </a:solidFill>
                <a:effectLst/>
                <a:uLnTx/>
                <a:uFillTx/>
                <a:latin typeface="#9Slide06 Thillends Small" pitchFamily="2" charset="0"/>
                <a:ea typeface="+mn-ea"/>
                <a:cs typeface="Arial" panose="020B0604020202020204" pitchFamily="34" charset="0"/>
              </a:rPr>
              <a:t>dao</a:t>
            </a:r>
            <a:r>
              <a:rPr kumimoji="0" lang="en-US" altLang="en-US" sz="4000" b="1" i="0" u="none" strike="noStrike" kern="0" cap="none" spc="0" normalizeH="0" baseline="0" noProof="0" dirty="0">
                <a:ln>
                  <a:noFill/>
                </a:ln>
                <a:solidFill>
                  <a:srgbClr val="FF00FF"/>
                </a:solidFill>
                <a:effectLst/>
                <a:uLnTx/>
                <a:uFillTx/>
                <a:latin typeface="#9Slide06 Thillends Small" pitchFamily="2" charset="0"/>
                <a:ea typeface="+mn-ea"/>
                <a:cs typeface="Arial" panose="020B0604020202020204" pitchFamily="34" charset="0"/>
              </a:rPr>
              <a:t>, </a:t>
            </a:r>
            <a:r>
              <a:rPr kumimoji="0" lang="en-US" altLang="en-US" sz="4000" b="1" i="0" u="none" strike="noStrike" kern="0" cap="none" spc="0" normalizeH="0" baseline="0" noProof="0" dirty="0" err="1">
                <a:ln>
                  <a:noFill/>
                </a:ln>
                <a:solidFill>
                  <a:srgbClr val="FF00FF"/>
                </a:solidFill>
                <a:effectLst/>
                <a:uLnTx/>
                <a:uFillTx/>
                <a:latin typeface="#9Slide06 Thillends Small" pitchFamily="2" charset="0"/>
                <a:ea typeface="+mn-ea"/>
                <a:cs typeface="Arial" panose="020B0604020202020204" pitchFamily="34" charset="0"/>
              </a:rPr>
              <a:t>tục</a:t>
            </a:r>
            <a:r>
              <a:rPr kumimoji="0" lang="en-US" altLang="en-US" sz="4000" b="1" i="0" u="none" strike="noStrike" kern="0" cap="none" spc="0" normalizeH="0" baseline="0" noProof="0" dirty="0">
                <a:ln>
                  <a:noFill/>
                </a:ln>
                <a:solidFill>
                  <a:srgbClr val="FF00FF"/>
                </a:solidFill>
                <a:effectLst/>
                <a:uLnTx/>
                <a:uFillTx/>
                <a:latin typeface="#9Slide06 Thillends Small" pitchFamily="2" charset="0"/>
                <a:ea typeface="+mn-ea"/>
                <a:cs typeface="Arial" panose="020B0604020202020204" pitchFamily="34" charset="0"/>
              </a:rPr>
              <a:t> </a:t>
            </a:r>
            <a:r>
              <a:rPr kumimoji="0" lang="en-US" altLang="en-US" sz="4000" b="1" i="0" u="none" strike="noStrike" kern="0" cap="none" spc="0" normalizeH="0" baseline="0" noProof="0" dirty="0" err="1">
                <a:ln>
                  <a:noFill/>
                </a:ln>
                <a:solidFill>
                  <a:srgbClr val="FF00FF"/>
                </a:solidFill>
                <a:effectLst/>
                <a:uLnTx/>
                <a:uFillTx/>
                <a:latin typeface="#9Slide06 Thillends Small" pitchFamily="2" charset="0"/>
                <a:ea typeface="+mn-ea"/>
                <a:cs typeface="Arial" panose="020B0604020202020204" pitchFamily="34" charset="0"/>
              </a:rPr>
              <a:t>ngữ</a:t>
            </a:r>
            <a:r>
              <a:rPr kumimoji="0" lang="vi-VN" altLang="en-US" sz="4000" b="1" i="0" u="none" strike="noStrike" kern="0" cap="none" spc="0" normalizeH="0" baseline="0" noProof="0" dirty="0">
                <a:ln>
                  <a:noFill/>
                </a:ln>
                <a:solidFill>
                  <a:srgbClr val="FF00FF"/>
                </a:solidFill>
                <a:effectLst/>
                <a:uLnTx/>
                <a:uFillTx/>
                <a:latin typeface="#9Slide06 Thillends Small" pitchFamily="2" charset="0"/>
                <a:ea typeface="+mn-ea"/>
                <a:cs typeface="Arial" panose="020B0604020202020204" pitchFamily="34" charset="0"/>
              </a:rPr>
              <a:t>, châm ngôn</a:t>
            </a:r>
            <a:r>
              <a:rPr kumimoji="0" lang="en-US" altLang="en-US" sz="4000" b="1" i="0" u="none" strike="noStrike" kern="0" cap="none" spc="0" normalizeH="0" baseline="0" noProof="0" dirty="0">
                <a:ln>
                  <a:noFill/>
                </a:ln>
                <a:solidFill>
                  <a:srgbClr val="FF00FF"/>
                </a:solidFill>
                <a:effectLst/>
                <a:uLnTx/>
                <a:uFillTx/>
                <a:latin typeface="#9Slide06 Thillends Small" pitchFamily="2" charset="0"/>
                <a:ea typeface="+mn-ea"/>
                <a:cs typeface="Arial" panose="020B0604020202020204" pitchFamily="34" charset="0"/>
              </a:rPr>
              <a:t> </a:t>
            </a:r>
            <a:r>
              <a:rPr kumimoji="0" lang="en-US" altLang="en-US" sz="4000" b="1" i="0" u="none" strike="noStrike" kern="0" cap="none" spc="0" normalizeH="0" baseline="0" noProof="0" err="1">
                <a:ln>
                  <a:noFill/>
                </a:ln>
                <a:solidFill>
                  <a:srgbClr val="FF00FF"/>
                </a:solidFill>
                <a:effectLst/>
                <a:uLnTx/>
                <a:uFillTx/>
                <a:latin typeface="#9Slide06 Thillends Small" pitchFamily="2" charset="0"/>
                <a:ea typeface="+mn-ea"/>
                <a:cs typeface="Arial" panose="020B0604020202020204" pitchFamily="34" charset="0"/>
              </a:rPr>
              <a:t>về</a:t>
            </a:r>
            <a:r>
              <a:rPr kumimoji="0" lang="en-US" altLang="en-US" sz="4000" b="1" i="0" u="none" strike="noStrike" kern="0" cap="none" spc="0" normalizeH="0" baseline="0" noProof="0">
                <a:ln>
                  <a:noFill/>
                </a:ln>
                <a:solidFill>
                  <a:srgbClr val="FF00FF"/>
                </a:solidFill>
                <a:effectLst/>
                <a:uLnTx/>
                <a:uFillTx/>
                <a:latin typeface="#9Slide06 Thillends Small" pitchFamily="2" charset="0"/>
                <a:ea typeface="+mn-ea"/>
                <a:cs typeface="Arial" panose="020B0604020202020204" pitchFamily="34" charset="0"/>
              </a:rPr>
              <a:t> năng</a:t>
            </a:r>
            <a:r>
              <a:rPr kumimoji="0" lang="en-US" altLang="en-US" sz="4000" b="1" i="0" u="none" strike="noStrike" kern="0" cap="none" spc="0" normalizeH="0" noProof="0">
                <a:ln>
                  <a:noFill/>
                </a:ln>
                <a:solidFill>
                  <a:srgbClr val="FF00FF"/>
                </a:solidFill>
                <a:effectLst/>
                <a:uLnTx/>
                <a:uFillTx/>
                <a:latin typeface="#9Slide06 Thillends Small" pitchFamily="2" charset="0"/>
                <a:ea typeface="+mn-ea"/>
                <a:cs typeface="Arial" panose="020B0604020202020204" pitchFamily="34" charset="0"/>
              </a:rPr>
              <a:t> động, sang tạo</a:t>
            </a:r>
            <a:endParaRPr kumimoji="0" lang="en-US" altLang="en-US" sz="4000" b="1" i="0" u="none" strike="noStrike" kern="0" cap="none" spc="0" normalizeH="0" baseline="0" noProof="0" dirty="0">
              <a:ln>
                <a:noFill/>
              </a:ln>
              <a:solidFill>
                <a:srgbClr val="FF00FF"/>
              </a:solidFill>
              <a:effectLst/>
              <a:uLnTx/>
              <a:uFillTx/>
              <a:latin typeface="#9Slide06 Thillends Small" pitchFamily="2" charset="0"/>
              <a:ea typeface="+mn-ea"/>
              <a:cs typeface="Arial" panose="020B0604020202020204" pitchFamily="34" charset="0"/>
            </a:endParaRPr>
          </a:p>
        </p:txBody>
      </p:sp>
      <p:sp>
        <p:nvSpPr>
          <p:cNvPr id="15" name="Rectangle 14"/>
          <p:cNvSpPr/>
          <p:nvPr/>
        </p:nvSpPr>
        <p:spPr>
          <a:xfrm>
            <a:off x="83867" y="4517174"/>
            <a:ext cx="6569761" cy="2677656"/>
          </a:xfrm>
          <a:prstGeom prst="rect">
            <a:avLst/>
          </a:prstGeom>
          <a:solidFill>
            <a:schemeClr val="accent2">
              <a:lumMod val="20000"/>
              <a:lumOff val="80000"/>
            </a:schemeClr>
          </a:solidFill>
          <a:ln w="571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LUẬT 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tham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5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bạn</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đứng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vòng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tròn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Lần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lượt</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ca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dao</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tục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ngữ</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châm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ngôn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năng</a:t>
            </a:r>
            <a:r>
              <a:rPr kumimoji="0" lang="en-US" sz="2400" b="1" i="0" u="none" strike="noStrike" kern="1200" cap="none" spc="0" normalizeH="0" noProof="0">
                <a:ln>
                  <a:noFill/>
                </a:ln>
                <a:solidFill>
                  <a:srgbClr val="0000FF"/>
                </a:solidFill>
                <a:effectLst/>
                <a:uLnTx/>
                <a:uFillTx/>
                <a:latin typeface="Times New Roman" panose="02020603050405020304" pitchFamily="18" charset="0"/>
                <a:cs typeface="Times New Roman" panose="02020603050405020304" pitchFamily="18" charset="0"/>
              </a:rPr>
              <a:t> động, sang tạo</a:t>
            </a:r>
            <a:r>
              <a:rPr kumimoji="0" lang="en-US" sz="24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được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lặp</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lại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khác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Đến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lượt</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bạn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nào</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không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đọc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được</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sẽ</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bị</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loại</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2014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9" name="Picture 8"/>
          <p:cNvPicPr>
            <a:picLocks noChangeAspect="1"/>
          </p:cNvPicPr>
          <p:nvPr/>
        </p:nvPicPr>
        <p:blipFill>
          <a:blip r:embed="rId3"/>
          <a:stretch>
            <a:fillRect/>
          </a:stretch>
        </p:blipFill>
        <p:spPr>
          <a:xfrm>
            <a:off x="9784328" y="2808220"/>
            <a:ext cx="3224780" cy="4359018"/>
          </a:xfrm>
          <a:prstGeom prst="rect">
            <a:avLst/>
          </a:prstGeom>
        </p:spPr>
      </p:pic>
      <p:sp>
        <p:nvSpPr>
          <p:cNvPr id="13" name="Text Box 3"/>
          <p:cNvSpPr txBox="1">
            <a:spLocks noChangeArrowheads="1"/>
          </p:cNvSpPr>
          <p:nvPr/>
        </p:nvSpPr>
        <p:spPr bwMode="auto">
          <a:xfrm>
            <a:off x="204711" y="3618411"/>
            <a:ext cx="4271755" cy="3046988"/>
          </a:xfrm>
          <a:prstGeom prst="rect">
            <a:avLst/>
          </a:prstGeom>
          <a:ln w="57150">
            <a:solidFill>
              <a:srgbClr val="008000"/>
            </a:solidFill>
          </a:ln>
        </p:spPr>
        <p:style>
          <a:lnRef idx="0">
            <a:schemeClr val="accent2"/>
          </a:lnRef>
          <a:fillRef idx="3">
            <a:schemeClr val="accent2"/>
          </a:fillRef>
          <a:effectRef idx="3">
            <a:schemeClr val="accent2"/>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lvl="0" algn="l"/>
            <a:r>
              <a:rPr lang="en-US">
                <a:solidFill>
                  <a:srgbClr val="5A5A5A"/>
                </a:solidFill>
                <a:latin typeface="Helvetica Neue"/>
              </a:rPr>
              <a:t>- </a:t>
            </a:r>
            <a:r>
              <a:rPr lang="vi-VN">
                <a:solidFill>
                  <a:srgbClr val="5A5A5A"/>
                </a:solidFill>
                <a:latin typeface="Helvetica Neue"/>
              </a:rPr>
              <a:t>Muốn no thì phải chăm làm </a:t>
            </a:r>
            <a:br>
              <a:rPr lang="vi-VN"/>
            </a:br>
            <a:r>
              <a:rPr lang="vi-VN">
                <a:solidFill>
                  <a:srgbClr val="5A5A5A"/>
                </a:solidFill>
                <a:latin typeface="Helvetica Neue"/>
              </a:rPr>
              <a:t>Một hạt thóc vàng chín giọt mồ hôi </a:t>
            </a:r>
            <a:br>
              <a:rPr lang="vi-VN"/>
            </a:br>
            <a:r>
              <a:rPr lang="en-US"/>
              <a:t>- </a:t>
            </a:r>
            <a:r>
              <a:rPr lang="vi-VN">
                <a:solidFill>
                  <a:srgbClr val="5A5A5A"/>
                </a:solidFill>
                <a:latin typeface="Helvetica Neue"/>
              </a:rPr>
              <a:t>Thế gian giàu bởi chữ cần </a:t>
            </a:r>
            <a:br>
              <a:rPr lang="vi-VN"/>
            </a:br>
            <a:r>
              <a:rPr lang="vi-VN">
                <a:solidFill>
                  <a:srgbClr val="5A5A5A"/>
                </a:solidFill>
                <a:latin typeface="Helvetica Neue"/>
              </a:rPr>
              <a:t>Có mà lười biếng thì thân chẳng còn </a:t>
            </a:r>
            <a:br>
              <a:rPr lang="vi-VN"/>
            </a:br>
            <a:r>
              <a:rPr lang="en-US"/>
              <a:t>- </a:t>
            </a:r>
            <a:r>
              <a:rPr lang="vi-VN">
                <a:solidFill>
                  <a:srgbClr val="5A5A5A"/>
                </a:solidFill>
                <a:latin typeface="Helvetica Neue"/>
              </a:rPr>
              <a:t>Học một biết mười </a:t>
            </a:r>
            <a:br>
              <a:rPr lang="vi-VN"/>
            </a:br>
            <a:endParaRPr kumimoji="0" lang="vi-VN" b="0" i="0" u="none" strike="noStrike" kern="1200" cap="none" spc="0" normalizeH="0" baseline="0" noProof="0" dirty="0">
              <a:ln>
                <a:noFill/>
              </a:ln>
              <a:solidFill>
                <a:srgbClr val="222222"/>
              </a:solidFill>
              <a:effectLst/>
              <a:uLnTx/>
              <a:uFillTx/>
              <a:latin typeface="Times New Roman" panose="02020603050405020304" pitchFamily="18" charset="0"/>
              <a:cs typeface="Times New Roman" panose="02020603050405020304" pitchFamily="18" charset="0"/>
            </a:endParaRPr>
          </a:p>
        </p:txBody>
      </p:sp>
      <p:sp>
        <p:nvSpPr>
          <p:cNvPr id="14" name="Text Box 6"/>
          <p:cNvSpPr txBox="1">
            <a:spLocks noChangeArrowheads="1"/>
          </p:cNvSpPr>
          <p:nvPr/>
        </p:nvSpPr>
        <p:spPr bwMode="auto">
          <a:xfrm>
            <a:off x="2340587" y="185402"/>
            <a:ext cx="7612865" cy="461665"/>
          </a:xfrm>
          <a:prstGeom prst="rect">
            <a:avLst/>
          </a:prstGeom>
          <a:ln w="57150">
            <a:solidFill>
              <a:schemeClr val="accent2">
                <a:lumMod val="75000"/>
              </a:schemeClr>
            </a:solidFill>
          </a:ln>
        </p:spPr>
        <p:style>
          <a:lnRef idx="1">
            <a:schemeClr val="accent2"/>
          </a:lnRef>
          <a:fillRef idx="3">
            <a:schemeClr val="accent2"/>
          </a:fillRef>
          <a:effectRef idx="2">
            <a:schemeClr val="accent2"/>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Các</a:t>
            </a:r>
            <a:r>
              <a:rPr kumimoji="0" lang="en-US" altLang="en-US"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câu</a:t>
            </a:r>
            <a:r>
              <a:rPr kumimoji="0" lang="en-US" altLang="en-US"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ca </a:t>
            </a:r>
            <a:r>
              <a:rPr kumimoji="0" lang="en-US" altLang="en-US"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dao</a:t>
            </a:r>
            <a:r>
              <a:rPr kumimoji="0" lang="en-US" altLang="en-US"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tục</a:t>
            </a:r>
            <a:r>
              <a:rPr kumimoji="0" lang="en-US" altLang="en-US"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b="1" i="1" u="sng" strike="noStrike" kern="0" cap="none" spc="0" normalizeH="0" baseline="0" noProof="0" dirty="0" err="1">
                <a:ln>
                  <a:noFill/>
                </a:ln>
                <a:solidFill>
                  <a:srgbClr val="2B05CB"/>
                </a:solidFill>
                <a:effectLst/>
                <a:uLnTx/>
                <a:uFillTx/>
                <a:latin typeface="Times New Roman" panose="02020603050405020304" pitchFamily="18" charset="0"/>
                <a:cs typeface="Times New Roman" panose="02020603050405020304" pitchFamily="18" charset="0"/>
              </a:rPr>
              <a:t>ngữ</a:t>
            </a:r>
            <a:r>
              <a:rPr kumimoji="0" lang="en-US" altLang="en-US"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rPr>
              <a:t>: </a:t>
            </a:r>
            <a:r>
              <a:rPr kumimoji="0" lang="en-US" altLang="en-US" b="1" i="1" u="sng" strike="noStrike" kern="0" cap="none" spc="0" normalizeH="0" baseline="0" noProof="0" err="1">
                <a:ln>
                  <a:noFill/>
                </a:ln>
                <a:solidFill>
                  <a:srgbClr val="2B05CB"/>
                </a:solidFill>
                <a:effectLst/>
                <a:uLnTx/>
                <a:uFillTx/>
                <a:latin typeface="Times New Roman" panose="02020603050405020304" pitchFamily="18" charset="0"/>
                <a:cs typeface="Times New Roman" panose="02020603050405020304" pitchFamily="18" charset="0"/>
              </a:rPr>
              <a:t>về</a:t>
            </a:r>
            <a:r>
              <a:rPr kumimoji="0" lang="en-US" altLang="en-US" b="1" i="1" u="sng" strike="noStrike" kern="0" cap="none" spc="0" normalizeH="0" baseline="0" noProof="0">
                <a:ln>
                  <a:noFill/>
                </a:ln>
                <a:solidFill>
                  <a:srgbClr val="2B05CB"/>
                </a:solidFill>
                <a:effectLst/>
                <a:uLnTx/>
                <a:uFillTx/>
                <a:latin typeface="Times New Roman" panose="02020603050405020304" pitchFamily="18" charset="0"/>
                <a:cs typeface="Times New Roman" panose="02020603050405020304" pitchFamily="18" charset="0"/>
              </a:rPr>
              <a:t> năng</a:t>
            </a:r>
            <a:r>
              <a:rPr kumimoji="0" lang="en-US" altLang="en-US" b="1" i="1" u="sng" strike="noStrike" kern="0" cap="none" spc="0" normalizeH="0" noProof="0">
                <a:ln>
                  <a:noFill/>
                </a:ln>
                <a:solidFill>
                  <a:srgbClr val="2B05CB"/>
                </a:solidFill>
                <a:effectLst/>
                <a:uLnTx/>
                <a:uFillTx/>
                <a:latin typeface="Times New Roman" panose="02020603050405020304" pitchFamily="18" charset="0"/>
                <a:cs typeface="Times New Roman" panose="02020603050405020304" pitchFamily="18" charset="0"/>
              </a:rPr>
              <a:t> động sang tạo</a:t>
            </a:r>
            <a:endParaRPr kumimoji="0" lang="en-US" altLang="en-US" b="1" i="1" u="sng" strike="noStrike" kern="0" cap="none" spc="0" normalizeH="0" baseline="0" noProof="0" dirty="0">
              <a:ln>
                <a:noFill/>
              </a:ln>
              <a:solidFill>
                <a:srgbClr val="2B05CB"/>
              </a:solidFill>
              <a:effectLst/>
              <a:uLnTx/>
              <a:uFillTx/>
              <a:latin typeface="Times New Roman" panose="02020603050405020304" pitchFamily="18" charset="0"/>
              <a:cs typeface="Times New Roman" panose="02020603050405020304" pitchFamily="18" charset="0"/>
            </a:endParaRPr>
          </a:p>
        </p:txBody>
      </p:sp>
      <p:pic>
        <p:nvPicPr>
          <p:cNvPr id="15" name="Picture 7" descr="cam%20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10" y="1329410"/>
            <a:ext cx="4271755" cy="2289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914900" y="1037136"/>
            <a:ext cx="5151372" cy="2677656"/>
          </a:xfrm>
          <a:prstGeom prst="rect">
            <a:avLst/>
          </a:prstGeom>
          <a:ln w="57150">
            <a:solidFill>
              <a:srgbClr val="92D050"/>
            </a:solidFill>
          </a:ln>
        </p:spPr>
        <p:style>
          <a:lnRef idx="0">
            <a:schemeClr val="accent4"/>
          </a:lnRef>
          <a:fillRef idx="3">
            <a:schemeClr val="accent4"/>
          </a:fillRef>
          <a:effectRef idx="3">
            <a:schemeClr val="accent4"/>
          </a:effectRef>
          <a:fontRef idx="minor">
            <a:schemeClr val="lt1"/>
          </a:fontRef>
        </p:style>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lvl="0" algn="l"/>
            <a:r>
              <a:rPr lang="vi-VN">
                <a:solidFill>
                  <a:srgbClr val="5A5A5A"/>
                </a:solidFill>
                <a:latin typeface="Helvetica Neue"/>
              </a:rPr>
              <a:t>+ Thua keo này bày keo khác.</a:t>
            </a:r>
            <a:br>
              <a:rPr lang="vi-VN"/>
            </a:br>
            <a:r>
              <a:rPr lang="vi-VN">
                <a:solidFill>
                  <a:srgbClr val="5A5A5A"/>
                </a:solidFill>
                <a:latin typeface="Helvetica Neue"/>
              </a:rPr>
              <a:t>+ Có chí thì nên.</a:t>
            </a:r>
            <a:br>
              <a:rPr lang="vi-VN"/>
            </a:br>
            <a:r>
              <a:rPr lang="vi-VN">
                <a:solidFill>
                  <a:srgbClr val="5A5A5A"/>
                </a:solidFill>
                <a:latin typeface="Helvetica Neue"/>
              </a:rPr>
              <a:t>+ Cần cù bù thông minh.</a:t>
            </a:r>
            <a:br>
              <a:rPr lang="vi-VN"/>
            </a:br>
            <a:r>
              <a:rPr lang="vi-VN">
                <a:solidFill>
                  <a:srgbClr val="5A5A5A"/>
                </a:solidFill>
                <a:latin typeface="Helvetica Neue"/>
              </a:rPr>
              <a:t>+ Học đi đôi với hành.</a:t>
            </a:r>
            <a:br>
              <a:rPr lang="vi-VN"/>
            </a:br>
            <a:r>
              <a:rPr lang="vi-VN">
                <a:solidFill>
                  <a:srgbClr val="5A5A5A"/>
                </a:solidFill>
                <a:latin typeface="Helvetica Neue"/>
              </a:rPr>
              <a:t>+ Học một biết mười.</a:t>
            </a:r>
            <a:br>
              <a:rPr lang="vi-VN"/>
            </a:br>
            <a:r>
              <a:rPr lang="vi-VN">
                <a:solidFill>
                  <a:srgbClr val="5A5A5A"/>
                </a:solidFill>
                <a:latin typeface="Helvetica Neue"/>
              </a:rPr>
              <a:t>+ Thua keo này bày keo khác.</a:t>
            </a:r>
            <a:br>
              <a:rPr lang="vi-VN"/>
            </a:br>
            <a:r>
              <a:rPr lang="vi-VN">
                <a:solidFill>
                  <a:srgbClr val="5A5A5A"/>
                </a:solidFill>
                <a:latin typeface="Helvetica Neue"/>
              </a:rPr>
              <a:t>+ Siêng học thì hay…</a:t>
            </a:r>
            <a:endParaRPr lang="en-US">
              <a:solidFill>
                <a:srgbClr val="5A5A5A"/>
              </a:solidFill>
              <a:latin typeface="Helvetica Neue"/>
            </a:endParaRPr>
          </a:p>
        </p:txBody>
      </p:sp>
      <p:sp>
        <p:nvSpPr>
          <p:cNvPr id="2" name="Rectangle 1"/>
          <p:cNvSpPr/>
          <p:nvPr/>
        </p:nvSpPr>
        <p:spPr>
          <a:xfrm>
            <a:off x="4914900" y="3911600"/>
            <a:ext cx="6096000" cy="2308324"/>
          </a:xfrm>
          <a:prstGeom prst="rect">
            <a:avLst/>
          </a:prstGeom>
        </p:spPr>
        <p:txBody>
          <a:bodyPr>
            <a:spAutoFit/>
          </a:bodyPr>
          <a:lstStyle/>
          <a:p>
            <a:r>
              <a:rPr lang="en-US" sz="2400" b="0" i="0">
                <a:solidFill>
                  <a:srgbClr val="5A5A5A"/>
                </a:solidFill>
                <a:effectLst/>
                <a:latin typeface="Times New Roman" panose="02020603050405020304" pitchFamily="18" charset="0"/>
                <a:cs typeface="Times New Roman" panose="02020603050405020304" pitchFamily="18" charset="0"/>
              </a:rPr>
              <a:t>-</a:t>
            </a:r>
            <a:r>
              <a:rPr lang="vi-VN" sz="2400" b="0" i="0">
                <a:solidFill>
                  <a:srgbClr val="5A5A5A"/>
                </a:solidFill>
                <a:effectLst/>
                <a:latin typeface="Times New Roman" panose="02020603050405020304" pitchFamily="18" charset="0"/>
                <a:cs typeface="Times New Roman" panose="02020603050405020304" pitchFamily="18" charset="0"/>
              </a:rPr>
              <a:t> Nước lã mà vã nên hồ </a:t>
            </a:r>
            <a:br>
              <a:rPr lang="vi-VN" sz="2400">
                <a:latin typeface="Times New Roman" panose="02020603050405020304" pitchFamily="18" charset="0"/>
                <a:cs typeface="Times New Roman" panose="02020603050405020304" pitchFamily="18" charset="0"/>
              </a:rPr>
            </a:br>
            <a:r>
              <a:rPr lang="vi-VN" sz="2400" b="0" i="0">
                <a:solidFill>
                  <a:srgbClr val="5A5A5A"/>
                </a:solidFill>
                <a:effectLst/>
                <a:latin typeface="Times New Roman" panose="02020603050405020304" pitchFamily="18" charset="0"/>
                <a:cs typeface="Times New Roman" panose="02020603050405020304" pitchFamily="18" charset="0"/>
              </a:rPr>
              <a:t>Tay không mà dựng cơ đồ mới ngoan. </a:t>
            </a:r>
            <a:br>
              <a:rPr lang="vi-VN" sz="2400">
                <a:latin typeface="Times New Roman" panose="02020603050405020304" pitchFamily="18" charset="0"/>
                <a:cs typeface="Times New Roman" panose="02020603050405020304" pitchFamily="18" charset="0"/>
              </a:rPr>
            </a:br>
            <a:r>
              <a:rPr lang="vi-VN" sz="2400" b="0" i="0">
                <a:solidFill>
                  <a:srgbClr val="5A5A5A"/>
                </a:solidFill>
                <a:effectLst/>
                <a:latin typeface="Times New Roman" panose="02020603050405020304" pitchFamily="18" charset="0"/>
                <a:cs typeface="Times New Roman" panose="02020603050405020304" pitchFamily="18" charset="0"/>
              </a:rPr>
              <a:t>- Rủ nhau đi cấy đi cày </a:t>
            </a:r>
            <a:br>
              <a:rPr lang="vi-VN" sz="2400">
                <a:latin typeface="Times New Roman" panose="02020603050405020304" pitchFamily="18" charset="0"/>
                <a:cs typeface="Times New Roman" panose="02020603050405020304" pitchFamily="18" charset="0"/>
              </a:rPr>
            </a:br>
            <a:r>
              <a:rPr lang="vi-VN" sz="2400" b="0" i="0">
                <a:solidFill>
                  <a:srgbClr val="5A5A5A"/>
                </a:solidFill>
                <a:effectLst/>
                <a:latin typeface="Times New Roman" panose="02020603050405020304" pitchFamily="18" charset="0"/>
                <a:cs typeface="Times New Roman" panose="02020603050405020304" pitchFamily="18" charset="0"/>
              </a:rPr>
              <a:t>Bây giờ khó nhọc có ngày phong lưu </a:t>
            </a:r>
            <a:br>
              <a:rPr lang="vi-VN" sz="2400">
                <a:latin typeface="Times New Roman" panose="02020603050405020304" pitchFamily="18" charset="0"/>
                <a:cs typeface="Times New Roman" panose="02020603050405020304" pitchFamily="18" charset="0"/>
              </a:rPr>
            </a:br>
            <a:r>
              <a:rPr lang="vi-VN" sz="2400" b="0" i="0">
                <a:solidFill>
                  <a:srgbClr val="5A5A5A"/>
                </a:solidFill>
                <a:effectLst/>
                <a:latin typeface="Times New Roman" panose="02020603050405020304" pitchFamily="18" charset="0"/>
                <a:cs typeface="Times New Roman" panose="02020603050405020304" pitchFamily="18" charset="0"/>
              </a:rPr>
              <a:t>Trên đồng cạn, dưới đồng sâu </a:t>
            </a:r>
            <a:br>
              <a:rPr lang="vi-VN" sz="2400">
                <a:latin typeface="Times New Roman" panose="02020603050405020304" pitchFamily="18" charset="0"/>
                <a:cs typeface="Times New Roman" panose="02020603050405020304" pitchFamily="18" charset="0"/>
              </a:rPr>
            </a:br>
            <a:r>
              <a:rPr lang="vi-VN" sz="2400" b="0" i="0">
                <a:solidFill>
                  <a:srgbClr val="5A5A5A"/>
                </a:solidFill>
                <a:effectLst/>
                <a:latin typeface="Times New Roman" panose="02020603050405020304" pitchFamily="18" charset="0"/>
                <a:cs typeface="Times New Roman" panose="02020603050405020304" pitchFamily="18" charset="0"/>
              </a:rPr>
              <a:t>Chồng cày vợ cấy con trâu đi cày.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21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ppt_x</p:attrName>
                                        </p:attrNameLst>
                                      </p:cBhvr>
                                      <p:tavLst>
                                        <p:tav tm="0">
                                          <p:val>
                                            <p:strVal val="#ppt_x-.2"/>
                                          </p:val>
                                        </p:tav>
                                        <p:tav tm="100000">
                                          <p:val>
                                            <p:strVal val="#ppt_x"/>
                                          </p:val>
                                        </p:tav>
                                      </p:tavLst>
                                    </p:anim>
                                    <p:anim calcmode="lin" valueType="num">
                                      <p:cBhvr>
                                        <p:cTn id="15"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5"/>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ppt_x</p:attrName>
                                        </p:attrNameLst>
                                      </p:cBhvr>
                                      <p:tavLst>
                                        <p:tav tm="0">
                                          <p:val>
                                            <p:strVal val="#ppt_x-.2"/>
                                          </p:val>
                                        </p:tav>
                                        <p:tav tm="100000">
                                          <p:val>
                                            <p:strVal val="#ppt_x"/>
                                          </p:val>
                                        </p:tav>
                                      </p:tavLst>
                                    </p:anim>
                                    <p:anim calcmode="lin" valueType="num">
                                      <p:cBhvr>
                                        <p:cTn id="20"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ppt_x</p:attrName>
                                        </p:attrNameLst>
                                      </p:cBhvr>
                                      <p:tavLst>
                                        <p:tav tm="0">
                                          <p:val>
                                            <p:strVal val="#ppt_x-.2"/>
                                          </p:val>
                                        </p:tav>
                                        <p:tav tm="100000">
                                          <p:val>
                                            <p:strVal val="#ppt_x"/>
                                          </p:val>
                                        </p:tav>
                                      </p:tavLst>
                                    </p:anim>
                                    <p:anim calcmode="lin" valueType="num">
                                      <p:cBhvr>
                                        <p:cTn id="27"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latin typeface="Times New Roman" panose="02020603050405020304" pitchFamily="18" charset="0"/>
                <a:cs typeface="Times New Roman" panose="02020603050405020304" pitchFamily="18" charset="0"/>
              </a:rPr>
              <a:t>Bài 1: Những hành vi nào sau đây thể hiện tính năng động, sang tạo hoặc không năng động, sang tạo? Vì sao?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8950" y="192128"/>
            <a:ext cx="9259159" cy="7438945"/>
          </a:xfrm>
          <a:prstGeom prst="rect">
            <a:avLst/>
          </a:prstGeom>
          <a:effectLst>
            <a:softEdge rad="939800"/>
          </a:effectLst>
        </p:spPr>
      </p:pic>
      <p:sp>
        <p:nvSpPr>
          <p:cNvPr id="4" name="Rectangle 3"/>
          <p:cNvSpPr/>
          <p:nvPr/>
        </p:nvSpPr>
        <p:spPr>
          <a:xfrm>
            <a:off x="0" y="1106528"/>
            <a:ext cx="12192000" cy="5751472"/>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Trong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giờ</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học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các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môn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khác</a:t>
            </a:r>
            <a:r>
              <a:rPr lang="en-US" sz="2400" dirty="0">
                <a:latin typeface="#9Slide05 SVNVanilla Daisy Pro" panose="00000500000000000000" pitchFamily="2" charset="0"/>
                <a:cs typeface="Times New Roman" panose="02020603050405020304" pitchFamily="18" charset="0"/>
              </a:rPr>
              <a:t>, Nam </a:t>
            </a:r>
            <a:r>
              <a:rPr lang="en-US" sz="2400" dirty="0" err="1">
                <a:latin typeface="#9Slide05 SVNVanilla Daisy Pro" panose="00000500000000000000" pitchFamily="2" charset="0"/>
                <a:cs typeface="Times New Roman" panose="02020603050405020304" pitchFamily="18" charset="0"/>
              </a:rPr>
              <a:t>thường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mang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bài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tập</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toán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hoặc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tiếng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anh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ra</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làm</a:t>
            </a:r>
            <a:r>
              <a:rPr lang="en-US" sz="2400" dirty="0">
                <a:latin typeface="#9Slide05 SVNVanilla Daisy Pro" panose="00000500000000000000" pitchFamily="2" charset="0"/>
                <a:cs typeface="Times New Roman" panose="02020603050405020304" pitchFamily="18" charset="0"/>
              </a:rPr>
              <a:t>.</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Ngồi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trong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lớp</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Thắng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thường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chú</a:t>
            </a:r>
            <a:r>
              <a:rPr lang="en-US" sz="2400" dirty="0">
                <a:latin typeface="#9Slide05 SVNVanilla Daisy Pro" panose="00000500000000000000" pitchFamily="2" charset="0"/>
                <a:cs typeface="Times New Roman" panose="02020603050405020304" pitchFamily="18" charset="0"/>
              </a:rPr>
              <a:t> ý </a:t>
            </a:r>
            <a:r>
              <a:rPr lang="en-US" sz="2400" dirty="0" err="1">
                <a:latin typeface="#9Slide05 SVNVanilla Daisy Pro" panose="00000500000000000000" pitchFamily="2" charset="0"/>
                <a:cs typeface="Times New Roman" panose="02020603050405020304" pitchFamily="18" charset="0"/>
              </a:rPr>
              <a:t>nghe</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thầy</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cô</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giáo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giảng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bài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khi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có</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điều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gì</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không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hiểu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Thắng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mạnh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dạn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hỏi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ngay</a:t>
            </a:r>
            <a:r>
              <a:rPr lang="en-US" sz="2400" dirty="0">
                <a:latin typeface="#9Slide05 SVNVanilla Daisy Pro" panose="00000500000000000000" pitchFamily="2" charset="0"/>
                <a:cs typeface="Times New Roman" panose="02020603050405020304" pitchFamily="18" charset="0"/>
              </a:rPr>
              <a:t>.</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Trong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học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tập</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bao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giờ</a:t>
            </a:r>
            <a:r>
              <a:rPr lang="en-US" sz="2400" dirty="0">
                <a:latin typeface="#9Slide05 SVNVanilla Daisy Pro" panose="00000500000000000000" pitchFamily="2" charset="0"/>
                <a:cs typeface="Times New Roman" panose="02020603050405020304" pitchFamily="18" charset="0"/>
              </a:rPr>
              <a:t> An </a:t>
            </a:r>
            <a:r>
              <a:rPr lang="en-US" sz="2400" dirty="0" err="1">
                <a:latin typeface="#9Slide05 SVNVanilla Daisy Pro" panose="00000500000000000000" pitchFamily="2" charset="0"/>
                <a:cs typeface="Times New Roman" panose="02020603050405020304" pitchFamily="18" charset="0"/>
              </a:rPr>
              <a:t>cũng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chỉ</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làm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theo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những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điều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cô</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giáo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nói</a:t>
            </a:r>
            <a:r>
              <a:rPr lang="en-US" sz="2400" dirty="0">
                <a:latin typeface="#9Slide05 SVNVanilla Daisy Pro" panose="00000500000000000000" pitchFamily="2" charset="0"/>
                <a:cs typeface="Times New Roman" panose="02020603050405020304" pitchFamily="18" charset="0"/>
              </a:rPr>
              <a:t>.</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Vì</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hoàn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cảnh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gia</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đình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khó</a:t>
            </a:r>
            <a:r>
              <a:rPr lang="en-US" sz="2400" dirty="0">
                <a:latin typeface="#9Slide05 SVNVanilla Daisy Pro" panose="00000500000000000000" pitchFamily="2" charset="0"/>
                <a:cs typeface="Times New Roman" panose="02020603050405020304" pitchFamily="18" charset="0"/>
              </a:rPr>
              <a:t> khan </a:t>
            </a:r>
            <a:r>
              <a:rPr lang="en-US" sz="2400" dirty="0" err="1">
                <a:latin typeface="#9Slide05 SVNVanilla Daisy Pro" panose="00000500000000000000" pitchFamily="2" charset="0"/>
                <a:cs typeface="Times New Roman" panose="02020603050405020304" pitchFamily="18" charset="0"/>
              </a:rPr>
              <a:t>nên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anh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Văn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cho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rằng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mình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cần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phải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làm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bất</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cứ</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cách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nào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để</a:t>
            </a:r>
            <a:r>
              <a:rPr lang="en-US" sz="2400" dirty="0">
                <a:latin typeface="#9Slide05 SVNVanilla Daisy Pro" panose="00000500000000000000" pitchFamily="2" charset="0"/>
                <a:cs typeface="Times New Roman" panose="02020603050405020304" pitchFamily="18" charset="0"/>
              </a:rPr>
              <a:t> tang them </a:t>
            </a:r>
            <a:r>
              <a:rPr lang="en-US" sz="2400" dirty="0" err="1">
                <a:latin typeface="#9Slide05 SVNVanilla Daisy Pro" panose="00000500000000000000" pitchFamily="2" charset="0"/>
                <a:cs typeface="Times New Roman" panose="02020603050405020304" pitchFamily="18" charset="0"/>
              </a:rPr>
              <a:t>thu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nhập</a:t>
            </a:r>
            <a:r>
              <a:rPr lang="en-US" sz="2400" dirty="0">
                <a:latin typeface="#9Slide05 SVNVanilla Daisy Pro" panose="00000500000000000000" pitchFamily="2" charset="0"/>
                <a:cs typeface="Times New Roman" panose="02020603050405020304" pitchFamily="18" charset="0"/>
              </a:rPr>
              <a:t>.</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Sau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khi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cân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nhắc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và</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bàn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bbacj</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kĩ</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lưỡng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ông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Thuận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quyết</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định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xin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vay</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vốn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ngân</a:t>
            </a:r>
            <a:r>
              <a:rPr lang="en-US" sz="2400" dirty="0">
                <a:latin typeface="#9Slide05 SVNVanilla Daisy Pro" panose="00000500000000000000" pitchFamily="2" charset="0"/>
                <a:cs typeface="Times New Roman" panose="02020603050405020304" pitchFamily="18" charset="0"/>
              </a:rPr>
              <a:t> hang </a:t>
            </a:r>
            <a:r>
              <a:rPr lang="en-US" sz="2400" dirty="0" err="1">
                <a:latin typeface="#9Slide05 SVNVanilla Daisy Pro" panose="00000500000000000000" pitchFamily="2" charset="0"/>
                <a:cs typeface="Times New Roman" panose="02020603050405020304" pitchFamily="18" charset="0"/>
              </a:rPr>
              <a:t>để</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đầu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tư</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sản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xuất</a:t>
            </a:r>
            <a:r>
              <a:rPr lang="en-US" sz="2400" dirty="0">
                <a:latin typeface="#9Slide05 SVNVanilla Daisy Pro" panose="00000500000000000000" pitchFamily="2" charset="0"/>
                <a:cs typeface="Times New Roman" panose="02020603050405020304" pitchFamily="18" charset="0"/>
              </a:rPr>
              <a:t>.</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Mặc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dù</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trình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độ</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học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vấn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không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cao</a:t>
            </a:r>
            <a:r>
              <a:rPr lang="en-US" sz="2400" dirty="0">
                <a:latin typeface="#9Slide05 SVNVanilla Daisy Pro" panose="00000500000000000000" pitchFamily="2" charset="0"/>
                <a:cs typeface="Times New Roman" panose="02020603050405020304" pitchFamily="18" charset="0"/>
              </a:rPr>
              <a:t>, song </a:t>
            </a:r>
            <a:r>
              <a:rPr lang="en-US" sz="2400" dirty="0" err="1">
                <a:latin typeface="#9Slide05 SVNVanilla Daisy Pro" panose="00000500000000000000" pitchFamily="2" charset="0"/>
                <a:cs typeface="Times New Roman" panose="02020603050405020304" pitchFamily="18" charset="0"/>
              </a:rPr>
              <a:t>ông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Lũy</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luôn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tự</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tìm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tòi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học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hỏi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để</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tìm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ra</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cách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làm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riêng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của</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mình</a:t>
            </a:r>
            <a:r>
              <a:rPr lang="en-US" sz="2400" dirty="0">
                <a:latin typeface="#9Slide05 SVNVanilla Daisy Pro" panose="00000500000000000000" pitchFamily="2" charset="0"/>
                <a:cs typeface="Times New Roman" panose="02020603050405020304" pitchFamily="18" charset="0"/>
              </a:rPr>
              <a:t>.</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Đang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là</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sinh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viên</a:t>
            </a:r>
            <a:r>
              <a:rPr lang="en-US" sz="2400" dirty="0">
                <a:latin typeface="#9Slide05 SVNVanilla Daisy Pro" panose="00000500000000000000" pitchFamily="2" charset="0"/>
                <a:cs typeface="Times New Roman" panose="02020603050405020304" pitchFamily="18" charset="0"/>
              </a:rPr>
              <a:t>, song </a:t>
            </a:r>
            <a:r>
              <a:rPr lang="en-US" sz="2400" dirty="0" err="1">
                <a:latin typeface="#9Slide05 SVNVanilla Daisy Pro" panose="00000500000000000000" pitchFamily="2" charset="0"/>
                <a:cs typeface="Times New Roman" panose="02020603050405020304" pitchFamily="18" charset="0"/>
              </a:rPr>
              <a:t>anh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Quang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thường</a:t>
            </a:r>
            <a:r>
              <a:rPr lang="en-US" sz="2400" dirty="0">
                <a:latin typeface="#9Slide05 SVNVanilla Daisy Pro" panose="00000500000000000000" pitchFamily="2" charset="0"/>
                <a:cs typeface="Times New Roman" panose="02020603050405020304" pitchFamily="18" charset="0"/>
              </a:rPr>
              <a:t> hay </a:t>
            </a:r>
            <a:r>
              <a:rPr lang="en-US" sz="2400" dirty="0" err="1">
                <a:latin typeface="#9Slide05 SVNVanilla Daisy Pro" panose="00000500000000000000" pitchFamily="2" charset="0"/>
                <a:cs typeface="Times New Roman" panose="02020603050405020304" pitchFamily="18" charset="0"/>
              </a:rPr>
              <a:t>bỏ</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học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để</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làm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kinh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tế</a:t>
            </a:r>
            <a:r>
              <a:rPr lang="en-US" sz="2400" dirty="0">
                <a:latin typeface="#9Slide05 SVNVanilla Daisy Pro" panose="00000500000000000000" pitchFamily="2" charset="0"/>
                <a:cs typeface="Times New Roman" panose="02020603050405020304" pitchFamily="18" charset="0"/>
              </a:rPr>
              <a:t> them.</a:t>
            </a:r>
          </a:p>
          <a:p>
            <a:pPr marL="342900" indent="-342900">
              <a:buAutoNum type="alphaLcPeriod"/>
            </a:pPr>
            <a:r>
              <a:rPr lang="en-US" sz="2400" dirty="0" err="1">
                <a:latin typeface="#9Slide05 SVNVanilla Daisy Pro" panose="00000500000000000000" pitchFamily="2" charset="0"/>
                <a:cs typeface="Times New Roman" panose="02020603050405020304" pitchFamily="18" charset="0"/>
              </a:rPr>
              <a:t>Khi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tìm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hiểu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bất</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cứ</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vấn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đề</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gì</a:t>
            </a:r>
            <a:r>
              <a:rPr lang="en-US" sz="2400" dirty="0">
                <a:latin typeface="#9Slide05 SVNVanilla Daisy Pro" panose="00000500000000000000" pitchFamily="2" charset="0"/>
                <a:cs typeface="Times New Roman" panose="02020603050405020304" pitchFamily="18" charset="0"/>
              </a:rPr>
              <a:t>, Minh </a:t>
            </a:r>
            <a:r>
              <a:rPr lang="en-US" sz="2400" dirty="0" err="1">
                <a:latin typeface="#9Slide05 SVNVanilla Daisy Pro" panose="00000500000000000000" pitchFamily="2" charset="0"/>
                <a:cs typeface="Times New Roman" panose="02020603050405020304" pitchFamily="18" charset="0"/>
              </a:rPr>
              <a:t>thường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đặt</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câu</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hỏi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vì</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sao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và</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trao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đổi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lại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với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thầy</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cô</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bạn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bè</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hoặc</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tìm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đọc</a:t>
            </a:r>
            <a:r>
              <a:rPr lang="en-US" sz="2400" dirty="0">
                <a:latin typeface="#9Slide05 SVNVanilla Daisy Pro" panose="00000500000000000000" pitchFamily="2" charset="0"/>
                <a:cs typeface="Times New Roman" panose="02020603050405020304" pitchFamily="18" charset="0"/>
              </a:rPr>
              <a:t> them </a:t>
            </a:r>
            <a:r>
              <a:rPr lang="en-US" sz="2400" dirty="0" err="1">
                <a:latin typeface="#9Slide05 SVNVanilla Daisy Pro" panose="00000500000000000000" pitchFamily="2" charset="0"/>
                <a:cs typeface="Times New Roman" panose="02020603050405020304" pitchFamily="18" charset="0"/>
              </a:rPr>
              <a:t>những</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sách</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báo</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có</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liên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quan</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để</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tìm</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lời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giải</a:t>
            </a:r>
            <a:r>
              <a:rPr lang="en-US" sz="2400" dirty="0">
                <a:latin typeface="#9Slide05 SVNVanilla Daisy Pro" panose="00000500000000000000" pitchFamily="2" charset="0"/>
                <a:cs typeface="Times New Roman" panose="02020603050405020304" pitchFamily="18" charset="0"/>
              </a:rPr>
              <a:t> </a:t>
            </a:r>
            <a:r>
              <a:rPr lang="en-US" sz="2400" dirty="0" err="1">
                <a:latin typeface="#9Slide05 SVNVanilla Daisy Pro" panose="00000500000000000000" pitchFamily="2" charset="0"/>
                <a:cs typeface="Times New Roman" panose="02020603050405020304" pitchFamily="18" charset="0"/>
              </a:rPr>
              <a:t>đáp</a:t>
            </a:r>
            <a:r>
              <a:rPr lang="en-US" sz="2400" dirty="0">
                <a:latin typeface="#9Slide05 SVNVanilla Daisy Pro" panose="00000500000000000000" pitchFamily="2" charset="0"/>
                <a:cs typeface="Times New Roman" panose="02020603050405020304" pitchFamily="18" charset="0"/>
              </a:rPr>
              <a:t>.</a:t>
            </a:r>
          </a:p>
        </p:txBody>
      </p:sp>
    </p:spTree>
    <p:extLst>
      <p:ext uri="{BB962C8B-B14F-4D97-AF65-F5344CB8AC3E}">
        <p14:creationId xmlns:p14="http://schemas.microsoft.com/office/powerpoint/2010/main" val="222995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Rectangle 2"/>
          <p:cNvSpPr/>
          <p:nvPr/>
        </p:nvSpPr>
        <p:spPr>
          <a:xfrm>
            <a:off x="297180" y="1028343"/>
            <a:ext cx="8846820" cy="4154984"/>
          </a:xfrm>
          <a:prstGeom prst="rect">
            <a:avLst/>
          </a:prstGeom>
        </p:spPr>
        <p:txBody>
          <a:bodyPr wrap="square">
            <a:spAutoFit/>
          </a:bodyPr>
          <a:lstStyle/>
          <a:p>
            <a:pPr algn="just"/>
            <a:r>
              <a:rPr lang="vi-VN" sz="2400">
                <a:solidFill>
                  <a:srgbClr val="000000"/>
                </a:solidFill>
                <a:latin typeface="+mj-lt"/>
              </a:rPr>
              <a:t>-  Hành vi (b), (đ), (e), (h) thể hiện tính năng động, sáng tạo. Bởi vì:</a:t>
            </a:r>
          </a:p>
          <a:p>
            <a:pPr algn="just"/>
            <a:r>
              <a:rPr lang="vi-VN" sz="2400">
                <a:solidFill>
                  <a:srgbClr val="000000"/>
                </a:solidFill>
                <a:latin typeface="+mj-lt"/>
              </a:rPr>
              <a:t>+ (b) Thắng say mê học tập, không thoả mãn với những điều đã biết.</a:t>
            </a:r>
          </a:p>
          <a:p>
            <a:pPr algn="just"/>
            <a:r>
              <a:rPr lang="vi-VN" sz="2400">
                <a:solidFill>
                  <a:srgbClr val="000000"/>
                </a:solidFill>
                <a:latin typeface="+mj-lt"/>
              </a:rPr>
              <a:t>+ (e), (đ) Ông Thận, ông Lũy là những người dám nghĩ, dám làm để tìm ra cái mới.</a:t>
            </a:r>
          </a:p>
          <a:p>
            <a:pPr algn="just"/>
            <a:r>
              <a:rPr lang="vi-VN" sz="2400">
                <a:solidFill>
                  <a:srgbClr val="000000"/>
                </a:solidFill>
                <a:latin typeface="+mj-lt"/>
              </a:rPr>
              <a:t>+ (h) Minh là người say mê tìm tòi phát hiện ra cái mới.</a:t>
            </a:r>
          </a:p>
          <a:p>
            <a:pPr algn="just"/>
            <a:r>
              <a:rPr lang="vi-VN" sz="2400">
                <a:solidFill>
                  <a:srgbClr val="000000"/>
                </a:solidFill>
                <a:latin typeface="+mj-lt"/>
              </a:rPr>
              <a:t>Những biểu hiện đó chứng tỏ họ là những người năng động, sáng tạo.</a:t>
            </a:r>
          </a:p>
          <a:p>
            <a:pPr algn="just"/>
            <a:r>
              <a:rPr lang="vi-VN" sz="2400">
                <a:solidFill>
                  <a:srgbClr val="000000"/>
                </a:solidFill>
                <a:latin typeface="+mj-lt"/>
              </a:rPr>
              <a:t>- Hành vi (a), (c), (d), (g), không thể hiện năng động, sáng tạo. Bởi họ là những người bị thụ động trong công việc, học tập và làm việc tuỳ tiện.</a:t>
            </a:r>
          </a:p>
          <a:p>
            <a:br>
              <a:rPr lang="vi-VN" sz="2400">
                <a:solidFill>
                  <a:srgbClr val="000000"/>
                </a:solidFill>
                <a:latin typeface="+mj-lt"/>
              </a:rPr>
            </a:br>
            <a:endParaRPr lang="en-US" sz="2400">
              <a:latin typeface="+mj-lt"/>
            </a:endParaRPr>
          </a:p>
        </p:txBody>
      </p:sp>
      <p:sp>
        <p:nvSpPr>
          <p:cNvPr id="4" name="Rectangle 3"/>
          <p:cNvSpPr/>
          <p:nvPr/>
        </p:nvSpPr>
        <p:spPr>
          <a:xfrm>
            <a:off x="297180" y="594360"/>
            <a:ext cx="1714500" cy="433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Bài 1:</a:t>
            </a:r>
          </a:p>
        </p:txBody>
      </p:sp>
    </p:spTree>
    <p:extLst>
      <p:ext uri="{BB962C8B-B14F-4D97-AF65-F5344CB8AC3E}">
        <p14:creationId xmlns:p14="http://schemas.microsoft.com/office/powerpoint/2010/main" val="20116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08927" y="685334"/>
            <a:ext cx="4924337" cy="4563611"/>
          </a:xfrm>
          <a:prstGeom prst="rect">
            <a:avLst/>
          </a:prstGeom>
          <a:solidFill>
            <a:schemeClr val="bg1"/>
          </a:solid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56400" b="95000" l="0" r="22571">
                        <a14:backgroundMark x1="5857" y1="57200" x2="22857" y2="68800"/>
                        <a14:backgroundMark x1="22286" y1="68600" x2="21429" y2="92600"/>
                      </a14:backgroundRemoval>
                    </a14:imgEffect>
                  </a14:imgLayer>
                </a14:imgProps>
              </a:ext>
              <a:ext uri="{28A0092B-C50C-407E-A947-70E740481C1C}">
                <a14:useLocalDpi xmlns:a14="http://schemas.microsoft.com/office/drawing/2010/main" val="0"/>
              </a:ext>
            </a:extLst>
          </a:blip>
          <a:srcRect l="173" t="51702" r="77669" b="-51702"/>
          <a:stretch/>
        </p:blipFill>
        <p:spPr>
          <a:xfrm>
            <a:off x="0" y="3469016"/>
            <a:ext cx="2490282" cy="6321763"/>
          </a:xfrm>
          <a:prstGeom prst="rect">
            <a:avLst/>
          </a:prstGeom>
        </p:spPr>
      </p:pic>
      <p:grpSp>
        <p:nvGrpSpPr>
          <p:cNvPr id="19" name="Group 18"/>
          <p:cNvGrpSpPr/>
          <p:nvPr/>
        </p:nvGrpSpPr>
        <p:grpSpPr>
          <a:xfrm rot="198976">
            <a:off x="5680120" y="-474191"/>
            <a:ext cx="6884256" cy="4659579"/>
            <a:chOff x="5855626" y="-119829"/>
            <a:chExt cx="5927300" cy="3556577"/>
          </a:xfrm>
        </p:grpSpPr>
        <p:sp>
          <p:nvSpPr>
            <p:cNvPr id="18" name="Rectangle 17"/>
            <p:cNvSpPr/>
            <p:nvPr/>
          </p:nvSpPr>
          <p:spPr>
            <a:xfrm rot="21415615">
              <a:off x="6017340" y="626201"/>
              <a:ext cx="5027723" cy="2810547"/>
            </a:xfrm>
            <a:prstGeom prst="rect">
              <a:avLst/>
            </a:prstGeom>
            <a:noFill/>
            <a:ln w="57150">
              <a:solidFill>
                <a:srgbClr val="AFC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3">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3">
                    <a14:imgEffect>
                      <a14:backgroundRemoval t="52600" b="98200" l="40143" r="85571">
                        <a14:foregroundMark x1="46857" y1="58000" x2="46857" y2="58000"/>
                        <a14:foregroundMark x1="46429" y1="63200" x2="46429" y2="63200"/>
                        <a14:foregroundMark x1="44143" y1="64000" x2="44143" y2="64000"/>
                        <a14:foregroundMark x1="43286" y1="65600" x2="43286" y2="65600"/>
                        <a14:foregroundMark x1="47571" y1="67000" x2="47571" y2="67000"/>
                        <a14:foregroundMark x1="41714" y1="77000" x2="41714" y2="77000"/>
                        <a14:foregroundMark x1="41000" y1="78200" x2="41000" y2="78200"/>
                        <a14:foregroundMark x1="40143" y1="78200" x2="40143" y2="78200"/>
                        <a14:foregroundMark x1="40571" y1="95800" x2="40571" y2="95800"/>
                        <a14:foregroundMark x1="41857" y1="94800" x2="41857" y2="94800"/>
                        <a14:foregroundMark x1="46286" y1="54600" x2="46286" y2="54600"/>
                        <a14:foregroundMark x1="45000" y1="53800" x2="45000" y2="53800"/>
                        <a14:foregroundMark x1="59714" y1="52600" x2="59714" y2="52600"/>
                        <a14:foregroundMark x1="78143" y1="65400" x2="78143" y2="65400"/>
                        <a14:foregroundMark x1="75714" y1="62400" x2="75714" y2="62400"/>
                        <a14:foregroundMark x1="73857" y1="60400" x2="73857" y2="60400"/>
                        <a14:foregroundMark x1="81571" y1="71600" x2="81571" y2="71600"/>
                        <a14:foregroundMark x1="83000" y1="75600" x2="83000" y2="75600"/>
                        <a14:foregroundMark x1="40857" y1="84200" x2="40857" y2="84200"/>
                        <a14:foregroundMark x1="40571" y1="88600" x2="40571" y2="88600"/>
                        <a14:foregroundMark x1="83571" y1="94600" x2="83571" y2="94600"/>
                        <a14:foregroundMark x1="85714" y1="95400" x2="85714" y2="95400"/>
                        <a14:foregroundMark x1="84143" y1="98200" x2="84143" y2="98200"/>
                        <a14:foregroundMark x1="73000" y1="60200" x2="73000" y2="60200"/>
                        <a14:foregroundMark x1="74571" y1="61200" x2="74571" y2="61200"/>
                        <a14:foregroundMark x1="76571" y1="63200" x2="76571" y2="63200"/>
                        <a14:foregroundMark x1="40714" y1="85800" x2="40714" y2="85800"/>
                        <a14:backgroundMark x1="73714" y1="58000" x2="77714" y2="63000"/>
                        <a14:backgroundMark x1="78143" y1="62400" x2="79286" y2="61400"/>
                      </a14:backgroundRemoval>
                    </a14:imgEffect>
                  </a14:imgLayer>
                </a14:imgProps>
              </a:ext>
              <a:ext uri="{28A0092B-C50C-407E-A947-70E740481C1C}">
                <a14:useLocalDpi xmlns:a14="http://schemas.microsoft.com/office/drawing/2010/main" val="0"/>
              </a:ext>
            </a:extLst>
          </a:blip>
          <a:srcRect l="38170" t="51395" r="12493" b="-51395"/>
          <a:stretch/>
        </p:blipFill>
        <p:spPr>
          <a:xfrm>
            <a:off x="3820848" y="3697118"/>
            <a:ext cx="5544767" cy="63217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6486" y="4993681"/>
            <a:ext cx="1759079" cy="1759079"/>
          </a:xfrm>
          <a:prstGeom prst="ellipse">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1488" y="4057120"/>
            <a:ext cx="2413000" cy="1816100"/>
          </a:xfrm>
          <a:prstGeom prst="rect">
            <a:avLst/>
          </a:prstGeom>
        </p:spPr>
      </p:pic>
      <p:sp>
        <p:nvSpPr>
          <p:cNvPr id="10" name="Rectangle 9"/>
          <p:cNvSpPr/>
          <p:nvPr/>
        </p:nvSpPr>
        <p:spPr>
          <a:xfrm>
            <a:off x="3604975" y="4583538"/>
            <a:ext cx="5760640" cy="2784309"/>
          </a:xfrm>
          <a:prstGeom prst="rect">
            <a:avLst/>
          </a:prstGeom>
          <a:noFill/>
        </p:spPr>
        <p:txBody>
          <a:bodyPr spcFirstLastPara="1" wrap="none" lIns="121920" tIns="60960" rIns="121920" bIns="60960" numCol="1">
            <a:prstTxWarp prst="textArchUp">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anose="02020603050405020304" pitchFamily="18" charset="0"/>
                <a:ea typeface="+mn-ea"/>
                <a:cs typeface="+mn-cs"/>
              </a:rPr>
              <a:t>Trò chơi: Chim đổi tổ</a:t>
            </a:r>
            <a:endParaRPr kumimoji="0" lang="en-US" sz="3733"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Calibri"/>
              <a:ea typeface="+mn-ea"/>
              <a:cs typeface="+mn-cs"/>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9827" y="4676015"/>
            <a:ext cx="3520347" cy="2394410"/>
          </a:xfrm>
          <a:prstGeom prst="ellipse">
            <a:avLst/>
          </a:prstGeom>
          <a:ln>
            <a:noFill/>
          </a:ln>
          <a:effectLst>
            <a:softEdge rad="112500"/>
          </a:effectLst>
        </p:spPr>
      </p:pic>
      <p:sp>
        <p:nvSpPr>
          <p:cNvPr id="12" name="Rectangle 11"/>
          <p:cNvSpPr/>
          <p:nvPr/>
        </p:nvSpPr>
        <p:spPr>
          <a:xfrm>
            <a:off x="4709827" y="5039071"/>
            <a:ext cx="3771224" cy="861774"/>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Times New Roman" panose="02020603050405020304" pitchFamily="18" charset="0"/>
                <a:ea typeface="+mn-ea"/>
                <a:cs typeface="+mn-cs"/>
              </a:rPr>
              <a:t>HĐ luyện tập</a:t>
            </a:r>
            <a:endParaRPr kumimoji="0" lang="en-US" sz="4800" b="1" i="0" u="none" strike="noStrike" kern="1200" cap="none" spc="0" normalizeH="0" baseline="0" noProof="0" dirty="0">
              <a:ln w="10541" cmpd="sng">
                <a:solidFill>
                  <a:srgbClr val="4F81BD">
                    <a:shade val="88000"/>
                    <a:satMod val="110000"/>
                  </a:srgbClr>
                </a:solidFill>
                <a:prstDash val="solid"/>
              </a:ln>
              <a:solidFill>
                <a:srgbClr val="002060"/>
              </a:solidFill>
              <a:effectLst/>
              <a:uLnTx/>
              <a:uFillTx/>
              <a:latin typeface="Calibri"/>
              <a:ea typeface="+mn-ea"/>
              <a:cs typeface="+mn-cs"/>
            </a:endParaRPr>
          </a:p>
        </p:txBody>
      </p:sp>
      <p:sp>
        <p:nvSpPr>
          <p:cNvPr id="13" name="TextBox 12"/>
          <p:cNvSpPr txBox="1"/>
          <p:nvPr/>
        </p:nvSpPr>
        <p:spPr>
          <a:xfrm>
            <a:off x="466170" y="596980"/>
            <a:ext cx="4809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Vòng 1: Nhóm chuyên gia</a:t>
            </a:r>
          </a:p>
        </p:txBody>
      </p:sp>
      <p:sp>
        <p:nvSpPr>
          <p:cNvPr id="14" name="TextBox 13"/>
          <p:cNvSpPr txBox="1"/>
          <p:nvPr/>
        </p:nvSpPr>
        <p:spPr>
          <a:xfrm>
            <a:off x="672313" y="998151"/>
            <a:ext cx="460851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Lớp chia thành 4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N1: BT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a,b</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N2: BT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lang="en-US" sz="3200">
                <a:solidFill>
                  <a:prstClr val="black"/>
                </a:solidFill>
                <a:latin typeface="Times New Roman" panose="02020603050405020304" pitchFamily="18" charset="0"/>
              </a:rPr>
              <a:t>c,đ</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N3: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BT 2.</a:t>
            </a:r>
            <a:r>
              <a:rPr lang="en-US" sz="3200">
                <a:solidFill>
                  <a:prstClr val="black"/>
                </a:solidFill>
                <a:latin typeface="Times New Roman" panose="02020603050405020304" pitchFamily="18" charset="0"/>
              </a:rPr>
              <a:t>e,d</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p:cNvSpPr txBox="1"/>
          <p:nvPr/>
        </p:nvSpPr>
        <p:spPr>
          <a:xfrm>
            <a:off x="624800" y="3465524"/>
            <a:ext cx="48098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thành viên trong mỗi nhóm đánh số thứ tự từ 1 đến 4</a:t>
            </a:r>
          </a:p>
        </p:txBody>
      </p:sp>
      <p:sp>
        <p:nvSpPr>
          <p:cNvPr id="16" name="TextBox 15"/>
          <p:cNvSpPr txBox="1"/>
          <p:nvPr/>
        </p:nvSpPr>
        <p:spPr>
          <a:xfrm>
            <a:off x="6160600" y="522569"/>
            <a:ext cx="48098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Vòng 2: Nhóm mảnh ghép</a:t>
            </a:r>
          </a:p>
        </p:txBody>
      </p:sp>
      <p:sp>
        <p:nvSpPr>
          <p:cNvPr id="20" name="TextBox 19"/>
          <p:cNvSpPr txBox="1"/>
          <p:nvPr/>
        </p:nvSpPr>
        <p:spPr>
          <a:xfrm rot="21596473">
            <a:off x="6354778" y="1315413"/>
            <a:ext cx="480984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Các thành viên có số thứ tự giống nhau vào 1 nhóm, thành lập nhóm mới</a:t>
            </a:r>
          </a:p>
        </p:txBody>
      </p:sp>
      <p:sp>
        <p:nvSpPr>
          <p:cNvPr id="21" name="TextBox 20"/>
          <p:cNvSpPr txBox="1"/>
          <p:nvPr/>
        </p:nvSpPr>
        <p:spPr>
          <a:xfrm rot="21596473">
            <a:off x="6355030" y="2890566"/>
            <a:ext cx="480984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Thống nhất nội dung và trình bày</a:t>
            </a:r>
          </a:p>
        </p:txBody>
      </p:sp>
      <p:sp>
        <p:nvSpPr>
          <p:cNvPr id="22" name="TextBox 21"/>
          <p:cNvSpPr txBox="1"/>
          <p:nvPr/>
        </p:nvSpPr>
        <p:spPr>
          <a:xfrm>
            <a:off x="201651" y="-9107"/>
            <a:ext cx="11485813" cy="461665"/>
          </a:xfrm>
          <a:prstGeom prst="rect">
            <a:avLst/>
          </a:prstGeom>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Bài</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2. Em tán thành hay không tán thành với những quan điểm nào sau đây?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Vì</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sao</a:t>
            </a:r>
            <a:r>
              <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59213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4" presetClass="path" presetSubtype="0" accel="50000" decel="50000" fill="hold" nodeType="afterEffect">
                                  <p:stCondLst>
                                    <p:cond delay="0"/>
                                  </p:stCondLst>
                                  <p:childTnLst>
                                    <p:animMotion origin="layout" path="M -2.5E-6 -0.01483 L 0.17188 -0.39006 C 0.20851 -0.47283 0.26233 -0.51761 0.3191 -0.51761 C 0.38334 -0.51761 0.43455 -0.47283 0.47118 -0.39006 L 0.6441 -0.01483 " pathEditMode="relative" rAng="0" ptsTypes="FffFF">
                                      <p:cBhvr>
                                        <p:cTn id="6" dur="2000" fill="hold"/>
                                        <p:tgtEl>
                                          <p:spTgt spid="8"/>
                                        </p:tgtEl>
                                        <p:attrNameLst>
                                          <p:attrName>ppt_x</p:attrName>
                                          <p:attrName>ppt_y</p:attrName>
                                        </p:attrNameLst>
                                      </p:cBhvr>
                                      <p:rCtr x="32205" y="-25139"/>
                                    </p:animMotion>
                                  </p:childTnLst>
                                </p:cTn>
                              </p:par>
                            </p:childTnLst>
                          </p:cTn>
                        </p:par>
                        <p:par>
                          <p:cTn id="7" fill="hold">
                            <p:stCondLst>
                              <p:cond delay="2000"/>
                            </p:stCondLst>
                            <p:childTnLst>
                              <p:par>
                                <p:cTn id="8" presetID="44" presetClass="path" presetSubtype="0" accel="50000" decel="50000" fill="hold" nodeType="afterEffect">
                                  <p:stCondLst>
                                    <p:cond delay="0"/>
                                  </p:stCondLst>
                                  <p:childTnLst>
                                    <p:animMotion origin="layout" path="M 2.5E-6 0.0698 L -0.22778 -0.41013 C -0.27518 -0.51637 -0.34601 -0.57412 -0.41997 -0.57412 C -0.50469 -0.57412 -0.57222 -0.51637 -0.61945 -0.41013 L -0.84566 0.0698 " pathEditMode="relative" rAng="0" ptsTypes="FffFF">
                                      <p:cBhvr>
                                        <p:cTn id="9" dur="2000" fill="hold"/>
                                        <p:tgtEl>
                                          <p:spTgt spid="9"/>
                                        </p:tgtEl>
                                        <p:attrNameLst>
                                          <p:attrName>ppt_x</p:attrName>
                                          <p:attrName>ppt_y</p:attrName>
                                        </p:attrNameLst>
                                      </p:cBhvr>
                                      <p:rCtr x="-42292" y="-321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3" name="Rectangle 2"/>
          <p:cNvSpPr/>
          <p:nvPr/>
        </p:nvSpPr>
        <p:spPr>
          <a:xfrm>
            <a:off x="434340" y="1305342"/>
            <a:ext cx="9829800" cy="5324535"/>
          </a:xfrm>
          <a:prstGeom prst="rect">
            <a:avLst/>
          </a:prstGeom>
        </p:spPr>
        <p:txBody>
          <a:bodyPr wrap="square">
            <a:spAutoFit/>
          </a:bodyPr>
          <a:lstStyle/>
          <a:p>
            <a:pPr algn="just"/>
            <a:r>
              <a:rPr lang="vi-VN" sz="3200" b="1" i="0" dirty="0">
                <a:solidFill>
                  <a:srgbClr val="000000"/>
                </a:solidFill>
                <a:effectLst/>
                <a:latin typeface="#9Slide05 Good Vibes Pro" panose="02000507080000020002" pitchFamily="2" charset="0"/>
                <a:cs typeface="Times New Roman" panose="02020603050405020304" pitchFamily="18" charset="0"/>
              </a:rPr>
              <a:t>- Em tán thành với quan điểm (d), (e). Bởi vì năng động, sáng tạo là phẩm chất cần có của mỗi người trong học tập, trong lao động và trong cuộc sống hàng ngày, nhất là trong thời đại ngày nay khi nền kinh tế thị trường phát triển. Để hội nhập và phát triển, sự năng động, sáng tạo là vô cùng cần thiết không thể thiếu được.</a:t>
            </a:r>
          </a:p>
          <a:p>
            <a:pPr algn="just"/>
            <a:r>
              <a:rPr lang="vi-VN" sz="3200" b="1" i="0" dirty="0">
                <a:solidFill>
                  <a:srgbClr val="000000"/>
                </a:solidFill>
                <a:effectLst/>
                <a:latin typeface="#9Slide05 Good Vibes Pro" panose="02000507080000020002" pitchFamily="2" charset="0"/>
                <a:cs typeface="Times New Roman" panose="02020603050405020304" pitchFamily="18" charset="0"/>
              </a:rPr>
              <a:t>- Em không tán thành với quan điểm (a), (b), (c), (đ). Bởi vì, lứa tuổi nào, lĩnh vực nào cũng cần năng động, sáng tạo. Thiếu nó, chúng ta sẽ trở lên thụ động, dập khuôn máy móc và làm việc kém hiệu quả.</a:t>
            </a:r>
          </a:p>
          <a:p>
            <a:br>
              <a:rPr lang="vi-VN" sz="2800" b="0" i="0" dirty="0">
                <a:solidFill>
                  <a:srgbClr val="000000"/>
                </a:solidFill>
                <a:effectLst/>
                <a:latin typeface="Times New Roman" panose="02020603050405020304" pitchFamily="18" charset="0"/>
                <a:cs typeface="Times New Roman" panose="02020603050405020304" pitchFamily="18" charset="0"/>
              </a:rPr>
            </a:br>
            <a:br>
              <a:rPr lang="vi-VN" sz="2800" b="0" i="0" dirty="0">
                <a:solidFill>
                  <a:srgbClr val="000000"/>
                </a:solidFill>
                <a:effectLst/>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849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7" name="文本框 10"/>
          <p:cNvSpPr txBox="1"/>
          <p:nvPr/>
        </p:nvSpPr>
        <p:spPr>
          <a:xfrm>
            <a:off x="1746411" y="2819400"/>
            <a:ext cx="134246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rPr>
              <a:t>IV.</a:t>
            </a:r>
            <a:endParaRPr kumimoji="0" lang="zh-CN" altLang="en-US" sz="8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8" name="图片 2"/>
          <p:cNvPicPr>
            <a:picLocks noChangeAspect="1"/>
          </p:cNvPicPr>
          <p:nvPr/>
        </p:nvPicPr>
        <p:blipFill>
          <a:blip r:embed="rId5">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09647" y="-148541"/>
            <a:ext cx="12026503" cy="6246974"/>
            <a:chOff x="-409647" y="-148541"/>
            <a:chExt cx="12026503" cy="6246974"/>
          </a:xfrm>
        </p:grpSpPr>
        <p:pic>
          <p:nvPicPr>
            <p:cNvPr id="164" name="Google Shape;164;p9"/>
            <p:cNvPicPr preferRelativeResize="0"/>
            <p:nvPr/>
          </p:nvPicPr>
          <p:blipFill rotWithShape="1">
            <a:blip r:embed="rId6">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7">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8"/>
            <a:stretch>
              <a:fillRect/>
            </a:stretch>
          </p:blipFill>
          <p:spPr>
            <a:xfrm>
              <a:off x="3957236" y="-148541"/>
              <a:ext cx="7659620" cy="4066384"/>
            </a:xfrm>
            <a:prstGeom prst="rect">
              <a:avLst/>
            </a:prstGeom>
          </p:spPr>
        </p:pic>
        <p:sp>
          <p:nvSpPr>
            <p:cNvPr id="6" name="文本框 6"/>
            <p:cNvSpPr txBox="1"/>
            <p:nvPr/>
          </p:nvSpPr>
          <p:spPr>
            <a:xfrm>
              <a:off x="4989237" y="1591024"/>
              <a:ext cx="51475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VẬN DỤNG</a:t>
              </a:r>
              <a:endParaRPr kumimoji="0" lang="zh-CN" altLang="en-US" sz="6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11" name="Group 10"/>
            <p:cNvGrpSpPr/>
            <p:nvPr/>
          </p:nvGrpSpPr>
          <p:grpSpPr>
            <a:xfrm>
              <a:off x="286247" y="1953208"/>
              <a:ext cx="3834635" cy="3406471"/>
              <a:chOff x="286247" y="1977062"/>
              <a:chExt cx="3834635" cy="3406471"/>
            </a:xfrm>
          </p:grpSpPr>
          <p:sp>
            <p:nvSpPr>
              <p:cNvPr id="12"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Lato Light"/>
                  <a:ea typeface="宋体" panose="02010600030101010101" pitchFamily="2" charset="-122"/>
                  <a:cs typeface="+mn-cs"/>
                </a:endParaRPr>
              </a:p>
            </p:txBody>
          </p:sp>
          <p:sp>
            <p:nvSpPr>
              <p:cNvPr id="13" name="文本框 10"/>
              <p:cNvSpPr txBox="1"/>
              <p:nvPr/>
            </p:nvSpPr>
            <p:spPr>
              <a:xfrm>
                <a:off x="645055" y="2987590"/>
                <a:ext cx="2953373" cy="95410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sang tạo</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grpSp>
    </p:spTree>
    <p:extLst>
      <p:ext uri="{BB962C8B-B14F-4D97-AF65-F5344CB8AC3E}">
        <p14:creationId xmlns:p14="http://schemas.microsoft.com/office/powerpoint/2010/main" val="136160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67916" y="1084708"/>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0091" y="14944"/>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74981" y="4707595"/>
            <a:ext cx="2687293" cy="2158894"/>
          </a:xfrm>
          <a:prstGeom prst="rect">
            <a:avLst/>
          </a:prstGeom>
        </p:spPr>
      </p:pic>
      <p:sp>
        <p:nvSpPr>
          <p:cNvPr id="16" name="AutoShape 3"/>
          <p:cNvSpPr>
            <a:spLocks noChangeArrowheads="1"/>
          </p:cNvSpPr>
          <p:nvPr/>
        </p:nvSpPr>
        <p:spPr bwMode="gray">
          <a:xfrm>
            <a:off x="3327474" y="150038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2000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648995" y="2299063"/>
            <a:ext cx="594936" cy="4127863"/>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7165201" y="2778926"/>
            <a:ext cx="386855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vi-VN" sz="2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Thông qua bài viết; làm báo ảnh; làm áp phích hoặc làm </a:t>
            </a:r>
            <a:r>
              <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video;...</a:t>
            </a:r>
            <a:endParaRPr kumimoji="0" lang="en-US" sz="2400" b="0" i="0" u="none" strike="noStrike" kern="1200" cap="none" spc="0" normalizeH="0" baseline="0" noProof="0" dirty="0">
              <a:ln>
                <a:noFill/>
              </a:ln>
              <a:solidFill>
                <a:srgbClr val="0000FF"/>
              </a:solidFill>
              <a:effectLst/>
              <a:uLnTx/>
              <a:uFillTx/>
              <a:latin typeface="Times New Roman" panose="02020603050405020304" pitchFamily="18" charset="0"/>
              <a:ea typeface="Calibri" pitchFamily="34" charset="0"/>
              <a:cs typeface="Times New Roman" panose="02020603050405020304" pitchFamily="18" charset="0"/>
            </a:endParaRPr>
          </a:p>
        </p:txBody>
      </p:sp>
      <p:sp>
        <p:nvSpPr>
          <p:cNvPr id="19" name="Rectangle 1"/>
          <p:cNvSpPr>
            <a:spLocks noChangeArrowheads="1"/>
          </p:cNvSpPr>
          <p:nvPr/>
        </p:nvSpPr>
        <p:spPr bwMode="auto">
          <a:xfrm>
            <a:off x="7175681" y="4550707"/>
            <a:ext cx="32918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rPr>
              <a:t>Dán</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rPr>
              <a:t>vào</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rPr>
              <a:t>bảng</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Calibri" pitchFamily="34" charset="0"/>
              <a:cs typeface="Times New Roman" panose="02020603050405020304" pitchFamily="18" charset="0"/>
            </a:endParaRPr>
          </a:p>
        </p:txBody>
      </p:sp>
      <p:sp>
        <p:nvSpPr>
          <p:cNvPr id="20" name="Rectangle 1"/>
          <p:cNvSpPr>
            <a:spLocks noChangeArrowheads="1"/>
          </p:cNvSpPr>
          <p:nvPr/>
        </p:nvSpPr>
        <p:spPr bwMode="auto">
          <a:xfrm>
            <a:off x="7367302" y="5470066"/>
            <a:ext cx="360037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Chia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sẻ</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cho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cả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rPr>
              <a:t>lớp</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itchFamily="34" charset="0"/>
              <a:cs typeface="Times New Roman" panose="02020603050405020304" pitchFamily="18" charset="0"/>
            </a:endParaRPr>
          </a:p>
        </p:txBody>
      </p:sp>
      <p:sp>
        <p:nvSpPr>
          <p:cNvPr id="21" name="Rectangle 1"/>
          <p:cNvSpPr>
            <a:spLocks noChangeArrowheads="1"/>
          </p:cNvSpPr>
          <p:nvPr/>
        </p:nvSpPr>
        <p:spPr bwMode="auto">
          <a:xfrm>
            <a:off x="378289" y="3124736"/>
            <a:ext cx="661319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rPr>
              <a:t>Bài</a:t>
            </a:r>
            <a:r>
              <a:rPr kumimoji="0" lang="en-US" sz="2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6:Hãy nêu một khó khan mà em đã gặp phải trong học tập hoặc trong cuộc sống và tự xây dựng kế hoạch để khắc phục khó khan đó?</a:t>
            </a:r>
            <a:endPar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par>
                                <p:cTn id="40" presetID="22" presetClass="entr" presetSubtype="4"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MG - Tin tức Quảng Ninh 24-7 - Cậu học trò chế tạo máy sát khuẩn tay tự động - Faceboo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0"/>
            <a:ext cx="9753600" cy="6858000"/>
          </a:xfrm>
          <a:prstGeom prst="rect">
            <a:avLst/>
          </a:prstGeom>
        </p:spPr>
      </p:pic>
    </p:spTree>
    <p:extLst>
      <p:ext uri="{BB962C8B-B14F-4D97-AF65-F5344CB8AC3E}">
        <p14:creationId xmlns:p14="http://schemas.microsoft.com/office/powerpoint/2010/main" val="363993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grpSp>
        <p:nvGrpSpPr>
          <p:cNvPr id="9" name="Group 8"/>
          <p:cNvGrpSpPr/>
          <p:nvPr/>
        </p:nvGrpSpPr>
        <p:grpSpPr>
          <a:xfrm>
            <a:off x="-269556" y="0"/>
            <a:ext cx="12461556" cy="6995997"/>
            <a:chOff x="-409647" y="-16497"/>
            <a:chExt cx="12461556" cy="6995997"/>
          </a:xfrm>
        </p:grpSpPr>
        <p:pic>
          <p:nvPicPr>
            <p:cNvPr id="16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6">
              <a:alphaModFix/>
            </a:blip>
            <a:srcRect l="18975" t="9789" r="12467"/>
            <a:stretch/>
          </p:blipFill>
          <p:spPr>
            <a:xfrm>
              <a:off x="3637184" y="4250687"/>
              <a:ext cx="2046842" cy="1899370"/>
            </a:xfrm>
            <a:prstGeom prst="rect">
              <a:avLst/>
            </a:prstGeom>
            <a:noFill/>
            <a:ln>
              <a:noFill/>
            </a:ln>
          </p:spPr>
        </p:pic>
        <p:pic>
          <p:nvPicPr>
            <p:cNvPr id="2" name="Picture 1"/>
            <p:cNvPicPr>
              <a:picLocks noChangeAspect="1"/>
            </p:cNvPicPr>
            <p:nvPr/>
          </p:nvPicPr>
          <p:blipFill>
            <a:blip r:embed="rId7"/>
            <a:stretch>
              <a:fillRect/>
            </a:stretch>
          </p:blipFill>
          <p:spPr>
            <a:xfrm>
              <a:off x="4132164" y="-16497"/>
              <a:ext cx="7556253" cy="4066384"/>
            </a:xfrm>
            <a:prstGeom prst="rect">
              <a:avLst/>
            </a:prstGeom>
          </p:spPr>
        </p:pic>
        <p:sp>
          <p:nvSpPr>
            <p:cNvPr id="6" name="文本框 6"/>
            <p:cNvSpPr txBox="1"/>
            <p:nvPr/>
          </p:nvSpPr>
          <p:spPr>
            <a:xfrm>
              <a:off x="3944837" y="1904980"/>
              <a:ext cx="77435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HÌNH</a:t>
              </a:r>
              <a:r>
                <a:rPr kumimoji="0" lang="en-US" altLang="zh-CN" sz="3600" b="0" i="0" u="none" strike="noStrike" kern="1200" cap="none" spc="0" normalizeH="0" noProof="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 THÀNH KIẾN THỨC</a:t>
              </a:r>
              <a:endParaRPr kumimoji="0" lang="zh-CN" altLang="en-US" sz="3600" b="0"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grpSp>
          <p:nvGrpSpPr>
            <p:cNvPr id="3" name="Group 2"/>
            <p:cNvGrpSpPr/>
            <p:nvPr/>
          </p:nvGrpSpPr>
          <p:grpSpPr>
            <a:xfrm>
              <a:off x="461175" y="2028686"/>
              <a:ext cx="3834635" cy="3406471"/>
              <a:chOff x="286247" y="1977062"/>
              <a:chExt cx="3834635" cy="3406471"/>
            </a:xfrm>
          </p:grpSpPr>
          <p:sp>
            <p:nvSpPr>
              <p:cNvPr id="5" name="PA_菱形 1"/>
              <p:cNvSpPr/>
              <p:nvPr>
                <p:custDataLst>
                  <p:tags r:id="rId1"/>
                </p:custDataLst>
              </p:nvPr>
            </p:nvSpPr>
            <p:spPr>
              <a:xfrm>
                <a:off x="286247" y="1977062"/>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10"/>
              <p:cNvSpPr txBox="1"/>
              <p:nvPr/>
            </p:nvSpPr>
            <p:spPr>
              <a:xfrm>
                <a:off x="866130" y="2353085"/>
                <a:ext cx="2953373"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36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a:t>
                </a: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NĂNG</a:t>
                </a:r>
                <a:r>
                  <a:rPr kumimoji="0" lang="en-US" altLang="en-US" sz="3600" b="1" i="0" u="none" strike="noStrike" kern="1200" cap="none" spc="0" normalizeH="0" noProof="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ĐỘNG, SÁNG TẠO</a:t>
                </a:r>
                <a:endParaRPr kumimoji="0" lang="zh-CN" altLang="en-US" sz="36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grpSp>
        <p:pic>
          <p:nvPicPr>
            <p:cNvPr id="8" name="图片 2"/>
            <p:cNvPicPr>
              <a:picLocks noChangeAspect="1"/>
            </p:cNvPicPr>
            <p:nvPr/>
          </p:nvPicPr>
          <p:blipFill>
            <a:blip r:embed="rId8">
              <a:extLst>
                <a:ext uri="{28A0092B-C50C-407E-A947-70E740481C1C}">
                  <a14:useLocalDpi xmlns:a14="http://schemas.microsoft.com/office/drawing/2010/main" val="0"/>
                </a:ext>
              </a:extLst>
            </a:blip>
            <a:srcRect l="50168" t="20952" r="548" b="27864"/>
            <a:stretch>
              <a:fillRect/>
            </a:stretch>
          </p:blipFill>
          <p:spPr bwMode="auto">
            <a:xfrm>
              <a:off x="6165459" y="3183239"/>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73172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810" y="192128"/>
            <a:ext cx="9259159" cy="7438945"/>
          </a:xfrm>
          <a:prstGeom prst="rect">
            <a:avLst/>
          </a:prstGeom>
          <a:effectLst>
            <a:softEdge rad="939800"/>
          </a:effectLst>
        </p:spPr>
      </p:pic>
      <p:sp>
        <p:nvSpPr>
          <p:cNvPr id="9" name="Freeform 5"/>
          <p:cNvSpPr>
            <a:spLocks noEditPoints="1" noChangeArrowheads="1"/>
          </p:cNvSpPr>
          <p:nvPr/>
        </p:nvSpPr>
        <p:spPr bwMode="auto">
          <a:xfrm>
            <a:off x="4949795" y="1249055"/>
            <a:ext cx="6349577"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TextBox 5"/>
          <p:cNvSpPr txBox="1"/>
          <p:nvPr/>
        </p:nvSpPr>
        <p:spPr>
          <a:xfrm>
            <a:off x="5354058" y="2327538"/>
            <a:ext cx="6100355" cy="99520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5867"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rPr>
              <a:t>I – ĐẶT VẤN ĐỀ</a:t>
            </a:r>
            <a:endParaRPr kumimoji="0" lang="zh-CN" altLang="en-US" sz="5867" b="1" i="0" u="none" strike="noStrike" kern="1200" cap="none" spc="0" normalizeH="0" baseline="0" noProof="0" dirty="0">
              <a:ln>
                <a:noFill/>
              </a:ln>
              <a:solidFill>
                <a:prstClr val="black"/>
              </a:solidFill>
              <a:effectLst/>
              <a:uLnTx/>
              <a:uFillTx/>
              <a:latin typeface="Times New Roman" panose="02020603050405020304" pitchFamily="18" charset="0"/>
              <a:ea typeface="落落补 汤圆" pitchFamily="2" charset="-128"/>
              <a:cs typeface="Times New Roman" panose="02020603050405020304" pitchFamily="18" charset="0"/>
            </a:endParaRPr>
          </a:p>
        </p:txBody>
      </p:sp>
      <p:pic>
        <p:nvPicPr>
          <p:cNvPr id="4" name="Google Shape;164;p9"/>
          <p:cNvPicPr preferRelativeResize="0"/>
          <p:nvPr/>
        </p:nvPicPr>
        <p:blipFill rotWithShape="1">
          <a:blip r:embed="rId5">
            <a:alphaModFix/>
          </a:blip>
          <a:srcRect l="15285" t="10430" r="46645" b="11190"/>
          <a:stretch/>
        </p:blipFill>
        <p:spPr>
          <a:xfrm>
            <a:off x="-409647" y="1776262"/>
            <a:ext cx="5918745" cy="3808071"/>
          </a:xfrm>
          <a:prstGeom prst="rect">
            <a:avLst/>
          </a:prstGeom>
          <a:noFill/>
          <a:ln>
            <a:noFill/>
          </a:ln>
        </p:spPr>
      </p:pic>
      <p:sp>
        <p:nvSpPr>
          <p:cNvPr id="11" name="PA_菱形 1"/>
          <p:cNvSpPr/>
          <p:nvPr>
            <p:custDataLst>
              <p:tags r:id="rId1"/>
            </p:custDataLst>
          </p:nvPr>
        </p:nvSpPr>
        <p:spPr>
          <a:xfrm>
            <a:off x="570226" y="1950936"/>
            <a:ext cx="3834635"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0"/>
          <p:cNvSpPr txBox="1"/>
          <p:nvPr/>
        </p:nvSpPr>
        <p:spPr>
          <a:xfrm>
            <a:off x="978327" y="2975143"/>
            <a:ext cx="2953373"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2800" b="1" i="0" u="none" strike="noStrike" kern="1200" cap="none" spc="0" normalizeH="0" noProof="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8: NĂNG ĐỘNG, SÁNG TẠO</a:t>
            </a:r>
            <a:endParaRPr kumimoji="0" lang="zh-CN" altLang="en-US" sz="2800" b="0" i="0" u="none" strike="noStrike" kern="1200" cap="none" spc="0" normalizeH="0" baseline="0" noProof="0" dirty="0">
              <a:ln>
                <a:noFill/>
              </a:ln>
              <a:solidFill>
                <a:prstClr val="white"/>
              </a:solidFill>
              <a:effectLst/>
              <a:uLnTx/>
              <a:uFillTx/>
              <a:latin typeface="Times New Roman" pitchFamily="18" charset="0"/>
              <a:ea typeface="宋体" panose="02010600030101010101" pitchFamily="2" charset="-122"/>
              <a:cs typeface="Times New Roman" pitchFamily="18" charset="0"/>
            </a:endParaRPr>
          </a:p>
        </p:txBody>
      </p:sp>
      <p:pic>
        <p:nvPicPr>
          <p:cNvPr id="13" name="图片 2"/>
          <p:cNvPicPr>
            <a:picLocks noChangeAspect="1"/>
          </p:cNvPicPr>
          <p:nvPr/>
        </p:nvPicPr>
        <p:blipFill>
          <a:blip r:embed="rId6">
            <a:extLst>
              <a:ext uri="{28A0092B-C50C-407E-A947-70E740481C1C}">
                <a14:useLocalDpi xmlns:a14="http://schemas.microsoft.com/office/drawing/2010/main" val="0"/>
              </a:ext>
            </a:extLst>
          </a:blip>
          <a:srcRect l="50168" t="20952" r="548" b="27864"/>
          <a:stretch>
            <a:fillRect/>
          </a:stretch>
        </p:blipFill>
        <p:spPr bwMode="auto">
          <a:xfrm>
            <a:off x="8386354" y="4591724"/>
            <a:ext cx="3557114" cy="22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787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30630" y="1502229"/>
            <a:ext cx="5381896" cy="53557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472" y="1842134"/>
            <a:ext cx="3435668" cy="4558665"/>
          </a:xfrm>
          <a:prstGeom prst="rect">
            <a:avLst/>
          </a:prstGeom>
        </p:spPr>
      </p:pic>
      <p:pic>
        <p:nvPicPr>
          <p:cNvPr id="6" name="Picture 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998030" y="1502228"/>
            <a:ext cx="5381896" cy="53557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611" y="2031682"/>
            <a:ext cx="3806734" cy="4369117"/>
          </a:xfrm>
          <a:prstGeom prst="rect">
            <a:avLst/>
          </a:prstGeom>
        </p:spPr>
      </p:pic>
      <p:sp>
        <p:nvSpPr>
          <p:cNvPr id="8" name="Content Placeholder 2"/>
          <p:cNvSpPr txBox="1">
            <a:spLocks/>
          </p:cNvSpPr>
          <p:nvPr/>
        </p:nvSpPr>
        <p:spPr>
          <a:xfrm>
            <a:off x="452846" y="209007"/>
            <a:ext cx="4419599" cy="118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a:solidFill>
                  <a:srgbClr val="0000FF"/>
                </a:solidFill>
                <a:latin typeface="Times New Roman" panose="02020603050405020304" pitchFamily="18" charset="0"/>
                <a:cs typeface="Times New Roman" panose="02020603050405020304" pitchFamily="18" charset="0"/>
              </a:rPr>
              <a:t>Nhà bác học Ê-Đi-Xơn</a:t>
            </a: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a:xfrm>
            <a:off x="6479178" y="385762"/>
            <a:ext cx="4419599" cy="11887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Lê</a:t>
            </a:r>
            <a:r>
              <a:rPr kumimoji="0" lang="en-US" sz="3200" b="0" i="0" u="none" strike="noStrike" kern="1200" cap="none" spc="0" normalizeH="0" noProof="0">
                <a:ln>
                  <a:noFill/>
                </a:ln>
                <a:solidFill>
                  <a:srgbClr val="0000FF"/>
                </a:solidFill>
                <a:effectLst/>
                <a:uLnTx/>
                <a:uFillTx/>
                <a:latin typeface="Times New Roman" panose="02020603050405020304" pitchFamily="18" charset="0"/>
                <a:cs typeface="Times New Roman" panose="02020603050405020304" pitchFamily="18" charset="0"/>
              </a:rPr>
              <a:t> Thái Hoàng- Một học sinh năng động, sang tạo</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787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Google Shape;164;p9"/>
          <p:cNvPicPr preferRelativeResize="0"/>
          <p:nvPr/>
        </p:nvPicPr>
        <p:blipFill rotWithShape="1">
          <a:blip r:embed="rId3">
            <a:alphaModFix/>
          </a:blip>
          <a:srcRect l="15285" t="10430" r="46645" b="11190"/>
          <a:stretch/>
        </p:blipFill>
        <p:spPr>
          <a:xfrm>
            <a:off x="-1549916" y="-353383"/>
            <a:ext cx="14220454" cy="7720148"/>
          </a:xfrm>
          <a:prstGeom prst="rect">
            <a:avLst/>
          </a:prstGeom>
          <a:noFill/>
          <a:ln>
            <a:noFill/>
          </a:ln>
        </p:spPr>
      </p:pic>
      <p:pic>
        <p:nvPicPr>
          <p:cNvPr id="322" name="Picture 3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196" y="757646"/>
            <a:ext cx="9259159" cy="6050426"/>
          </a:xfrm>
          <a:prstGeom prst="rect">
            <a:avLst/>
          </a:prstGeom>
          <a:effectLst>
            <a:softEdge rad="939800"/>
          </a:effectLst>
        </p:spPr>
      </p:pic>
      <p:grpSp>
        <p:nvGrpSpPr>
          <p:cNvPr id="5" name="组合 4"/>
          <p:cNvGrpSpPr/>
          <p:nvPr/>
        </p:nvGrpSpPr>
        <p:grpSpPr>
          <a:xfrm>
            <a:off x="211731" y="1222886"/>
            <a:ext cx="5815712" cy="5470477"/>
            <a:chOff x="3246438" y="1068388"/>
            <a:chExt cx="5711825" cy="4678363"/>
          </a:xfrm>
          <a:solidFill>
            <a:srgbClr val="00B050"/>
          </a:solidFill>
        </p:grpSpPr>
        <p:sp>
          <p:nvSpPr>
            <p:cNvPr id="233" name="Freeform 5"/>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6"/>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7"/>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8"/>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9"/>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10"/>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11"/>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40" name="组合 239"/>
            <p:cNvGrpSpPr/>
            <p:nvPr/>
          </p:nvGrpSpPr>
          <p:grpSpPr>
            <a:xfrm>
              <a:off x="3517901" y="1225551"/>
              <a:ext cx="5260975" cy="4090987"/>
              <a:chOff x="3517901" y="1225551"/>
              <a:chExt cx="5260975" cy="4090987"/>
            </a:xfrm>
            <a:grpFill/>
          </p:grpSpPr>
          <p:sp>
            <p:nvSpPr>
              <p:cNvPr id="241" name="Freeform 12"/>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13"/>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14"/>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15"/>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16"/>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17"/>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18"/>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19"/>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20"/>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21"/>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22"/>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23"/>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24"/>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25"/>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26"/>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27"/>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28"/>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29"/>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30"/>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31"/>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32"/>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33"/>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34"/>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35"/>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36"/>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37"/>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38"/>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39"/>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40"/>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41"/>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42"/>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43"/>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44"/>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45"/>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46"/>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47"/>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48"/>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49"/>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50"/>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51"/>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52"/>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53"/>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54"/>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4" name="Freeform 55"/>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5" name="Freeform 56"/>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6" name="Freeform 57"/>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7" name="Freeform 58"/>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8" name="Freeform 59"/>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9" name="Freeform 60"/>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0" name="Freeform 61"/>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1" name="Freeform 62"/>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2" name="Freeform 63"/>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3" name="Freeform 64"/>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65"/>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66"/>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67"/>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68"/>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8" name="Freeform 69"/>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9" name="Freeform 70"/>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0" name="Freeform 71"/>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1" name="Freeform 72"/>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2" name="Freeform 73"/>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3" name="Freeform 74"/>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4" name="Freeform 75"/>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5" name="Freeform 76"/>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6" name="Freeform 77"/>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7" name="Freeform 78"/>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8" name="Freeform 79"/>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9" name="Freeform 80"/>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0" name="Freeform 81"/>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1" name="Freeform 82"/>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2" name="Freeform 83"/>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3" name="Freeform 84"/>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4" name="Freeform 85"/>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5" name="Freeform 86"/>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6" name="Freeform 87"/>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7" name="Freeform 88"/>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8" name="Freeform 89"/>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9" name="Freeform 90"/>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0" name="Freeform 91"/>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1" name="Freeform 92"/>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6" name="组合 5"/>
          <p:cNvGrpSpPr/>
          <p:nvPr/>
        </p:nvGrpSpPr>
        <p:grpSpPr>
          <a:xfrm flipH="1">
            <a:off x="6384305" y="1204707"/>
            <a:ext cx="5415474" cy="5392645"/>
            <a:chOff x="3246438" y="1068388"/>
            <a:chExt cx="5711825" cy="4678363"/>
          </a:xfrm>
          <a:solidFill>
            <a:schemeClr val="tx1"/>
          </a:solidFill>
        </p:grpSpPr>
        <p:sp>
          <p:nvSpPr>
            <p:cNvPr id="144" name="Freeform 5"/>
            <p:cNvSpPr>
              <a:spLocks/>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6"/>
            <p:cNvSpPr>
              <a:spLocks/>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7"/>
            <p:cNvSpPr>
              <a:spLocks/>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8"/>
            <p:cNvSpPr>
              <a:spLocks/>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9"/>
            <p:cNvSpPr>
              <a:spLocks/>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10"/>
            <p:cNvSpPr>
              <a:spLocks/>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11"/>
            <p:cNvSpPr>
              <a:spLocks/>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51" name="组合 150"/>
            <p:cNvGrpSpPr/>
            <p:nvPr/>
          </p:nvGrpSpPr>
          <p:grpSpPr>
            <a:xfrm>
              <a:off x="3517901" y="1225551"/>
              <a:ext cx="5260975" cy="4090987"/>
              <a:chOff x="3517901" y="1225551"/>
              <a:chExt cx="5260975" cy="4090987"/>
            </a:xfrm>
            <a:grpFill/>
          </p:grpSpPr>
          <p:sp>
            <p:nvSpPr>
              <p:cNvPr id="152" name="Freeform 12"/>
              <p:cNvSpPr>
                <a:spLocks/>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13"/>
              <p:cNvSpPr>
                <a:spLocks/>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14"/>
              <p:cNvSpPr>
                <a:spLocks/>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15"/>
              <p:cNvSpPr>
                <a:spLocks/>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16"/>
              <p:cNvSpPr>
                <a:spLocks/>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17"/>
              <p:cNvSpPr>
                <a:spLocks/>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18"/>
              <p:cNvSpPr>
                <a:spLocks/>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19"/>
              <p:cNvSpPr>
                <a:spLocks/>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20"/>
              <p:cNvSpPr>
                <a:spLocks/>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21"/>
              <p:cNvSpPr>
                <a:spLocks/>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22"/>
              <p:cNvSpPr>
                <a:spLocks/>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23"/>
              <p:cNvSpPr>
                <a:spLocks/>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24"/>
              <p:cNvSpPr>
                <a:spLocks/>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25"/>
              <p:cNvSpPr>
                <a:spLocks/>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26"/>
              <p:cNvSpPr>
                <a:spLocks/>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27"/>
              <p:cNvSpPr>
                <a:spLocks/>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28"/>
              <p:cNvSpPr>
                <a:spLocks/>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29"/>
              <p:cNvSpPr>
                <a:spLocks/>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30"/>
              <p:cNvSpPr>
                <a:spLocks/>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31"/>
              <p:cNvSpPr>
                <a:spLocks/>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32"/>
              <p:cNvSpPr>
                <a:spLocks/>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33"/>
              <p:cNvSpPr>
                <a:spLocks/>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34"/>
              <p:cNvSpPr>
                <a:spLocks/>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35"/>
              <p:cNvSpPr>
                <a:spLocks/>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36"/>
              <p:cNvSpPr>
                <a:spLocks/>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37"/>
              <p:cNvSpPr>
                <a:spLocks/>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38"/>
              <p:cNvSpPr>
                <a:spLocks/>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39"/>
              <p:cNvSpPr>
                <a:spLocks/>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40"/>
              <p:cNvSpPr>
                <a:spLocks/>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41"/>
              <p:cNvSpPr>
                <a:spLocks/>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42"/>
              <p:cNvSpPr>
                <a:spLocks/>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43"/>
              <p:cNvSpPr>
                <a:spLocks/>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44"/>
              <p:cNvSpPr>
                <a:spLocks/>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45"/>
              <p:cNvSpPr>
                <a:spLocks/>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46"/>
              <p:cNvSpPr>
                <a:spLocks/>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47"/>
              <p:cNvSpPr>
                <a:spLocks/>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48"/>
              <p:cNvSpPr>
                <a:spLocks/>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49"/>
              <p:cNvSpPr>
                <a:spLocks/>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50"/>
              <p:cNvSpPr>
                <a:spLocks/>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51"/>
              <p:cNvSpPr>
                <a:spLocks/>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52"/>
              <p:cNvSpPr>
                <a:spLocks/>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53"/>
              <p:cNvSpPr>
                <a:spLocks/>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54"/>
              <p:cNvSpPr>
                <a:spLocks/>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55"/>
              <p:cNvSpPr>
                <a:spLocks/>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56"/>
              <p:cNvSpPr>
                <a:spLocks/>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57"/>
              <p:cNvSpPr>
                <a:spLocks/>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8" name="Freeform 58"/>
              <p:cNvSpPr>
                <a:spLocks/>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59"/>
              <p:cNvSpPr>
                <a:spLocks/>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60"/>
              <p:cNvSpPr>
                <a:spLocks/>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61"/>
              <p:cNvSpPr>
                <a:spLocks/>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62"/>
              <p:cNvSpPr>
                <a:spLocks/>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63"/>
              <p:cNvSpPr>
                <a:spLocks/>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64"/>
              <p:cNvSpPr>
                <a:spLocks/>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65"/>
              <p:cNvSpPr>
                <a:spLocks/>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6" name="Freeform 66"/>
              <p:cNvSpPr>
                <a:spLocks/>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7" name="Freeform 67"/>
              <p:cNvSpPr>
                <a:spLocks/>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8" name="Freeform 68"/>
              <p:cNvSpPr>
                <a:spLocks/>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9" name="Freeform 69"/>
              <p:cNvSpPr>
                <a:spLocks/>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70"/>
              <p:cNvSpPr>
                <a:spLocks/>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71"/>
              <p:cNvSpPr>
                <a:spLocks/>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72"/>
              <p:cNvSpPr>
                <a:spLocks/>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73"/>
              <p:cNvSpPr>
                <a:spLocks/>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74"/>
              <p:cNvSpPr>
                <a:spLocks/>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75"/>
              <p:cNvSpPr>
                <a:spLocks/>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6" name="Freeform 76"/>
              <p:cNvSpPr>
                <a:spLocks/>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7" name="Freeform 77"/>
              <p:cNvSpPr>
                <a:spLocks/>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78"/>
              <p:cNvSpPr>
                <a:spLocks/>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79"/>
              <p:cNvSpPr>
                <a:spLocks/>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80"/>
              <p:cNvSpPr>
                <a:spLocks/>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81"/>
              <p:cNvSpPr>
                <a:spLocks/>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82"/>
              <p:cNvSpPr>
                <a:spLocks/>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83"/>
              <p:cNvSpPr>
                <a:spLocks/>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84"/>
              <p:cNvSpPr>
                <a:spLocks/>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85"/>
              <p:cNvSpPr>
                <a:spLocks/>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86"/>
              <p:cNvSpPr>
                <a:spLocks/>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87"/>
              <p:cNvSpPr>
                <a:spLocks/>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88"/>
              <p:cNvSpPr>
                <a:spLocks/>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89"/>
              <p:cNvSpPr>
                <a:spLocks/>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90"/>
              <p:cNvSpPr>
                <a:spLocks/>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91"/>
              <p:cNvSpPr>
                <a:spLocks/>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92"/>
              <p:cNvSpPr>
                <a:spLocks/>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467" name="组合 466"/>
          <p:cNvGrpSpPr/>
          <p:nvPr/>
        </p:nvGrpSpPr>
        <p:grpSpPr>
          <a:xfrm>
            <a:off x="1871531" y="467073"/>
            <a:ext cx="8800292" cy="912836"/>
            <a:chOff x="1492256" y="494320"/>
            <a:chExt cx="6600219" cy="684627"/>
          </a:xfrm>
        </p:grpSpPr>
        <p:sp>
          <p:nvSpPr>
            <p:cNvPr id="468" name="任意多边形 467"/>
            <p:cNvSpPr/>
            <p:nvPr/>
          </p:nvSpPr>
          <p:spPr>
            <a:xfrm>
              <a:off x="1492256" y="994281"/>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a:solidFill>
                <a:schemeClr val="tx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9" name="文本框 7"/>
            <p:cNvSpPr txBox="1">
              <a:spLocks noChangeArrowheads="1"/>
            </p:cNvSpPr>
            <p:nvPr/>
          </p:nvSpPr>
          <p:spPr bwMode="auto">
            <a:xfrm>
              <a:off x="1639860" y="494320"/>
              <a:ext cx="6452615"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a:ln>
                    <a:noFill/>
                  </a:ln>
                  <a:solidFill>
                    <a:srgbClr val="0000FF"/>
                  </a:solidFill>
                  <a:effectLst/>
                  <a:uLnTx/>
                  <a:uFillTx/>
                  <a:latin typeface="#9Slide05 Habano" panose="02040603050506020204" pitchFamily="18" charset="0"/>
                  <a:ea typeface="微软雅黑" panose="020B0503020204020204" pitchFamily="34" charset="-122"/>
                  <a:cs typeface="Arial" panose="020B0604020202020204" pitchFamily="34" charset="0"/>
                </a:rPr>
                <a:t>THẢO LUẬN NHÓM</a:t>
              </a:r>
              <a:endParaRPr kumimoji="0" lang="zh-CN" altLang="en-US" sz="3733" b="1" i="0" u="none" strike="noStrike" kern="1200" cap="none" spc="0" normalizeH="0" baseline="0" noProof="0" dirty="0">
                <a:ln>
                  <a:noFill/>
                </a:ln>
                <a:solidFill>
                  <a:srgbClr val="0000FF"/>
                </a:solidFill>
                <a:effectLst/>
                <a:uLnTx/>
                <a:uFillTx/>
                <a:latin typeface="#9Slide05 Habano" panose="02040603050506020204" pitchFamily="18" charset="0"/>
                <a:ea typeface="微软雅黑" panose="020B0503020204020204" pitchFamily="34" charset="-122"/>
                <a:cs typeface="Arial" panose="020B0604020202020204" pitchFamily="34" charset="0"/>
              </a:endParaRPr>
            </a:p>
          </p:txBody>
        </p:sp>
      </p:grpSp>
      <p:sp>
        <p:nvSpPr>
          <p:cNvPr id="2" name="矩形 1"/>
          <p:cNvSpPr/>
          <p:nvPr/>
        </p:nvSpPr>
        <p:spPr>
          <a:xfrm>
            <a:off x="674291" y="2059934"/>
            <a:ext cx="4628907" cy="2657202"/>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2667" b="0" i="0" u="none" strike="noStrike" kern="1200" cap="none" spc="0" normalizeH="0" baseline="0" noProof="0" dirty="0">
                <a:ln>
                  <a:noFill/>
                </a:ln>
                <a:solidFill>
                  <a:srgbClr val="FF0000"/>
                </a:solidFill>
                <a:effectLst/>
                <a:uLnTx/>
                <a:uFillTx/>
                <a:latin typeface="+mj-lt"/>
                <a:ea typeface="微软雅黑" pitchFamily="34" charset="-122"/>
                <a:cs typeface="+mn-cs"/>
              </a:rPr>
              <a:t>N</a:t>
            </a:r>
            <a:r>
              <a:rPr kumimoji="0" lang="en-US" altLang="zh-CN" sz="2667" b="0" i="0" u="none" strike="noStrike" kern="1200" cap="none" spc="0" normalizeH="0" baseline="0" noProof="0" dirty="0" err="1">
                <a:ln>
                  <a:noFill/>
                </a:ln>
                <a:solidFill>
                  <a:srgbClr val="FF0000"/>
                </a:solidFill>
                <a:effectLst/>
                <a:uLnTx/>
                <a:uFillTx/>
                <a:latin typeface="+mj-lt"/>
                <a:ea typeface="微软雅黑" pitchFamily="34" charset="-122"/>
                <a:cs typeface="+mn-cs"/>
              </a:rPr>
              <a:t>hóm</a:t>
            </a:r>
            <a:r>
              <a:rPr kumimoji="0" lang="en-US" altLang="zh-CN" sz="2667" b="0" i="0" u="none" strike="noStrike" kern="1200" cap="none" spc="0" normalizeH="0" baseline="0" noProof="0" dirty="0">
                <a:ln>
                  <a:noFill/>
                </a:ln>
                <a:solidFill>
                  <a:srgbClr val="FF0000"/>
                </a:solidFill>
                <a:effectLst/>
                <a:uLnTx/>
                <a:uFillTx/>
                <a:latin typeface="+mj-lt"/>
                <a:ea typeface="微软雅黑" pitchFamily="34" charset="-122"/>
                <a:cs typeface="+mn-cs"/>
              </a:rPr>
              <a:t> 1</a:t>
            </a:r>
            <a:r>
              <a:rPr kumimoji="0" lang="vi-VN" altLang="zh-CN" sz="2667" b="0" i="0" u="none" strike="noStrike" kern="1200" cap="none" spc="0" normalizeH="0" baseline="0" noProof="0" dirty="0">
                <a:ln>
                  <a:noFill/>
                </a:ln>
                <a:solidFill>
                  <a:srgbClr val="FF0000"/>
                </a:solidFill>
                <a:effectLst/>
                <a:uLnTx/>
                <a:uFillTx/>
                <a:latin typeface="+mj-lt"/>
                <a:ea typeface="微软雅黑" pitchFamily="34" charset="-122"/>
                <a:cs typeface="+mn-cs"/>
              </a:rPr>
              <a:t>: </a:t>
            </a:r>
          </a:p>
          <a:p>
            <a:pPr algn="just">
              <a:spcAft>
                <a:spcPts val="0"/>
              </a:spcAft>
            </a:pPr>
            <a:r>
              <a:rPr lang="en-US" sz="2800" b="1" i="1">
                <a:effectLst/>
                <a:latin typeface="Times New Roman" panose="02020603050405020304" pitchFamily="18" charset="0"/>
                <a:ea typeface="Times New Roman" panose="02020603050405020304" pitchFamily="18" charset="0"/>
              </a:rPr>
              <a:t>Hãy tìm những chi tiết trong truyện thể hiện sự năng động sáng tạo của Ê- đi-sơn?</a:t>
            </a:r>
            <a:endParaRPr lang="en-US" sz="2800">
              <a:effectLst/>
              <a:latin typeface="Times New Roman" panose="02020603050405020304" pitchFamily="18" charset="0"/>
              <a:ea typeface="Times New Roman" panose="02020603050405020304" pitchFamily="18" charset="0"/>
            </a:endParaRPr>
          </a:p>
          <a:p>
            <a:r>
              <a:rPr lang="en-US" sz="2800" b="1" i="1">
                <a:effectLst/>
                <a:latin typeface="Times New Roman" panose="02020603050405020304" pitchFamily="18" charset="0"/>
                <a:ea typeface="Times New Roman" panose="02020603050405020304" pitchFamily="18" charset="0"/>
              </a:rPr>
              <a:t> Việc làm đó đem lại thành quả gì cho Ê-đi-xơn</a:t>
            </a:r>
            <a:endParaRPr kumimoji="0" lang="vi-VN" altLang="zh-CN" sz="2667" b="0" i="0" u="none" strike="noStrike" kern="1200" cap="none" spc="0" normalizeH="0" baseline="0" noProof="0" dirty="0">
              <a:ln>
                <a:noFill/>
              </a:ln>
              <a:solidFill>
                <a:srgbClr val="FF0000"/>
              </a:solidFill>
              <a:effectLst/>
              <a:uLnTx/>
              <a:uFillTx/>
              <a:latin typeface="+mj-lt"/>
              <a:ea typeface="微软雅黑" pitchFamily="34" charset="-122"/>
              <a:cs typeface="+mn-cs"/>
            </a:endParaRPr>
          </a:p>
        </p:txBody>
      </p:sp>
      <p:sp>
        <p:nvSpPr>
          <p:cNvPr id="471" name="矩形 470"/>
          <p:cNvSpPr/>
          <p:nvPr/>
        </p:nvSpPr>
        <p:spPr>
          <a:xfrm>
            <a:off x="6914586" y="2260545"/>
            <a:ext cx="4608999" cy="2657202"/>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CN" altLang="en-US" sz="2667"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vi-VN" altLang="zh-CN" sz="2667" b="0"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N</a:t>
            </a:r>
            <a:r>
              <a:rPr kumimoji="0" lang="en-US" altLang="zh-CN" sz="2667" b="0"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hóm</a:t>
            </a:r>
            <a:r>
              <a:rPr kumimoji="0" lang="en-US" altLang="zh-CN" sz="2667" b="0"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 </a:t>
            </a:r>
            <a:r>
              <a:rPr kumimoji="0" lang="vi-VN" altLang="zh-CN" sz="2667" b="0" i="0" u="none" strike="noStrike" kern="1200" cap="none" spc="0" normalizeH="0" baseline="0" noProof="0" dirty="0">
                <a:ln>
                  <a:noFill/>
                </a:ln>
                <a:solidFill>
                  <a:srgbClr val="FF0000"/>
                </a:solidFill>
                <a:effectLst/>
                <a:uLnTx/>
                <a:uFillTx/>
                <a:latin typeface="Times New Roman" panose="02020603050405020304" pitchFamily="18" charset="0"/>
                <a:ea typeface="微软雅黑" pitchFamily="34" charset="-122"/>
                <a:cs typeface="Times New Roman" panose="02020603050405020304" pitchFamily="18" charset="0"/>
              </a:rPr>
              <a:t>2: </a:t>
            </a:r>
          </a:p>
          <a:p>
            <a:pPr algn="just">
              <a:spcAft>
                <a:spcPts val="0"/>
              </a:spcAft>
            </a:pPr>
            <a:r>
              <a:rPr lang="en-US" sz="2800" b="1" i="1">
                <a:effectLst/>
                <a:latin typeface="Times New Roman" panose="02020603050405020304" pitchFamily="18" charset="0"/>
                <a:ea typeface="Times New Roman" panose="02020603050405020304" pitchFamily="18" charset="0"/>
              </a:rPr>
              <a:t>Hãy tìm những chi tiết trong truyện thể hiện sự năng động sáng tạo của Lê Thái Hoàng?</a:t>
            </a:r>
            <a:endParaRPr lang="en-US" sz="2800">
              <a:effectLst/>
              <a:latin typeface="Times New Roman" panose="02020603050405020304" pitchFamily="18" charset="0"/>
              <a:ea typeface="Times New Roman" panose="02020603050405020304" pitchFamily="18" charset="0"/>
            </a:endParaRPr>
          </a:p>
          <a:p>
            <a:pPr algn="just">
              <a:spcAft>
                <a:spcPts val="0"/>
              </a:spcAft>
            </a:pPr>
            <a:r>
              <a:rPr lang="en-US" sz="2800" b="1" i="1">
                <a:effectLst/>
                <a:latin typeface="Times New Roman" panose="02020603050405020304" pitchFamily="18" charset="0"/>
                <a:ea typeface="Times New Roman" panose="02020603050405020304" pitchFamily="18" charset="0"/>
              </a:rPr>
              <a:t> Việc làm đó đem lại thành quả gì cho Lê Thái Hoàng?</a:t>
            </a:r>
            <a:endParaRPr lang="en-US" sz="2800">
              <a:effectLst/>
              <a:latin typeface="Times New Roman" panose="02020603050405020304" pitchFamily="18" charset="0"/>
              <a:ea typeface="Times New Roman" panose="02020603050405020304" pitchFamily="18" charset="0"/>
            </a:endParaRPr>
          </a:p>
        </p:txBody>
      </p:sp>
      <p:pic>
        <p:nvPicPr>
          <p:cNvPr id="413" name="图片 412"/>
          <p:cNvPicPr>
            <a:picLocks noChangeAspect="1"/>
          </p:cNvPicPr>
          <p:nvPr/>
        </p:nvPicPr>
        <p:blipFill rotWithShape="1">
          <a:blip r:embed="rId5" cstate="print">
            <a:extLst>
              <a:ext uri="{28A0092B-C50C-407E-A947-70E740481C1C}">
                <a14:useLocalDpi xmlns:a14="http://schemas.microsoft.com/office/drawing/2010/main" val="0"/>
              </a:ext>
            </a:extLst>
          </a:blip>
          <a:srcRect t="25626"/>
          <a:stretch/>
        </p:blipFill>
        <p:spPr>
          <a:xfrm>
            <a:off x="4677484" y="1371919"/>
            <a:ext cx="2927841" cy="3918901"/>
          </a:xfrm>
          <a:prstGeom prst="rect">
            <a:avLst/>
          </a:prstGeom>
        </p:spPr>
      </p:pic>
    </p:spTree>
    <p:extLst>
      <p:ext uri="{BB962C8B-B14F-4D97-AF65-F5344CB8AC3E}">
        <p14:creationId xmlns:p14="http://schemas.microsoft.com/office/powerpoint/2010/main" val="52481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64;p9"/>
          <p:cNvPicPr preferRelativeResize="0"/>
          <p:nvPr/>
        </p:nvPicPr>
        <p:blipFill rotWithShape="1">
          <a:blip r:embed="rId3">
            <a:alphaModFix/>
          </a:blip>
          <a:srcRect l="15285" t="10430" r="46645" b="11190"/>
          <a:stretch/>
        </p:blipFill>
        <p:spPr>
          <a:xfrm>
            <a:off x="-1568692" y="-617342"/>
            <a:ext cx="14513983" cy="7889965"/>
          </a:xfrm>
          <a:prstGeom prst="rect">
            <a:avLst/>
          </a:prstGeom>
          <a:noFill/>
          <a:ln>
            <a:no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6623" y="0"/>
            <a:ext cx="9259159" cy="7411129"/>
          </a:xfrm>
          <a:prstGeom prst="rect">
            <a:avLst/>
          </a:prstGeom>
          <a:effectLst>
            <a:softEdge rad="939800"/>
          </a:effectLst>
        </p:spPr>
      </p:pic>
      <p:sp>
        <p:nvSpPr>
          <p:cNvPr id="4" name="TextBox 3"/>
          <p:cNvSpPr txBox="1"/>
          <p:nvPr/>
        </p:nvSpPr>
        <p:spPr>
          <a:xfrm>
            <a:off x="1914316" y="439623"/>
            <a:ext cx="830580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0000FF"/>
                </a:solidFill>
                <a:effectLst/>
                <a:uLnTx/>
                <a:uFillTx/>
                <a:latin typeface="#9Slide05 Habano" panose="02040603050506020204" pitchFamily="18" charset="0"/>
                <a:ea typeface="+mn-ea"/>
                <a:cs typeface="Times New Roman" pitchFamily="18" charset="0"/>
              </a:rPr>
              <a:t>1. Nhà</a:t>
            </a:r>
            <a:r>
              <a:rPr kumimoji="0" lang="en-US" sz="2800" b="1" i="0" u="sng" strike="noStrike" kern="1200" cap="none" spc="0" normalizeH="0" noProof="0">
                <a:ln>
                  <a:noFill/>
                </a:ln>
                <a:solidFill>
                  <a:srgbClr val="0000FF"/>
                </a:solidFill>
                <a:effectLst/>
                <a:uLnTx/>
                <a:uFillTx/>
                <a:latin typeface="#9Slide05 Habano" panose="02040603050506020204" pitchFamily="18" charset="0"/>
                <a:ea typeface="+mn-ea"/>
                <a:cs typeface="Times New Roman" pitchFamily="18" charset="0"/>
              </a:rPr>
              <a:t> bác học Ê-Đi-Xơn</a:t>
            </a:r>
            <a:endParaRPr kumimoji="0" lang="en-US" sz="2800" b="1" i="0" u="sng" strike="noStrike" kern="1200" cap="none" spc="0" normalizeH="0" baseline="0" noProof="0" dirty="0">
              <a:ln>
                <a:noFill/>
              </a:ln>
              <a:solidFill>
                <a:srgbClr val="0000FF"/>
              </a:solidFill>
              <a:effectLst/>
              <a:uLnTx/>
              <a:uFillTx/>
              <a:latin typeface="#9Slide05 Habano" panose="02040603050506020204"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val 18"/>
          <p:cNvSpPr/>
          <p:nvPr/>
        </p:nvSpPr>
        <p:spPr>
          <a:xfrm>
            <a:off x="3106623" y="891540"/>
            <a:ext cx="4471654" cy="5445956"/>
          </a:xfrm>
          <a:prstGeom prst="ellipse">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400">
                <a:solidFill>
                  <a:srgbClr val="FF0000"/>
                </a:solidFill>
                <a:effectLst/>
                <a:latin typeface="Times New Roman" panose="02020603050405020304" pitchFamily="18" charset="0"/>
                <a:ea typeface="Times New Roman" panose="02020603050405020304" pitchFamily="18" charset="0"/>
              </a:rPr>
              <a:t>- Đặt các tấm guơng xung quanh giuờng mẹ</a:t>
            </a:r>
          </a:p>
          <a:p>
            <a:pPr algn="just">
              <a:spcAft>
                <a:spcPts val="0"/>
              </a:spcAft>
            </a:pPr>
            <a:r>
              <a:rPr lang="en-US" sz="2400">
                <a:solidFill>
                  <a:srgbClr val="FF0000"/>
                </a:solidFill>
                <a:effectLst/>
                <a:latin typeface="Times New Roman" panose="02020603050405020304" pitchFamily="18" charset="0"/>
                <a:ea typeface="Times New Roman" panose="02020603050405020304" pitchFamily="18" charset="0"/>
              </a:rPr>
              <a:t>- Đặy các ngọn nến, đèn dầu truớc guơng.</a:t>
            </a:r>
          </a:p>
          <a:p>
            <a:pPr algn="just">
              <a:spcAft>
                <a:spcPts val="0"/>
              </a:spcAft>
            </a:pPr>
            <a:r>
              <a:rPr lang="en-US" sz="2400">
                <a:solidFill>
                  <a:srgbClr val="FF0000"/>
                </a:solidFill>
                <a:effectLst/>
                <a:latin typeface="Times New Roman" panose="02020603050405020304" pitchFamily="18" charset="0"/>
                <a:ea typeface="Times New Roman" panose="02020603050405020304" pitchFamily="18" charset="0"/>
              </a:rPr>
              <a:t>- Điều chỉnh vị trí của ánh sáng đèn dầu cho ánh sánh tập trung lại đúng chỗ thuận tiện cho thầy thuốc mổ cho mẹ mình.</a:t>
            </a:r>
          </a:p>
        </p:txBody>
      </p:sp>
      <p:sp>
        <p:nvSpPr>
          <p:cNvPr id="5" name="Right Arrow 4"/>
          <p:cNvSpPr/>
          <p:nvPr/>
        </p:nvSpPr>
        <p:spPr>
          <a:xfrm>
            <a:off x="7586449" y="2994434"/>
            <a:ext cx="728238" cy="1225529"/>
          </a:xfrm>
          <a:prstGeom prst="rightArrow">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8322859" y="658261"/>
            <a:ext cx="3306557" cy="5897873"/>
          </a:xfrm>
          <a:prstGeom prst="ellips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i="1">
                <a:solidFill>
                  <a:srgbClr val="FF0000"/>
                </a:solidFill>
                <a:effectLst/>
                <a:latin typeface="Times New Roman" panose="02020603050405020304" pitchFamily="18" charset="0"/>
                <a:ea typeface="Times New Roman" panose="02020603050405020304" pitchFamily="18" charset="0"/>
              </a:rPr>
              <a:t>+ Cứu sống đuợc mẹ</a:t>
            </a:r>
            <a:endParaRPr lang="en-US" sz="2800">
              <a:solidFill>
                <a:srgbClr val="FF0000"/>
              </a:solidFill>
              <a:effectLst/>
              <a:latin typeface="Times New Roman" panose="02020603050405020304" pitchFamily="18" charset="0"/>
              <a:ea typeface="Times New Roman" panose="02020603050405020304" pitchFamily="18" charset="0"/>
            </a:endParaRPr>
          </a:p>
          <a:p>
            <a:pPr algn="just">
              <a:spcAft>
                <a:spcPts val="0"/>
              </a:spcAft>
            </a:pPr>
            <a:r>
              <a:rPr lang="en-US" sz="2800" i="1">
                <a:solidFill>
                  <a:srgbClr val="FF0000"/>
                </a:solidFill>
                <a:effectLst/>
                <a:latin typeface="Times New Roman" panose="02020603050405020304" pitchFamily="18" charset="0"/>
                <a:ea typeface="Times New Roman" panose="02020603050405020304" pitchFamily="18" charset="0"/>
              </a:rPr>
              <a:t>+ Trở thành nhà khoa học vĩ đại.</a:t>
            </a:r>
            <a:r>
              <a:rPr lang="en-US" sz="2800" b="1" i="1">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30" y="2839138"/>
            <a:ext cx="2466975" cy="1847850"/>
          </a:xfrm>
          <a:prstGeom prst="rect">
            <a:avLst/>
          </a:prstGeom>
        </p:spPr>
      </p:pic>
    </p:spTree>
    <p:extLst>
      <p:ext uri="{BB962C8B-B14F-4D97-AF65-F5344CB8AC3E}">
        <p14:creationId xmlns:p14="http://schemas.microsoft.com/office/powerpoint/2010/main" val="19526576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745235" y="-706631"/>
            <a:ext cx="14734901" cy="8018904"/>
          </a:xfrm>
          <a:prstGeom prst="rect">
            <a:avLst/>
          </a:prstGeom>
          <a:noFill/>
          <a:ln>
            <a:noFill/>
          </a:ln>
        </p:spPr>
      </p:pic>
      <p:grpSp>
        <p:nvGrpSpPr>
          <p:cNvPr id="3" name="组合 20"/>
          <p:cNvGrpSpPr/>
          <p:nvPr/>
        </p:nvGrpSpPr>
        <p:grpSpPr>
          <a:xfrm>
            <a:off x="617220" y="513553"/>
            <a:ext cx="11047399" cy="812742"/>
            <a:chOff x="917221" y="461299"/>
            <a:chExt cx="7416824" cy="609556"/>
          </a:xfrm>
        </p:grpSpPr>
        <p:sp>
          <p:nvSpPr>
            <p:cNvPr id="4" name="任意多边形 21"/>
            <p:cNvSpPr/>
            <p:nvPr/>
          </p:nvSpPr>
          <p:spPr>
            <a:xfrm>
              <a:off x="988200" y="886189"/>
              <a:ext cx="6192688" cy="184666"/>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9525" cap="rnd" cmpd="sng" algn="ctr">
              <a:solidFill>
                <a:srgbClr val="000000"/>
              </a:solidFill>
              <a:prstDash val="lgDash"/>
              <a:roun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 name="文本框 7"/>
            <p:cNvSpPr txBox="1">
              <a:spLocks noChangeArrowheads="1"/>
            </p:cNvSpPr>
            <p:nvPr/>
          </p:nvSpPr>
          <p:spPr bwMode="auto">
            <a:xfrm>
              <a:off x="917221" y="461299"/>
              <a:ext cx="7416824" cy="5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altLang="zh-CN" sz="3733" b="1" i="1" u="none" strike="noStrike" kern="0" cap="none" spc="0" normalizeH="0" baseline="0" noProof="0">
                  <a:ln>
                    <a:noFill/>
                  </a:ln>
                  <a:solidFill>
                    <a:srgbClr val="0000FF"/>
                  </a:solidFill>
                  <a:effectLst/>
                  <a:uLnTx/>
                  <a:uFillTx/>
                  <a:latin typeface="#9Slide05 Habano" panose="02040603050506020204" pitchFamily="18" charset="0"/>
                  <a:ea typeface="微软雅黑" panose="020B0503020204020204" pitchFamily="34" charset="-122"/>
                </a:rPr>
                <a:t>2. Lê</a:t>
              </a:r>
              <a:r>
                <a:rPr kumimoji="0" lang="en-US" altLang="zh-CN" sz="3733" b="1" i="1" u="none" strike="noStrike" kern="0" cap="none" spc="0" normalizeH="0" noProof="0">
                  <a:ln>
                    <a:noFill/>
                  </a:ln>
                  <a:solidFill>
                    <a:srgbClr val="0000FF"/>
                  </a:solidFill>
                  <a:effectLst/>
                  <a:uLnTx/>
                  <a:uFillTx/>
                  <a:latin typeface="#9Slide05 Habano" panose="02040603050506020204" pitchFamily="18" charset="0"/>
                  <a:ea typeface="微软雅黑" panose="020B0503020204020204" pitchFamily="34" charset="-122"/>
                </a:rPr>
                <a:t> Thái Hoàng một học sinh năng động, sáng tạo</a:t>
              </a:r>
              <a:endParaRPr kumimoji="0" lang="zh-CN" altLang="en-US" sz="3733" b="1" i="1" u="none" strike="noStrike" kern="0" cap="none" spc="0" normalizeH="0" baseline="0" noProof="0" dirty="0">
                <a:ln>
                  <a:noFill/>
                </a:ln>
                <a:solidFill>
                  <a:srgbClr val="0000FF"/>
                </a:solidFill>
                <a:effectLst/>
                <a:uLnTx/>
                <a:uFillTx/>
                <a:latin typeface="#9Slide05 Habano" panose="02040603050506020204" pitchFamily="18" charset="0"/>
                <a:ea typeface="微软雅黑" panose="020B0503020204020204" pitchFamily="34" charset="-122"/>
              </a:endParaRPr>
            </a:p>
          </p:txBody>
        </p:sp>
      </p:gr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80" b="16601"/>
          <a:stretch/>
        </p:blipFill>
        <p:spPr>
          <a:xfrm>
            <a:off x="722944" y="1381508"/>
            <a:ext cx="4260536" cy="4699251"/>
          </a:xfrm>
          <a:prstGeom prst="rect">
            <a:avLst/>
          </a:prstGeom>
        </p:spPr>
      </p:pic>
      <p:sp>
        <p:nvSpPr>
          <p:cNvPr id="7" name="Rounded Rectangle 6"/>
          <p:cNvSpPr/>
          <p:nvPr/>
        </p:nvSpPr>
        <p:spPr>
          <a:xfrm>
            <a:off x="5303520" y="1381508"/>
            <a:ext cx="6057900" cy="4882132"/>
          </a:xfrm>
          <a:prstGeom prst="roundRect">
            <a:avLst/>
          </a:prstGeom>
          <a:solidFill>
            <a:srgbClr val="FFC000">
              <a:lumMod val="60000"/>
              <a:lumOff val="40000"/>
            </a:srgbClr>
          </a:solidFill>
          <a:ln w="25400" cap="flat" cmpd="sng" algn="ctr">
            <a:solidFill>
              <a:srgbClr val="C00000"/>
            </a:solidFill>
            <a:prstDash val="solid"/>
          </a:ln>
          <a:effectLst/>
        </p:spPr>
        <p:txBody>
          <a:bodyPr rtlCol="0" anchor="ctr"/>
          <a:lstStyle/>
          <a:p>
            <a:pPr marR="91440" indent="91440" algn="just">
              <a:spcAft>
                <a:spcPts val="0"/>
              </a:spcAft>
            </a:pPr>
            <a:r>
              <a:rPr lang="en-US" sz="3200">
                <a:effectLst/>
                <a:latin typeface="Times New Roman" panose="02020603050405020304" pitchFamily="18" charset="0"/>
                <a:ea typeface="Times New Roman" panose="02020603050405020304" pitchFamily="18" charset="0"/>
              </a:rPr>
              <a:t>- Lê Thái Hoàng đã tìm ra cách giải toán nhanh hơn, tìm đề thi quốc tế dịch ra tiếng việt, kiên trì </a:t>
            </a:r>
          </a:p>
          <a:p>
            <a:pPr marR="91440" algn="just">
              <a:spcAft>
                <a:spcPts val="0"/>
              </a:spcAft>
            </a:pPr>
            <a:r>
              <a:rPr lang="en-US" sz="3200" b="1" i="1" u="sng">
                <a:effectLst/>
                <a:latin typeface="Times New Roman" panose="02020603050405020304" pitchFamily="18" charset="0"/>
                <a:ea typeface="Times New Roman" panose="02020603050405020304" pitchFamily="18" charset="0"/>
              </a:rPr>
              <a:t>Kết quả</a:t>
            </a:r>
            <a:r>
              <a:rPr lang="en-US" sz="3200" i="1">
                <a:effectLst/>
                <a:latin typeface="Times New Roman" panose="02020603050405020304" pitchFamily="18" charset="0"/>
                <a:ea typeface="Times New Roman" panose="02020603050405020304" pitchFamily="18" charset="0"/>
              </a:rPr>
              <a:t>: Lê Thái Hoàng đã đạt nhiều huy chương kì thi toán quốc tế lần thứ 39 và huy vàng kì thi quốc tế lần thứ 40.</a:t>
            </a:r>
            <a:endParaRPr lang="en-US" sz="3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831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TotalTime>
  <Words>1652</Words>
  <Application>Microsoft Office PowerPoint</Application>
  <PresentationFormat>Màn hình rộng</PresentationFormat>
  <Paragraphs>140</Paragraphs>
  <Slides>29</Slides>
  <Notes>8</Notes>
  <HiddenSlides>0</HiddenSlides>
  <MMClips>2</MMClips>
  <ScaleCrop>false</ScaleCrop>
  <HeadingPairs>
    <vt:vector size="4" baseType="variant">
      <vt:variant>
        <vt:lpstr>Chủ đề</vt:lpstr>
      </vt:variant>
      <vt:variant>
        <vt:i4>6</vt:i4>
      </vt:variant>
      <vt:variant>
        <vt:lpstr>Tiêu đề Bản chiếu</vt:lpstr>
      </vt:variant>
      <vt:variant>
        <vt:i4>29</vt:i4>
      </vt:variant>
    </vt:vector>
  </HeadingPairs>
  <TitlesOfParts>
    <vt:vector size="35" baseType="lpstr">
      <vt:lpstr>Office Theme</vt:lpstr>
      <vt:lpstr>3_Office Theme</vt:lpstr>
      <vt:lpstr>2_Office Theme</vt:lpstr>
      <vt:lpstr>17_Office Theme</vt:lpstr>
      <vt:lpstr>36_Office Theme</vt:lpstr>
      <vt:lpstr>30_Office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 Thế nào là năng động, sáng tạo?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duonggt771@gmail.com</cp:lastModifiedBy>
  <cp:revision>48</cp:revision>
  <dcterms:created xsi:type="dcterms:W3CDTF">2021-08-18T02:28:35Z</dcterms:created>
  <dcterms:modified xsi:type="dcterms:W3CDTF">2022-11-16T06:41:43Z</dcterms:modified>
</cp:coreProperties>
</file>