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2"/>
  </p:notesMasterIdLst>
  <p:sldIdLst>
    <p:sldId id="258" r:id="rId2"/>
    <p:sldId id="259" r:id="rId3"/>
    <p:sldId id="260" r:id="rId4"/>
    <p:sldId id="261" r:id="rId5"/>
    <p:sldId id="283" r:id="rId6"/>
    <p:sldId id="262" r:id="rId7"/>
    <p:sldId id="263" r:id="rId8"/>
    <p:sldId id="286" r:id="rId9"/>
    <p:sldId id="265" r:id="rId10"/>
    <p:sldId id="267" r:id="rId11"/>
    <p:sldId id="268" r:id="rId12"/>
    <p:sldId id="271" r:id="rId13"/>
    <p:sldId id="270" r:id="rId14"/>
    <p:sldId id="273" r:id="rId15"/>
    <p:sldId id="272" r:id="rId16"/>
    <p:sldId id="276" r:id="rId17"/>
    <p:sldId id="277" r:id="rId18"/>
    <p:sldId id="279" r:id="rId19"/>
    <p:sldId id="281" r:id="rId20"/>
    <p:sldId id="280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F9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8" d="100"/>
          <a:sy n="58" d="100"/>
        </p:scale>
        <p:origin x="988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7FA74-4B56-4F08-A027-0258164E004A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45C966-F402-4803-9374-C1382F54C15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7953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309676800 w 120000"/>
              <a:gd name="T3" fmla="*/ 0 h 120000"/>
              <a:gd name="T4" fmla="*/ 3096768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</p:spPr>
      </p:sp>
      <p:sp>
        <p:nvSpPr>
          <p:cNvPr id="69635" name="Notes Placeholder 2"/>
          <p:cNvSpPr txBox="1"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compatLnSpc="1"/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0" y="0"/>
            <a:ext cx="0" cy="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88A823A-ED9A-4DA1-B61B-C1A4975113B9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 panose="020B0604020202020204" pitchFamily="34" charset="0"/>
                <a:sym typeface="Arial" panose="020B0604020202020204" pitchFamily="34" charset="0"/>
              </a:r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A958-0609-4F62-B680-7A896B1DFC3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F478-6763-4228-BEB0-A4E87D91F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A958-0609-4F62-B680-7A896B1DFC3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F478-6763-4228-BEB0-A4E87D91F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A958-0609-4F62-B680-7A896B1DFC3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F478-6763-4228-BEB0-A4E87D91F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6"/>
          <p:cNvPicPr preferRelativeResize="0"/>
          <p:nvPr/>
        </p:nvPicPr>
        <p:blipFill rotWithShape="1">
          <a:blip r:embed="rId2">
            <a:alphaModFix amt="28000"/>
          </a:blip>
          <a:srcRect t="3044" b="39510"/>
          <a:stretch>
            <a:fillRect/>
          </a:stretch>
        </p:blipFill>
        <p:spPr>
          <a:xfrm>
            <a:off x="-330200" y="-249933"/>
            <a:ext cx="12981939" cy="73601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23;p6"/>
          <p:cNvPicPr preferRelativeResize="0"/>
          <p:nvPr/>
        </p:nvPicPr>
        <p:blipFill rotWithShape="1">
          <a:blip r:embed="rId3"/>
          <a:srcRect/>
          <a:stretch>
            <a:fillRect/>
          </a:stretch>
        </p:blipFill>
        <p:spPr>
          <a:xfrm>
            <a:off x="339234" y="268151"/>
            <a:ext cx="11513532" cy="6321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A958-0609-4F62-B680-7A896B1DFC3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F478-6763-4228-BEB0-A4E87D91F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A958-0609-4F62-B680-7A896B1DFC3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F478-6763-4228-BEB0-A4E87D91F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A958-0609-4F62-B680-7A896B1DFC3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F478-6763-4228-BEB0-A4E87D91F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A958-0609-4F62-B680-7A896B1DFC3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F478-6763-4228-BEB0-A4E87D91F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A958-0609-4F62-B680-7A896B1DFC3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F478-6763-4228-BEB0-A4E87D91F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A958-0609-4F62-B680-7A896B1DFC3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F478-6763-4228-BEB0-A4E87D91F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A958-0609-4F62-B680-7A896B1DFC3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F478-6763-4228-BEB0-A4E87D91F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6A958-0609-4F62-B680-7A896B1DFC3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BDF478-6763-4228-BEB0-A4E87D91F81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E6A958-0609-4F62-B680-7A896B1DFC36}" type="datetimeFigureOut">
              <a:rPr lang="en-US" smtClean="0"/>
              <a:t>7/21/2023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DF478-6763-4228-BEB0-A4E87D91F81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5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2.xml"/><Relationship Id="rId7" Type="http://schemas.openxmlformats.org/officeDocument/2006/relationships/image" Target="../media/image19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EFD1"/>
            </a:gs>
            <a:gs pos="64999">
              <a:srgbClr val="F0EBD5"/>
            </a:gs>
            <a:gs pos="100000">
              <a:srgbClr val="D1C39F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>
            <a:spLocks noChangeArrowheads="1"/>
          </p:cNvSpPr>
          <p:nvPr/>
        </p:nvSpPr>
        <p:spPr bwMode="auto">
          <a:xfrm>
            <a:off x="1861577" y="3235722"/>
            <a:ext cx="8715002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Tiết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4- </a:t>
            </a:r>
            <a:r>
              <a:rPr lang="en-US" altLang="en-US" sz="5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Bài</a:t>
            </a:r>
            <a:r>
              <a:rPr lang="en-US" altLang="en-US" sz="5400" b="1" dirty="0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3:</a:t>
            </a: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  <a:endParaRPr lang="vi-VN" altLang="en-US" sz="5400" b="1" dirty="0">
              <a:solidFill>
                <a:srgbClr val="FF0000"/>
              </a:solidFill>
              <a:latin typeface="Times New Roman" panose="02020603050405020304" pitchFamily="18" charset="0"/>
              <a:ea typeface="Helvetica Neue"/>
              <a:cs typeface="Times New Roman" panose="02020603050405020304" pitchFamily="18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5400" b="1" dirty="0">
                <a:solidFill>
                  <a:srgbClr val="FF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DÂN CHỦ VÀ KỈ LUẬT</a:t>
            </a:r>
            <a:endParaRPr lang="en-SG" altLang="en-US" sz="5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utoShape 2" descr="Galileo Galilei Và Chân Lý “Dù Sao Trái đất Vẫn Quay” - Thiên Văn Học Đà  Nẵ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sp>
        <p:nvSpPr>
          <p:cNvPr id="7" name="AutoShape 4" descr="Những câu ca dao tục ngữ nói về tính trung thực - Wiki Cách Làm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  <p:pic>
        <p:nvPicPr>
          <p:cNvPr id="5" name="Picture 2" descr="hình-thức-dân-chủ-trực-tiếp-và-dân-chủ-đại-diệ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7"/>
            <a:ext cx="4201273" cy="26167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91081" y="96174"/>
            <a:ext cx="4255994" cy="27451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2" name="Picture 8" descr="Dân chủ – kỷ cương trong văn kiện Đại hội XIII của Đảng | Tạp chí Quản lý  nhà nướ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7074" y="73994"/>
            <a:ext cx="4160931" cy="27894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" name="图片 8" descr="6fc417983c9675ce1b60e983870aeb8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632" y="0"/>
            <a:ext cx="2181726" cy="11663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8" name="Straight Arrow Connector 117"/>
          <p:cNvCxnSpPr/>
          <p:nvPr/>
        </p:nvCxnSpPr>
        <p:spPr>
          <a:xfrm flipH="1">
            <a:off x="3477222" y="1308486"/>
            <a:ext cx="12429" cy="292039"/>
          </a:xfrm>
          <a:prstGeom prst="straightConnector1">
            <a:avLst/>
          </a:prstGeom>
          <a:ln w="28575">
            <a:solidFill>
              <a:srgbClr val="FF99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Straight Connector 119"/>
          <p:cNvCxnSpPr/>
          <p:nvPr/>
        </p:nvCxnSpPr>
        <p:spPr>
          <a:xfrm>
            <a:off x="3502080" y="3625334"/>
            <a:ext cx="0" cy="328211"/>
          </a:xfrm>
          <a:prstGeom prst="line">
            <a:avLst/>
          </a:prstGeom>
          <a:ln w="2857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2" name="Rectangle: Rounded Corners 13"/>
          <p:cNvSpPr/>
          <p:nvPr/>
        </p:nvSpPr>
        <p:spPr>
          <a:xfrm>
            <a:off x="471262" y="1433492"/>
            <a:ext cx="10771520" cy="2168347"/>
          </a:xfrm>
          <a:prstGeom prst="roundRect">
            <a:avLst/>
          </a:prstGeom>
          <a:solidFill>
            <a:srgbClr val="CCFF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̉?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quá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bàn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9A có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xảy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sự lộn xộn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?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Tại sao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Thê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́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là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trình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lớp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8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chúng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̃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được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ở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bài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nào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có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̀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cập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đến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tính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̉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5" name="Rectangle: Rounded Corners 24"/>
          <p:cNvSpPr/>
          <p:nvPr/>
        </p:nvSpPr>
        <p:spPr>
          <a:xfrm>
            <a:off x="367375" y="3717986"/>
            <a:ext cx="10978911" cy="3048146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tabLst>
                <a:tab pos="2743200" algn="ctr"/>
                <a:tab pos="5486400" algn="r"/>
              </a:tabLst>
            </a:pP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* </a:t>
            </a:r>
            <a:r>
              <a:rPr lang="en-US" sz="2400" b="1" i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</a:t>
            </a:r>
            <a:r>
              <a:rPr lang="en-US" sz="2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̉:</a:t>
            </a:r>
            <a:endParaRPr lang="en-US" sz="2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2743200" algn="ctr"/>
                <a:tab pos="5486400" algn="r"/>
              </a:tabLs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Là mọi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người được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làm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việc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của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̉,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biết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bàn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góp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phần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giám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sát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của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thê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̉,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của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tabLst>
                <a:tab pos="2743200" algn="ctr"/>
                <a:tab pos="5486400" algn="r"/>
              </a:tabLs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lộn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xộn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…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́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chính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là có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>
              <a:tabLst>
                <a:tab pos="2743200" algn="ctr"/>
                <a:tab pos="5486400" algn="r"/>
              </a:tabLst>
            </a:pPr>
            <a:r>
              <a:rPr lang="en-US" sz="2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b. Kỉ </a:t>
            </a:r>
            <a:r>
              <a:rPr lang="en-US" sz="2400" b="1" i="1" dirty="0" err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luật</a:t>
            </a:r>
            <a:r>
              <a:rPr lang="en-US" sz="2400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:</a:t>
            </a:r>
            <a:endParaRPr lang="en-US" sz="2400" b="1" dirty="0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tabLst>
                <a:tab pos="2743200" algn="ctr"/>
                <a:tab pos="5486400" algn="r"/>
              </a:tabLst>
            </a:pP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- Là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tuân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những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qui định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chung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của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cộng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đồng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̉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chức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xa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̃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hội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Nhằm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tạo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sự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̣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thống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nhất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hành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động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đê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̉ đạt được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chất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quả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i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endParaRPr lang="en-US" sz="2400" b="1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7" name="Picture 2" descr="F:\360安全浏览器下载\六一\Nipic_2531170_60e991fb751d3f8f\Nipic_2531170_20140501162158900000 [转换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2650" y="-81509"/>
            <a:ext cx="2178860" cy="14911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8" name="Rectangle 127"/>
          <p:cNvSpPr/>
          <p:nvPr/>
        </p:nvSpPr>
        <p:spPr>
          <a:xfrm>
            <a:off x="2783798" y="410867"/>
            <a:ext cx="141170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THẢO LUẬN </a:t>
            </a:r>
          </a:p>
        </p:txBody>
      </p:sp>
      <p:pic>
        <p:nvPicPr>
          <p:cNvPr id="131" name="Picture 14" descr="EXCESIZE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13132" y="229492"/>
            <a:ext cx="1652336" cy="1427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4"/>
          <p:cNvSpPr/>
          <p:nvPr/>
        </p:nvSpPr>
        <p:spPr>
          <a:xfrm>
            <a:off x="2209800" y="304801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sz="3200" dirty="0">
              <a:latin typeface=".VnTime" panose="020B7200000000000000" pitchFamily="34" charset="0"/>
            </a:endParaRPr>
          </a:p>
        </p:txBody>
      </p:sp>
      <p:sp>
        <p:nvSpPr>
          <p:cNvPr id="9222" name="Line 9"/>
          <p:cNvSpPr/>
          <p:nvPr/>
        </p:nvSpPr>
        <p:spPr>
          <a:xfrm>
            <a:off x="3581400" y="838200"/>
            <a:ext cx="6553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9223" name="Text Box 10"/>
          <p:cNvSpPr txBox="1"/>
          <p:nvPr/>
        </p:nvSpPr>
        <p:spPr>
          <a:xfrm>
            <a:off x="1752601" y="838201"/>
            <a:ext cx="3110147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Nội dung bài học</a:t>
            </a:r>
          </a:p>
        </p:txBody>
      </p:sp>
      <p:sp>
        <p:nvSpPr>
          <p:cNvPr id="9224" name="Line 11"/>
          <p:cNvSpPr/>
          <p:nvPr/>
        </p:nvSpPr>
        <p:spPr>
          <a:xfrm>
            <a:off x="7458892" y="1099811"/>
            <a:ext cx="0" cy="518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8" name="Text Box 12"/>
          <p:cNvSpPr txBox="1"/>
          <p:nvPr/>
        </p:nvSpPr>
        <p:spPr>
          <a:xfrm>
            <a:off x="7850777" y="1447801"/>
            <a:ext cx="2011680" cy="3046988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hiểu thế nào là dân chủ ? Thế nào là kỉ luật?</a:t>
            </a:r>
          </a:p>
          <a:p>
            <a:pPr algn="just"/>
            <a:endParaRPr sz="3200" dirty="0">
              <a:solidFill>
                <a:srgbClr val="FF0000"/>
              </a:solidFill>
              <a:latin typeface="Arial" panose="020B0604020202020204" pitchFamily="34" charset="0"/>
            </a:endParaRPr>
          </a:p>
        </p:txBody>
      </p:sp>
      <p:sp>
        <p:nvSpPr>
          <p:cNvPr id="19469" name="Text Box 13"/>
          <p:cNvSpPr txBox="1"/>
          <p:nvPr/>
        </p:nvSpPr>
        <p:spPr>
          <a:xfrm>
            <a:off x="1332410" y="1447801"/>
            <a:ext cx="6126481" cy="5201424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just">
              <a:buAutoNum type="arabicPeriod"/>
            </a:pP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sz="2800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chủ là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Char char="-"/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người làm chủ công việc</a:t>
            </a:r>
          </a:p>
          <a:p>
            <a:pPr marL="342900" indent="-342900" algn="just">
              <a:buChar char="-"/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người cùng được biết, cùng được tham gia.</a:t>
            </a:r>
          </a:p>
          <a:p>
            <a:pPr marL="342900" indent="-342900" algn="just">
              <a:buChar char="-"/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Mọi người cùng thực hiện, kiểm tra giám sát</a:t>
            </a:r>
          </a:p>
          <a:p>
            <a:pPr marL="342900" indent="-342900" algn="just"/>
            <a:r>
              <a:rPr lang="en-US"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sz="28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Kỉ luật là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342900" indent="-342900" algn="just">
              <a:buChar char="-"/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Tuân theo quy định của cộng đồng</a:t>
            </a:r>
          </a:p>
          <a:p>
            <a:pPr marL="342900" indent="-342900" algn="just">
              <a:buChar char="-"/>
            </a:pP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động thống nhất để đạt được chất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</a:t>
            </a:r>
            <a:endParaRPr sz="2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/>
            <a:endParaRPr sz="2400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9227" name="Text Box 14"/>
          <p:cNvSpPr txBox="1"/>
          <p:nvPr/>
        </p:nvSpPr>
        <p:spPr>
          <a:xfrm>
            <a:off x="2534194" y="228601"/>
            <a:ext cx="7800301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Bài 3:  DÂN CHỦ VÀ KỈ LUẬT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4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94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4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9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4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46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946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/>
          <p:nvPr/>
        </p:nvSpPr>
        <p:spPr>
          <a:xfrm>
            <a:off x="2209800" y="304801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sz="3200" dirty="0">
              <a:latin typeface=".VnTime" panose="020B7200000000000000" pitchFamily="34" charset="0"/>
            </a:endParaRPr>
          </a:p>
        </p:txBody>
      </p:sp>
      <p:sp>
        <p:nvSpPr>
          <p:cNvPr id="10246" name="Line 9"/>
          <p:cNvSpPr/>
          <p:nvPr/>
        </p:nvSpPr>
        <p:spPr>
          <a:xfrm>
            <a:off x="3581400" y="838200"/>
            <a:ext cx="6553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0247" name="Text Box 10"/>
          <p:cNvSpPr txBox="1"/>
          <p:nvPr/>
        </p:nvSpPr>
        <p:spPr>
          <a:xfrm>
            <a:off x="1697038" y="840478"/>
            <a:ext cx="3964547" cy="954107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</a:p>
          <a:p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444" name="Text Box 12"/>
          <p:cNvSpPr txBox="1"/>
          <p:nvPr/>
        </p:nvSpPr>
        <p:spPr>
          <a:xfrm>
            <a:off x="1752600" y="2248088"/>
            <a:ext cx="8382000" cy="954107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việc làm thể hiện dân chủ và thiếu dân chủ trong cuộc sống hiện nay.</a:t>
            </a:r>
          </a:p>
        </p:txBody>
      </p:sp>
      <p:sp>
        <p:nvSpPr>
          <p:cNvPr id="10250" name="Text Box 14"/>
          <p:cNvSpPr txBox="1"/>
          <p:nvPr/>
        </p:nvSpPr>
        <p:spPr>
          <a:xfrm>
            <a:off x="2351315" y="228601"/>
            <a:ext cx="7138762" cy="5847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Bài 3:  DÂN CHỦ VÀ KỈ LUẬT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9701289"/>
              </p:ext>
            </p:extLst>
          </p:nvPr>
        </p:nvGraphicFramePr>
        <p:xfrm>
          <a:off x="268442" y="704390"/>
          <a:ext cx="11653231" cy="5869141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61695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37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29045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Thiếu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endParaRPr lang="en-US" sz="28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332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sôi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nổi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chỉ</a:t>
                      </a:r>
                      <a:r>
                        <a:rPr lang="en-US" sz="24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tiêu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cụ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biện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pháp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vấn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chung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nguyện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lập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đội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thanh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niên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cờ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đỏ</a:t>
                      </a:r>
                      <a:r>
                        <a:rPr lang="en-US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Được đóng góp ý kiến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 Được tham gia 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Được biết khi việc có liên quan đến mình hoặc tập thể.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L</a:t>
                      </a:r>
                      <a:r>
                        <a:rPr kumimoji="0" lang="vi-VN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àm chủ công việc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xã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hội</a:t>
                      </a:r>
                      <a:endParaRPr kumimoji="0" lang="en-GB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Tham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đóng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kumimoji="0" lang="en-GB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kumimoji="0" lang="en-GB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Tôn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kumimoji="0" lang="en-US" sz="24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1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luật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.VnTime" panose="020B7200000000000000" pitchFamily="34" charset="0"/>
                        <a:buNone/>
                        <a:tabLst>
                          <a:tab pos="-36830" algn="l"/>
                          <a:tab pos="228600" algn="l"/>
                        </a:tabLst>
                      </a:pPr>
                      <a:r>
                        <a:rPr lang="en-US" sz="2000" dirty="0">
                          <a:effectLst/>
                          <a:latin typeface="#9Slide05 Brannboll Ny" panose="020000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bàn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bạc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góp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Sức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khoẻ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giảm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sút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Công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nghị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cải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thiện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lao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động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đồi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sống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vật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chất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nhưng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giám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đốc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chấp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nhận</a:t>
                      </a: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-Vi </a:t>
                      </a:r>
                      <a:r>
                        <a:rPr lang="en-US" sz="2800" b="1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endParaRPr lang="en-US" sz="2800" b="1" baseline="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marR="0" indent="-285750">
                        <a:spcBef>
                          <a:spcPts val="0"/>
                        </a:spcBef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Vi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phạm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an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toàn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lang="en-US" sz="28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thông</a:t>
                      </a:r>
                      <a:endParaRPr lang="en-US" sz="28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8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Text Box 33"/>
          <p:cNvSpPr txBox="1">
            <a:spLocks noChangeArrowheads="1"/>
          </p:cNvSpPr>
          <p:nvPr/>
        </p:nvSpPr>
        <p:spPr bwMode="auto">
          <a:xfrm>
            <a:off x="2103119" y="100293"/>
            <a:ext cx="9243167" cy="584775"/>
          </a:xfrm>
          <a:prstGeom prst="rect">
            <a:avLst/>
          </a:prstGeom>
          <a:solidFill>
            <a:srgbClr val="FFFF00"/>
          </a:solidFill>
          <a:ln w="9525">
            <a:solidFill>
              <a:srgbClr val="FF3300"/>
            </a:solidFill>
            <a:miter lim="800000"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3- BÀI 3: DÂN CHỦ VÀ KỈ LUẬT</a:t>
            </a:r>
            <a:endParaRPr lang="en-US" alt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图片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8494" y="4889759"/>
            <a:ext cx="2678802" cy="177801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0DD89758-C41A-4CEB-B421-EB436C16C0B0}" type="slidenum">
              <a:rPr kumimoji="0" lang="en-US" sz="18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14</a:t>
            </a:fld>
            <a:endParaRPr kumimoji="0" lang="en-US" sz="18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2" descr="Kết quả hình ảnh cho teaching integrati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56376" y="-127001"/>
            <a:ext cx="1955801" cy="195580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photos.myjoyonline.com/photos/news/201311/6579331693860_200143784020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177" y="-91007"/>
            <a:ext cx="2153777" cy="134611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WithinAttractio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 cstate="print"/>
          <a:stretch>
            <a:fillRect/>
          </a:stretch>
        </p:blipFill>
        <p:spPr>
          <a:xfrm>
            <a:off x="9651258" y="202439"/>
            <a:ext cx="609600" cy="609600"/>
          </a:xfrm>
          <a:prstGeom prst="rect">
            <a:avLst/>
          </a:prstGeom>
        </p:spPr>
      </p:pic>
      <p:sp>
        <p:nvSpPr>
          <p:cNvPr id="14" name="Rounded Rectangle 13"/>
          <p:cNvSpPr/>
          <p:nvPr/>
        </p:nvSpPr>
        <p:spPr>
          <a:xfrm>
            <a:off x="0" y="6477000"/>
            <a:ext cx="12192000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B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871815" y="1902474"/>
            <a:ext cx="10174309" cy="33642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>
              <a:spcBef>
                <a:spcPts val="1000"/>
              </a:spcBef>
            </a:pPr>
            <a:r>
              <a:rPr lang="vi-VN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 quan hệ giữa dân chủ và kỉ luật :</a:t>
            </a:r>
            <a:endParaRPr lang="en-US" sz="28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1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dân chủ mà k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kỷ luật dễ dẫn đến tình trạng dân chủ quá trớn , người này xâm phạm lợi ích người khác , sẽ không có được sự ổn đ</a:t>
            </a: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ị</a:t>
            </a: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 tập thể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>
              <a:spcBef>
                <a:spcPts val="1000"/>
              </a:spcBef>
            </a:pPr>
            <a:r>
              <a:rPr lang="en-US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kỷ luật mà k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dân chủ dễ tạo nên k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hông</a:t>
            </a: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khí căng thẳng , khó huy động </a:t>
            </a:r>
            <a:r>
              <a:rPr lang="en-US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</a:t>
            </a:r>
            <a:r>
              <a:rPr lang="vi-VN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 sự đóng góp của tất cả mọi người, dễ dẫn đến độc đoán chuyên quyền..</a:t>
            </a:r>
            <a:endParaRPr lang="en-US" sz="2800" b="1" i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itle 1"/>
          <p:cNvSpPr txBox="1"/>
          <p:nvPr>
            <p:custDataLst>
              <p:tags r:id="rId3"/>
            </p:custDataLst>
          </p:nvPr>
        </p:nvSpPr>
        <p:spPr>
          <a:xfrm>
            <a:off x="2266682" y="202439"/>
            <a:ext cx="7384576" cy="944562"/>
          </a:xfrm>
          <a:prstGeom prst="rect">
            <a:avLst/>
          </a:prstGeom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5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5335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Dân</a:t>
            </a:r>
            <a:r>
              <a:rPr lang="en-US" sz="5335" b="1" i="1" dirty="0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5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chủ</a:t>
            </a:r>
            <a:r>
              <a:rPr lang="en-US" sz="5335" b="1" i="1" dirty="0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5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và</a:t>
            </a:r>
            <a:r>
              <a:rPr lang="en-US" sz="5335" b="1" i="1" dirty="0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5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kỉ</a:t>
            </a:r>
            <a:r>
              <a:rPr lang="en-US" sz="5335" b="1" i="1" dirty="0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5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luật</a:t>
            </a:r>
            <a:r>
              <a:rPr lang="en-US" sz="5335" b="1" i="1" dirty="0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5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có</a:t>
            </a:r>
            <a:r>
              <a:rPr lang="en-US" sz="5335" b="1" i="1" dirty="0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5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mối</a:t>
            </a:r>
            <a:r>
              <a:rPr lang="en-US" sz="5335" b="1" i="1" dirty="0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5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quan</a:t>
            </a:r>
            <a:r>
              <a:rPr lang="en-US" sz="5335" b="1" i="1" dirty="0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5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hệ</a:t>
            </a:r>
            <a:r>
              <a:rPr lang="en-US" sz="5335" b="1" i="1" dirty="0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5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với</a:t>
            </a:r>
            <a:r>
              <a:rPr lang="en-US" sz="5335" b="1" i="1" dirty="0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5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nhau</a:t>
            </a:r>
            <a:r>
              <a:rPr lang="en-US" sz="5335" b="1" i="1" dirty="0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5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như</a:t>
            </a:r>
            <a:r>
              <a:rPr lang="en-US" sz="5335" b="1" i="1" dirty="0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5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thế</a:t>
            </a:r>
            <a:r>
              <a:rPr lang="en-US" sz="5335" b="1" i="1" dirty="0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</a:t>
            </a:r>
            <a:r>
              <a:rPr lang="en-US" sz="5335" b="1" i="1" dirty="0" err="1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nào</a:t>
            </a:r>
            <a:r>
              <a:rPr lang="en-US" sz="5335" b="1" i="1" dirty="0">
                <a:solidFill>
                  <a:schemeClr val="tx1"/>
                </a:solidFill>
                <a:latin typeface="Times New Roman" panose="02020603050405020304" pitchFamily="18" charset="0"/>
                <a:ea typeface="#9Slide05 Amtenar" panose="02000000000000000000" pitchFamily="2" charset="0"/>
                <a:cs typeface="Times New Roman" panose="02020603050405020304" pitchFamily="18" charset="0"/>
              </a:rPr>
              <a:t> ?</a:t>
            </a:r>
            <a:endParaRPr kumimoji="0" lang="en-US" sz="5335" b="1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#9Slide05 Amtenar" panose="02000000000000000000" pitchFamily="2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19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7" grpId="0" bldLvl="0" animBg="1"/>
      <p:bldP spid="1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6" name="Rectangle 4"/>
          <p:cNvSpPr/>
          <p:nvPr/>
        </p:nvSpPr>
        <p:spPr>
          <a:xfrm>
            <a:off x="2209800" y="304801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sz="3200" dirty="0">
              <a:latin typeface=".VnTime" panose="020B7200000000000000" pitchFamily="34" charset="0"/>
            </a:endParaRPr>
          </a:p>
        </p:txBody>
      </p:sp>
      <p:sp>
        <p:nvSpPr>
          <p:cNvPr id="13318" name="Line 9"/>
          <p:cNvSpPr/>
          <p:nvPr/>
        </p:nvSpPr>
        <p:spPr>
          <a:xfrm>
            <a:off x="3581400" y="838200"/>
            <a:ext cx="6553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3319" name="Text Box 10"/>
          <p:cNvSpPr txBox="1"/>
          <p:nvPr/>
        </p:nvSpPr>
        <p:spPr>
          <a:xfrm>
            <a:off x="1752601" y="838201"/>
            <a:ext cx="3523722" cy="5847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32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I. Nội dung bài học</a:t>
            </a:r>
          </a:p>
        </p:txBody>
      </p:sp>
      <p:sp>
        <p:nvSpPr>
          <p:cNvPr id="13320" name="Line 11"/>
          <p:cNvSpPr/>
          <p:nvPr/>
        </p:nvSpPr>
        <p:spPr>
          <a:xfrm>
            <a:off x="5943600" y="1524000"/>
            <a:ext cx="0" cy="518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7420" name="Text Box 12"/>
          <p:cNvSpPr txBox="1"/>
          <p:nvPr/>
        </p:nvSpPr>
        <p:spPr>
          <a:xfrm>
            <a:off x="6400800" y="2181497"/>
            <a:ext cx="3631474" cy="15696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chủ và kỉ luật có </a:t>
            </a:r>
            <a:r>
              <a:rPr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mối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thế nào?</a:t>
            </a:r>
          </a:p>
        </p:txBody>
      </p:sp>
      <p:sp>
        <p:nvSpPr>
          <p:cNvPr id="17421" name="Text Box 13"/>
          <p:cNvSpPr txBox="1"/>
          <p:nvPr/>
        </p:nvSpPr>
        <p:spPr>
          <a:xfrm>
            <a:off x="1524000" y="1815736"/>
            <a:ext cx="4343400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sz="2400" dirty="0">
                <a:solidFill>
                  <a:srgbClr val="0000FF"/>
                </a:solidFill>
                <a:latin typeface="Arial" panose="020B0604020202020204" pitchFamily="34" charset="0"/>
              </a:rPr>
              <a:t>    </a:t>
            </a:r>
            <a:r>
              <a:rPr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Mối quan hệ </a:t>
            </a:r>
            <a:r>
              <a:rPr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sz="28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mối quan hệ hai chiều.</a:t>
            </a:r>
          </a:p>
          <a:p>
            <a:pPr marL="342900" indent="-342900" algn="just"/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Dân chủ phải đảm bảo tính kỉ luật.</a:t>
            </a:r>
          </a:p>
          <a:p>
            <a:pPr marL="342900" indent="-342900" algn="just"/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+ Kỉ luật là điều kiện đảm bảo cho dân chủ được thực hiện hiệu quả.</a:t>
            </a:r>
          </a:p>
        </p:txBody>
      </p:sp>
      <p:sp>
        <p:nvSpPr>
          <p:cNvPr id="13323" name="Text Box 14"/>
          <p:cNvSpPr txBox="1"/>
          <p:nvPr/>
        </p:nvSpPr>
        <p:spPr>
          <a:xfrm>
            <a:off x="1752601" y="228601"/>
            <a:ext cx="878912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3:  DÂN CHỦ VÀ KỈ LUẬT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20" grpId="0"/>
      <p:bldP spid="1742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Rectangle 4"/>
          <p:cNvSpPr/>
          <p:nvPr/>
        </p:nvSpPr>
        <p:spPr>
          <a:xfrm>
            <a:off x="2209800" y="304801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sz="3200" dirty="0">
              <a:latin typeface=".VnTime" panose="020B7200000000000000" pitchFamily="34" charset="0"/>
            </a:endParaRPr>
          </a:p>
        </p:txBody>
      </p:sp>
      <p:sp>
        <p:nvSpPr>
          <p:cNvPr id="14342" name="Line 9"/>
          <p:cNvSpPr/>
          <p:nvPr/>
        </p:nvSpPr>
        <p:spPr>
          <a:xfrm>
            <a:off x="3581400" y="838200"/>
            <a:ext cx="6553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4343" name="Text Box 10"/>
          <p:cNvSpPr txBox="1"/>
          <p:nvPr/>
        </p:nvSpPr>
        <p:spPr>
          <a:xfrm>
            <a:off x="1752601" y="838201"/>
            <a:ext cx="394370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u="sng" dirty="0">
                <a:solidFill>
                  <a:srgbClr val="0000FF"/>
                </a:solidFill>
                <a:latin typeface="Arial" panose="020B0604020202020204" pitchFamily="34" charset="0"/>
              </a:rPr>
              <a:t>I. 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344" name="Line 11"/>
          <p:cNvSpPr/>
          <p:nvPr/>
        </p:nvSpPr>
        <p:spPr>
          <a:xfrm>
            <a:off x="6923315" y="1447800"/>
            <a:ext cx="0" cy="518160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1516" name="Text Box 12"/>
          <p:cNvSpPr txBox="1"/>
          <p:nvPr/>
        </p:nvSpPr>
        <p:spPr>
          <a:xfrm>
            <a:off x="7289074" y="2364376"/>
            <a:ext cx="2921725" cy="181588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hiện tốt dân chủ và kỉ luật có lợi gì cho cá nhân, tập thể và xã hội? </a:t>
            </a:r>
          </a:p>
        </p:txBody>
      </p:sp>
      <p:sp>
        <p:nvSpPr>
          <p:cNvPr id="21517" name="Text Box 13"/>
          <p:cNvSpPr txBox="1"/>
          <p:nvPr/>
        </p:nvSpPr>
        <p:spPr>
          <a:xfrm>
            <a:off x="1658983" y="1645920"/>
            <a:ext cx="5172891" cy="440120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sz="2400" dirty="0">
                <a:solidFill>
                  <a:srgbClr val="3333FF"/>
                </a:solidFill>
                <a:latin typeface="Arial" panose="020B0604020202020204" pitchFamily="34" charset="0"/>
              </a:rPr>
              <a:t>   </a:t>
            </a:r>
            <a:r>
              <a:rPr sz="2400" b="1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Ý nghĩa </a:t>
            </a:r>
            <a:r>
              <a:rPr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sz="2800" b="1" u="sng" dirty="0">
                <a:solidFill>
                  <a:srgbClr val="00B050"/>
                </a:solidFill>
                <a:latin typeface="Arial" panose="020B0604020202020204" pitchFamily="34" charset="0"/>
              </a:rPr>
              <a:t>:</a:t>
            </a:r>
          </a:p>
          <a:p>
            <a:pPr marL="342900" indent="-342900" algn="just">
              <a:buChar char="-"/>
            </a:pPr>
            <a:r>
              <a:rPr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 sự thống nhất cao nhận thức, ý chí, hành động, tạo cơ hội cho mọi người phát triển.</a:t>
            </a:r>
          </a:p>
          <a:p>
            <a:pPr marL="342900" indent="-342900" algn="just">
              <a:buChar char="-"/>
            </a:pPr>
            <a:r>
              <a:rPr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 dựng được mối quan hệ xã hội tốt đẹp</a:t>
            </a:r>
          </a:p>
          <a:p>
            <a:pPr marL="342900" indent="-342900" algn="just">
              <a:buChar char="-"/>
            </a:pPr>
            <a:r>
              <a:rPr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Nâng cao hiệu quả, chất lượng lao động, tổ chức tốt các hoạt động xã hội</a:t>
            </a:r>
          </a:p>
        </p:txBody>
      </p:sp>
      <p:sp>
        <p:nvSpPr>
          <p:cNvPr id="14347" name="Text Box 14"/>
          <p:cNvSpPr txBox="1"/>
          <p:nvPr/>
        </p:nvSpPr>
        <p:spPr>
          <a:xfrm>
            <a:off x="1933303" y="228601"/>
            <a:ext cx="9257003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3 Bài 3:  DÂN CHỦ VÀ KỈ LUẬT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215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215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215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" dur="1000"/>
                                        <p:tgtEl>
                                          <p:spTgt spid="215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1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4" name="Rectangle 4"/>
          <p:cNvSpPr/>
          <p:nvPr/>
        </p:nvSpPr>
        <p:spPr>
          <a:xfrm>
            <a:off x="2209800" y="304801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sz="3200" dirty="0">
              <a:latin typeface=".VnTime" panose="020B7200000000000000" pitchFamily="34" charset="0"/>
            </a:endParaRPr>
          </a:p>
        </p:txBody>
      </p:sp>
      <p:sp>
        <p:nvSpPr>
          <p:cNvPr id="15366" name="Line 9"/>
          <p:cNvSpPr/>
          <p:nvPr/>
        </p:nvSpPr>
        <p:spPr>
          <a:xfrm>
            <a:off x="3581400" y="838200"/>
            <a:ext cx="6553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5367" name="Text Box 10"/>
          <p:cNvSpPr txBox="1"/>
          <p:nvPr/>
        </p:nvSpPr>
        <p:spPr>
          <a:xfrm>
            <a:off x="1752601" y="838201"/>
            <a:ext cx="3943708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u="sng" dirty="0">
                <a:solidFill>
                  <a:srgbClr val="0000FF"/>
                </a:solidFill>
                <a:latin typeface="Arial" panose="020B0604020202020204" pitchFamily="34" charset="0"/>
              </a:rPr>
              <a:t>I. </a:t>
            </a:r>
            <a:r>
              <a:rPr lang="en-US" sz="2800" b="1" u="sng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NỘI DUNG BÀI HỌC</a:t>
            </a:r>
            <a:endParaRPr sz="2800" b="1" u="sng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8" name="Line 11"/>
          <p:cNvSpPr/>
          <p:nvPr/>
        </p:nvSpPr>
        <p:spPr>
          <a:xfrm flipH="1">
            <a:off x="6716486" y="1454368"/>
            <a:ext cx="76200" cy="5098832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0493" name="Text Box 13"/>
          <p:cNvSpPr txBox="1"/>
          <p:nvPr/>
        </p:nvSpPr>
        <p:spPr>
          <a:xfrm>
            <a:off x="1676400" y="1447800"/>
            <a:ext cx="4887686" cy="353943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342900" indent="-342900" algn="just"/>
            <a:r>
              <a:rPr sz="2800" b="1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Rèn luyện</a:t>
            </a:r>
            <a:r>
              <a:rPr sz="2800" b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342900" indent="-342900" algn="just">
              <a:buChar char="-"/>
            </a:pPr>
            <a:r>
              <a:rPr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 học sinh phải thực hiện tốt quy định của lớp, trường. </a:t>
            </a:r>
          </a:p>
          <a:p>
            <a:pPr marL="342900" indent="-342900" algn="just">
              <a:buChar char="-"/>
            </a:pPr>
            <a:r>
              <a:rPr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 cực tham gia đóng góp ý kiến xây dựng lớp, trường</a:t>
            </a:r>
          </a:p>
          <a:p>
            <a:pPr marL="342900" indent="-342900" algn="just">
              <a:buChar char="-"/>
            </a:pPr>
            <a:r>
              <a:rPr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Tham gia thảo luận nội quy lớp học.</a:t>
            </a:r>
          </a:p>
          <a:p>
            <a:pPr marL="342900" indent="-342900" algn="just">
              <a:buChar char="-"/>
            </a:pPr>
            <a:r>
              <a:rPr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Bầu ban cán sự lớp...</a:t>
            </a:r>
          </a:p>
        </p:txBody>
      </p:sp>
      <p:sp>
        <p:nvSpPr>
          <p:cNvPr id="20494" name="Text Box 14"/>
          <p:cNvSpPr txBox="1"/>
          <p:nvPr/>
        </p:nvSpPr>
        <p:spPr>
          <a:xfrm>
            <a:off x="6792686" y="1981201"/>
            <a:ext cx="3418114" cy="138499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just"/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HS em làm gì để phát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và rèn luyện </a:t>
            </a:r>
            <a:r>
              <a:rPr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372" name="Text Box 15"/>
          <p:cNvSpPr txBox="1"/>
          <p:nvPr/>
        </p:nvSpPr>
        <p:spPr>
          <a:xfrm>
            <a:off x="1752601" y="228601"/>
            <a:ext cx="8915399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3:  DÂN CHỦ VÀ KỈ LUẬT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204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0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0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204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204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" dur="1000"/>
                                        <p:tgtEl>
                                          <p:spTgt spid="204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9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0" name="Rectangle 4"/>
          <p:cNvSpPr/>
          <p:nvPr/>
        </p:nvSpPr>
        <p:spPr>
          <a:xfrm>
            <a:off x="2209800" y="304801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endParaRPr sz="3200" dirty="0">
              <a:latin typeface=".VnTime" panose="020B7200000000000000" pitchFamily="34" charset="0"/>
            </a:endParaRPr>
          </a:p>
        </p:txBody>
      </p:sp>
      <p:sp>
        <p:nvSpPr>
          <p:cNvPr id="19462" name="Line 9"/>
          <p:cNvSpPr/>
          <p:nvPr/>
        </p:nvSpPr>
        <p:spPr>
          <a:xfrm>
            <a:off x="3581400" y="838200"/>
            <a:ext cx="6553200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9463" name="Text Box 10"/>
          <p:cNvSpPr txBox="1"/>
          <p:nvPr/>
        </p:nvSpPr>
        <p:spPr>
          <a:xfrm>
            <a:off x="1752601" y="838201"/>
            <a:ext cx="2018501" cy="523220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/>
          <a:p>
            <a:r>
              <a:rPr sz="2800" b="1" u="sng" dirty="0">
                <a:solidFill>
                  <a:srgbClr val="0000FF"/>
                </a:solidFill>
                <a:latin typeface="Arial" panose="020B0604020202020204" pitchFamily="34" charset="0"/>
              </a:rPr>
              <a:t>II. </a:t>
            </a:r>
            <a:r>
              <a:rPr lang="en-US" sz="2800" b="1" u="sng" dirty="0">
                <a:solidFill>
                  <a:srgbClr val="0000FF"/>
                </a:solidFill>
                <a:latin typeface="Arial" panose="020B0604020202020204" pitchFamily="34" charset="0"/>
              </a:rPr>
              <a:t>BÀI TẬP</a:t>
            </a:r>
            <a:endParaRPr sz="2800" b="1" u="sng"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sp>
        <p:nvSpPr>
          <p:cNvPr id="25612" name="Text Box 12"/>
          <p:cNvSpPr txBox="1"/>
          <p:nvPr/>
        </p:nvSpPr>
        <p:spPr>
          <a:xfrm>
            <a:off x="2667000" y="1689100"/>
            <a:ext cx="6858000" cy="255454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marL="342900" indent="-342900"/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/>
            <a:endParaRPr sz="2800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lphaLcParenR"/>
            </a:pPr>
            <a:r>
              <a:rPr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Kỉ luật tự giác</a:t>
            </a:r>
          </a:p>
          <a:p>
            <a:pPr marL="342900" indent="-342900">
              <a:buAutoNum type="alphaLcParenR"/>
            </a:pPr>
            <a:r>
              <a:rPr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Kỉ luật bắt buộc</a:t>
            </a:r>
          </a:p>
          <a:p>
            <a:pPr marL="342900" indent="-342900">
              <a:buAutoNum type="alphaLcParenR"/>
            </a:pPr>
            <a:r>
              <a:rPr sz="2800" dirty="0">
                <a:solidFill>
                  <a:srgbClr val="3333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Kỉ luật cưỡng bức</a:t>
            </a:r>
          </a:p>
          <a:p>
            <a:pPr marL="342900" indent="-342900"/>
            <a:endParaRPr sz="2000" dirty="0">
              <a:solidFill>
                <a:srgbClr val="3333FF"/>
              </a:solidFill>
              <a:latin typeface="Arial" panose="020B0604020202020204" pitchFamily="34" charset="0"/>
            </a:endParaRPr>
          </a:p>
        </p:txBody>
      </p:sp>
      <p:sp>
        <p:nvSpPr>
          <p:cNvPr id="25613" name="Rectangle 13"/>
          <p:cNvSpPr/>
          <p:nvPr/>
        </p:nvSpPr>
        <p:spPr>
          <a:xfrm>
            <a:off x="2667000" y="2638697"/>
            <a:ext cx="272143" cy="313509"/>
          </a:xfrm>
          <a:prstGeom prst="rect">
            <a:avLst/>
          </a:prstGeom>
          <a:solidFill>
            <a:schemeClr val="bg1"/>
          </a:solidFill>
          <a:ln w="38100" cap="flat" cmpd="dbl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/>
            <a:r>
              <a:rPr sz="2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a)</a:t>
            </a:r>
          </a:p>
        </p:txBody>
      </p:sp>
      <p:sp>
        <p:nvSpPr>
          <p:cNvPr id="19466" name="Text Box 15"/>
          <p:cNvSpPr txBox="1"/>
          <p:nvPr/>
        </p:nvSpPr>
        <p:spPr>
          <a:xfrm>
            <a:off x="1752601" y="228601"/>
            <a:ext cx="9437705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3:  DÂN CHỦ VÀ KỈ LUẬT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56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561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56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6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12" grpId="0"/>
      <p:bldP spid="2561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1332410"/>
          <a:ext cx="12154108" cy="5195080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767220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4280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391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05491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                 Biểu hiện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nl-NL" sz="26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chủ và kỉ luật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6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Không dân</a:t>
                      </a:r>
                      <a:r>
                        <a:rPr lang="nl-NL" sz="2600" b="1" baseline="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chủ và kỉ luật</a:t>
                      </a:r>
                      <a:endParaRPr lang="en-US" sz="26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0022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a)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Nhà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chức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;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được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thảo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luận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thống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thực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hiện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4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</a:t>
                      </a:r>
                      <a:r>
                        <a:rPr kumimoji="0" lang="en-US" sz="2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kumimoji="0" lang="en-US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u="none" strike="noStrike" dirty="0">
                          <a:effectLst/>
                          <a:latin typeface="#9Slide05 SVN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    </a:t>
                      </a: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u="none" strike="noStrike" dirty="0">
                          <a:effectLst/>
                          <a:latin typeface="#9Slide05 SVN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4000" dirty="0">
                        <a:solidFill>
                          <a:srgbClr val="FF0000"/>
                        </a:solidFill>
                        <a:effectLst/>
                        <a:latin typeface="#9Slide05 SVNVanilla Daisy Pro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u="none" strike="noStrike" dirty="0">
                          <a:effectLst/>
                          <a:latin typeface="#9Slide05 SVN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#9Slide05 SVNVanilla Daisy Pro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41895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b)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Ông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trưởng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tổ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phố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-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tự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mỗi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nộp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5.000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để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quỹ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thăm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hỏi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những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đình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gặp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khó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khăn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NL" sz="2400" u="none" strike="noStrike" dirty="0">
                          <a:effectLst/>
                          <a:latin typeface="#9Slide05 SVN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5 SVNVanilla Daisy Pro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NL" sz="2400" u="none" strike="noStrike" dirty="0">
                          <a:effectLst/>
                          <a:latin typeface="#9Slide05 SVN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     </a:t>
                      </a:r>
                      <a:endParaRPr kumimoji="0" lang="nl-NL" sz="2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#9Slide05 SVNVanilla Daisy Pro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5 SVNVanilla Daisy Pro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020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c)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Phúc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đến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trường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dự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chi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đoàn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hoạch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NL" sz="2400" u="none" strike="noStrike" dirty="0">
                          <a:effectLst/>
                          <a:latin typeface="#9Slide05 SVN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    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5 SVNVanilla Daisy Pro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u="none" strike="noStrike" dirty="0">
                          <a:effectLst/>
                          <a:latin typeface="#9Slide05 SVN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#9Slide05 SVNVanilla Daisy Pro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08727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NL" sz="25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Thầy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Thiêm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giao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Phong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điều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khiển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buổi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sinh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hoạt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cuối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tuần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mọi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người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đã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tích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cực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biểu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ý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kiến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;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NL" sz="2400" u="none" strike="noStrike" dirty="0">
                          <a:effectLst/>
                          <a:latin typeface="#9Slide05 SVN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     </a:t>
                      </a:r>
                      <a:endParaRPr kumimoji="0" lang="en-US" sz="40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#9Slide05 SVNVanilla Daisy Pro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u="none" strike="noStrike" dirty="0">
                          <a:effectLst/>
                          <a:latin typeface="#9Slide05 SVN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 dirty="0">
                        <a:effectLst/>
                        <a:latin typeface="#9Slide05 SVNVanilla Daisy Pro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43530">
                <a:tc>
                  <a:txBody>
                    <a:bodyPr/>
                    <a:lstStyle/>
                    <a:p>
                      <a:pPr marL="0" marR="0" lvl="0" indent="0" algn="just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#9Slide05 Brannboll Ny" panose="02000000000000000000" pitchFamily="2" charset="0"/>
                          <a:ea typeface="+mn-ea"/>
                          <a:cs typeface="Times New Roman" panose="02020603050405020304" pitchFamily="18" charset="0"/>
                        </a:rPr>
                        <a:t>đ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)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một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trận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đấu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xô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xát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với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nhau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trên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sân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cỏ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tuân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theo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quyết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định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trọng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en-US" sz="25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kumimoji="0" lang="en-US" sz="25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kumimoji="0" lang="en-US" sz="25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nl-NL" sz="2400" u="none" strike="noStrike">
                          <a:effectLst/>
                          <a:latin typeface="#9Slide05 SVN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US" sz="2400">
                        <a:effectLst/>
                        <a:latin typeface="#9Slide05 SVNVanilla Daisy Pro" panose="00000500000000000000" pitchFamily="2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nl-NL" sz="2400" u="none" strike="noStrike" dirty="0">
                          <a:effectLst/>
                          <a:latin typeface="#9Slide05 SVN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    </a:t>
                      </a:r>
                      <a:r>
                        <a:rPr lang="en-US" sz="2400" b="1" noProof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uLnTx/>
                          <a:uFillTx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X</a:t>
                      </a:r>
                      <a:r>
                        <a:rPr lang="nl-NL" sz="2400" u="none" strike="noStrike" dirty="0">
                          <a:effectLst/>
                          <a:latin typeface="#9Slide05 SVNVanilla Daisy Pro" panose="00000500000000000000" pitchFamily="2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</a:t>
                      </a: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sz="24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uLnTx/>
                        <a:uFillTx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 flipV="1">
            <a:off x="8072846" y="2551440"/>
            <a:ext cx="6531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755" y="836023"/>
            <a:ext cx="119969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2.Theo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làm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đây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nội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dung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thể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hiện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tính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chủ?Vì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sao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?</a:t>
            </a:r>
          </a:p>
        </p:txBody>
      </p:sp>
      <p:sp>
        <p:nvSpPr>
          <p:cNvPr id="7" name="TextBox 6"/>
          <p:cNvSpPr txBox="1"/>
          <p:nvPr/>
        </p:nvSpPr>
        <p:spPr>
          <a:xfrm flipH="1" flipV="1">
            <a:off x="8321039" y="5029081"/>
            <a:ext cx="7385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21040" y="4390286"/>
            <a:ext cx="5431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9" name="TextBox 8"/>
          <p:cNvSpPr txBox="1"/>
          <p:nvPr/>
        </p:nvSpPr>
        <p:spPr>
          <a:xfrm flipV="1">
            <a:off x="10358846" y="3611599"/>
            <a:ext cx="6499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</a:t>
            </a:r>
          </a:p>
        </p:txBody>
      </p:sp>
      <p:sp>
        <p:nvSpPr>
          <p:cNvPr id="10" name="Text Box 20"/>
          <p:cNvSpPr txBox="1"/>
          <p:nvPr/>
        </p:nvSpPr>
        <p:spPr>
          <a:xfrm>
            <a:off x="2209801" y="228601"/>
            <a:ext cx="8980506" cy="64633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r>
              <a:rPr sz="3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Bài 3:  DÂN CHỦ VÀ KỈ LUẬT</a:t>
            </a:r>
            <a:r>
              <a:rPr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8507" y="769385"/>
            <a:ext cx="5049079" cy="5432632"/>
          </a:xfrm>
          <a:prstGeom prst="rect">
            <a:avLst/>
          </a:prstGeom>
        </p:spPr>
      </p:pic>
      <p:pic>
        <p:nvPicPr>
          <p:cNvPr id="6" name="Google Shape;125;p5"/>
          <p:cNvPicPr preferRelativeResize="0"/>
          <p:nvPr/>
        </p:nvPicPr>
        <p:blipFill rotWithShape="1">
          <a:blip r:embed="rId4"/>
          <a:srcRect/>
          <a:stretch>
            <a:fillRect/>
          </a:stretch>
        </p:blipFill>
        <p:spPr>
          <a:xfrm>
            <a:off x="6369278" y="686832"/>
            <a:ext cx="5207535" cy="5948218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文本框 15"/>
          <p:cNvSpPr txBox="1"/>
          <p:nvPr/>
        </p:nvSpPr>
        <p:spPr>
          <a:xfrm>
            <a:off x="6765422" y="3660941"/>
            <a:ext cx="4415245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457200"/>
            <a:r>
              <a:rPr lang="en-US" altLang="zh-CN" sz="3200" b="1" u="sng" dirty="0">
                <a:solidFill>
                  <a:srgbClr val="FF000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I.NỘI DUNG BÀI HỌC</a:t>
            </a:r>
          </a:p>
          <a:p>
            <a:pPr algn="ctr" defTabSz="457200"/>
            <a:r>
              <a:rPr lang="en-US" altLang="zh-CN" sz="3600" u="sng" dirty="0">
                <a:solidFill>
                  <a:srgbClr val="00B05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1. </a:t>
            </a:r>
            <a:r>
              <a:rPr lang="en-US" altLang="zh-CN" sz="3600" u="sng" dirty="0" err="1">
                <a:solidFill>
                  <a:srgbClr val="00B05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Thế</a:t>
            </a:r>
            <a:r>
              <a:rPr lang="en-US" altLang="zh-CN" sz="3600" u="sng" dirty="0">
                <a:solidFill>
                  <a:srgbClr val="00B05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solidFill>
                  <a:srgbClr val="00B05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nào</a:t>
            </a:r>
            <a:r>
              <a:rPr lang="en-US" altLang="zh-CN" sz="3600" u="sng" dirty="0">
                <a:solidFill>
                  <a:srgbClr val="00B05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solidFill>
                  <a:srgbClr val="00B05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là</a:t>
            </a:r>
            <a:r>
              <a:rPr lang="en-US" altLang="zh-CN" sz="3600" u="sng" dirty="0">
                <a:solidFill>
                  <a:srgbClr val="00B05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solidFill>
                  <a:srgbClr val="00B05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dân</a:t>
            </a:r>
            <a:r>
              <a:rPr lang="en-US" altLang="zh-CN" sz="3600" u="sng" dirty="0">
                <a:solidFill>
                  <a:srgbClr val="00B05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solidFill>
                  <a:srgbClr val="00B05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chủ</a:t>
            </a:r>
            <a:r>
              <a:rPr lang="en-US" altLang="zh-CN" sz="3600" u="sng" dirty="0">
                <a:solidFill>
                  <a:srgbClr val="00B05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solidFill>
                  <a:srgbClr val="00B05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và</a:t>
            </a:r>
            <a:r>
              <a:rPr lang="en-US" altLang="zh-CN" sz="3600" u="sng" dirty="0">
                <a:solidFill>
                  <a:srgbClr val="00B05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 </a:t>
            </a:r>
            <a:r>
              <a:rPr lang="en-US" altLang="zh-CN" sz="3600" u="sng" dirty="0" err="1">
                <a:solidFill>
                  <a:srgbClr val="00B05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kỉ</a:t>
            </a:r>
            <a:r>
              <a:rPr lang="en-US" altLang="zh-CN" sz="3600" u="sng" dirty="0">
                <a:solidFill>
                  <a:srgbClr val="00B05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 </a:t>
            </a:r>
            <a:r>
              <a:rPr lang="en-US" altLang="zh-CN" sz="3600" u="sng" dirty="0" err="1">
                <a:solidFill>
                  <a:srgbClr val="00B05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luật</a:t>
            </a:r>
            <a:r>
              <a:rPr lang="en-US" altLang="zh-CN" sz="3600" u="sng" dirty="0">
                <a:solidFill>
                  <a:srgbClr val="00B050"/>
                </a:solidFill>
                <a:latin typeface="Times New Roman" panose="02020603050405020304" pitchFamily="18" charset="0"/>
                <a:ea typeface="华康海报体W12" panose="040B0C09000000000000" pitchFamily="81" charset="-122"/>
                <a:cs typeface="Times New Roman" panose="02020603050405020304" pitchFamily="18" charset="0"/>
              </a:rPr>
              <a:t>?</a:t>
            </a:r>
            <a:endParaRPr lang="zh-CN" altLang="en-US" sz="3600" u="sng" dirty="0">
              <a:solidFill>
                <a:srgbClr val="00B050"/>
              </a:solidFill>
              <a:latin typeface="Times New Roman" panose="02020603050405020304" pitchFamily="18" charset="0"/>
              <a:ea typeface="华康海报体W12" panose="040B0C09000000000000" pitchFamily="81" charset="-122"/>
              <a:cs typeface="Times New Roman" panose="02020603050405020304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24809" y="406786"/>
            <a:ext cx="5064981" cy="5604731"/>
            <a:chOff x="839417" y="578106"/>
            <a:chExt cx="5064981" cy="560473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9417" y="578106"/>
              <a:ext cx="5064981" cy="5604731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008519" y="1360199"/>
              <a:ext cx="4149384" cy="4040543"/>
            </a:xfrm>
            <a:prstGeom prst="rect">
              <a:avLst/>
            </a:prstGeom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10628" y="1722921"/>
            <a:ext cx="3315855" cy="193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4000" b="1" dirty="0" err="1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Tiết</a:t>
            </a:r>
            <a:r>
              <a:rPr lang="en-US" altLang="en-US" sz="4000" b="1" dirty="0">
                <a:solidFill>
                  <a:srgbClr val="0000FF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3-Bài 3:</a:t>
            </a:r>
            <a:r>
              <a:rPr lang="en-US" altLang="en-US" sz="4000" b="1" dirty="0">
                <a:solidFill>
                  <a:srgbClr val="FF0000"/>
                </a:solidFill>
                <a:latin typeface="Times New Roman" panose="02020603050405020304" pitchFamily="18" charset="0"/>
                <a:ea typeface="Helvetica Neue"/>
                <a:cs typeface="Times New Roman" panose="02020603050405020304" pitchFamily="18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SG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 CHỦ VÀ KỈ LUẬT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1" dur="3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0" y="50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fill="hold" grpId="2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Scale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</p:cBhvr>
                                      <p:by x="20000" y="2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2" grpId="1"/>
      <p:bldP spid="12" grpId="2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858PICdbgea5Gz679dY_PIC20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481" y="2770536"/>
            <a:ext cx="2506824" cy="408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AutoShape 3"/>
          <p:cNvSpPr>
            <a:spLocks noChangeArrowheads="1"/>
          </p:cNvSpPr>
          <p:nvPr/>
        </p:nvSpPr>
        <p:spPr bwMode="gray">
          <a:xfrm>
            <a:off x="3900210" y="328545"/>
            <a:ext cx="5378450" cy="574675"/>
          </a:xfrm>
          <a:prstGeom prst="roundRect">
            <a:avLst>
              <a:gd name="adj" fmla="val 50000"/>
            </a:avLst>
          </a:prstGeom>
          <a:solidFill>
            <a:srgbClr val="FF0000"/>
          </a:solidFill>
          <a:ln>
            <a:noFill/>
          </a:ln>
          <a:effectLst>
            <a:outerShdw dist="63500" dir="3187806" algn="ctr" rotWithShape="0">
              <a:srgbClr val="001D3A"/>
            </a:outerShdw>
          </a:effectLst>
          <a:extLs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20000"/>
              </a:spcBef>
              <a:spcAft>
                <a:spcPct val="20000"/>
              </a:spcAft>
            </a:pPr>
            <a:r>
              <a:rPr lang="en-US" altLang="en-US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DẶN DÒ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033" y="761615"/>
            <a:ext cx="11209860" cy="5865304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436915" y="2410893"/>
          <a:ext cx="8746822" cy="1927076"/>
        </p:xfrm>
        <a:graphic>
          <a:graphicData uri="http://schemas.openxmlformats.org/drawingml/2006/table">
            <a:tbl>
              <a:tblPr/>
              <a:tblGrid>
                <a:gridCol w="87468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927076">
                <a:tc>
                  <a:txBody>
                    <a:bodyPr/>
                    <a:lstStyle/>
                    <a:p>
                      <a:endParaRPr lang="en-US" sz="18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en-US" sz="2800" b="1" kern="1200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     </a:t>
                      </a:r>
                      <a:r>
                        <a:rPr lang="en-US" sz="2800" b="1" kern="120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Học</a:t>
                      </a:r>
                      <a:r>
                        <a:rPr lang="en-US" sz="28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nội</a:t>
                      </a:r>
                      <a:r>
                        <a:rPr lang="en-US" sz="28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2800" b="1" kern="12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gsk</a:t>
                      </a:r>
                      <a:r>
                        <a:rPr lang="en-US" sz="28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vở</a:t>
                      </a:r>
                      <a:r>
                        <a:rPr lang="en-US" sz="28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ghi</a:t>
                      </a:r>
                      <a:r>
                        <a:rPr lang="en-US" sz="2800" b="1" kern="1200" baseline="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b="1" kern="120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Hoàn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thành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(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không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tập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3)</a:t>
                      </a:r>
                    </a:p>
                    <a:p>
                      <a:pPr marL="457200" indent="-457200">
                        <a:buFontTx/>
                        <a:buChar char="-"/>
                      </a:pP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Chuẩn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bị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bài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5+6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hợp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là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1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chủ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kern="1200" baseline="0" dirty="0" err="1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đề</a:t>
                      </a:r>
                      <a:r>
                        <a:rPr lang="en-US" sz="2800" b="1" kern="1200" baseline="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85" y="-90592"/>
            <a:ext cx="38585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267642" y="232382"/>
            <a:ext cx="415279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algn="l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CÂU CHUYỆN</a:t>
            </a:r>
            <a:endParaRPr lang="en-US" altLang="en-US" sz="2000" dirty="0">
              <a:solidFill>
                <a:srgbClr val="5F5F5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845343" y="931506"/>
            <a:ext cx="6227256" cy="553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  <a:spcAft>
                <a:spcPts val="500"/>
              </a:spcAft>
            </a:pP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 CHUYỆN CỦA LỚP 9A </a:t>
            </a:r>
            <a:endParaRPr lang="en-US" sz="24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80597" y="1311044"/>
            <a:ext cx="11397567" cy="5262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#9Slide05 IcielSanelma" pitchFamily="2" charset="0"/>
              </a:rPr>
              <a:t>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rõ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khẩu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đứng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gợi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nhiệm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niên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đẻ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nhở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khăn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vẹn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9A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tuyên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huy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tốt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62402" y="377282"/>
            <a:ext cx="4371701" cy="52322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UYỆN</a:t>
            </a:r>
            <a:r>
              <a:rPr kumimoji="0" lang="en-CA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CỦA LỚP 9A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1162593" y="1920240"/>
          <a:ext cx="1789611" cy="247151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7896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67319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401405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Nêu</a:t>
                      </a:r>
                      <a:r>
                        <a:rPr lang="en-US" sz="28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việc</a:t>
                      </a:r>
                      <a:r>
                        <a:rPr lang="en-US" sz="28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làm</a:t>
                      </a:r>
                      <a:r>
                        <a:rPr lang="en-US" sz="28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bạn</a:t>
                      </a:r>
                      <a:r>
                        <a:rPr lang="en-US" sz="28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lớp</a:t>
                      </a:r>
                      <a:r>
                        <a:rPr lang="en-US" sz="28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9A</a:t>
                      </a:r>
                      <a:endParaRPr lang="en-US" sz="2800" b="1" i="1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/>
        </p:nvGraphicFramePr>
        <p:xfrm>
          <a:off x="4702628" y="1632856"/>
          <a:ext cx="2090057" cy="4471825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09005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892775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79050">
                <a:tc>
                  <a:txBody>
                    <a:bodyPr/>
                    <a:lstStyle/>
                    <a:p>
                      <a:r>
                        <a:rPr lang="vi-VN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Sự kết hợp biện pháp</a:t>
                      </a:r>
                      <a:r>
                        <a:rPr lang="en-GB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GB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vi-VN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dân chủ</a:t>
                      </a:r>
                      <a:r>
                        <a:rPr lang="en-GB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GB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vi-VN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lớp 9A được </a:t>
                      </a:r>
                      <a:r>
                        <a:rPr lang="vi-VN" sz="2800" b="1" i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thể hiện như thế nào?</a:t>
                      </a:r>
                      <a:endParaRPr lang="en-GB" sz="2800" b="1" i="1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2" name="Table 11"/>
          <p:cNvGraphicFramePr>
            <a:graphicFrameLocks noGrp="1"/>
          </p:cNvGraphicFramePr>
          <p:nvPr/>
        </p:nvGraphicFramePr>
        <p:xfrm>
          <a:off x="8543108" y="1342019"/>
          <a:ext cx="1815737" cy="402336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8157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05111"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Câu</a:t>
                      </a:r>
                      <a:r>
                        <a:rPr lang="en-US" sz="28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3</a:t>
                      </a:r>
                      <a:endParaRPr lang="en-US" sz="28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75159">
                <a:tc>
                  <a:txBody>
                    <a:bodyPr/>
                    <a:lstStyle/>
                    <a:p>
                      <a:pPr algn="ctr"/>
                      <a:r>
                        <a:rPr lang="en-US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Kết</a:t>
                      </a:r>
                      <a:r>
                        <a:rPr lang="en-US" sz="28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của</a:t>
                      </a:r>
                      <a:r>
                        <a:rPr lang="en-US" sz="2800" b="1" i="1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</a:t>
                      </a:r>
                      <a:r>
                        <a:rPr lang="vi-VN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ự kết hợp biện pháp</a:t>
                      </a:r>
                      <a:r>
                        <a:rPr lang="en-GB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phát</a:t>
                      </a:r>
                      <a:r>
                        <a:rPr lang="en-GB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vi-VN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dân chủ</a:t>
                      </a:r>
                      <a:r>
                        <a:rPr lang="en-GB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và</a:t>
                      </a:r>
                      <a:r>
                        <a:rPr lang="en-GB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kỉ</a:t>
                      </a:r>
                      <a:r>
                        <a:rPr lang="en-GB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GB" sz="2800" b="1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luật</a:t>
                      </a:r>
                      <a:r>
                        <a:rPr lang="vi-VN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của lớp 9A</a:t>
                      </a:r>
                      <a:r>
                        <a:rPr lang="en-US" sz="2800" b="1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r>
                        <a:rPr lang="vi-VN" sz="2800" b="1" i="1" dirty="0">
                          <a:latin typeface="#9Slide05 Brannboll Ny" panose="02000000000000000000" pitchFamily="2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i="1" dirty="0">
                        <a:solidFill>
                          <a:schemeClr val="tx1"/>
                        </a:solidFill>
                        <a:latin typeface="#9Slide05 Brannboll Ny" panose="02000000000000000000" pitchFamily="2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cxnSp>
        <p:nvCxnSpPr>
          <p:cNvPr id="25" name="Straight Arrow Connector 24"/>
          <p:cNvCxnSpPr>
            <a:stCxn id="4" idx="2"/>
          </p:cNvCxnSpPr>
          <p:nvPr/>
        </p:nvCxnSpPr>
        <p:spPr>
          <a:xfrm flipH="1">
            <a:off x="1933832" y="900502"/>
            <a:ext cx="4214421" cy="101973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4" idx="2"/>
          </p:cNvCxnSpPr>
          <p:nvPr/>
        </p:nvCxnSpPr>
        <p:spPr>
          <a:xfrm flipH="1">
            <a:off x="5961019" y="900502"/>
            <a:ext cx="187234" cy="7323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2" idx="0"/>
          </p:cNvCxnSpPr>
          <p:nvPr/>
        </p:nvCxnSpPr>
        <p:spPr>
          <a:xfrm>
            <a:off x="6148252" y="873145"/>
            <a:ext cx="3302724" cy="46887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strips dir="l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943100"/>
            <a:ext cx="2457450" cy="2387600"/>
          </a:xfrm>
        </p:spPr>
        <p:txBody>
          <a:bodyPr>
            <a:no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Chuyện của lớp 9A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-895350" y="971550"/>
            <a:ext cx="4076700" cy="4552950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362075" y="347661"/>
            <a:ext cx="1428749" cy="12477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Việc làm của các banj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476499" y="2074528"/>
            <a:ext cx="1362075" cy="1259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Biện pháp 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295525" y="3904625"/>
            <a:ext cx="1228725" cy="12463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Kết quả</a:t>
            </a:r>
            <a:endParaRPr lang="en-US" dirty="0"/>
          </a:p>
        </p:txBody>
      </p:sp>
      <p:cxnSp>
        <p:nvCxnSpPr>
          <p:cNvPr id="10" name="Straight Connector 9"/>
          <p:cNvCxnSpPr>
            <a:endCxn id="11" idx="1"/>
          </p:cNvCxnSpPr>
          <p:nvPr/>
        </p:nvCxnSpPr>
        <p:spPr>
          <a:xfrm flipV="1">
            <a:off x="2076450" y="971550"/>
            <a:ext cx="2781300" cy="200025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857750" y="125164"/>
            <a:ext cx="7334250" cy="1692771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0">
              <a:buFontTx/>
              <a:buNone/>
              <a:defRPr/>
            </a:pP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b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Thỏa</a:t>
            </a: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GB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đội</a:t>
            </a: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cờ</a:t>
            </a:r>
            <a:r>
              <a:rPr lang="en-GB" sz="26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6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en-GB" sz="26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3600450" y="2704205"/>
            <a:ext cx="1409700" cy="191395"/>
          </a:xfrm>
          <a:prstGeom prst="line">
            <a:avLst/>
          </a:prstGeom>
          <a:ln w="285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857750" y="2230904"/>
            <a:ext cx="7334250" cy="169277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+Mọi người cùng tham gia bàn bạc, không ai đứng ngoài cuộc.</a:t>
            </a:r>
            <a:b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+Ý thức tự giác.</a:t>
            </a:r>
            <a:br>
              <a:rPr lang="vi-VN" sz="2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6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+Lớp đã thành lập đội cờ đỏ để nhắc nhở đôn đốc.</a:t>
            </a:r>
            <a:endParaRPr lang="en-GB" sz="2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3071812" y="4604013"/>
            <a:ext cx="1785938" cy="196587"/>
          </a:xfrm>
          <a:prstGeom prst="line">
            <a:avLst/>
          </a:prstGeom>
          <a:ln w="285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857750" y="4272038"/>
            <a:ext cx="7200900" cy="1292662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vi-VN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 9A, mọi khó khăn đã được khắc phục, kế hoạch đã thực hiện tốt, cuối năm lớp được tuyên dương.</a:t>
            </a:r>
          </a:p>
        </p:txBody>
      </p:sp>
      <p:cxnSp>
        <p:nvCxnSpPr>
          <p:cNvPr id="42" name="Elbow Connector 41"/>
          <p:cNvCxnSpPr/>
          <p:nvPr/>
        </p:nvCxnSpPr>
        <p:spPr>
          <a:xfrm>
            <a:off x="1809750" y="-169545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ent-Up Arrow 42"/>
          <p:cNvSpPr/>
          <p:nvPr/>
        </p:nvSpPr>
        <p:spPr>
          <a:xfrm rot="5400000">
            <a:off x="2057399" y="4574100"/>
            <a:ext cx="838200" cy="2819400"/>
          </a:xfrm>
          <a:prstGeom prst="bentUpArrow">
            <a:avLst>
              <a:gd name="adj1" fmla="val 25000"/>
              <a:gd name="adj2" fmla="val 18182"/>
              <a:gd name="adj3" fmla="val 25000"/>
            </a:avLst>
          </a:prstGeom>
          <a:gradFill>
            <a:gsLst>
              <a:gs pos="28000">
                <a:srgbClr val="99CCFF"/>
              </a:gs>
              <a:gs pos="100000">
                <a:srgbClr val="9966FF"/>
              </a:gs>
              <a:gs pos="60000">
                <a:srgbClr val="CC99FF"/>
              </a:gs>
              <a:gs pos="100000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305300" y="5829300"/>
            <a:ext cx="7753350" cy="7429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Lớp xuất sắc toàn diện về mọi mặt!</a:t>
            </a:r>
            <a:endParaRPr lang="vi-VN" sz="3200" b="1" dirty="0">
              <a:solidFill>
                <a:srgbClr val="FF0000"/>
              </a:solidFill>
            </a:endParaRPr>
          </a:p>
          <a:p>
            <a:pPr algn="ctr"/>
            <a:r>
              <a:rPr lang="vi-VN" sz="2400" b="1" dirty="0">
                <a:solidFill>
                  <a:srgbClr val="FF0000"/>
                </a:solidFill>
              </a:rPr>
              <a:t>Có Dân chủ và Kỉ luật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526796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1" grpId="0" uiExpand="1" animBg="1"/>
      <p:bldP spid="16" grpId="0" animBg="1"/>
      <p:bldP spid="20" grpId="0" animBg="1"/>
      <p:bldP spid="43" grpId="0" animBg="1"/>
      <p:bldP spid="4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6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085" y="-90592"/>
            <a:ext cx="3858592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4267642" y="232382"/>
            <a:ext cx="4152790" cy="6612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1pPr>
            <a:lvl2pPr marL="742950" indent="-28575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2pPr>
            <a:lvl3pPr marL="11430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3pPr>
            <a:lvl4pPr marL="16002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4pPr>
            <a:lvl5pPr marL="2057400" indent="-228600" algn="ctr">
              <a:spcBef>
                <a:spcPct val="50000"/>
              </a:spcBef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50000"/>
              </a:spcBef>
              <a:spcAft>
                <a:spcPct val="0"/>
              </a:spcAft>
              <a:defRPr sz="2400">
                <a:solidFill>
                  <a:srgbClr val="A5002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 CÂU CHUYỆN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5F5F5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870378" y="833332"/>
            <a:ext cx="6816775" cy="7067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Tx/>
              <a:buNone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68169" y="1588820"/>
            <a:ext cx="7705164" cy="15995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#9Slide05 IcielSanelma" pitchFamily="2" charset="0"/>
                <a:ea typeface="+mn-ea"/>
                <a:cs typeface="+mn-cs"/>
              </a:rPr>
              <a:t>   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lễ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giám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triệu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cử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dõi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7989" y="773166"/>
            <a:ext cx="3336655" cy="200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Rectangle 9"/>
          <p:cNvSpPr/>
          <p:nvPr/>
        </p:nvSpPr>
        <p:spPr>
          <a:xfrm>
            <a:off x="3817604" y="3060932"/>
            <a:ext cx="7953339" cy="34150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2400" b="1" baseline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lang="en-US" sz="2400" b="1" baseline="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tiện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thiếu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men,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thấp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ốm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kịp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khoẻ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bỏ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nghị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kiện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đời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 giám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chấp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…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sút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lỗ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nề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708" y="3386871"/>
            <a:ext cx="3105889" cy="33700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913017" y="532497"/>
            <a:ext cx="5108056" cy="52197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CA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CA" sz="28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Ở MỘT CÔNG TI</a:t>
            </a:r>
            <a:endParaRPr kumimoji="0" lang="en-CA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1084218" y="1921964"/>
            <a:ext cx="2155372" cy="3729535"/>
          </a:xfrm>
          <a:prstGeom prst="roundRect">
            <a:avLst/>
          </a:prstGeom>
          <a:gradFill>
            <a:gsLst>
              <a:gs pos="0">
                <a:srgbClr val="8488C4"/>
              </a:gs>
              <a:gs pos="58000">
                <a:srgbClr val="D4DEFF"/>
              </a:gs>
              <a:gs pos="100000">
                <a:srgbClr val="D4DEFF"/>
              </a:gs>
            </a:gsLst>
            <a:lin ang="5400000" scaled="0"/>
          </a:gra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</a:p>
          <a:p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việc làm của ông giám đốc công ty?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ounded Rectangle 13"/>
          <p:cNvSpPr/>
          <p:nvPr/>
        </p:nvSpPr>
        <p:spPr>
          <a:xfrm>
            <a:off x="4339183" y="1714798"/>
            <a:ext cx="2309811" cy="4111236"/>
          </a:xfrm>
          <a:prstGeom prst="roundRect">
            <a:avLst/>
          </a:prstGeom>
          <a:gradFill flip="none" rotWithShape="1">
            <a:gsLst>
              <a:gs pos="0">
                <a:schemeClr val="accent6">
                  <a:lumMod val="110000"/>
                  <a:satMod val="105000"/>
                  <a:tint val="67000"/>
                </a:schemeClr>
              </a:gs>
              <a:gs pos="50000">
                <a:schemeClr val="accent6">
                  <a:lumMod val="105000"/>
                  <a:satMod val="103000"/>
                  <a:tint val="73000"/>
                </a:schemeClr>
              </a:gs>
              <a:gs pos="100000">
                <a:schemeClr val="accent6">
                  <a:lumMod val="105000"/>
                  <a:satMod val="109000"/>
                  <a:tint val="81000"/>
                </a:scheme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GB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của ông giám đốc dẫn đến tác hại </a:t>
            </a:r>
            <a:r>
              <a:rPr lang="en-GB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8021073" y="1714798"/>
            <a:ext cx="2272458" cy="4111236"/>
          </a:xfrm>
          <a:prstGeom prst="roundRect">
            <a:avLst/>
          </a:prstGeom>
          <a:gradFill flip="none" rotWithShape="1">
            <a:gsLst>
              <a:gs pos="0">
                <a:schemeClr val="accent4">
                  <a:shade val="30000"/>
                  <a:satMod val="115000"/>
                </a:schemeClr>
              </a:gs>
              <a:gs pos="50000">
                <a:schemeClr val="accent4">
                  <a:shade val="67500"/>
                  <a:satMod val="115000"/>
                </a:schemeClr>
              </a:gs>
              <a:gs pos="100000">
                <a:schemeClr val="accent4"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800" b="1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GB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</a:p>
          <a:p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của ông giám đốc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Straight Arrow Connector 41"/>
          <p:cNvCxnSpPr>
            <a:endCxn id="13" idx="0"/>
          </p:cNvCxnSpPr>
          <p:nvPr/>
        </p:nvCxnSpPr>
        <p:spPr>
          <a:xfrm flipH="1">
            <a:off x="2161904" y="1149478"/>
            <a:ext cx="3332184" cy="77248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endCxn id="14" idx="0"/>
          </p:cNvCxnSpPr>
          <p:nvPr/>
        </p:nvCxnSpPr>
        <p:spPr>
          <a:xfrm flipH="1">
            <a:off x="5494089" y="1121139"/>
            <a:ext cx="12123" cy="5936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15" idx="0"/>
          </p:cNvCxnSpPr>
          <p:nvPr/>
        </p:nvCxnSpPr>
        <p:spPr>
          <a:xfrm>
            <a:off x="5506212" y="1109623"/>
            <a:ext cx="3651090" cy="6051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 descr="22858PICdbgea5Gz679dY_PIC2018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83481" y="2770536"/>
            <a:ext cx="2506824" cy="4087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13" grpId="0" bldLvl="0" animBg="1"/>
      <p:bldP spid="14" grpId="0" bldLvl="0" animBg="1"/>
      <p:bldP spid="15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23812" y="1939526"/>
            <a:ext cx="2457450" cy="2387600"/>
          </a:xfrm>
        </p:spPr>
        <p:txBody>
          <a:bodyPr>
            <a:noAutofit/>
          </a:bodyPr>
          <a:lstStyle/>
          <a:p>
            <a:r>
              <a:rPr lang="vi-VN" sz="4800" b="1" dirty="0">
                <a:solidFill>
                  <a:srgbClr val="FF0000"/>
                </a:solidFill>
              </a:rPr>
              <a:t>Chuyện ở một công ti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-1171575" y="971550"/>
            <a:ext cx="4076700" cy="4552950"/>
          </a:xfrm>
          <a:prstGeom prst="ellipse">
            <a:avLst/>
          </a:prstGeom>
          <a:noFill/>
          <a:ln w="984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1204913" y="655438"/>
            <a:ext cx="1428749" cy="1247775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Việc làm của giám đốc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2200274" y="2074528"/>
            <a:ext cx="1362075" cy="1259354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Tác hại của giám đốc 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2019300" y="3904625"/>
            <a:ext cx="1228725" cy="1246376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dirty="0"/>
              <a:t>Biểu hiện của ông</a:t>
            </a:r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1800225" y="971550"/>
            <a:ext cx="2781300" cy="312538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81524" y="125164"/>
            <a:ext cx="7610475" cy="2308324"/>
          </a:xfrm>
          <a:prstGeom prst="rect">
            <a:avLst/>
          </a:prstGeom>
          <a:ln w="19050"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spcBef>
                <a:spcPts val="1000"/>
              </a:spcBef>
            </a:pP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Phổ biến kế hoạch nhưng không bàn bạc việc thực hiện </a:t>
            </a:r>
            <a:b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Công nhân làm việc không an toàn</a:t>
            </a:r>
            <a:b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Lương thấp </a:t>
            </a:r>
            <a:b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Công nhân kiến nghị nhưng ông giám đốc không cải thiện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4" name="Straight Connector 13"/>
          <p:cNvCxnSpPr>
            <a:endCxn id="16" idx="1"/>
          </p:cNvCxnSpPr>
          <p:nvPr/>
        </p:nvCxnSpPr>
        <p:spPr>
          <a:xfrm>
            <a:off x="3248025" y="3047165"/>
            <a:ext cx="1333500" cy="1"/>
          </a:xfrm>
          <a:prstGeom prst="line">
            <a:avLst/>
          </a:prstGeom>
          <a:ln w="28575"/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/>
          <p:cNvSpPr/>
          <p:nvPr/>
        </p:nvSpPr>
        <p:spPr>
          <a:xfrm>
            <a:off x="4581525" y="2447001"/>
            <a:ext cx="7610474" cy="120032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+Sản xuất giảm sút.</a:t>
            </a:r>
            <a:b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+Công nhân bỏ việc.</a:t>
            </a:r>
            <a:b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+Công ty bị thua lỗ nặng.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2795587" y="4604013"/>
            <a:ext cx="1785938" cy="196587"/>
          </a:xfrm>
          <a:prstGeom prst="line">
            <a:avLst/>
          </a:prstGeom>
          <a:ln w="28575"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4581524" y="4272038"/>
            <a:ext cx="7648575" cy="830997"/>
          </a:xfrm>
          <a:prstGeom prst="rect">
            <a:avLst/>
          </a:prstGeom>
          <a:ln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giám đốc là người độc đoán, chuyên quyền, gia</a:t>
            </a:r>
            <a:r>
              <a:rPr lang="en-GB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trưởng…</a:t>
            </a:r>
            <a:endParaRPr lang="en-GB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42" name="Elbow Connector 41"/>
          <p:cNvCxnSpPr/>
          <p:nvPr/>
        </p:nvCxnSpPr>
        <p:spPr>
          <a:xfrm>
            <a:off x="1809750" y="-1695450"/>
            <a:ext cx="914400" cy="914400"/>
          </a:xfrm>
          <a:prstGeom prst="bentConnector3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Bent-Up Arrow 42"/>
          <p:cNvSpPr/>
          <p:nvPr/>
        </p:nvSpPr>
        <p:spPr>
          <a:xfrm rot="5400000">
            <a:off x="1781174" y="4574100"/>
            <a:ext cx="838200" cy="2819400"/>
          </a:xfrm>
          <a:prstGeom prst="bentUpArrow">
            <a:avLst>
              <a:gd name="adj1" fmla="val 25000"/>
              <a:gd name="adj2" fmla="val 18182"/>
              <a:gd name="adj3" fmla="val 25000"/>
            </a:avLst>
          </a:prstGeom>
          <a:gradFill>
            <a:gsLst>
              <a:gs pos="28000">
                <a:srgbClr val="99CCFF"/>
              </a:gs>
              <a:gs pos="100000">
                <a:srgbClr val="9966FF"/>
              </a:gs>
              <a:gs pos="60000">
                <a:srgbClr val="CC99FF"/>
              </a:gs>
              <a:gs pos="100000">
                <a:srgbClr val="99CCFF"/>
              </a:gs>
              <a:gs pos="100000">
                <a:srgbClr val="CCCCFF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ounded Rectangle 43"/>
          <p:cNvSpPr/>
          <p:nvPr/>
        </p:nvSpPr>
        <p:spPr>
          <a:xfrm>
            <a:off x="4029075" y="5829300"/>
            <a:ext cx="7753350" cy="74295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800" b="1" dirty="0">
                <a:solidFill>
                  <a:srgbClr val="FF0000"/>
                </a:solidFill>
              </a:rPr>
              <a:t>Sản xuất giảm sút, công ty thua lỗ.</a:t>
            </a:r>
          </a:p>
          <a:p>
            <a:pPr algn="ctr"/>
            <a:r>
              <a:rPr lang="vi-VN" sz="2400" b="1" dirty="0">
                <a:solidFill>
                  <a:srgbClr val="FF0000"/>
                </a:solidFill>
              </a:rPr>
              <a:t>Thiếu Dân chủ và Kỉ luật</a:t>
            </a:r>
            <a:endParaRPr lang="en-US" sz="24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648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2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000"/>
                            </p:stCondLst>
                            <p:childTnLst>
                              <p:par>
                                <p:cTn id="4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6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8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6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  <p:bldP spid="5" grpId="0" animBg="1"/>
      <p:bldP spid="6" grpId="0" animBg="1"/>
      <p:bldP spid="7" grpId="0" animBg="1"/>
      <p:bldP spid="11" grpId="0" animBg="1"/>
      <p:bldP spid="16" grpId="0" animBg="1"/>
      <p:bldP spid="20" grpId="0" animBg="1"/>
      <p:bldP spid="43" grpId="0" animBg="1"/>
      <p:bldP spid="4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0" y="2926325"/>
            <a:ext cx="11672046" cy="18148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2.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2: </a:t>
            </a:r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của ông giám đốc dẫn đến tác hại </a:t>
            </a:r>
            <a:r>
              <a:rPr lang="en-GB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+Sản xuất giảm sút.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+Công nhân bỏ việc.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+Công ty bị thua lỗ nặng.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0" y="236240"/>
            <a:ext cx="10772808" cy="237363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1. 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1: </a:t>
            </a:r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 việc làm của ông giám đốc công ty?</a:t>
            </a:r>
            <a:endParaRPr lang="en-GB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spcBef>
                <a:spcPts val="1000"/>
              </a:spcBef>
            </a:pPr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Phổ biến kế hoạch nhưng không bàn bạc việc thực hiện 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Công nhân làm việc không an toàn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Lương thấp 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Công nhân kiến nghị nhưng ông giám đốc không cải thiện</a:t>
            </a:r>
            <a:endParaRPr kumimoji="0" lang="en-GB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446" y="4970154"/>
            <a:ext cx="11645154" cy="953135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sym typeface="Arial" panose="020B0604020202020204" pitchFamily="34" charset="0"/>
              </a:rPr>
              <a:t> 3: </a:t>
            </a:r>
            <a:r>
              <a:rPr lang="vi-VN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của ông giám đốc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GB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GB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2800" b="1" dirty="0" err="1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GB" sz="2800" b="1" dirty="0">
                <a:solidFill>
                  <a:srgbClr val="33333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b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 giám đốc là người độc đoán, chuyên quyền, gia</a:t>
            </a:r>
            <a:r>
              <a:rPr lang="en-GB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trưởng…</a:t>
            </a:r>
            <a:endParaRPr lang="en-GB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</p:cSld>
  <p:clrMapOvr>
    <a:masterClrMapping/>
  </p:clrMapOvr>
  <p:transition spd="slow" advTm="3888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CUSTOM_TIMING_USED" val="1"/>
  <p:tag name="GENSWF_ADVANCE_TIME" val="38.880"/>
  <p:tag name="TIMING" val="|6.795|9.427|12.903"/>
  <p:tag name="ISPRING_SLIDE_INDENT_LEVEL" val="0"/>
  <p:tag name="GENSWF_SLIDE_TITLE" val="Mục tiêu bài học"/>
  <p:tag name="ISPRING_SLIDE_ID_2" val="{E6AB85D9-10EE-4ACF-A6A6-DC7F5085B553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ENTER_SHAPETEXTINFO" val="&lt;ShapeTextInfo&gt;&lt;TableIndex row=&quot;-1&quot; col=&quot;-1&quot;&gt;&lt;linesCount val=&quot;1&quot;/&gt;&lt;lineCharCount val=&quot;8&quot;/&gt;&lt;/TableIndex&gt;&lt;/ShapeTextInfo&gt;"/>
  <p:tag name="PRESENTER_SHAPEINFO" val="&lt;ThreeDShapeInfo&gt;&lt;uuid val=&quot;{6B905916-EC21-4ACF-BC58-BB8799F19323}&quot;/&gt;&lt;isInvalidForFieldText val=&quot;1&quot;/&gt;&lt;Image&gt;&lt;filename val=&quot;C:\Users\TONGXU~1\AppData\Local\Temp\PR\data\asimages\{6B905916-EC21-4ACF-BC58-BB8799F19323}_2_S.png&quot;/&gt;&lt;left val=&quot;79&quot;/&gt;&lt;top val=&quot;17&quot;/&gt;&lt;width val=&quot;634&quot;/&gt;&lt;height val=&quot;109&quot;/&gt;&lt;hasText val=&quot;0&quot;/&gt;&lt;/Image&gt;&lt;Image&gt;&lt;filename val=&quot;C:\Users\TONGXU~1\AppData\Local\Temp\PR\data\asimages\{6B905916-EC21-4ACF-BC58-BB8799F19323}_2_T.png&quot;/&gt;&lt;left val=&quot;82&quot;/&gt;&lt;top val=&quot;15&quot;/&gt;&lt;width val=&quot;604&quot;/&gt;&lt;height val=&quot;102&quot;/&gt;&lt;hasText val=&quot;1&quot;/&gt;&lt;/Image&gt;&lt;/ThreeDShapeInfo&gt;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2015</Words>
  <Application>Microsoft Office PowerPoint</Application>
  <PresentationFormat>Widescreen</PresentationFormat>
  <Paragraphs>163</Paragraphs>
  <Slides>20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9" baseType="lpstr">
      <vt:lpstr>#9Slide05 Brannboll Ny</vt:lpstr>
      <vt:lpstr>#9Slide05 IcielSanelma</vt:lpstr>
      <vt:lpstr>#9Slide05 SVNVanilla Daisy Pro</vt:lpstr>
      <vt:lpstr>.VnTime</vt:lpstr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Chuyện của lớp 9A</vt:lpstr>
      <vt:lpstr>PowerPoint Presentation</vt:lpstr>
      <vt:lpstr>PowerPoint Presentation</vt:lpstr>
      <vt:lpstr>Chuyện ở một công 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HP</cp:lastModifiedBy>
  <cp:revision>47</cp:revision>
  <dcterms:created xsi:type="dcterms:W3CDTF">2021-09-25T08:30:00Z</dcterms:created>
  <dcterms:modified xsi:type="dcterms:W3CDTF">2023-07-21T03:43:36Z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AC55A04C127B40D7A2483128855B26A6</vt:lpwstr>
  </property>
  <property fmtid="{D5CDD505-2E9C-101B-9397-08002B2CF9AE}" pid="3" name="KSOProductBuildVer">
    <vt:lpwstr>1033-11.2.0.10323</vt:lpwstr>
  </property>
</Properties>
</file>