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8"/>
  </p:notesMasterIdLst>
  <p:sldIdLst>
    <p:sldId id="256" r:id="rId2"/>
    <p:sldId id="257" r:id="rId3"/>
    <p:sldId id="258" r:id="rId4"/>
    <p:sldId id="259" r:id="rId5"/>
    <p:sldId id="356" r:id="rId6"/>
    <p:sldId id="357" r:id="rId7"/>
    <p:sldId id="261" r:id="rId8"/>
    <p:sldId id="339" r:id="rId9"/>
    <p:sldId id="313" r:id="rId10"/>
    <p:sldId id="314" r:id="rId11"/>
    <p:sldId id="260" r:id="rId12"/>
    <p:sldId id="315" r:id="rId13"/>
    <p:sldId id="340" r:id="rId14"/>
    <p:sldId id="316" r:id="rId15"/>
    <p:sldId id="317" r:id="rId16"/>
    <p:sldId id="358" r:id="rId17"/>
    <p:sldId id="267" r:id="rId18"/>
    <p:sldId id="268" r:id="rId19"/>
    <p:sldId id="341" r:id="rId20"/>
    <p:sldId id="318" r:id="rId21"/>
    <p:sldId id="319" r:id="rId22"/>
    <p:sldId id="269" r:id="rId23"/>
    <p:sldId id="272" r:id="rId24"/>
    <p:sldId id="342" r:id="rId25"/>
    <p:sldId id="320" r:id="rId26"/>
    <p:sldId id="275" r:id="rId27"/>
    <p:sldId id="270" r:id="rId28"/>
    <p:sldId id="321" r:id="rId29"/>
    <p:sldId id="322" r:id="rId30"/>
    <p:sldId id="280" r:id="rId31"/>
    <p:sldId id="325" r:id="rId32"/>
    <p:sldId id="326" r:id="rId33"/>
    <p:sldId id="323" r:id="rId34"/>
    <p:sldId id="324" r:id="rId35"/>
    <p:sldId id="327" r:id="rId36"/>
    <p:sldId id="329" r:id="rId37"/>
    <p:sldId id="328" r:id="rId38"/>
    <p:sldId id="338" r:id="rId39"/>
    <p:sldId id="330" r:id="rId40"/>
    <p:sldId id="331" r:id="rId41"/>
    <p:sldId id="337" r:id="rId42"/>
    <p:sldId id="349" r:id="rId43"/>
    <p:sldId id="273" r:id="rId44"/>
    <p:sldId id="343" r:id="rId45"/>
    <p:sldId id="345" r:id="rId46"/>
    <p:sldId id="346" r:id="rId47"/>
    <p:sldId id="348" r:id="rId48"/>
    <p:sldId id="344" r:id="rId49"/>
    <p:sldId id="347" r:id="rId50"/>
    <p:sldId id="271" r:id="rId51"/>
    <p:sldId id="350" r:id="rId52"/>
    <p:sldId id="354" r:id="rId53"/>
    <p:sldId id="352" r:id="rId54"/>
    <p:sldId id="351" r:id="rId55"/>
    <p:sldId id="353" r:id="rId56"/>
    <p:sldId id="355" r:id="rId57"/>
  </p:sldIdLst>
  <p:sldSz cx="9144000" cy="5143500" type="screen16x9"/>
  <p:notesSz cx="6858000" cy="9144000"/>
  <p:embeddedFontLst>
    <p:embeddedFont>
      <p:font typeface="Hammersmith One" charset="0"/>
      <p:regular r:id="rId59"/>
    </p:embeddedFont>
    <p:embeddedFont>
      <p:font typeface="Segoe UI" pitchFamily="34" charset="0"/>
      <p:regular r:id="rId60"/>
      <p:bold r:id="rId61"/>
      <p:italic r:id="rId62"/>
      <p:boldItalic r:id="rId63"/>
    </p:embeddedFont>
    <p:embeddedFont>
      <p:font typeface="Calibri" pitchFamily="34" charset="0"/>
      <p:regular r:id="rId64"/>
      <p:bold r:id="rId65"/>
      <p:italic r:id="rId66"/>
      <p:boldItalic r:id="rId67"/>
    </p:embeddedFont>
    <p:embeddedFont>
      <p:font typeface="Abel"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364" autoAdjust="0"/>
  </p:normalViewPr>
  <p:slideViewPr>
    <p:cSldViewPr snapToGrid="0">
      <p:cViewPr varScale="1">
        <p:scale>
          <a:sx n="87" d="100"/>
          <a:sy n="87" d="100"/>
        </p:scale>
        <p:origin x="-1050" y="-84"/>
      </p:cViewPr>
      <p:guideLst>
        <p:guide orient="horz" pos="1620"/>
        <p:guide pos="2880"/>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434225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2"/>
        <p:cNvGrpSpPr/>
        <p:nvPr/>
      </p:nvGrpSpPr>
      <p:grpSpPr>
        <a:xfrm>
          <a:off x="0" y="0"/>
          <a:ext cx="0" cy="0"/>
          <a:chOff x="0" y="0"/>
          <a:chExt cx="0" cy="0"/>
        </a:xfrm>
      </p:grpSpPr>
      <p:sp>
        <p:nvSpPr>
          <p:cNvPr id="14583" name="Google Shape;14583;g102058231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4" name="Google Shape;14584;g102058231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99"/>
        <p:cNvGrpSpPr/>
        <p:nvPr/>
      </p:nvGrpSpPr>
      <p:grpSpPr>
        <a:xfrm>
          <a:off x="0" y="0"/>
          <a:ext cx="0" cy="0"/>
          <a:chOff x="0" y="0"/>
          <a:chExt cx="0" cy="0"/>
        </a:xfrm>
      </p:grpSpPr>
      <p:grpSp>
        <p:nvGrpSpPr>
          <p:cNvPr id="2100" name="Google Shape;2100;p4"/>
          <p:cNvGrpSpPr/>
          <p:nvPr/>
        </p:nvGrpSpPr>
        <p:grpSpPr>
          <a:xfrm>
            <a:off x="70051" y="76201"/>
            <a:ext cx="640525" cy="646075"/>
            <a:chOff x="2781975" y="3951500"/>
            <a:chExt cx="640525" cy="646075"/>
          </a:xfrm>
        </p:grpSpPr>
        <p:sp>
          <p:nvSpPr>
            <p:cNvPr id="2101" name="Google Shape;2101;p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7" name="Google Shape;2357;p4"/>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a:solidFill>
                  <a:schemeClr val="dk1"/>
                </a:solidFill>
              </a:defRPr>
            </a:lvl2pPr>
            <a:lvl3pPr lvl="2" rtl="0">
              <a:spcBef>
                <a:spcPts val="0"/>
              </a:spcBef>
              <a:spcAft>
                <a:spcPts val="0"/>
              </a:spcAft>
              <a:buClr>
                <a:schemeClr val="dk1"/>
              </a:buClr>
              <a:buSzPts val="2500"/>
              <a:buNone/>
              <a:defRPr>
                <a:solidFill>
                  <a:schemeClr val="dk1"/>
                </a:solidFill>
              </a:defRPr>
            </a:lvl3pPr>
            <a:lvl4pPr lvl="3" rtl="0">
              <a:spcBef>
                <a:spcPts val="0"/>
              </a:spcBef>
              <a:spcAft>
                <a:spcPts val="0"/>
              </a:spcAft>
              <a:buClr>
                <a:schemeClr val="dk1"/>
              </a:buClr>
              <a:buSzPts val="2500"/>
              <a:buNone/>
              <a:defRPr>
                <a:solidFill>
                  <a:schemeClr val="dk1"/>
                </a:solidFill>
              </a:defRPr>
            </a:lvl4pPr>
            <a:lvl5pPr lvl="4" rtl="0">
              <a:spcBef>
                <a:spcPts val="0"/>
              </a:spcBef>
              <a:spcAft>
                <a:spcPts val="0"/>
              </a:spcAft>
              <a:buClr>
                <a:schemeClr val="dk1"/>
              </a:buClr>
              <a:buSzPts val="2500"/>
              <a:buNone/>
              <a:defRPr>
                <a:solidFill>
                  <a:schemeClr val="dk1"/>
                </a:solidFill>
              </a:defRPr>
            </a:lvl5pPr>
            <a:lvl6pPr lvl="5" rtl="0">
              <a:spcBef>
                <a:spcPts val="0"/>
              </a:spcBef>
              <a:spcAft>
                <a:spcPts val="0"/>
              </a:spcAft>
              <a:buClr>
                <a:schemeClr val="dk1"/>
              </a:buClr>
              <a:buSzPts val="2500"/>
              <a:buNone/>
              <a:defRPr>
                <a:solidFill>
                  <a:schemeClr val="dk1"/>
                </a:solidFill>
              </a:defRPr>
            </a:lvl6pPr>
            <a:lvl7pPr lvl="6" rtl="0">
              <a:spcBef>
                <a:spcPts val="0"/>
              </a:spcBef>
              <a:spcAft>
                <a:spcPts val="0"/>
              </a:spcAft>
              <a:buClr>
                <a:schemeClr val="dk1"/>
              </a:buClr>
              <a:buSzPts val="2500"/>
              <a:buNone/>
              <a:defRPr>
                <a:solidFill>
                  <a:schemeClr val="dk1"/>
                </a:solidFill>
              </a:defRPr>
            </a:lvl7pPr>
            <a:lvl8pPr lvl="7" rtl="0">
              <a:spcBef>
                <a:spcPts val="0"/>
              </a:spcBef>
              <a:spcAft>
                <a:spcPts val="0"/>
              </a:spcAft>
              <a:buClr>
                <a:schemeClr val="dk1"/>
              </a:buClr>
              <a:buSzPts val="2500"/>
              <a:buNone/>
              <a:defRPr>
                <a:solidFill>
                  <a:schemeClr val="dk1"/>
                </a:solidFill>
              </a:defRPr>
            </a:lvl8pPr>
            <a:lvl9pPr lvl="8" rtl="0">
              <a:spcBef>
                <a:spcPts val="0"/>
              </a:spcBef>
              <a:spcAft>
                <a:spcPts val="0"/>
              </a:spcAft>
              <a:buClr>
                <a:schemeClr val="dk1"/>
              </a:buClr>
              <a:buSzPts val="2500"/>
              <a:buNone/>
              <a:defRPr>
                <a:solidFill>
                  <a:schemeClr val="dk1"/>
                </a:solidFill>
              </a:defRPr>
            </a:lvl9pPr>
          </a:lstStyle>
          <a:p>
            <a:endParaRPr/>
          </a:p>
        </p:txBody>
      </p:sp>
      <p:sp>
        <p:nvSpPr>
          <p:cNvPr id="2358" name="Google Shape;2358;p4"/>
          <p:cNvSpPr txBox="1">
            <a:spLocks noGrp="1"/>
          </p:cNvSpPr>
          <p:nvPr>
            <p:ph type="body" idx="1"/>
          </p:nvPr>
        </p:nvSpPr>
        <p:spPr>
          <a:xfrm>
            <a:off x="334175" y="949625"/>
            <a:ext cx="8475600" cy="3902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304800" rtl="0">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61" r:id="rId10"/>
    <p:sldLayoutId id="2147483662" r:id="rId11"/>
    <p:sldLayoutId id="2147483663" r:id="rId12"/>
    <p:sldLayoutId id="2147483665" r:id="rId13"/>
    <p:sldLayoutId id="2147483666" r:id="rId14"/>
    <p:sldLayoutId id="2147483667" r:id="rId15"/>
    <p:sldLayoutId id="2147483669" r:id="rId16"/>
    <p:sldLayoutId id="2147483671" r:id="rId17"/>
    <p:sldLayoutId id="2147483679" r:id="rId18"/>
    <p:sldLayoutId id="2147483680"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7.jpe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jpe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microsoft.com/office/2007/relationships/hdphoto" Target="../media/hdphoto6.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4.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9.png"/><Relationship Id="rId4" Type="http://schemas.microsoft.com/office/2007/relationships/hdphoto" Target="../media/hdphoto9.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r>
              <a:rPr lang="en-US" dirty="0" smtClean="0">
                <a:solidFill>
                  <a:schemeClr val="dk1"/>
                </a:solidFill>
              </a:rPr>
              <a:t/>
            </a:r>
            <a:br>
              <a:rPr lang="en-US" dirty="0" smtClean="0">
                <a:solidFill>
                  <a:schemeClr val="dk1"/>
                </a:solidFill>
              </a:rPr>
            </a:br>
            <a:r>
              <a:rPr lang="vi-VN" sz="2800" b="1" dirty="0" smtClean="0">
                <a:solidFill>
                  <a:schemeClr val="dk1"/>
                </a:solidFill>
                <a:latin typeface="+mj-lt"/>
              </a:rPr>
              <a:t>CHƯƠNG </a:t>
            </a:r>
            <a:r>
              <a:rPr lang="vi-VN" sz="2800" b="1" dirty="0">
                <a:solidFill>
                  <a:schemeClr val="dk1"/>
                </a:solidFill>
                <a:latin typeface="+mj-lt"/>
              </a:rPr>
              <a:t>II : PHÂN TỬ - LIÊN KẾT HÓA HỌC</a:t>
            </a:r>
            <a:br>
              <a:rPr lang="vi-VN" sz="2800" b="1" dirty="0">
                <a:solidFill>
                  <a:schemeClr val="dk1"/>
                </a:solidFill>
                <a:latin typeface="+mj-lt"/>
              </a:rPr>
            </a:br>
            <a:r>
              <a:rPr lang="vi-VN" sz="2800" b="1" dirty="0">
                <a:solidFill>
                  <a:schemeClr val="dk1"/>
                </a:solidFill>
                <a:latin typeface="+mj-lt"/>
              </a:rPr>
              <a:t>BÀI 6: GIỚI THIỆU VỀ LIÊN KẾT HÓA HỌC</a:t>
            </a:r>
            <a:br>
              <a:rPr lang="vi-VN" sz="2800" b="1" dirty="0">
                <a:solidFill>
                  <a:schemeClr val="dk1"/>
                </a:solidFill>
                <a:latin typeface="+mj-lt"/>
              </a:rPr>
            </a:br>
            <a:endParaRPr lang="vi-VN" b="1" dirty="0">
              <a:solidFill>
                <a:schemeClr val="dk1"/>
              </a:solidFill>
              <a:latin typeface="+mj-lt"/>
            </a:endParaRPr>
          </a:p>
        </p:txBody>
      </p:sp>
      <p:sp>
        <p:nvSpPr>
          <p:cNvPr id="14511" name="Google Shape;14511;p38"/>
          <p:cNvSpPr txBox="1">
            <a:spLocks noGrp="1"/>
          </p:cNvSpPr>
          <p:nvPr>
            <p:ph type="subTitle" idx="1"/>
          </p:nvPr>
        </p:nvSpPr>
        <p:spPr>
          <a:xfrm>
            <a:off x="7438163" y="544163"/>
            <a:ext cx="13716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lgn="ctr" rtl="0">
              <a:spcBef>
                <a:spcPts val="0"/>
              </a:spcBef>
              <a:spcAft>
                <a:spcPts val="0"/>
              </a:spcAft>
              <a:buNone/>
            </a:pPr>
            <a:r>
              <a:rPr lang="en" dirty="0" smtClean="0"/>
              <a:t>KNTT-KHTN7</a:t>
            </a:r>
            <a:endParaRPr dirty="0"/>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
        <p:nvSpPr>
          <p:cNvPr id="2" name="Subtitle 1"/>
          <p:cNvSpPr>
            <a:spLocks noGrp="1"/>
          </p:cNvSpPr>
          <p:nvPr>
            <p:ph type="subTitle" idx="1"/>
          </p:nvPr>
        </p:nvSpPr>
        <p:spPr/>
        <p:txBody>
          <a:bodyPr/>
          <a:lstStyle/>
          <a:p>
            <a:endParaRPr lang="en-S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smtClean="0">
                <a:latin typeface="Times New Roman" panose="02020603050405020304" pitchFamily="18" charset="0"/>
                <a:cs typeface="Times New Roman" panose="02020603050405020304" pitchFamily="18" charset="0"/>
              </a:rPr>
              <a:t>HÌNH THÀNH KIẾN THỨC</a:t>
            </a:r>
            <a:r>
              <a:rPr lang="en" sz="4800" b="1" dirty="0" smtClean="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sp>
        <p:nvSpPr>
          <p:cNvPr id="14634" name="Google Shape;14634;p41"/>
          <p:cNvSpPr txBox="1">
            <a:spLocks noGrp="1"/>
          </p:cNvSpPr>
          <p:nvPr>
            <p:ph type="subTitle" idx="1"/>
          </p:nvPr>
        </p:nvSpPr>
        <p:spPr>
          <a:xfrm>
            <a:off x="1531904" y="2540230"/>
            <a:ext cx="6057000" cy="395837"/>
          </a:xfrm>
          <a:prstGeom prst="rect">
            <a:avLst/>
          </a:prstGeom>
        </p:spPr>
        <p:txBody>
          <a:bodyPr spcFirstLastPara="1" wrap="square" lIns="182875" tIns="91425" rIns="18287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GV: NGUYỄN THANH KIM HUỆ</a:t>
            </a:r>
            <a:endParaRPr dirty="0">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2703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smtClean="0">
                <a:latin typeface="Times New Roman" panose="02020603050405020304" pitchFamily="18" charset="0"/>
                <a:cs typeface="Times New Roman" panose="02020603050405020304" pitchFamily="18" charset="0"/>
              </a:rPr>
              <a:t>THẢO LUẬN</a:t>
            </a:r>
            <a:r>
              <a:rPr lang="en-US" b="1" dirty="0" smtClean="0">
                <a:latin typeface="Times New Roman" panose="02020603050405020304" pitchFamily="18" charset="0"/>
                <a:cs typeface="Times New Roman" panose="02020603050405020304" pitchFamily="18" charset="0"/>
              </a:rPr>
              <a:t>: PHIẾU </a:t>
            </a:r>
            <a:r>
              <a:rPr lang="en-US" b="1" dirty="0">
                <a:latin typeface="Times New Roman" panose="02020603050405020304" pitchFamily="18" charset="0"/>
                <a:cs typeface="Times New Roman" panose="02020603050405020304" pitchFamily="18" charset="0"/>
              </a:rPr>
              <a:t>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000" dirty="0">
                <a:latin typeface="Times New Roman" panose="02020603050405020304" pitchFamily="18" charset="0"/>
                <a:ea typeface="Calibri" panose="020F0502020204030204" pitchFamily="34" charset="0"/>
                <a:cs typeface="Times New Roman" panose="02020603050405020304" pitchFamily="18" charset="0"/>
              </a:rPr>
              <a:t>)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50329" y="176539"/>
            <a:ext cx="1247473" cy="963724"/>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sz="8800" dirty="0"/>
              <a:t>01</a:t>
            </a:r>
            <a:endParaRPr sz="8800" dirty="0"/>
          </a:p>
        </p:txBody>
      </p:sp>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5018809" cy="2923877"/>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vi-VN" sz="20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smtClean="0">
                <a:latin typeface="Times New Roman" panose="02020603050405020304" pitchFamily="18" charset="0"/>
                <a:cs typeface="Times New Roman" panose="02020603050405020304" pitchFamily="18" charset="0"/>
              </a:rPr>
              <a:t>EM CÓ BIẾT</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02</a:t>
            </a:r>
            <a:endParaRPr dirty="0"/>
          </a:p>
        </p:txBody>
      </p:sp>
      <p:sp>
        <p:nvSpPr>
          <p:cNvPr id="14994" name="Google Shape;14994;p49"/>
          <p:cNvSpPr txBox="1">
            <a:spLocks noGrp="1"/>
          </p:cNvSpPr>
          <p:nvPr>
            <p:ph type="title"/>
          </p:nvPr>
        </p:nvSpPr>
        <p:spPr>
          <a:xfrm>
            <a:off x="3313105" y="2079719"/>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3</a:t>
            </a:r>
            <a:endParaRPr b="1" dirty="0">
              <a:latin typeface="Times New Roman" panose="02020603050405020304" pitchFamily="18" charset="0"/>
              <a:cs typeface="Times New Roman" panose="02020603050405020304" pitchFamily="18" charset="0"/>
            </a:endParaRP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Quan </a:t>
            </a:r>
            <a:r>
              <a:rPr lang="vi-VN" sz="2000" dirty="0">
                <a:latin typeface="Times New Roman" panose="02020603050405020304" pitchFamily="18" charset="0"/>
                <a:ea typeface="Calibri" panose="020F0502020204030204" pitchFamily="34" charset="0"/>
                <a:cs typeface="Times New Roman" panose="02020603050405020304" pitchFamily="18" charset="0"/>
              </a:rPr>
              <a:t>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22277" y="3470060"/>
            <a:ext cx="3213177" cy="1362489"/>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3/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22277" y="2445622"/>
            <a:ext cx="3335322" cy="798745"/>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85"/>
        <p:cNvGrpSpPr/>
        <p:nvPr/>
      </p:nvGrpSpPr>
      <p:grpSpPr>
        <a:xfrm>
          <a:off x="0" y="0"/>
          <a:ext cx="0" cy="0"/>
          <a:chOff x="0" y="0"/>
          <a:chExt cx="0" cy="0"/>
        </a:xfrm>
      </p:grpSpPr>
      <p:sp>
        <p:nvSpPr>
          <p:cNvPr id="14586" name="Google Shape;14586;p39"/>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137150" rIns="365750" bIns="0" anchor="t" anchorCtr="0">
            <a:noAutofit/>
          </a:bodyPr>
          <a:lstStyle/>
          <a:p>
            <a:pPr marL="0" lvl="0" indent="0" algn="ctr" rtl="0">
              <a:spcBef>
                <a:spcPts val="0"/>
              </a:spcBef>
              <a:spcAft>
                <a:spcPts val="0"/>
              </a:spcAft>
              <a:buNone/>
            </a:pPr>
            <a:r>
              <a:rPr lang="en" b="1" dirty="0" smtClean="0">
                <a:solidFill>
                  <a:schemeClr val="dk1"/>
                </a:solidFill>
                <a:latin typeface="Times New Roman" panose="02020603050405020304" pitchFamily="18" charset="0"/>
                <a:cs typeface="Times New Roman" panose="02020603050405020304" pitchFamily="18" charset="0"/>
              </a:rPr>
              <a:t>MỤC TIÊU</a:t>
            </a:r>
            <a:endParaRPr b="1" dirty="0">
              <a:solidFill>
                <a:schemeClr val="dk1"/>
              </a:solidFill>
              <a:latin typeface="Times New Roman" panose="02020603050405020304" pitchFamily="18" charset="0"/>
              <a:cs typeface="Times New Roman" panose="02020603050405020304" pitchFamily="18" charset="0"/>
            </a:endParaRPr>
          </a:p>
        </p:txBody>
      </p:sp>
      <p:sp>
        <p:nvSpPr>
          <p:cNvPr id="14587" name="Google Shape;14587;p39"/>
          <p:cNvSpPr txBox="1">
            <a:spLocks noGrp="1"/>
          </p:cNvSpPr>
          <p:nvPr>
            <p:ph type="body" idx="1"/>
          </p:nvPr>
        </p:nvSpPr>
        <p:spPr>
          <a:xfrm>
            <a:off x="334175" y="949625"/>
            <a:ext cx="8475600" cy="3902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91425" rIns="365750" bIns="91425" anchor="ctr" anchorCtr="0">
            <a:noAutofit/>
          </a:bodyPr>
          <a:lstStyle/>
          <a:p>
            <a:pPr marL="0" lvl="0" indent="0">
              <a:buNone/>
            </a:pPr>
            <a:r>
              <a:rPr lang="vi-VN" sz="2000" dirty="0" smtClean="0">
                <a:latin typeface="+mj-lt"/>
              </a:rPr>
              <a:t>–</a:t>
            </a:r>
            <a:r>
              <a:rPr lang="en-US" sz="2000" dirty="0" smtClean="0">
                <a:latin typeface="+mj-lt"/>
              </a:rPr>
              <a:t> </a:t>
            </a:r>
            <a:r>
              <a:rPr lang="vi-VN" sz="2000" dirty="0" smtClean="0">
                <a:latin typeface="+mj-lt"/>
              </a:rPr>
              <a:t>Nêu </a:t>
            </a:r>
            <a:r>
              <a:rPr lang="vi-VN" sz="2000" dirty="0">
                <a:latin typeface="+mj-lt"/>
              </a:rPr>
              <a:t>được mô hình sắp xếp electron trong vỏ  nguyên tử của một số nguyên tố khí hiếm.</a:t>
            </a:r>
          </a:p>
          <a:p>
            <a:pPr marL="0" lvl="0" indent="0">
              <a:buNone/>
            </a:pPr>
            <a:r>
              <a:rPr lang="vi-VN" sz="2000" dirty="0" smtClean="0">
                <a:latin typeface="+mj-lt"/>
              </a:rPr>
              <a:t>– </a:t>
            </a:r>
            <a:r>
              <a:rPr lang="vi-VN" sz="2000" dirty="0">
                <a:latin typeface="+mj-lt"/>
              </a:rPr>
              <a:t>Nêu được sự hình thành liên kết cộng hoá trị theo nguyên tắc dùng chung electron để tạo ra lớp vỏ electron của nguyên tố khí hiếm (Áp dụng được cho các phân tử đơn giản như H</a:t>
            </a:r>
            <a:r>
              <a:rPr lang="vi-VN" sz="2000" baseline="-25000" dirty="0">
                <a:latin typeface="+mj-lt"/>
              </a:rPr>
              <a:t>2</a:t>
            </a:r>
            <a:r>
              <a:rPr lang="vi-VN" sz="2000" dirty="0">
                <a:latin typeface="+mj-lt"/>
              </a:rPr>
              <a:t>, Cl</a:t>
            </a:r>
            <a:r>
              <a:rPr lang="vi-VN" sz="2000" baseline="-25000" dirty="0">
                <a:latin typeface="+mj-lt"/>
              </a:rPr>
              <a:t>2</a:t>
            </a:r>
            <a:r>
              <a:rPr lang="vi-VN" sz="2000" dirty="0">
                <a:latin typeface="+mj-lt"/>
              </a:rPr>
              <a:t>, NH</a:t>
            </a:r>
            <a:r>
              <a:rPr lang="vi-VN" sz="2000" baseline="-25000" dirty="0">
                <a:latin typeface="+mj-lt"/>
              </a:rPr>
              <a:t>3</a:t>
            </a:r>
            <a:r>
              <a:rPr lang="vi-VN" sz="2000" dirty="0">
                <a:latin typeface="+mj-lt"/>
              </a:rPr>
              <a:t>, H</a:t>
            </a:r>
            <a:r>
              <a:rPr lang="vi-VN" sz="2000" baseline="-25000" dirty="0">
                <a:latin typeface="+mj-lt"/>
              </a:rPr>
              <a:t>2</a:t>
            </a:r>
            <a:r>
              <a:rPr lang="vi-VN" sz="2000" dirty="0">
                <a:latin typeface="+mj-lt"/>
              </a:rPr>
              <a:t>O, CO</a:t>
            </a:r>
            <a:r>
              <a:rPr lang="vi-VN" sz="2000" baseline="-25000" dirty="0">
                <a:latin typeface="+mj-lt"/>
              </a:rPr>
              <a:t>2</a:t>
            </a:r>
            <a:r>
              <a:rPr lang="vi-VN" sz="2000" dirty="0">
                <a:latin typeface="+mj-lt"/>
              </a:rPr>
              <a:t>, N</a:t>
            </a:r>
            <a:r>
              <a:rPr lang="vi-VN" sz="2000" baseline="-25000" dirty="0">
                <a:latin typeface="+mj-lt"/>
              </a:rPr>
              <a:t>2</a:t>
            </a:r>
            <a:r>
              <a:rPr lang="vi-VN" sz="2000" dirty="0">
                <a:latin typeface="+mj-lt"/>
              </a:rPr>
              <a:t>,….). </a:t>
            </a:r>
          </a:p>
          <a:p>
            <a:pPr marL="0" lvl="0" indent="0">
              <a:buNone/>
            </a:pPr>
            <a:r>
              <a:rPr lang="vi-VN" sz="2000" dirty="0">
                <a:latin typeface="+mj-lt"/>
              </a:rPr>
              <a:t>- Nêu được được sự hình thành liên kết ion theo nguyên tắc cho và nhận electron để tạo ra ion có lớp vỏ electron của nguyên tố khí hiếm (Áp dụng cho phân tử đơn giản như NaCl, MgO,…).</a:t>
            </a:r>
          </a:p>
          <a:p>
            <a:pPr marL="0" lvl="0" indent="0">
              <a:buNone/>
            </a:pPr>
            <a:r>
              <a:rPr lang="vi-VN" sz="2000" dirty="0">
                <a:latin typeface="+mj-lt"/>
              </a:rPr>
              <a:t>- Sử dụng được các hình ảnh sự tạo thành phân tử qua các loại liên kết ion, cộng hóa trị.</a:t>
            </a:r>
          </a:p>
          <a:p>
            <a:pPr marL="0" lvl="0" indent="0">
              <a:buNone/>
            </a:pPr>
            <a:r>
              <a:rPr lang="vi-VN" sz="2000" dirty="0">
                <a:latin typeface="+mj-lt"/>
              </a:rPr>
              <a:t>- Xác định được </a:t>
            </a:r>
            <a:r>
              <a:rPr lang="en-US" sz="2000" dirty="0" smtClean="0">
                <a:latin typeface="+mj-lt"/>
              </a:rPr>
              <a:t>s</a:t>
            </a:r>
            <a:r>
              <a:rPr lang="vi-VN" sz="2000" dirty="0" smtClean="0">
                <a:latin typeface="+mj-lt"/>
              </a:rPr>
              <a:t>ự </a:t>
            </a:r>
            <a:r>
              <a:rPr lang="vi-VN" sz="2000" dirty="0">
                <a:latin typeface="+mj-lt"/>
              </a:rPr>
              <a:t>khác nhau về một số tính chất của hợp chất ion và hợp chấtc hóa trị.</a:t>
            </a:r>
            <a:endParaRPr lang="vi-VN" dirty="0">
              <a:latin typeface="+mj-lt"/>
            </a:endParaRPr>
          </a:p>
        </p:txBody>
      </p:sp>
      <p:grpSp>
        <p:nvGrpSpPr>
          <p:cNvPr id="14588" name="Google Shape;14588;p39"/>
          <p:cNvGrpSpPr/>
          <p:nvPr/>
        </p:nvGrpSpPr>
        <p:grpSpPr>
          <a:xfrm>
            <a:off x="104720" y="357140"/>
            <a:ext cx="470274" cy="548630"/>
            <a:chOff x="9873" y="1240062"/>
            <a:chExt cx="545434" cy="640998"/>
          </a:xfrm>
        </p:grpSpPr>
        <p:cxnSp>
          <p:nvCxnSpPr>
            <p:cNvPr id="14589" name="Google Shape;14589;p39"/>
            <p:cNvCxnSpPr>
              <a:stCxn id="14590" idx="6"/>
              <a:endCxn id="14591"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592" name="Google Shape;14592;p39"/>
            <p:cNvGrpSpPr/>
            <p:nvPr/>
          </p:nvGrpSpPr>
          <p:grpSpPr>
            <a:xfrm rot="10800000">
              <a:off x="9873" y="1628460"/>
              <a:ext cx="252600" cy="252600"/>
              <a:chOff x="6804422" y="-316297"/>
              <a:chExt cx="252600" cy="252600"/>
            </a:xfrm>
          </p:grpSpPr>
          <p:sp>
            <p:nvSpPr>
              <p:cNvPr id="14593" name="Google Shape;14593;p39"/>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4" name="Google Shape;14594;p3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5" name="Google Shape;14595;p39"/>
            <p:cNvGrpSpPr/>
            <p:nvPr/>
          </p:nvGrpSpPr>
          <p:grpSpPr>
            <a:xfrm rot="10800000">
              <a:off x="39879" y="1240062"/>
              <a:ext cx="192600" cy="192600"/>
              <a:chOff x="7291941" y="112804"/>
              <a:chExt cx="192600" cy="192600"/>
            </a:xfrm>
          </p:grpSpPr>
          <p:sp>
            <p:nvSpPr>
              <p:cNvPr id="14591" name="Google Shape;14591;p39"/>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3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7" name="Google Shape;14597;p39"/>
            <p:cNvGrpSpPr/>
            <p:nvPr/>
          </p:nvGrpSpPr>
          <p:grpSpPr>
            <a:xfrm rot="10800000">
              <a:off x="295808" y="1422120"/>
              <a:ext cx="259500" cy="259500"/>
              <a:chOff x="6969112" y="-17269"/>
              <a:chExt cx="259500" cy="259500"/>
            </a:xfrm>
          </p:grpSpPr>
          <p:sp>
            <p:nvSpPr>
              <p:cNvPr id="14590" name="Google Shape;14590;p39"/>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3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99" name="Google Shape;14599;p39"/>
            <p:cNvCxnSpPr>
              <a:stCxn id="14593" idx="3"/>
              <a:endCxn id="14590"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33787" y="-7511"/>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05747" y="881431"/>
            <a:ext cx="8529837" cy="4093428"/>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(Na) nhường một electron ở lớp electron ngoài cùng cho nguyên tử chlorine (Cl) để tạo thành ion dương Na+ có vỏ bền vững giống vỏ nguyên tử khí hiếm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Nguyên </a:t>
            </a:r>
            <a:r>
              <a:rPr lang="vi-VN" sz="2000" dirty="0">
                <a:latin typeface="Times New Roman" panose="02020603050405020304" pitchFamily="18" charset="0"/>
                <a:ea typeface="Calibri" panose="020F0502020204030204" pitchFamily="34" charset="0"/>
                <a:cs typeface="Times New Roman" panose="02020603050405020304" pitchFamily="18" charset="0"/>
              </a:rPr>
              <a:t>tử Cl nhận vào lớp electron ngoài cùng một electron của nguyên tử Na để tạo thành ion âm Cl- có vỏ bền vững giống vỏ nguyên tử khí hiếm Ar. Hai ion được tạo thành mang điện tích ngược dấu hút nhau để hình thành liên kết ion trong phân tử muối ăn.</a:t>
            </a:r>
          </a:p>
          <a:p>
            <a:r>
              <a:rPr lang="vi-VN" sz="2000" dirty="0">
                <a:latin typeface="Times New Roman" panose="02020603050405020304" pitchFamily="18" charset="0"/>
                <a:ea typeface="Calibri" panose="020F0502020204030204" pitchFamily="34" charset="0"/>
                <a:cs typeface="Times New Roman" panose="02020603050405020304" pitchFamily="18" charset="0"/>
              </a:rPr>
              <a:t>2/ Liên kết ion là liên kết được hình thành bởi lực hút giữa các ion mang điện tích trái dấu.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Na là nguyên tử, Na+ là ion dấu (+) gọi là điện tích dương viết phía trên bên phải. Cl là nguyên tử, Cl- là ion dấu (-) gọi là điện tích âm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nhường 1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e. </a:t>
            </a:r>
            <a:r>
              <a:rPr lang="vi-VN" sz="2000" dirty="0">
                <a:latin typeface="Times New Roman" panose="02020603050405020304" pitchFamily="18" charset="0"/>
                <a:ea typeface="Calibri" panose="020F0502020204030204" pitchFamily="34" charset="0"/>
                <a:cs typeface="Times New Roman" panose="02020603050405020304" pitchFamily="18" charset="0"/>
              </a:rPr>
              <a:t>Để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tạo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Cl-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Cl nhận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e</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6246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7436" y="744243"/>
            <a:ext cx="9116564" cy="4228850"/>
          </a:xfrm>
          <a:prstGeom prst="rect">
            <a:avLst/>
          </a:prstGeom>
        </p:spPr>
        <p:txBody>
          <a:bodyPr wrap="square">
            <a:spAutoFit/>
          </a:bodyPr>
          <a:lstStyle/>
          <a:p>
            <a:pPr algn="ctr">
              <a:lnSpc>
                <a:spcPct val="120000"/>
              </a:lnSpc>
            </a:pPr>
            <a:r>
              <a:rPr lang="vi-VN" sz="2400" b="1" dirty="0">
                <a:solidFill>
                  <a:schemeClr val="accent4">
                    <a:lumMod val="75000"/>
                  </a:schemeClr>
                </a:solidFill>
                <a:latin typeface="+mj-lt"/>
                <a:ea typeface="Calibri" panose="020F0502020204030204" pitchFamily="34" charset="0"/>
              </a:rPr>
              <a:t>Kết </a:t>
            </a:r>
            <a:r>
              <a:rPr lang="vi-VN" sz="2400" b="1" dirty="0" smtClean="0">
                <a:solidFill>
                  <a:schemeClr val="accent4">
                    <a:lumMod val="75000"/>
                  </a:schemeClr>
                </a:solidFill>
                <a:latin typeface="+mj-lt"/>
                <a:ea typeface="Calibri" panose="020F0502020204030204" pitchFamily="34" charset="0"/>
              </a:rPr>
              <a:t>luận:</a:t>
            </a:r>
            <a:r>
              <a:rPr lang="vi-VN" sz="2400" dirty="0" smtClean="0">
                <a:solidFill>
                  <a:schemeClr val="accent4">
                    <a:lumMod val="75000"/>
                  </a:schemeClr>
                </a:solidFill>
                <a:latin typeface="+mj-lt"/>
                <a:ea typeface="Calibri" panose="020F0502020204030204" pitchFamily="34" charset="0"/>
              </a:rPr>
              <a:t> </a:t>
            </a:r>
            <a:endParaRPr lang="en-US" sz="2400" dirty="0">
              <a:solidFill>
                <a:schemeClr val="accent4">
                  <a:lumMod val="75000"/>
                </a:schemeClr>
              </a:solidFill>
              <a:latin typeface="+mj-lt"/>
              <a:ea typeface="Calibri" panose="020F0502020204030204" pitchFamily="34" charset="0"/>
            </a:endParaRPr>
          </a:p>
          <a:p>
            <a:r>
              <a:rPr lang="vi-VN" sz="2000" dirty="0">
                <a:latin typeface="+mj-lt"/>
                <a:ea typeface="Calibri" panose="020F0502020204030204" pitchFamily="34" charset="0"/>
              </a:rPr>
              <a:t>+ Khi kim loại tác dụng với phi kim, nguyên tử kim loại nhường electron cho nguyên tử phi kim. Nguyên tử kim loại trở thành ion dương và nguyên tử phi kim trở thành ion âm. + Các ion dương và âm hút nhau tạo thành liên kết trong hợp chất ion. Vậy liên kết ion là liên kết được hình thành bởi lực hút giữa các ion mang điện tích trái dấu. </a:t>
            </a:r>
          </a:p>
          <a:p>
            <a:r>
              <a:rPr lang="vi-VN" sz="2000" dirty="0">
                <a:latin typeface="+mj-lt"/>
                <a:ea typeface="Calibri" panose="020F0502020204030204" pitchFamily="34" charset="0"/>
              </a:rPr>
              <a:t>Các hợp chất ion như muối ăn,... là chất rắn ở điều kiện thường, khó bay hơi, khó nóng chảy và khi tan trong nước tạo thành dung dịch dẫn được điện.</a:t>
            </a:r>
          </a:p>
          <a:p>
            <a:r>
              <a:rPr lang="vi-VN" sz="2000" dirty="0">
                <a:latin typeface="+mj-lt"/>
                <a:ea typeface="Calibri" panose="020F0502020204030204" pitchFamily="34" charset="0"/>
              </a:rPr>
              <a:t>+ Nguyên tử trung hòa về điện, khi nguyên tử nhường hay nhận electron, nó trở thành một phần tử mang điện gọi là ion. Điện tích của ion được viết ở phía trên bên phải của ký hiệu hóa học.</a:t>
            </a:r>
          </a:p>
          <a:p>
            <a:r>
              <a:rPr lang="vi-VN" sz="2000" dirty="0">
                <a:latin typeface="+mj-lt"/>
                <a:ea typeface="Calibri" panose="020F0502020204030204" pitchFamily="34" charset="0"/>
              </a:rPr>
              <a:t>+ Nguyên tử Na nhường 1 electron để tạo Na+. Nguyên tử Cl nhận 1 electron để tạo Cl-.</a:t>
            </a:r>
          </a:p>
          <a:p>
            <a:r>
              <a:rPr lang="vi-VN" sz="2000" dirty="0">
                <a:latin typeface="+mj-lt"/>
                <a:ea typeface="Calibri" panose="020F0502020204030204" pitchFamily="34" charset="0"/>
              </a:rPr>
              <a:t>Có thể viết thành quá trình nhường và nhận electron như sau: </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ION</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2644895"/>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spid="_x0000_s1055" r:id="rId4" imgW="939392" imgH="482391" progId="Equation.DSMT4">
                  <p:embed/>
                </p:oleObj>
              </mc:Choice>
              <mc:Fallback>
                <p:oleObj r:id="rId4" imgW="939392" imgH="48239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spTree>
    <p:extLst>
      <p:ext uri="{BB962C8B-B14F-4D97-AF65-F5344CB8AC3E}">
        <p14:creationId xmlns:p14="http://schemas.microsoft.com/office/powerpoint/2010/main" val="914553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smtClean="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Sơ</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tả</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smtClean="0">
                <a:latin typeface="Times New Roman" panose="02020603050405020304" pitchFamily="18" charset="0"/>
                <a:cs typeface="Times New Roman" panose="02020603050405020304" pitchFamily="18" charset="0"/>
              </a:rPr>
              <a:t>Quan </a:t>
            </a:r>
            <a:r>
              <a:rPr lang="vi-VN" sz="1800" dirty="0">
                <a:latin typeface="Times New Roman" panose="02020603050405020304" pitchFamily="18" charset="0"/>
                <a:cs typeface="Times New Roman" panose="02020603050405020304" pitchFamily="18" charset="0"/>
              </a:rPr>
              <a:t>sát Hình 6.2 và so sánh số electron </a:t>
            </a:r>
            <a:r>
              <a:rPr lang="en-US" sz="1800" dirty="0" smtClean="0">
                <a:latin typeface="Times New Roman" panose="02020603050405020304" pitchFamily="18" charset="0"/>
                <a:cs typeface="Times New Roman" panose="02020603050405020304" pitchFamily="18" charset="0"/>
              </a:rPr>
              <a:t>ở</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lớp ngoài cùng </a:t>
            </a:r>
            <a:r>
              <a:rPr lang="vi-VN" sz="1800" dirty="0" smtClean="0">
                <a:latin typeface="Times New Roman" panose="02020603050405020304" pitchFamily="18" charset="0"/>
                <a:cs typeface="Times New Roman" panose="02020603050405020304" pitchFamily="18" charset="0"/>
              </a:rPr>
              <a:t>c</a:t>
            </a:r>
            <a:r>
              <a:rPr lang="en-US" sz="1800" dirty="0">
                <a:latin typeface="Times New Roman" panose="02020603050405020304" pitchFamily="18" charset="0"/>
                <a:cs typeface="Times New Roman" panose="02020603050405020304" pitchFamily="18" charset="0"/>
              </a:rPr>
              <a:t>ủ</a:t>
            </a:r>
            <a:r>
              <a:rPr lang="vi-VN" sz="1800" dirty="0" smtClean="0">
                <a:latin typeface="Times New Roman" panose="02020603050405020304" pitchFamily="18" charset="0"/>
                <a:cs typeface="Times New Roman" panose="02020603050405020304" pitchFamily="18" charset="0"/>
              </a:rPr>
              <a:t>a </a:t>
            </a:r>
            <a:r>
              <a:rPr lang="vi-VN" sz="1800" dirty="0">
                <a:latin typeface="Times New Roman" panose="02020603050405020304" pitchFamily="18" charset="0"/>
                <a:cs typeface="Times New Roman" panose="02020603050405020304" pitchFamily="18" charset="0"/>
              </a:rPr>
              <a:t>nguyên tử Na, C1 với ion </a:t>
            </a:r>
            <a:r>
              <a:rPr lang="vi-VN" sz="1800" dirty="0" smtClean="0">
                <a:latin typeface="Times New Roman" panose="02020603050405020304" pitchFamily="18" charset="0"/>
                <a:cs typeface="Times New Roman" panose="02020603050405020304" pitchFamily="18" charset="0"/>
              </a:rPr>
              <a:t>Na</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Cl</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smtClean="0">
                <a:latin typeface="Times New Roman" panose="02020603050405020304" pitchFamily="18" charset="0"/>
                <a:cs typeface="Times New Roman" panose="02020603050405020304" pitchFamily="18" charset="0"/>
              </a:rPr>
              <a:t>đồ</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smtClean="0">
                <a:latin typeface="Times New Roman" panose="02020603050405020304" pitchFamily="18" charset="0"/>
                <a:cs typeface="Times New Roman" panose="02020603050405020304" pitchFamily="18" charset="0"/>
              </a:rPr>
              <a:t>tử</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Mg </a:t>
            </a:r>
            <a:r>
              <a:rPr lang="en-US" sz="1800" dirty="0">
                <a:latin typeface="Times New Roman" panose="02020603050405020304" pitchFamily="18" charset="0"/>
                <a:cs typeface="Times New Roman" panose="02020603050405020304" pitchFamily="18" charset="0"/>
              </a:rPr>
              <a:t>đ</a:t>
            </a:r>
            <a:r>
              <a:rPr lang="vi-VN" sz="1800" dirty="0" smtClean="0">
                <a:latin typeface="Times New Roman" panose="02020603050405020304" pitchFamily="18" charset="0"/>
                <a:cs typeface="Times New Roman" panose="02020603050405020304" pitchFamily="18" charset="0"/>
              </a:rPr>
              <a:t>ã </a:t>
            </a:r>
            <a:r>
              <a:rPr lang="vi-VN" sz="1800" dirty="0">
                <a:latin typeface="Times New Roman" panose="02020603050405020304" pitchFamily="18" charset="0"/>
                <a:cs typeface="Times New Roman" panose="02020603050405020304" pitchFamily="18" charset="0"/>
              </a:rPr>
              <a:t>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smtClean="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smtClean="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a:t>
            </a:r>
            <a:r>
              <a:rPr lang="vi-VN" sz="2400" dirty="0" smtClean="0">
                <a:latin typeface="Times New Roman" panose="02020603050405020304" pitchFamily="18" charset="0"/>
                <a:cs typeface="Times New Roman" panose="02020603050405020304" pitchFamily="18" charset="0"/>
              </a:rPr>
              <a:t>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ion </a:t>
            </a:r>
            <a:r>
              <a:rPr lang="vi-VN" sz="2400" dirty="0">
                <a:latin typeface="Times New Roman" panose="02020603050405020304" pitchFamily="18" charset="0"/>
                <a:cs typeface="Times New Roman" panose="02020603050405020304" pitchFamily="18" charset="0"/>
              </a:rPr>
              <a:t>Na</a:t>
            </a:r>
            <a:r>
              <a:rPr lang="en-US" sz="2400" baseline="300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 </a:t>
            </a:r>
            <a:r>
              <a:rPr lang="vi-VN" sz="2400" dirty="0" smtClean="0">
                <a:latin typeface="Times New Roman" panose="02020603050405020304" pitchFamily="18" charset="0"/>
                <a:cs typeface="Times New Roman" panose="02020603050405020304" pitchFamily="18" charset="0"/>
              </a:rPr>
              <a:t>C1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7e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Cl</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a:t>
            </a:r>
            <a:endParaRPr lang="en-US" sz="2400" dirty="0">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6.3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electron.</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03</a:t>
            </a:r>
            <a:endParaRPr dirty="0"/>
          </a:p>
        </p:txBody>
      </p:sp>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719999" y="1611600"/>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smtClean="0"/>
              <a:t>03</a:t>
            </a:r>
            <a:endParaRPr lang="en" sz="8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THẢO LUẬN PHIẾU HỌC TẬP SỐ 4(4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40" name="Google Shape;17640;p62"/>
          <p:cNvSpPr/>
          <p:nvPr/>
        </p:nvSpPr>
        <p:spPr>
          <a:xfrm>
            <a:off x="964799" y="4438037"/>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474858" y="1170585"/>
            <a:ext cx="1254083" cy="3251025"/>
            <a:chOff x="474858" y="1170585"/>
            <a:chExt cx="1254083" cy="3251025"/>
          </a:xfrm>
        </p:grpSpPr>
        <p:sp>
          <p:nvSpPr>
            <p:cNvPr id="17638"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a:t>
            </a:r>
            <a:r>
              <a:rPr lang="vi-VN" sz="1800" dirty="0" smtClean="0">
                <a:latin typeface="+mj-lt"/>
                <a:ea typeface="Calibri" panose="020F0502020204030204" pitchFamily="34" charset="0"/>
              </a:rPr>
              <a:t>hydrogen</a:t>
            </a:r>
            <a:endParaRPr lang="en-US" sz="1800" dirty="0">
              <a:latin typeface="+mj-lt"/>
              <a:ea typeface="Calibri" panose="020F0502020204030204" pitchFamily="34" charset="0"/>
            </a:endParaRPr>
          </a:p>
        </p:txBody>
      </p:sp>
      <p:sp>
        <p:nvSpPr>
          <p:cNvPr id="26" name="Rectangle 25"/>
          <p:cNvSpPr/>
          <p:nvPr/>
        </p:nvSpPr>
        <p:spPr>
          <a:xfrm>
            <a:off x="1892798" y="2746559"/>
            <a:ext cx="7012211" cy="2086725"/>
          </a:xfrm>
          <a:prstGeom prst="rect">
            <a:avLst/>
          </a:prstGeom>
        </p:spPr>
        <p:txBody>
          <a:bodyPr wrap="square">
            <a:spAutoFit/>
          </a:bodyPr>
          <a:lstStyle/>
          <a:p>
            <a:pPr>
              <a:lnSpc>
                <a:spcPct val="120000"/>
              </a:lnSpc>
              <a:tabLst>
                <a:tab pos="180340" algn="l"/>
                <a:tab pos="540385" algn="l"/>
              </a:tabLst>
            </a:pPr>
            <a:r>
              <a:rPr lang="vi-VN" sz="1800" b="1" dirty="0" smtClean="0">
                <a:latin typeface="+mj-lt"/>
                <a:ea typeface="Calibri" panose="020F0502020204030204" pitchFamily="34" charset="0"/>
              </a:rPr>
              <a:t>Quan </a:t>
            </a:r>
            <a:r>
              <a:rPr lang="vi-VN" sz="1800" b="1" dirty="0">
                <a:latin typeface="+mj-lt"/>
                <a:ea typeface="Calibri" panose="020F0502020204030204" pitchFamily="34" charset="0"/>
              </a:rPr>
              <a:t>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a:t>
            </a:r>
            <a:r>
              <a:rPr lang="en" b="1" dirty="0">
                <a:latin typeface="Times New Roman" panose="02020603050405020304" pitchFamily="18" charset="0"/>
                <a:cs typeface="Times New Roman" panose="02020603050405020304" pitchFamily="18" charset="0"/>
              </a:rPr>
              <a:t>LUẬN PHIẾU HỌC TẬP SỐ </a:t>
            </a:r>
            <a:r>
              <a:rPr lang="en" b="1" dirty="0" smtClean="0">
                <a:latin typeface="Times New Roman" panose="02020603050405020304" pitchFamily="18" charset="0"/>
                <a:cs typeface="Times New Roman" panose="02020603050405020304" pitchFamily="18" charset="0"/>
              </a:rPr>
              <a:t>4 (4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474858" y="1170585"/>
            <a:ext cx="1254083" cy="3251025"/>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964799" y="4421610"/>
            <a:ext cx="274200" cy="274200"/>
          </a:xfrm>
          <a:prstGeom prst="ellipse">
            <a:avLst/>
          </a:prstGeom>
          <a:solidFill>
            <a:schemeClr val="bg1">
              <a:lumMod val="75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pPr algn="ctr"/>
            <a:r>
              <a:rPr lang="en-US" b="1" dirty="0" smtClean="0">
                <a:latin typeface="+mj-lt"/>
              </a:rPr>
              <a:t>NHÓM LẺ</a:t>
            </a:r>
            <a:endParaRPr lang="vi-VN" sz="4800" b="1" dirty="0">
              <a:latin typeface="+mj-lt"/>
            </a:endParaRP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1853702" y="2590906"/>
            <a:ext cx="6901352"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trúc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smtClean="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4571975" y="950125"/>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1030050" y="1098525"/>
            <a:ext cx="2851800" cy="3524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318850" y="4235334"/>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38;p62"/>
          <p:cNvSpPr/>
          <p:nvPr/>
        </p:nvSpPr>
        <p:spPr>
          <a:xfrm>
            <a:off x="5404950" y="1098525"/>
            <a:ext cx="2851800" cy="3524100"/>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40;p62"/>
          <p:cNvSpPr/>
          <p:nvPr/>
        </p:nvSpPr>
        <p:spPr>
          <a:xfrm>
            <a:off x="6693750" y="4235334"/>
            <a:ext cx="274200" cy="274200"/>
          </a:xfrm>
          <a:prstGeom prst="ellipse">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75550" y="1398026"/>
            <a:ext cx="1091538" cy="1091538"/>
          </a:xfrm>
          <a:prstGeom prst="rect">
            <a:avLst/>
          </a:prstGeom>
        </p:spPr>
      </p:pic>
      <p:pic>
        <p:nvPicPr>
          <p:cNvPr id="8" name="Picture 7"/>
          <p:cNvPicPr>
            <a:picLocks noChangeAspect="1"/>
          </p:cNvPicPr>
          <p:nvPr/>
        </p:nvPicPr>
        <p:blipFill>
          <a:blip r:embed="rId4"/>
          <a:stretch>
            <a:fillRect/>
          </a:stretch>
        </p:blipFill>
        <p:spPr>
          <a:xfrm>
            <a:off x="6275550" y="3112263"/>
            <a:ext cx="1110600" cy="969211"/>
          </a:xfrm>
          <a:prstGeom prst="rect">
            <a:avLst/>
          </a:prstGeom>
        </p:spPr>
      </p:pic>
      <p:pic>
        <p:nvPicPr>
          <p:cNvPr id="10" name="Picture 9"/>
          <p:cNvPicPr>
            <a:picLocks noChangeAspect="1"/>
          </p:cNvPicPr>
          <p:nvPr/>
        </p:nvPicPr>
        <p:blipFill>
          <a:blip r:embed="rId5"/>
          <a:stretch>
            <a:fillRect/>
          </a:stretch>
        </p:blipFill>
        <p:spPr>
          <a:xfrm>
            <a:off x="1831569" y="1201305"/>
            <a:ext cx="1140231" cy="1140231"/>
          </a:xfrm>
          <a:prstGeom prst="rect">
            <a:avLst/>
          </a:prstGeom>
        </p:spPr>
      </p:pic>
      <p:pic>
        <p:nvPicPr>
          <p:cNvPr id="12" name="Picture 11"/>
          <p:cNvPicPr>
            <a:picLocks noChangeAspect="1"/>
          </p:cNvPicPr>
          <p:nvPr/>
        </p:nvPicPr>
        <p:blipFill>
          <a:blip r:embed="rId6"/>
          <a:stretch>
            <a:fillRect/>
          </a:stretch>
        </p:blipFill>
        <p:spPr>
          <a:xfrm>
            <a:off x="1848756" y="2907856"/>
            <a:ext cx="1214387" cy="121438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CHẴN</a:t>
            </a:r>
            <a:endParaRPr lang="en-US"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LẺ</a:t>
            </a:r>
            <a:endParaRPr lang="en-US"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grpSp>
        <p:nvGrpSpPr>
          <p:cNvPr id="18" name="Group 17"/>
          <p:cNvGrpSpPr/>
          <p:nvPr/>
        </p:nvGrpSpPr>
        <p:grpSpPr>
          <a:xfrm>
            <a:off x="726043" y="326581"/>
            <a:ext cx="2287322"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spTree>
    <p:extLst>
      <p:ext uri="{BB962C8B-B14F-4D97-AF65-F5344CB8AC3E}">
        <p14:creationId xmlns:p14="http://schemas.microsoft.com/office/powerpoint/2010/main" val="1199008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grpSp>
        <p:nvGrpSpPr>
          <p:cNvPr id="18" name="Group 17"/>
          <p:cNvGrpSpPr/>
          <p:nvPr/>
        </p:nvGrpSpPr>
        <p:grpSpPr>
          <a:xfrm>
            <a:off x="632524" y="363038"/>
            <a:ext cx="2027549"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LẺ</a:t>
              </a:r>
              <a:endParaRPr lang="vi-VN" sz="4800" b="1" dirty="0">
                <a:latin typeface="+mj-lt"/>
              </a:endParaRPr>
            </a:p>
          </p:txBody>
        </p:sp>
      </p:gr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smtClean="0">
                <a:latin typeface="Times New Roman" panose="02020603050405020304" pitchFamily="18" charset="0"/>
                <a:cs typeface="Times New Roman" panose="02020603050405020304" pitchFamily="18" charset="0"/>
              </a:rPr>
              <a:t>hợp</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smtClean="0"/>
              <a:t>02</a:t>
            </a:r>
            <a:endParaRPr lang="en" sz="8800" dirty="0"/>
          </a:p>
        </p:txBody>
      </p:sp>
    </p:spTree>
    <p:extLst>
      <p:ext uri="{BB962C8B-B14F-4D97-AF65-F5344CB8AC3E}">
        <p14:creationId xmlns:p14="http://schemas.microsoft.com/office/powerpoint/2010/main" val="1701174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a:t>
            </a:r>
            <a:r>
              <a:rPr lang="en" sz="3200" b="1" dirty="0" smtClean="0">
                <a:latin typeface="Times New Roman" panose="02020603050405020304" pitchFamily="18" charset="0"/>
                <a:cs typeface="Times New Roman" panose="02020603050405020304" pitchFamily="18" charset="0"/>
              </a:rPr>
              <a:t>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ngài 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KHỞI ĐỘNG</a:t>
            </a:r>
            <a:r>
              <a:rPr lang="en" dirty="0" smtClean="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sp>
        <p:nvSpPr>
          <p:cNvPr id="14634" name="Google Shape;14634;p41"/>
          <p:cNvSpPr txBox="1">
            <a:spLocks noGrp="1"/>
          </p:cNvSpPr>
          <p:nvPr>
            <p:ph type="subTitle" idx="1"/>
          </p:nvPr>
        </p:nvSpPr>
        <p:spPr>
          <a:xfrm>
            <a:off x="1543500" y="3108379"/>
            <a:ext cx="6057000" cy="395837"/>
          </a:xfrm>
          <a:prstGeom prst="rect">
            <a:avLst/>
          </a:prstGeom>
        </p:spPr>
        <p:txBody>
          <a:bodyPr spcFirstLastPara="1" wrap="square" lIns="182875" tIns="91425" rIns="18287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NGUYỄN THANH KIM HUỆ</a:t>
            </a:r>
            <a:endParaRPr dirty="0">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a:t>
            </a:r>
            <a:r>
              <a:rPr lang="vi-VN" sz="28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smtClean="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smtClean="0">
                <a:latin typeface="Times New Roman" panose="02020603050405020304" pitchFamily="18" charset="0"/>
                <a:cs typeface="Times New Roman" panose="02020603050405020304" pitchFamily="18" charset="0"/>
              </a:rPr>
              <a:t>Thảo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smtClean="0">
                <a:latin typeface="Times New Roman" panose="02020603050405020304" pitchFamily="18" charset="0"/>
                <a:ea typeface="Calibri" panose="020F0502020204030204" pitchFamily="34" charset="0"/>
              </a:rPr>
              <a:t>	</a:t>
            </a:r>
            <a:r>
              <a:rPr lang="en-US" sz="1800" b="1" dirty="0" err="1" smtClean="0">
                <a:latin typeface="Times New Roman" panose="02020603050405020304" pitchFamily="18" charset="0"/>
                <a:ea typeface="Calibri" panose="020F0502020204030204" pitchFamily="34" charset="0"/>
              </a:rPr>
              <a:t>Sự</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smtClean="0">
                <a:latin typeface="Times New Roman" panose="02020603050405020304" pitchFamily="18" charset="0"/>
                <a:ea typeface="Calibri" panose="020F0502020204030204" pitchFamily="34" charset="0"/>
              </a:rPr>
              <a:t>Mỗi</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811" y="2126916"/>
            <a:ext cx="4222631" cy="307777"/>
          </a:xfrm>
          <a:prstGeom prst="rect">
            <a:avLst/>
          </a:prstGeom>
        </p:spPr>
        <p:txBody>
          <a:bodyPr wrap="none">
            <a:spAutoFit/>
          </a:bodyPr>
          <a:lstStyle/>
          <a:p>
            <a:r>
              <a:rPr lang="en-US" dirty="0"/>
              <a:t>https://www.youtube.com/watch?v=YrW_JDGc8eU</a:t>
            </a:r>
          </a:p>
        </p:txBody>
      </p:sp>
    </p:spTree>
    <p:extLst>
      <p:ext uri="{BB962C8B-B14F-4D97-AF65-F5344CB8AC3E}">
        <p14:creationId xmlns:p14="http://schemas.microsoft.com/office/powerpoint/2010/main" val="984055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smtClean="0">
                <a:latin typeface="Times New Roman" panose="02020603050405020304" pitchFamily="18" charset="0"/>
                <a:cs typeface="Times New Roman" panose="02020603050405020304" pitchFamily="18" charset="0"/>
              </a:rPr>
              <a:t>EM ĐÃ HỌC</a:t>
            </a:r>
            <a:endParaRPr lang="en-US" b="1" dirty="0">
              <a:latin typeface="Times New Roman" panose="02020603050405020304" pitchFamily="18" charset="0"/>
              <a:cs typeface="Times New Roman" panose="02020603050405020304" pitchFamily="18" charset="0"/>
            </a:endParaRP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r>
              <a:rPr lang="en-US" dirty="0">
                <a:solidFill>
                  <a:schemeClr val="bg1">
                    <a:lumMod val="25000"/>
                  </a:schemeClr>
                </a:solidFill>
                <a:latin typeface="Times New Roman" panose="02020603050405020304" pitchFamily="18" charset="0"/>
                <a:cs typeface="Times New Roman" panose="02020603050405020304" pitchFamily="18" charset="0"/>
              </a:rPr>
              <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5</a:t>
            </a:r>
            <a:r>
              <a:rPr lang="en-US" b="1" dirty="0" smtClean="0">
                <a:latin typeface="Times New Roman" panose="02020603050405020304" pitchFamily="18" charset="0"/>
                <a:cs typeface="Times New Roman" panose="02020603050405020304" pitchFamily="18" charset="0"/>
              </a:rPr>
              <a:t>:</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Liên kết giữa các nguyên tử trong phân tử nước là liên kết</a:t>
            </a:r>
            <a:r>
              <a:rPr lang="en-US" dirty="0"/>
              <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smtClean="0">
                <a:latin typeface="+mj-lt"/>
              </a:rPr>
              <a:t>cộng </a:t>
            </a:r>
            <a:r>
              <a:rPr lang="vi-VN" sz="3200" dirty="0">
                <a:latin typeface="+mj-lt"/>
              </a:rPr>
              <a:t>hoá trị.	</a:t>
            </a:r>
            <a:endParaRPr lang="en-US" sz="3200" dirty="0" smtClean="0">
              <a:latin typeface="+mj-lt"/>
            </a:endParaRPr>
          </a:p>
          <a:p>
            <a:pPr marL="342900" indent="-342900">
              <a:buAutoNum type="alphaUcPeriod"/>
            </a:pPr>
            <a:r>
              <a:rPr lang="en-US" sz="3200" dirty="0" smtClean="0">
                <a:latin typeface="+mj-lt"/>
              </a:rPr>
              <a:t> </a:t>
            </a:r>
            <a:r>
              <a:rPr lang="vi-VN" sz="3200" dirty="0">
                <a:latin typeface="+mj-lt"/>
              </a:rPr>
              <a:t>ion.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kim loại.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6</a:t>
            </a:r>
            <a:r>
              <a:rPr lang="vi-VN"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nước </a:t>
            </a:r>
            <a:r>
              <a:rPr lang="vi-VN" b="1" dirty="0">
                <a:solidFill>
                  <a:schemeClr val="bg1">
                    <a:lumMod val="25000"/>
                  </a:schemeClr>
                </a:solidFill>
                <a:latin typeface="Times New Roman" panose="02020603050405020304" pitchFamily="18" charset="0"/>
                <a:cs typeface="Times New Roman" panose="02020603050405020304" pitchFamily="18" charset="0"/>
              </a:rPr>
              <a:t>được hình thành bằng </a:t>
            </a:r>
            <a:r>
              <a:rPr lang="vi-VN" b="1" dirty="0" smtClean="0">
                <a:solidFill>
                  <a:schemeClr val="bg1">
                    <a:lumMod val="25000"/>
                  </a:schemeClr>
                </a:solidFill>
                <a:latin typeface="Times New Roman" panose="02020603050405020304" pitchFamily="18" charset="0"/>
                <a:cs typeface="Times New Roman" panose="02020603050405020304" pitchFamily="18" charset="0"/>
              </a:rPr>
              <a:t>cách</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25000"/>
                  </a:schemeClr>
                </a:solidFill>
                <a:latin typeface="Times New Roman" panose="02020603050405020304" pitchFamily="18" charset="0"/>
                <a:cs typeface="Times New Roman" panose="02020603050405020304" pitchFamily="18" charset="0"/>
              </a:rPr>
              <a:t>nào</a:t>
            </a:r>
            <a:r>
              <a:rPr lang="vi-VN" b="1" dirty="0" smtClean="0">
                <a:solidFill>
                  <a:schemeClr val="bg1">
                    <a:lumMod val="25000"/>
                  </a:schemeClr>
                </a:solidFill>
                <a:latin typeface="Times New Roman" panose="02020603050405020304" pitchFamily="18" charset="0"/>
                <a:cs typeface="Times New Roman" panose="02020603050405020304" pitchFamily="18" charset="0"/>
              </a:rPr>
              <a:t>?</a:t>
            </a:r>
            <a:r>
              <a:rPr lang="en-US" b="1" dirty="0">
                <a:solidFill>
                  <a:schemeClr val="bg1">
                    <a:lumMod val="25000"/>
                  </a:schemeClr>
                </a:solidFill>
                <a:latin typeface="Times New Roman" panose="02020603050405020304" pitchFamily="18" charset="0"/>
                <a:cs typeface="Times New Roman" panose="02020603050405020304" pitchFamily="18" charset="0"/>
              </a:rPr>
              <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7: </a:t>
            </a:r>
            <a:r>
              <a:rPr lang="vi-VN" b="1" dirty="0" smtClean="0">
                <a:solidFill>
                  <a:schemeClr val="bg1">
                    <a:lumMod val="25000"/>
                  </a:schemeClr>
                </a:solidFill>
                <a:latin typeface="Times New Roman" panose="02020603050405020304" pitchFamily="18" charset="0"/>
                <a:cs typeface="Times New Roman" panose="02020603050405020304" pitchFamily="18" charset="0"/>
              </a:rPr>
              <a:t>Trong </a:t>
            </a:r>
            <a:r>
              <a:rPr lang="vi-VN" b="1" dirty="0">
                <a:solidFill>
                  <a:schemeClr val="bg1">
                    <a:lumMod val="25000"/>
                  </a:schemeClr>
                </a:solidFill>
                <a:latin typeface="Times New Roman" panose="02020603050405020304" pitchFamily="18" charset="0"/>
                <a:cs typeface="Times New Roman" panose="02020603050405020304" pitchFamily="18" charset="0"/>
              </a:rPr>
              <a:t>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a:t>
            </a:r>
            <a:r>
              <a:rPr lang="vi-VN" b="1" dirty="0" smtClean="0">
                <a:solidFill>
                  <a:schemeClr val="bg1">
                    <a:lumMod val="25000"/>
                  </a:schemeClr>
                </a:solidFill>
                <a:latin typeface="Times New Roman" panose="02020603050405020304" pitchFamily="18" charset="0"/>
                <a:cs typeface="Times New Roman" panose="02020603050405020304" pitchFamily="18" charset="0"/>
              </a:rPr>
              <a:t>O</a:t>
            </a:r>
            <a:r>
              <a:rPr lang="vi-VN" b="1" baseline="-25000" dirty="0" smtClean="0">
                <a:solidFill>
                  <a:schemeClr val="bg1">
                    <a:lumMod val="25000"/>
                  </a:schemeClr>
                </a:solidFill>
                <a:latin typeface="Times New Roman" panose="02020603050405020304" pitchFamily="18" charset="0"/>
                <a:cs typeface="Times New Roman" panose="02020603050405020304" pitchFamily="18" charset="0"/>
              </a:rPr>
              <a:t>2</a:t>
            </a:r>
            <a:r>
              <a:rPr lang="vi-VN"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khi hai nguyên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với nhau, </a:t>
            </a:r>
            <a:r>
              <a:rPr lang="vi-VN" b="1" dirty="0" smtClean="0">
                <a:solidFill>
                  <a:schemeClr val="bg1">
                    <a:lumMod val="25000"/>
                  </a:schemeClr>
                </a:solidFill>
                <a:latin typeface="Times New Roman" panose="02020603050405020304" pitchFamily="18" charset="0"/>
                <a:cs typeface="Times New Roman" panose="02020603050405020304" pitchFamily="18" charset="0"/>
              </a:rPr>
              <a:t>chúng</a:t>
            </a:r>
            <a:r>
              <a:rPr lang="en-US" b="1" dirty="0" smtClean="0">
                <a:solidFill>
                  <a:schemeClr val="bg1">
                    <a:lumMod val="25000"/>
                  </a:schemeClr>
                </a:solidFill>
                <a:latin typeface="Times New Roman" panose="02020603050405020304" pitchFamily="18" charset="0"/>
                <a:cs typeface="Times New Roman" panose="02020603050405020304" pitchFamily="18" charset="0"/>
              </a:rPr>
              <a:t>:</a:t>
            </a: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a:t>
            </a:r>
            <a:r>
              <a:rPr lang="vi-VN" dirty="0" smtClean="0">
                <a:solidFill>
                  <a:schemeClr val="bg1">
                    <a:lumMod val="25000"/>
                  </a:schemeClr>
                </a:solidFill>
                <a:latin typeface="Times New Roman" panose="02020603050405020304" pitchFamily="18" charset="0"/>
                <a:cs typeface="Times New Roman" panose="02020603050405020304" pitchFamily="18" charset="0"/>
              </a:rPr>
              <a:t>liên</a:t>
            </a:r>
            <a:r>
              <a:rPr lang="en-US" dirty="0" smtClean="0">
                <a:solidFill>
                  <a:schemeClr val="bg1">
                    <a:lumMod val="25000"/>
                  </a:schemeClr>
                </a:solidFill>
                <a:latin typeface="Times New Roman" panose="02020603050405020304" pitchFamily="18" charset="0"/>
                <a:cs typeface="Times New Roman" panose="02020603050405020304" pitchFamily="18" charset="0"/>
              </a:rPr>
              <a:t> </a:t>
            </a:r>
            <a:r>
              <a:rPr lang="vi-VN" dirty="0" smtClean="0">
                <a:solidFill>
                  <a:schemeClr val="bg1">
                    <a:lumMod val="25000"/>
                  </a:schemeClr>
                </a:solidFill>
                <a:latin typeface="Times New Roman" panose="02020603050405020304" pitchFamily="18" charset="0"/>
                <a:cs typeface="Times New Roman" panose="02020603050405020304" pitchFamily="18" charset="0"/>
              </a:rPr>
              <a:t>kết </a:t>
            </a:r>
            <a:r>
              <a:rPr lang="vi-VN" dirty="0">
                <a:solidFill>
                  <a:schemeClr val="bg1">
                    <a:lumMod val="25000"/>
                  </a:schemeClr>
                </a:solidFill>
                <a:latin typeface="Times New Roman" panose="02020603050405020304" pitchFamily="18" charset="0"/>
                <a:cs typeface="Times New Roman" panose="02020603050405020304" pitchFamily="18" charset="0"/>
              </a:rPr>
              <a:t>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ion.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4175" y="291775"/>
            <a:ext cx="8436734" cy="4539998"/>
          </a:xfrm>
          <a:prstGeom prst="rect">
            <a:avLst/>
          </a:prstGeom>
        </p:spPr>
      </p:pic>
    </p:spTree>
    <p:extLst>
      <p:ext uri="{BB962C8B-B14F-4D97-AF65-F5344CB8AC3E}">
        <p14:creationId xmlns:p14="http://schemas.microsoft.com/office/powerpoint/2010/main" val="27840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00" y="223739"/>
            <a:ext cx="6057000" cy="1897500"/>
          </a:xfrm>
        </p:spPr>
        <p:txBody>
          <a:bodyPr/>
          <a:lstStyle/>
          <a:p>
            <a:r>
              <a:rPr lang="en-US" sz="4800" dirty="0" smtClean="0">
                <a:latin typeface="Times New Roman" panose="02020603050405020304" pitchFamily="18" charset="0"/>
                <a:cs typeface="Times New Roman" panose="02020603050405020304" pitchFamily="18" charset="0"/>
              </a:rPr>
              <a:t>HOẠT ĐỘNG NHÓM</a:t>
            </a:r>
            <a:endParaRPr lang="en-US" sz="4800" dirty="0">
              <a:latin typeface="Times New Roman" panose="02020603050405020304" pitchFamily="18" charset="0"/>
              <a:cs typeface="Times New Roman" panose="02020603050405020304" pitchFamily="18" charset="0"/>
            </a:endParaRPr>
          </a:p>
        </p:txBody>
      </p:sp>
      <p:pic>
        <p:nvPicPr>
          <p:cNvPr id="2050" name="Picture 2" descr="Cách học bài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2281526"/>
            <a:ext cx="8001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7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smtClean="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652618"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cùng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giữ các nguyên tử lại với nhau ở dạng “kết hợp</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3203</Words>
  <Application>Microsoft Office PowerPoint</Application>
  <PresentationFormat>On-screen Show (16:9)</PresentationFormat>
  <Paragraphs>210</Paragraphs>
  <Slides>56</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Times New Roman</vt:lpstr>
      <vt:lpstr>Open Sans</vt:lpstr>
      <vt:lpstr>Hammersmith One</vt:lpstr>
      <vt:lpstr>Segoe UI</vt:lpstr>
      <vt:lpstr>Calibri</vt:lpstr>
      <vt:lpstr>Roboto Condensed Light</vt:lpstr>
      <vt:lpstr>Abel</vt:lpstr>
      <vt:lpstr>Science Subject for High School - 10th Grade: Atoms and the Periodic Table by Slidesgo</vt:lpstr>
      <vt:lpstr>Equation.DSMT4</vt:lpstr>
      <vt:lpstr> CHƯƠNG II : PHÂN TỬ - LIÊN KẾT HÓA HỌC BÀI 6: GIỚI THIỆU VỀ LIÊN KẾT HÓA HỌC </vt:lpstr>
      <vt:lpstr>MỤC TIÊU</vt:lpstr>
      <vt:lpstr>01</vt:lpstr>
      <vt:lpstr>KHỞI ĐỘNG!</vt:lpstr>
      <vt:lpstr>PowerPoint Presentation</vt:lpstr>
      <vt:lpstr>HOẠT ĐỘNG NHÓM</vt:lpstr>
      <vt:lpstr> THẢO LUẬN PHIẾU HỌC TẬP SỐ 1</vt:lpstr>
      <vt:lpstr>BÁO CÁO THẢO LUẬN</vt:lpstr>
      <vt:lpstr>ĐÁP ÁN:</vt:lpstr>
      <vt:lpstr>HÌNH THÀNH KIẾN THỨC!</vt:lpstr>
      <vt:lpstr>01</vt:lpstr>
      <vt:lpstr>THẢO LUẬN: PHIẾU HỌC TẬP SỐ 2</vt:lpstr>
      <vt:lpstr>BÁO CÁO THẢO LUẬN</vt:lpstr>
      <vt:lpstr>ĐÁP ÁN:</vt:lpstr>
      <vt:lpstr>01</vt:lpstr>
      <vt:lpstr>EM CÓ BIẾT</vt:lpstr>
      <vt:lpstr>02</vt:lpstr>
      <vt:lpstr>THẢO LUẬN PHIẾU HỌC TẬP SỐ 3</vt:lpstr>
      <vt:lpstr>BÁO CÁO THẢO LUẬN</vt:lpstr>
      <vt:lpstr>ĐÁP ÁN:</vt:lpstr>
      <vt:lpstr>02</vt:lpstr>
      <vt:lpstr>Luyện tập</vt:lpstr>
      <vt:lpstr>QUAN SÁT VÀ TRẢ LỜI CÂU HỎI</vt:lpstr>
      <vt:lpstr>TRẢ LỜI</vt:lpstr>
      <vt:lpstr>ĐÁP ÁN</vt:lpstr>
      <vt:lpstr>03</vt:lpstr>
      <vt:lpstr>Liên kết cộng hoá trị trong phân tử đơn chất.</vt:lpstr>
      <vt:lpstr>THẢO LUẬN PHIẾU HỌC TẬP SỐ 4(4 NHÓM)</vt:lpstr>
      <vt:lpstr>THẢO LUẬN PHIẾU HỌC TẬP SỐ 4 (4 NHÓM)</vt:lpstr>
      <vt:lpstr>BÁO CÁO THẢO LUẬN</vt:lpstr>
      <vt:lpstr>THUYẾT TRÌNH NHÓM CHẴN</vt:lpstr>
      <vt:lpstr>THUYẾT TRÌNH NHÓM LẺ</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HP</cp:lastModifiedBy>
  <cp:revision>40</cp:revision>
  <dcterms:modified xsi:type="dcterms:W3CDTF">2023-07-20T02:38:47Z</dcterms:modified>
</cp:coreProperties>
</file>