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8556" r:id="rId2"/>
    <p:sldMasterId id="2147488568" r:id="rId3"/>
    <p:sldMasterId id="2147488593" r:id="rId4"/>
  </p:sldMasterIdLst>
  <p:notesMasterIdLst>
    <p:notesMasterId r:id="rId23"/>
  </p:notesMasterIdLst>
  <p:sldIdLst>
    <p:sldId id="318" r:id="rId5"/>
    <p:sldId id="333" r:id="rId6"/>
    <p:sldId id="422" r:id="rId7"/>
    <p:sldId id="371" r:id="rId8"/>
    <p:sldId id="372" r:id="rId9"/>
    <p:sldId id="386" r:id="rId10"/>
    <p:sldId id="404" r:id="rId11"/>
    <p:sldId id="405" r:id="rId12"/>
    <p:sldId id="375" r:id="rId13"/>
    <p:sldId id="413" r:id="rId14"/>
    <p:sldId id="395" r:id="rId15"/>
    <p:sldId id="387" r:id="rId16"/>
    <p:sldId id="390" r:id="rId17"/>
    <p:sldId id="415" r:id="rId18"/>
    <p:sldId id="416" r:id="rId19"/>
    <p:sldId id="424" r:id="rId20"/>
    <p:sldId id="429" r:id="rId21"/>
    <p:sldId id="38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9E955"/>
    <a:srgbClr val="FFCC00"/>
    <a:srgbClr val="FFCC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CF77-8CC2-4973-B4B0-6AA29A646DA6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D4E2-0BCC-4F5D-AE1D-792F5BB881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22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602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456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1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9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51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7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8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93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8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87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5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18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05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67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041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9B0A-7CE1-49BC-A256-E48FA3D3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AD948-487D-4787-899D-27EABA14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B5B4-A6B7-491F-9C17-4098256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1F753-2A2A-489F-BD6B-A7F6E747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653D-D0D5-4C8A-9E33-C05A879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22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D809-2C26-4D21-B837-E14356E0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8709-63D7-43CB-B2F4-4F7F55A1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7F56-1BF2-4351-9DD0-C8CF17B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B02F-4EA7-4602-AE67-E60818D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ED4C-2D44-438F-B010-54C98D37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19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06E-37A8-4B43-9CB6-DBC0BAEA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48DD-7EA7-40AF-B4B0-581CFCE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A413-7CC5-445D-8144-A19C7A3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DF15A-5497-439F-B6D8-150BEADF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97A9-1B61-46D9-B63E-764F5758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67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40C1-5033-42C0-9230-E1E6D60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F3F97-280D-4727-B13B-B353884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6825-994B-4D30-8280-3F1D05F1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5667-92E2-4532-B09B-D07C3AD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255F6-84A6-4420-81B1-EBBCF856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FEAD3-5834-409C-B211-E0C06249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27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1F3F-8F8D-4651-82F5-3045A90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B5F3-B34C-41D2-A9C2-2C5EB182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B0899-430F-44C3-8728-FEC8CAFF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90A7B-4EE5-4D88-BD51-B9275F877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D1AD2-C464-4901-A8A6-78E0552F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7244B-D31C-4F0D-B07A-6301694D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C03C3-2B03-4F17-8CF8-3DD5AA1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82AC1-2992-4BDB-A119-2F99429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9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4E2-C46A-49C4-8ABD-606DE637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BFD8E-4294-433E-A520-109F237A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96176-1D5B-4EDB-9331-407A68E1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9753-5D54-43FD-AFCA-69543D9D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0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2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5B6E3-59A3-4032-BDDD-5C297964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1AC23-3462-4779-868C-9F7F48A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06D23-9A26-4BF1-98C1-1A556FB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02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69AF-CD5B-412C-97CB-43F101A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5181-AF67-458E-BB6A-1D682CEE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35AB0-05B8-41F0-9F2A-61D87964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678E-6C86-4A27-8DD8-3401730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ADA6F-7133-4448-BA6F-EFFA2D1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487A-5940-4F6B-80C5-257BD77B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96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AA8F-E46F-4F5D-A512-72ACE9E2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FF312-0381-47A3-B48C-7001F4004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FA1B-DBDA-4523-B3B6-64717662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95088-2B68-48F3-AD2E-C00B097A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90072-F9CA-4D2B-A0B2-0A19EBE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D981-B3B9-4E75-9AF3-414A1EA3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744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BE28-E49B-4BFC-8F4C-74A19A91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E18AF-5C24-4B0E-8CAF-0B4A3AF1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CB89-E751-4C8E-AD0B-98FDD05F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DF5D-D9E2-453C-AABE-FA430CF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6BE1-1321-4608-9442-8ADCA6A0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65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13C3F-C14A-40E5-8FB6-12B792BBB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4EE81-CF18-4436-9EDF-3E215667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524CE-914B-41B7-AEC2-AC61B6B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622C-E965-46E0-880C-AE24F2E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8C69-2FB7-4506-AB74-2D344CC3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12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041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8383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177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671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95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1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749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514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921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271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70113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31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25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132F-27AD-4901-812E-8330D5487512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4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57" r:id="rId1"/>
    <p:sldLayoutId id="2147488558" r:id="rId2"/>
    <p:sldLayoutId id="2147488559" r:id="rId3"/>
    <p:sldLayoutId id="2147488560" r:id="rId4"/>
    <p:sldLayoutId id="2147488561" r:id="rId5"/>
    <p:sldLayoutId id="2147488562" r:id="rId6"/>
    <p:sldLayoutId id="2147488563" r:id="rId7"/>
    <p:sldLayoutId id="2147488564" r:id="rId8"/>
    <p:sldLayoutId id="2147488565" r:id="rId9"/>
    <p:sldLayoutId id="2147488566" r:id="rId10"/>
    <p:sldLayoutId id="2147488567" r:id="rId11"/>
    <p:sldLayoutId id="214748860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6423B-D8E8-42F1-8BC5-EE111AB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B9FB-6E24-435A-A703-F5478933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FA9A2-F58F-483A-B49B-009C0D956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20-07-2023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F15-B3CF-474D-BAA4-C2208338B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966FE-D496-49FB-9074-47ACFE7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9" r:id="rId1"/>
    <p:sldLayoutId id="2147488570" r:id="rId2"/>
    <p:sldLayoutId id="2147488571" r:id="rId3"/>
    <p:sldLayoutId id="2147488572" r:id="rId4"/>
    <p:sldLayoutId id="2147488573" r:id="rId5"/>
    <p:sldLayoutId id="2147488574" r:id="rId6"/>
    <p:sldLayoutId id="2147488575" r:id="rId7"/>
    <p:sldLayoutId id="2147488576" r:id="rId8"/>
    <p:sldLayoutId id="2147488577" r:id="rId9"/>
    <p:sldLayoutId id="2147488578" r:id="rId10"/>
    <p:sldLayoutId id="2147488579" r:id="rId11"/>
    <p:sldLayoutId id="21474885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2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94" r:id="rId1"/>
    <p:sldLayoutId id="2147488595" r:id="rId2"/>
    <p:sldLayoutId id="2147488596" r:id="rId3"/>
    <p:sldLayoutId id="2147488597" r:id="rId4"/>
    <p:sldLayoutId id="2147488598" r:id="rId5"/>
    <p:sldLayoutId id="2147488599" r:id="rId6"/>
    <p:sldLayoutId id="2147488600" r:id="rId7"/>
    <p:sldLayoutId id="2147488601" r:id="rId8"/>
    <p:sldLayoutId id="2147488602" r:id="rId9"/>
    <p:sldLayoutId id="2147488603" r:id="rId10"/>
    <p:sldLayoutId id="21474886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64;p9"/>
          <p:cNvPicPr preferRelativeResize="0"/>
          <p:nvPr/>
        </p:nvPicPr>
        <p:blipFill rotWithShape="1">
          <a:blip r:embed="rId2">
            <a:alphaModFix/>
          </a:blip>
          <a:srcRect l="15285" t="10430" r="46645" b="11190"/>
          <a:stretch/>
        </p:blipFill>
        <p:spPr>
          <a:xfrm>
            <a:off x="-340940" y="-638340"/>
            <a:ext cx="13245869" cy="75526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939012" y="304897"/>
            <a:ext cx="7700961" cy="11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398" b="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THCS CỔ BI</a:t>
            </a:r>
            <a:endParaRPr lang="en-US" altLang="vi-VN" sz="2398" b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398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TỔ KHOA HỌC XÃ HỘI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vi-VN" sz="2398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281226" y="1168400"/>
            <a:ext cx="4945440" cy="43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198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NHÓM </a:t>
            </a:r>
            <a:r>
              <a:rPr lang="en-US" altLang="vi-VN" sz="2198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GDCD 6</a:t>
            </a:r>
            <a:endParaRPr lang="en-US" altLang="vi-VN" sz="2198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6281995" y="3734567"/>
            <a:ext cx="5642394" cy="3371903"/>
            <a:chOff x="0" y="0"/>
            <a:chExt cx="5460" cy="3810"/>
          </a:xfrm>
        </p:grpSpPr>
        <p:sp>
          <p:nvSpPr>
            <p:cNvPr id="8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 3" panose="05040102010807070707" pitchFamily="18" charset="2"/>
                <a:buNone/>
              </a:pPr>
              <a:endParaRPr lang="en-US" altLang="en-US" sz="1798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6624832" y="3661355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4712321" y="742097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6635304" y="63634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481699" y="1491955"/>
            <a:ext cx="296388" cy="320985"/>
          </a:xfrm>
          <a:prstGeom prst="star5">
            <a:avLst/>
          </a:prstGeom>
          <a:gradFill rotWithShape="1">
            <a:gsLst>
              <a:gs pos="0">
                <a:srgbClr val="1D9BB8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4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6898619" y="4332255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1144096" y="2654093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266148" y="87182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WordArt 11"/>
          <p:cNvSpPr>
            <a:spLocks noChangeArrowheads="1" noChangeShapeType="1" noTextEdit="1"/>
          </p:cNvSpPr>
          <p:nvPr/>
        </p:nvSpPr>
        <p:spPr bwMode="auto">
          <a:xfrm>
            <a:off x="2127602" y="1531262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97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cs typeface="#9Slide03 Arima Madurai Black" panose="00000A00000000000000" pitchFamily="2" charset="0"/>
              </a:rPr>
              <a:t>CHÀO MỪNG CÁC EM ĐẾN VỚI TIẾT HỌC NGÀY HÔM NAY</a:t>
            </a:r>
          </a:p>
        </p:txBody>
      </p:sp>
      <p:grpSp>
        <p:nvGrpSpPr>
          <p:cNvPr id="37" name="Group 27"/>
          <p:cNvGrpSpPr>
            <a:grpSpLocks/>
          </p:cNvGrpSpPr>
          <p:nvPr/>
        </p:nvGrpSpPr>
        <p:grpSpPr bwMode="auto">
          <a:xfrm rot="-637170">
            <a:off x="8321018" y="4761809"/>
            <a:ext cx="2425043" cy="994442"/>
            <a:chOff x="336" y="2040"/>
            <a:chExt cx="1200" cy="2016"/>
          </a:xfrm>
        </p:grpSpPr>
        <p:pic>
          <p:nvPicPr>
            <p:cNvPr id="38" name="Picture 28" descr="p3012_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83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2366" y="33057"/>
            <a:ext cx="6445527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Thảo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luận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nhóm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bàn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7693123" y="942109"/>
            <a:ext cx="3124200" cy="2345263"/>
          </a:xfrm>
          <a:prstGeom prst="cloudCallout">
            <a:avLst>
              <a:gd name="adj1" fmla="val -17685"/>
              <a:gd name="adj2" fmla="val 8588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latin typeface="+mj-lt"/>
              </a:rPr>
              <a:t>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có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đồng</a:t>
            </a:r>
            <a:r>
              <a:rPr lang="en-US" sz="2000" dirty="0" smtClean="0">
                <a:latin typeface="+mj-lt"/>
              </a:rPr>
              <a:t> ý </a:t>
            </a:r>
            <a:r>
              <a:rPr lang="en-US" sz="2000" dirty="0" err="1" smtClean="0">
                <a:latin typeface="+mj-lt"/>
              </a:rPr>
              <a:t>với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cách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giải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quyết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của</a:t>
            </a:r>
            <a:r>
              <a:rPr lang="en-US" sz="2000" dirty="0" smtClean="0">
                <a:latin typeface="+mj-lt"/>
              </a:rPr>
              <a:t> Minh </a:t>
            </a:r>
            <a:r>
              <a:rPr lang="en-US" sz="2000" dirty="0" err="1" smtClean="0">
                <a:latin typeface="+mj-lt"/>
              </a:rPr>
              <a:t>trong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tình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huống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trên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không</a:t>
            </a:r>
            <a:r>
              <a:rPr lang="en-US" sz="2000" dirty="0" smtClean="0">
                <a:latin typeface="+mj-lt"/>
              </a:rPr>
              <a:t>? </a:t>
            </a:r>
            <a:r>
              <a:rPr lang="en-US" sz="2000" dirty="0" err="1" smtClean="0">
                <a:latin typeface="+mj-lt"/>
              </a:rPr>
              <a:t>Tại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sao</a:t>
            </a:r>
            <a:r>
              <a:rPr lang="en-US" sz="2000" dirty="0" smtClean="0">
                <a:latin typeface="+mj-lt"/>
              </a:rPr>
              <a:t>? </a:t>
            </a:r>
            <a:endParaRPr lang="en-US" sz="2000" dirty="0"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A50021"/>
                </a:solidFill>
              </a:rPr>
              <a:t>.</a:t>
            </a:r>
            <a:endParaRPr lang="en-US" sz="2000" b="1" i="1" dirty="0">
              <a:solidFill>
                <a:srgbClr val="A50021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8977746" y="3297382"/>
            <a:ext cx="3380509" cy="2141015"/>
          </a:xfrm>
          <a:prstGeom prst="cloudCallout">
            <a:avLst>
              <a:gd name="adj1" fmla="val -17685"/>
              <a:gd name="adj2" fmla="val 8588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r>
              <a:rPr lang="en-US" sz="2000" dirty="0" err="1" smtClean="0">
                <a:latin typeface="+mj-lt"/>
              </a:rPr>
              <a:t>Nếu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Ngọc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mở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của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chú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thợ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điện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vào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nhà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khi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bố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mẹ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đi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vắng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err="1" smtClean="0">
                <a:latin typeface="+mj-lt"/>
              </a:rPr>
              <a:t>điều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gì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sẽ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xảy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ra</a:t>
            </a:r>
            <a:r>
              <a:rPr lang="en-US" sz="2000" dirty="0" smtClean="0">
                <a:latin typeface="+mj-lt"/>
              </a:rPr>
              <a:t>?</a:t>
            </a:r>
            <a:endParaRPr lang="en-US" sz="2000" dirty="0">
              <a:latin typeface="+mj-lt"/>
            </a:endParaRPr>
          </a:p>
        </p:txBody>
      </p:sp>
      <p:pic>
        <p:nvPicPr>
          <p:cNvPr id="8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0" y="350038"/>
            <a:ext cx="8409709" cy="49146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nip Diagonal Corner Rectangle 8"/>
          <p:cNvSpPr/>
          <p:nvPr/>
        </p:nvSpPr>
        <p:spPr>
          <a:xfrm>
            <a:off x="297451" y="862318"/>
            <a:ext cx="4142572" cy="733271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" y="-177674"/>
            <a:ext cx="1943897" cy="134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24052"/>
              </p:ext>
            </p:extLst>
          </p:nvPr>
        </p:nvGraphicFramePr>
        <p:xfrm>
          <a:off x="728662" y="1757363"/>
          <a:ext cx="6946755" cy="2825721"/>
        </p:xfrm>
        <a:graphic>
          <a:graphicData uri="http://schemas.openxmlformats.org/drawingml/2006/table">
            <a:tbl>
              <a:tblPr/>
              <a:tblGrid>
                <a:gridCol w="694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25721">
                <a:tc>
                  <a:txBody>
                    <a:bodyPr/>
                    <a:lstStyle/>
                    <a:p>
                      <a:pPr algn="just"/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Bố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mẹ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vắng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hai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anh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Minh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Ngọc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ở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nhà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học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bài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Bỗng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chuông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cửa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Ngọc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chạy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thì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thấy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một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chú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tự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giới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thiệu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là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nhân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viên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Công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ty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Điện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lực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đề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nghị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vào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nhà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kiểm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thiết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bị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điện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gia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đình.Ngọc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định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mở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cho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chú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thợ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điện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vào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thì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anh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Minh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liền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lắc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chối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nói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răng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khi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bố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mẹ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về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thì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chú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quay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lại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  <a:endParaRPr lang="en-US" sz="240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Shape 1"/>
          <p:cNvPicPr/>
          <p:nvPr/>
        </p:nvPicPr>
        <p:blipFill>
          <a:blip r:embed="rId4"/>
          <a:stretch/>
        </p:blipFill>
        <p:spPr>
          <a:xfrm>
            <a:off x="10487608" y="4781"/>
            <a:ext cx="1704392" cy="979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8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2366" y="33057"/>
            <a:ext cx="6445527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TRò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chơi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: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Đóng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vai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7" t="53352" r="11679"/>
          <a:stretch/>
        </p:blipFill>
        <p:spPr bwMode="auto">
          <a:xfrm>
            <a:off x="5386710" y="3595594"/>
            <a:ext cx="7165910" cy="277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476395" y="997527"/>
            <a:ext cx="3124200" cy="2345263"/>
          </a:xfrm>
          <a:prstGeom prst="cloudCallout">
            <a:avLst>
              <a:gd name="adj1" fmla="val -17685"/>
              <a:gd name="adj2" fmla="val 8588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a) Theo </a:t>
            </a:r>
            <a:r>
              <a:rPr lang="en-US" sz="2000" dirty="0" err="1" smtClean="0"/>
              <a:t>em</a:t>
            </a:r>
            <a:r>
              <a:rPr lang="en-US" sz="2000" dirty="0" smtClean="0"/>
              <a:t>, </a:t>
            </a:r>
            <a:r>
              <a:rPr lang="en-US" sz="2000" dirty="0" err="1" smtClean="0"/>
              <a:t>Dương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nên</a:t>
            </a:r>
            <a:r>
              <a:rPr lang="en-US" sz="2000" dirty="0" smtClean="0"/>
              <a:t> </a:t>
            </a:r>
            <a:r>
              <a:rPr lang="en-US" sz="2000" dirty="0" err="1" smtClean="0"/>
              <a:t>im</a:t>
            </a:r>
            <a:r>
              <a:rPr lang="en-US" sz="2000" dirty="0" smtClean="0"/>
              <a:t> </a:t>
            </a:r>
            <a:r>
              <a:rPr lang="en-US" sz="2000" dirty="0" err="1" smtClean="0"/>
              <a:t>lặng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yêu</a:t>
            </a:r>
            <a:r>
              <a:rPr lang="en-US" sz="2000" dirty="0" smtClean="0"/>
              <a:t> </a:t>
            </a:r>
            <a:r>
              <a:rPr lang="en-US" sz="2000" dirty="0" err="1" smtClean="0"/>
              <a:t>cầu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Chiến</a:t>
            </a:r>
            <a:r>
              <a:rPr lang="en-US" sz="2000" dirty="0" smtClean="0"/>
              <a:t> </a:t>
            </a:r>
            <a:r>
              <a:rPr lang="en-US" sz="2000" dirty="0" err="1" smtClean="0"/>
              <a:t>không</a:t>
            </a:r>
            <a:r>
              <a:rPr lang="en-US" sz="2000" dirty="0" smtClean="0"/>
              <a:t>? </a:t>
            </a:r>
            <a:r>
              <a:rPr lang="en-US" sz="2000" dirty="0" err="1" smtClean="0"/>
              <a:t>vì</a:t>
            </a:r>
            <a:r>
              <a:rPr lang="en-US" sz="2000" dirty="0" smtClean="0"/>
              <a:t> </a:t>
            </a:r>
            <a:r>
              <a:rPr lang="en-US" sz="2000" dirty="0" err="1" smtClean="0"/>
              <a:t>sao</a:t>
            </a:r>
            <a:r>
              <a:rPr lang="en-US" sz="2000" dirty="0" smtClean="0"/>
              <a:t>? </a:t>
            </a:r>
            <a:endParaRPr lang="en-US" sz="2000" b="1" i="1" dirty="0">
              <a:solidFill>
                <a:srgbClr val="A50021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8811491" y="983673"/>
            <a:ext cx="3380509" cy="2141015"/>
          </a:xfrm>
          <a:prstGeom prst="cloudCallout">
            <a:avLst>
              <a:gd name="adj1" fmla="val -17685"/>
              <a:gd name="adj2" fmla="val 8588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 algn="just"/>
            <a:r>
              <a:rPr lang="en-US" sz="2000" dirty="0" smtClean="0"/>
              <a:t>b) </a:t>
            </a:r>
            <a:r>
              <a:rPr lang="en-US" sz="2000" dirty="0" err="1" smtClean="0"/>
              <a:t>Nếu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Dương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xử</a:t>
            </a:r>
            <a:r>
              <a:rPr lang="en-US" sz="2000" dirty="0" smtClean="0"/>
              <a:t> </a:t>
            </a:r>
            <a:r>
              <a:rPr lang="en-US" sz="2000" dirty="0" err="1" smtClean="0"/>
              <a:t>lí</a:t>
            </a:r>
            <a:r>
              <a:rPr lang="en-US" sz="2000" dirty="0" smtClean="0"/>
              <a:t> </a:t>
            </a:r>
            <a:r>
              <a:rPr lang="en-US" sz="2000" dirty="0" err="1" smtClean="0"/>
              <a:t>tình</a:t>
            </a:r>
            <a:r>
              <a:rPr lang="en-US" sz="2000" dirty="0" smtClean="0"/>
              <a:t> </a:t>
            </a:r>
            <a:r>
              <a:rPr lang="en-US" sz="2000" dirty="0" err="1" smtClean="0"/>
              <a:t>huống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>
                <a:latin typeface="+mj-lt"/>
              </a:rPr>
              <a:t>?</a:t>
            </a:r>
            <a:endParaRPr lang="en-US" sz="2000" dirty="0">
              <a:latin typeface="+mj-lt"/>
            </a:endParaRPr>
          </a:p>
        </p:txBody>
      </p:sp>
      <p:pic>
        <p:nvPicPr>
          <p:cNvPr id="8" name="Google Shape;154;p8"/>
          <p:cNvPicPr preferRelativeResize="0"/>
          <p:nvPr/>
        </p:nvPicPr>
        <p:blipFill rotWithShape="1">
          <a:blip r:embed="rId3">
            <a:alphaModFix/>
          </a:blip>
          <a:srcRect l="16992" t="-937" r="50159" b="17086"/>
          <a:stretch/>
        </p:blipFill>
        <p:spPr>
          <a:xfrm>
            <a:off x="233265" y="443345"/>
            <a:ext cx="5641062" cy="65079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nip Diagonal Corner Rectangle 8"/>
          <p:cNvSpPr/>
          <p:nvPr/>
        </p:nvSpPr>
        <p:spPr>
          <a:xfrm>
            <a:off x="297451" y="862318"/>
            <a:ext cx="4142572" cy="733271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" y="-177674"/>
            <a:ext cx="1943897" cy="134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24052"/>
              </p:ext>
            </p:extLst>
          </p:nvPr>
        </p:nvGraphicFramePr>
        <p:xfrm>
          <a:off x="720435" y="2022764"/>
          <a:ext cx="4530438" cy="4364182"/>
        </p:xfrm>
        <a:graphic>
          <a:graphicData uri="http://schemas.openxmlformats.org/drawingml/2006/table">
            <a:tbl>
              <a:tblPr/>
              <a:tblGrid>
                <a:gridCol w="4530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64182">
                <a:tc>
                  <a:txBody>
                    <a:bodyPr/>
                    <a:lstStyle/>
                    <a:p>
                      <a:pPr algn="just"/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Chiến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học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sinh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lớp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hay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nạt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bạn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yếu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thế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hơn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mình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đó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Dương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Gần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đây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Dương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phải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thức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khuya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hơn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để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vừa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làm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hết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bài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tập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mình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vừa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chép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bài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tập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về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nhà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vào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vở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cho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Chiến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Trong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giờ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kiểm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Dương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phải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tìm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cách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cho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Chiến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nhìn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bài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mình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Cứ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nghĩ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đến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sự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đe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dọa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Chiến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Dương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cảm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thấy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sợ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hãi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lo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lắng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  <a:endParaRPr lang="en-US" sz="240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Shape 1"/>
          <p:cNvPicPr/>
          <p:nvPr/>
        </p:nvPicPr>
        <p:blipFill>
          <a:blip r:embed="rId5"/>
          <a:stretch/>
        </p:blipFill>
        <p:spPr>
          <a:xfrm>
            <a:off x="10487608" y="4781"/>
            <a:ext cx="1704392" cy="979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81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9945322" cy="5745745"/>
            <a:chOff x="1259802" y="248268"/>
            <a:chExt cx="9945322" cy="5745745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 cstate="print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89325" y="1760932"/>
              <a:ext cx="3315855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Bài</a:t>
              </a:r>
              <a:r>
                <a:rPr lang="en-US" sz="32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7: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nl-NL" sz="3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ỨNG PHÓ VỚI CÁC TÌNH HUỐNG NGUY HIỂM TỪ CON NGƯỜI</a:t>
              </a:r>
              <a:endParaRPr lang="en-SG" alt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50453" y="977388"/>
              <a:ext cx="4854671" cy="501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38652" y="2622089"/>
              <a:ext cx="2667000" cy="107721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 smtClean="0">
                  <a:solidFill>
                    <a:srgbClr val="0000FF"/>
                  </a:solidFill>
                  <a:ea typeface="微软雅黑" pitchFamily="34" charset="-122"/>
                  <a:cs typeface="Times New Roman" pitchFamily="18" charset="0"/>
                </a:rPr>
                <a:t>IV.</a:t>
              </a:r>
            </a:p>
            <a:p>
              <a:pPr algn="ctr">
                <a:defRPr/>
              </a:pPr>
              <a:r>
                <a:rPr lang="en-US" altLang="zh-CN" sz="3200" b="1" kern="0" dirty="0" smtClean="0">
                  <a:solidFill>
                    <a:srgbClr val="0000FF"/>
                  </a:solidFill>
                  <a:ea typeface="微软雅黑" pitchFamily="34" charset="-122"/>
                  <a:cs typeface="Times New Roman" pitchFamily="18" charset="0"/>
                </a:rPr>
                <a:t>VẬN DỤNG</a:t>
              </a:r>
              <a:endParaRPr lang="en-US" altLang="zh-CN" sz="3200" b="1" kern="0" dirty="0">
                <a:solidFill>
                  <a:srgbClr val="0000FF"/>
                </a:solidFill>
                <a:ea typeface="微软雅黑" pitchFamily="34" charset="-122"/>
                <a:cs typeface="Times New Roman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6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81" y="273013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3900210" y="328545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DỰ ÁN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8" y="609056"/>
            <a:ext cx="11059543" cy="586530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808103"/>
              </p:ext>
            </p:extLst>
          </p:nvPr>
        </p:nvGraphicFramePr>
        <p:xfrm>
          <a:off x="857250" y="2730137"/>
          <a:ext cx="3848367" cy="1214845"/>
        </p:xfrm>
        <a:graphic>
          <a:graphicData uri="http://schemas.openxmlformats.org/drawingml/2006/table">
            <a:tbl>
              <a:tblPr/>
              <a:tblGrid>
                <a:gridCol w="3848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4845">
                <a:tc>
                  <a:txBody>
                    <a:bodyPr/>
                    <a:lstStyle/>
                    <a:p>
                      <a:pPr algn="just"/>
                      <a:endParaRPr lang="en-US" sz="32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509562"/>
              </p:ext>
            </p:extLst>
          </p:nvPr>
        </p:nvGraphicFramePr>
        <p:xfrm>
          <a:off x="1285876" y="2506232"/>
          <a:ext cx="8629649" cy="3437368"/>
        </p:xfrm>
        <a:graphic>
          <a:graphicData uri="http://schemas.openxmlformats.org/drawingml/2006/table">
            <a:tbl>
              <a:tblPr/>
              <a:tblGrid>
                <a:gridCol w="8629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3736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 dirty="0" smtClean="0">
                          <a:solidFill>
                            <a:schemeClr val="tx1"/>
                          </a:solidFill>
                          <a:effectLst/>
                          <a:latin typeface="#9Slide05 Brannboll Ny" panose="020000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Câu</a:t>
                      </a:r>
                      <a:r>
                        <a:rPr lang="en-US" sz="320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1: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hãy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sưu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tầm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biện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pháp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ứng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phó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khi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xảy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tình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huống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nguy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hiểm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con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người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ngoài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những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biện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pháp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mà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đã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được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học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lập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cuốn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sổ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tay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cá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nhân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3200" kern="120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3200" b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4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81" y="273013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450" y="-242888"/>
            <a:ext cx="12363450" cy="6317197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509562"/>
              </p:ext>
            </p:extLst>
          </p:nvPr>
        </p:nvGraphicFramePr>
        <p:xfrm>
          <a:off x="1414463" y="1963307"/>
          <a:ext cx="9072562" cy="3413760"/>
        </p:xfrm>
        <a:graphic>
          <a:graphicData uri="http://schemas.openxmlformats.org/drawingml/2006/table">
            <a:tbl>
              <a:tblPr/>
              <a:tblGrid>
                <a:gridCol w="907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79956">
                <a:tc>
                  <a:txBody>
                    <a:bodyPr/>
                    <a:lstStyle/>
                    <a:p>
                      <a:pPr algn="just"/>
                      <a:r>
                        <a:rPr lang="en-US" sz="3200" b="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Câu</a:t>
                      </a:r>
                      <a:r>
                        <a:rPr lang="en-US" sz="3200" b="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3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Vẽ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bản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đồ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cảnh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báo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nguy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hiểm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trên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đường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nhà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đến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trường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học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cách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algn="just"/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Đánh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dấu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vào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những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địa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điểm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toàn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ghi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chú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nạt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trêu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chọc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chặn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đánh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....).</a:t>
                      </a:r>
                    </a:p>
                    <a:p>
                      <a:pPr algn="just"/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Lưu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ý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những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thời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điểm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toàn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khi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đi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một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mình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just"/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Chú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ý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việc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cần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làm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để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đảm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bảo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 </a:t>
                      </a:r>
                      <a:r>
                        <a:rPr lang="en-US" sz="3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toàn</a:t>
                      </a: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n-US" sz="3200" b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4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81" y="273013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2014538" y="1"/>
            <a:ext cx="9144000" cy="150018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dirty="0" err="1" smtClean="0">
                <a:solidFill>
                  <a:srgbClr val="E9E955"/>
                </a:solidFill>
              </a:rPr>
              <a:t>Câu</a:t>
            </a:r>
            <a:r>
              <a:rPr lang="en-US" dirty="0" smtClean="0">
                <a:solidFill>
                  <a:srgbClr val="E9E955"/>
                </a:solidFill>
              </a:rPr>
              <a:t> </a:t>
            </a:r>
            <a:r>
              <a:rPr lang="en-US" dirty="0" err="1" smtClean="0">
                <a:solidFill>
                  <a:srgbClr val="E9E955"/>
                </a:solidFill>
              </a:rPr>
              <a:t>2:Vẽ</a:t>
            </a:r>
            <a:r>
              <a:rPr lang="en-US" dirty="0" smtClean="0">
                <a:solidFill>
                  <a:srgbClr val="E9E955"/>
                </a:solidFill>
              </a:rPr>
              <a:t> </a:t>
            </a:r>
            <a:r>
              <a:rPr lang="en-US" dirty="0" err="1" smtClean="0">
                <a:solidFill>
                  <a:srgbClr val="E9E955"/>
                </a:solidFill>
              </a:rPr>
              <a:t>bản</a:t>
            </a:r>
            <a:r>
              <a:rPr lang="en-US" dirty="0" smtClean="0">
                <a:solidFill>
                  <a:srgbClr val="E9E955"/>
                </a:solidFill>
              </a:rPr>
              <a:t> </a:t>
            </a:r>
            <a:r>
              <a:rPr lang="en-US" dirty="0" err="1" smtClean="0">
                <a:solidFill>
                  <a:srgbClr val="E9E955"/>
                </a:solidFill>
              </a:rPr>
              <a:t>đồ</a:t>
            </a:r>
            <a:r>
              <a:rPr lang="en-US" dirty="0" smtClean="0">
                <a:solidFill>
                  <a:srgbClr val="E9E955"/>
                </a:solidFill>
              </a:rPr>
              <a:t> </a:t>
            </a:r>
            <a:r>
              <a:rPr lang="en-US" dirty="0" err="1" smtClean="0">
                <a:solidFill>
                  <a:srgbClr val="E9E955"/>
                </a:solidFill>
              </a:rPr>
              <a:t>cảnh</a:t>
            </a:r>
            <a:r>
              <a:rPr lang="en-US" dirty="0" smtClean="0">
                <a:solidFill>
                  <a:srgbClr val="E9E955"/>
                </a:solidFill>
              </a:rPr>
              <a:t> </a:t>
            </a:r>
            <a:r>
              <a:rPr lang="en-US" dirty="0" err="1" smtClean="0">
                <a:solidFill>
                  <a:srgbClr val="E9E955"/>
                </a:solidFill>
              </a:rPr>
              <a:t>báo</a:t>
            </a:r>
            <a:r>
              <a:rPr lang="en-US" dirty="0" smtClean="0">
                <a:solidFill>
                  <a:srgbClr val="E9E955"/>
                </a:solidFill>
              </a:rPr>
              <a:t> </a:t>
            </a:r>
            <a:r>
              <a:rPr lang="en-US" dirty="0" err="1" smtClean="0">
                <a:solidFill>
                  <a:srgbClr val="E9E955"/>
                </a:solidFill>
              </a:rPr>
              <a:t>nguy</a:t>
            </a:r>
            <a:r>
              <a:rPr lang="en-US" dirty="0" smtClean="0">
                <a:solidFill>
                  <a:srgbClr val="E9E955"/>
                </a:solidFill>
              </a:rPr>
              <a:t> </a:t>
            </a:r>
            <a:r>
              <a:rPr lang="en-US" dirty="0" err="1" smtClean="0">
                <a:solidFill>
                  <a:srgbClr val="E9E955"/>
                </a:solidFill>
              </a:rPr>
              <a:t>hiểm</a:t>
            </a:r>
            <a:r>
              <a:rPr lang="en-US" dirty="0" smtClean="0">
                <a:solidFill>
                  <a:srgbClr val="E9E955"/>
                </a:solidFill>
              </a:rPr>
              <a:t> </a:t>
            </a:r>
            <a:r>
              <a:rPr lang="en-US" dirty="0" err="1" smtClean="0">
                <a:solidFill>
                  <a:srgbClr val="E9E955"/>
                </a:solidFill>
              </a:rPr>
              <a:t>trên</a:t>
            </a:r>
            <a:r>
              <a:rPr lang="en-US" dirty="0" smtClean="0">
                <a:solidFill>
                  <a:srgbClr val="E9E955"/>
                </a:solidFill>
              </a:rPr>
              <a:t> </a:t>
            </a:r>
          </a:p>
          <a:p>
            <a:r>
              <a:rPr lang="en-US" dirty="0" err="1" smtClean="0">
                <a:solidFill>
                  <a:srgbClr val="E9E955"/>
                </a:solidFill>
              </a:rPr>
              <a:t>đường</a:t>
            </a:r>
            <a:r>
              <a:rPr lang="en-US" dirty="0" smtClean="0">
                <a:solidFill>
                  <a:srgbClr val="E9E955"/>
                </a:solidFill>
              </a:rPr>
              <a:t> </a:t>
            </a:r>
            <a:r>
              <a:rPr lang="en-US" dirty="0" err="1" smtClean="0">
                <a:solidFill>
                  <a:srgbClr val="E9E955"/>
                </a:solidFill>
              </a:rPr>
              <a:t>từ</a:t>
            </a:r>
            <a:r>
              <a:rPr lang="en-US" dirty="0" smtClean="0">
                <a:solidFill>
                  <a:srgbClr val="E9E955"/>
                </a:solidFill>
              </a:rPr>
              <a:t> </a:t>
            </a:r>
            <a:r>
              <a:rPr lang="en-US" dirty="0" err="1" smtClean="0">
                <a:solidFill>
                  <a:srgbClr val="E9E955"/>
                </a:solidFill>
              </a:rPr>
              <a:t>nhà</a:t>
            </a:r>
            <a:r>
              <a:rPr lang="en-US" dirty="0" smtClean="0">
                <a:solidFill>
                  <a:srgbClr val="E9E955"/>
                </a:solidFill>
              </a:rPr>
              <a:t> </a:t>
            </a:r>
            <a:r>
              <a:rPr lang="en-US" dirty="0" err="1" smtClean="0">
                <a:solidFill>
                  <a:srgbClr val="E9E955"/>
                </a:solidFill>
              </a:rPr>
              <a:t>em</a:t>
            </a:r>
            <a:r>
              <a:rPr lang="en-US" dirty="0" smtClean="0">
                <a:solidFill>
                  <a:srgbClr val="E9E955"/>
                </a:solidFill>
              </a:rPr>
              <a:t> </a:t>
            </a:r>
            <a:r>
              <a:rPr lang="en-US" dirty="0" err="1" smtClean="0">
                <a:solidFill>
                  <a:srgbClr val="E9E955"/>
                </a:solidFill>
              </a:rPr>
              <a:t>đến</a:t>
            </a:r>
            <a:r>
              <a:rPr lang="en-US" dirty="0" smtClean="0">
                <a:solidFill>
                  <a:srgbClr val="E9E955"/>
                </a:solidFill>
              </a:rPr>
              <a:t> </a:t>
            </a:r>
            <a:r>
              <a:rPr lang="en-US" dirty="0" err="1" smtClean="0">
                <a:solidFill>
                  <a:srgbClr val="E9E955"/>
                </a:solidFill>
              </a:rPr>
              <a:t>trường</a:t>
            </a:r>
            <a:r>
              <a:rPr lang="en-US" dirty="0" smtClean="0">
                <a:solidFill>
                  <a:srgbClr val="E9E955"/>
                </a:solidFill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71612"/>
            <a:ext cx="11458575" cy="5043488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509562"/>
              </p:ext>
            </p:extLst>
          </p:nvPr>
        </p:nvGraphicFramePr>
        <p:xfrm>
          <a:off x="1271588" y="1585914"/>
          <a:ext cx="9215437" cy="4143374"/>
        </p:xfrm>
        <a:graphic>
          <a:graphicData uri="http://schemas.openxmlformats.org/drawingml/2006/table">
            <a:tbl>
              <a:tblPr/>
              <a:tblGrid>
                <a:gridCol w="9215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43374">
                <a:tc>
                  <a:txBody>
                    <a:bodyPr/>
                    <a:lstStyle/>
                    <a:p>
                      <a:endParaRPr lang="en-US" sz="3200" b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316183" y="2808577"/>
            <a:ext cx="9185562" cy="306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124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81" y="273013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450" y="-1114425"/>
            <a:ext cx="12363450" cy="778668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509562"/>
              </p:ext>
            </p:extLst>
          </p:nvPr>
        </p:nvGraphicFramePr>
        <p:xfrm>
          <a:off x="785813" y="1314451"/>
          <a:ext cx="9901238" cy="4754880"/>
        </p:xfrm>
        <a:graphic>
          <a:graphicData uri="http://schemas.openxmlformats.org/drawingml/2006/table">
            <a:tbl>
              <a:tblPr/>
              <a:tblGrid>
                <a:gridCol w="9901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56928">
                <a:tc>
                  <a:txBody>
                    <a:bodyPr/>
                    <a:lstStyle/>
                    <a:p>
                      <a:pPr marL="0" marR="0" lvl="0" indent="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b="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Câu</a:t>
                      </a:r>
                      <a:r>
                        <a:rPr lang="en-US" sz="2800" b="0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28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dựng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điệp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an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toàn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”.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xây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đựng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điệp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dung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hiểm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chứng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:...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tôi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phản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hiểm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hậu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:...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bỏ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hiểm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:...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thiệu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điệp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              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chọn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điệp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hay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3200" b="0" kern="1200" dirty="0">
                        <a:solidFill>
                          <a:schemeClr val="tx1"/>
                        </a:solidFill>
                        <a:effectLst/>
                        <a:latin typeface="#9Slide05 Brannboll Ny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4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93467" y="5084763"/>
            <a:ext cx="5181600" cy="919162"/>
          </a:xfrm>
          <a:prstGeom prst="rect">
            <a:avLst/>
          </a:prstGeom>
          <a:noFill/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1717" y="3929063"/>
            <a:ext cx="4419600" cy="1358900"/>
          </a:xfrm>
          <a:prstGeom prst="rect">
            <a:avLst/>
          </a:prstGeom>
          <a:noFill/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4767" y="3308351"/>
            <a:ext cx="6438900" cy="2079625"/>
          </a:xfrm>
          <a:prstGeom prst="rect">
            <a:avLst/>
          </a:prstGeom>
          <a:noFill/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9534" y="3084514"/>
            <a:ext cx="2309284" cy="955675"/>
          </a:xfrm>
          <a:prstGeom prst="rect">
            <a:avLst/>
          </a:prstGeom>
          <a:noFill/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20267" y="1787526"/>
            <a:ext cx="2243667" cy="1477963"/>
          </a:xfrm>
          <a:prstGeom prst="rect">
            <a:avLst/>
          </a:prstGeom>
          <a:noFill/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99718" y="2930526"/>
            <a:ext cx="2019300" cy="379413"/>
          </a:xfrm>
          <a:prstGeom prst="rect">
            <a:avLst/>
          </a:prstGeom>
          <a:noFill/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54134" y="2947988"/>
            <a:ext cx="861484" cy="315912"/>
          </a:xfrm>
          <a:prstGeom prst="rect">
            <a:avLst/>
          </a:prstGeom>
          <a:noFill/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84767" y="2898775"/>
            <a:ext cx="5024967" cy="863600"/>
          </a:xfrm>
          <a:prstGeom prst="rect">
            <a:avLst/>
          </a:prstGeom>
          <a:noFill/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02967" y="1241425"/>
            <a:ext cx="1530351" cy="471488"/>
          </a:xfrm>
          <a:prstGeom prst="rect">
            <a:avLst/>
          </a:prstGeom>
          <a:noFill/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02967" y="1073151"/>
            <a:ext cx="1689100" cy="373063"/>
          </a:xfrm>
          <a:prstGeom prst="rect">
            <a:avLst/>
          </a:prstGeom>
          <a:noFill/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71218" y="812801"/>
            <a:ext cx="1689100" cy="627063"/>
          </a:xfrm>
          <a:prstGeom prst="rect">
            <a:avLst/>
          </a:prstGeom>
          <a:noFill/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84767" y="1073151"/>
            <a:ext cx="6248400" cy="2613025"/>
          </a:xfrm>
          <a:prstGeom prst="rect">
            <a:avLst/>
          </a:prstGeom>
          <a:noFill/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2570163"/>
            <a:ext cx="2226733" cy="1855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59802" y="248268"/>
            <a:ext cx="9739685" cy="5674184"/>
            <a:chOff x="1259802" y="248268"/>
            <a:chExt cx="9739685" cy="5674184"/>
          </a:xfrm>
        </p:grpSpPr>
        <p:grpSp>
          <p:nvGrpSpPr>
            <p:cNvPr id="18" name="Group 17"/>
            <p:cNvGrpSpPr/>
            <p:nvPr/>
          </p:nvGrpSpPr>
          <p:grpSpPr>
            <a:xfrm>
              <a:off x="1259802" y="248268"/>
              <a:ext cx="4192622" cy="5330758"/>
              <a:chOff x="90694" y="1817009"/>
              <a:chExt cx="57280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4">
                <a:alphaModFix/>
              </a:blip>
              <a:srcRect l="16992" t="-937" r="50159" b="17086"/>
              <a:stretch/>
            </p:blipFill>
            <p:spPr>
              <a:xfrm>
                <a:off x="173772" y="1817009"/>
                <a:ext cx="5645020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5" cstate="print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89325" y="1760932"/>
              <a:ext cx="3315855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 err="1" smtClean="0">
                  <a:solidFill>
                    <a:srgbClr val="0000FF"/>
                  </a:solidFill>
                  <a:latin typeface="+mn-lt"/>
                  <a:cs typeface="Arial" pitchFamily="34" charset="0"/>
                </a:rPr>
                <a:t>Bài</a:t>
              </a:r>
              <a:r>
                <a:rPr lang="en-US" sz="3200" b="1" dirty="0" smtClean="0">
                  <a:solidFill>
                    <a:srgbClr val="0000FF"/>
                  </a:solidFill>
                  <a:latin typeface="+mn-lt"/>
                  <a:cs typeface="Arial" pitchFamily="34" charset="0"/>
                </a:rPr>
                <a:t> 7:</a:t>
              </a:r>
              <a:r>
                <a:rPr lang="en-US" sz="3200" b="1" dirty="0" smtClean="0">
                  <a:solidFill>
                    <a:srgbClr val="FF0000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nl-NL" sz="3200" b="1" dirty="0" smtClean="0">
                  <a:solidFill>
                    <a:srgbClr val="FF0000"/>
                  </a:solidFill>
                  <a:latin typeface="+mn-lt"/>
                  <a:cs typeface="Arial" pitchFamily="34" charset="0"/>
                </a:rPr>
                <a:t>ỨNG PHÓ VỚI CÁC TÌNH HUỐNG NGUY HIỂM TỪ CON NGƯỜI</a:t>
              </a:r>
              <a:endParaRPr lang="en-SG" altLang="en-US" sz="3200" b="1" dirty="0" smtClean="0">
                <a:solidFill>
                  <a:srgbClr val="0000FF"/>
                </a:solidFill>
                <a:latin typeface="+mn-lt"/>
                <a:cs typeface="Arial" pitchFamily="34" charset="0"/>
              </a:endParaRPr>
            </a:p>
          </p:txBody>
        </p: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44816" y="905827"/>
              <a:ext cx="4854671" cy="501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48037" y="2875530"/>
              <a:ext cx="2667000" cy="107721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 smtClean="0">
                  <a:solidFill>
                    <a:srgbClr val="0000FF"/>
                  </a:solidFill>
                  <a:ea typeface="微软雅黑" pitchFamily="34" charset="-122"/>
                  <a:cs typeface="Times New Roman" pitchFamily="18" charset="0"/>
                </a:rPr>
                <a:t>XIN CHÀO VÀ HẸN GẶP LẠI</a:t>
              </a:r>
              <a:endParaRPr lang="en-US" altLang="zh-CN" sz="3200" b="1" kern="0" dirty="0">
                <a:solidFill>
                  <a:srgbClr val="0000FF"/>
                </a:solidFill>
                <a:ea typeface="微软雅黑" pitchFamily="34" charset="-122"/>
                <a:cs typeface="Times New Roman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7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07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85813" y="217909"/>
            <a:ext cx="9648825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7:TIẾT 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PHÓ VỚI CÁC TÌNH HUỐNG NGUY HIỂM TỪ CON NGƯỜI</a:t>
            </a:r>
            <a:endParaRPr lang="en-US" sz="3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SG" altLang="en-US" sz="5400" b="1" dirty="0">
              <a:solidFill>
                <a:srgbClr val="0000FF"/>
              </a:solidFill>
              <a:latin typeface="#9Slide05 Fourth" panose="00000500000000000000" pitchFamily="2" charset="0"/>
            </a:endParaRPr>
          </a:p>
        </p:txBody>
      </p:sp>
      <p:pic>
        <p:nvPicPr>
          <p:cNvPr id="15" name="Shape 1"/>
          <p:cNvPicPr/>
          <p:nvPr/>
        </p:nvPicPr>
        <p:blipFill>
          <a:blip r:embed="rId2"/>
          <a:stretch/>
        </p:blipFill>
        <p:spPr>
          <a:xfrm>
            <a:off x="9749615" y="187469"/>
            <a:ext cx="2266603" cy="171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4" y="2067951"/>
            <a:ext cx="11348984" cy="450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53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6" y="624234"/>
            <a:ext cx="5423847" cy="56047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6568" y="2704489"/>
            <a:ext cx="5558449" cy="2563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500"/>
              </a:spcAft>
              <a:buClr>
                <a:srgbClr val="000000"/>
              </a:buClr>
              <a:buSzPts val="1200"/>
              <a:tabLst>
                <a:tab pos="252730" algn="l"/>
              </a:tabLst>
            </a:pPr>
            <a:r>
              <a:rPr lang="pt-BR" sz="3600" b="1" dirty="0">
                <a:solidFill>
                  <a:srgbClr val="FF0000"/>
                </a:solidFill>
              </a:rPr>
              <a:t>3</a:t>
            </a:r>
            <a:r>
              <a:rPr lang="pt-BR" sz="3600" b="1" dirty="0" smtClean="0">
                <a:solidFill>
                  <a:srgbClr val="FF0000"/>
                </a:solidFill>
              </a:rPr>
              <a:t>. </a:t>
            </a:r>
            <a:r>
              <a:rPr lang="vi-VN" sz="3200" b="1" dirty="0" smtClean="0">
                <a:solidFill>
                  <a:srgbClr val="FF0000"/>
                </a:solidFill>
              </a:rPr>
              <a:t>Ứng phó trước một số tình huống nguy hiểm từ con người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endParaRPr lang="en-US" sz="3200" dirty="0" smtClean="0">
              <a:solidFill>
                <a:srgbClr val="FF0000"/>
              </a:solidFill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tabLst>
                <a:tab pos="252730" algn="l"/>
              </a:tabLst>
            </a:pPr>
            <a:endParaRPr lang="en-US" sz="3600" b="1" dirty="0" smtClean="0">
              <a:solidFill>
                <a:srgbClr val="FF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hape 1"/>
          <p:cNvPicPr/>
          <p:nvPr/>
        </p:nvPicPr>
        <p:blipFill>
          <a:blip r:embed="rId3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98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4;p9"/>
          <p:cNvPicPr preferRelativeResize="0"/>
          <p:nvPr/>
        </p:nvPicPr>
        <p:blipFill rotWithShape="1">
          <a:blip r:embed="rId2">
            <a:alphaModFix/>
          </a:blip>
          <a:srcRect l="15285" t="10430" r="46645" b="11190"/>
          <a:stretch/>
        </p:blipFill>
        <p:spPr>
          <a:xfrm>
            <a:off x="-1564462" y="-71562"/>
            <a:ext cx="14499771" cy="74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nip Diagonal Corner Rectangle 2"/>
          <p:cNvSpPr/>
          <p:nvPr/>
        </p:nvSpPr>
        <p:spPr>
          <a:xfrm>
            <a:off x="0" y="0"/>
            <a:ext cx="4492482" cy="429370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b="1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V="1">
            <a:off x="457200" y="1158420"/>
            <a:ext cx="11127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latin typeface="#9Slide05 IcielSanelma" pitchFamily="2" charset="0"/>
              </a:rPr>
              <a:t>   </a:t>
            </a:r>
            <a:endParaRPr lang="en-US" sz="2800" dirty="0">
              <a:latin typeface="#9Slide05 IcielSanelma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102" y="6152606"/>
            <a:ext cx="1684898" cy="7053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hape 1"/>
          <p:cNvPicPr/>
          <p:nvPr/>
        </p:nvPicPr>
        <p:blipFill>
          <a:blip r:embed="rId4"/>
          <a:stretch/>
        </p:blipFill>
        <p:spPr>
          <a:xfrm>
            <a:off x="11349550" y="0"/>
            <a:ext cx="842449" cy="8348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65509" y="3136718"/>
            <a:ext cx="8435368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000" dirty="0" smtClean="0">
                <a:latin typeface="SVN-Vanilla Daisy Pro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en-US" sz="2000" dirty="0">
              <a:effectLst/>
              <a:latin typeface="SVN-Vanilla Daisy Pro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2960" y="1443840"/>
            <a:ext cx="106070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vi-VN" sz="2400" dirty="0" smtClean="0"/>
              <a:t>An và Ninh đi chăn bò ở ven rừng, bỗng phát hiện thầy một vật lạ giống quả mìn. An tò mò đến gần vật lạ, sờ tay vào, định l</a:t>
            </a:r>
            <a:r>
              <a:rPr lang="en-US" sz="2400" dirty="0" smtClean="0"/>
              <a:t>ấ</a:t>
            </a:r>
            <a:r>
              <a:rPr lang="vi-VN" sz="2400" dirty="0" smtClean="0"/>
              <a:t>y đá đập thì Ninh ngăn lại và nói:</a:t>
            </a:r>
          </a:p>
          <a:p>
            <a:pPr algn="just">
              <a:tabLst>
                <a:tab pos="457200" algn="l"/>
              </a:tabLst>
            </a:pPr>
            <a:r>
              <a:rPr lang="en-US" sz="2400" dirty="0" smtClean="0"/>
              <a:t>	</a:t>
            </a:r>
            <a:r>
              <a:rPr lang="vi-VN" sz="2400" dirty="0" smtClean="0"/>
              <a:t>Có lẽ đây là quả mìn, cậu đừng động vào. </a:t>
            </a:r>
            <a:r>
              <a:rPr lang="en-US" sz="2400" dirty="0" err="1" smtClean="0"/>
              <a:t>Mì</a:t>
            </a:r>
            <a:r>
              <a:rPr lang="vi-VN" sz="2400" dirty="0" smtClean="0"/>
              <a:t>nh đi báo cho các bác ở xã ra xử lí nhé!</a:t>
            </a:r>
          </a:p>
          <a:p>
            <a:pPr indent="525463" algn="just"/>
            <a:r>
              <a:rPr lang="vi-VN" sz="2400" dirty="0" smtClean="0"/>
              <a:t>An tỏ vẻ khó chịu:</a:t>
            </a:r>
          </a:p>
          <a:p>
            <a:pPr indent="411163" algn="just"/>
            <a:r>
              <a:rPr lang="vi-VN" sz="2400" dirty="0" smtClean="0"/>
              <a:t>Có gì đâu mà phải sợ, quả mìn này chắc từ lâu lắm rồi, không nổ được nữa đâu. </a:t>
            </a:r>
            <a:r>
              <a:rPr lang="en-US" sz="2400" dirty="0" err="1" smtClean="0"/>
              <a:t>Mì</a:t>
            </a:r>
            <a:r>
              <a:rPr lang="vi-VN" sz="2400" dirty="0" smtClean="0"/>
              <a:t>nh cứ cầm về nhà chơi, không sao đâu. Thấy vậy, Ninh kiên quyết không cho. An đến gần chỗ có m</a:t>
            </a:r>
            <a:r>
              <a:rPr lang="en-US" sz="2400" dirty="0" smtClean="0"/>
              <a:t>ì</a:t>
            </a:r>
            <a:r>
              <a:rPr lang="vi-VN" sz="2400" dirty="0" smtClean="0"/>
              <a:t>n và bảo bạn chạy đi báo với Uỷ ban nhân dân xã, còn mình thì ở lại đó trông.</a:t>
            </a:r>
          </a:p>
          <a:p>
            <a:pPr indent="411163" algn="just"/>
            <a:r>
              <a:rPr lang="vi-VN" sz="2400" i="1" dirty="0" smtClean="0"/>
              <a:t>a) An và Ninh đã gặp phải tình huống nguy hiểm gì?</a:t>
            </a:r>
          </a:p>
          <a:p>
            <a:pPr indent="457200" algn="just"/>
            <a:r>
              <a:rPr lang="vi-VN" sz="2400" i="1" dirty="0" smtClean="0"/>
              <a:t>b) Em hãy bày tỏ ý kiến của mình về cách giải quyết của hai bạn trong tình huống trên.</a:t>
            </a:r>
            <a:endParaRPr lang="vi-VN" sz="2400" i="1" dirty="0"/>
          </a:p>
        </p:txBody>
      </p:sp>
    </p:spTree>
    <p:extLst>
      <p:ext uri="{BB962C8B-B14F-4D97-AF65-F5344CB8AC3E}">
        <p14:creationId xmlns:p14="http://schemas.microsoft.com/office/powerpoint/2010/main" val="64644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Xin Chào Cuộc Sống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-200024" y="-567709"/>
            <a:ext cx="12012580" cy="8154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209" y="-77364"/>
            <a:ext cx="2584200" cy="1971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3461" y="2160352"/>
            <a:ext cx="2154706" cy="4359018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57250" y="1800225"/>
            <a:ext cx="9806612" cy="457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nl-NL" sz="2400" b="1" dirty="0" smtClean="0">
                <a:solidFill>
                  <a:srgbClr val="0000FF"/>
                </a:solidFill>
              </a:rPr>
              <a:t>3. </a:t>
            </a:r>
            <a:r>
              <a:rPr lang="vi-VN" sz="2400" b="1" dirty="0" smtClean="0">
                <a:solidFill>
                  <a:srgbClr val="0000FF"/>
                </a:solidFill>
              </a:rPr>
              <a:t>Ứng phó trước một số tình huống nguy hiểm từ con người</a:t>
            </a:r>
            <a:endParaRPr lang="en-US" sz="24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vi-VN" sz="2400" dirty="0" smtClean="0"/>
              <a:t>- </a:t>
            </a:r>
            <a:r>
              <a:rPr lang="nl-NL" sz="2400" dirty="0" smtClean="0"/>
              <a:t>Các bước ứng phó với tìnhhuống nguy hiểm đến từ con người</a:t>
            </a:r>
            <a:endParaRPr lang="en-US" sz="2400" dirty="0" smtClean="0"/>
          </a:p>
          <a:p>
            <a:pPr>
              <a:buNone/>
            </a:pPr>
            <a:r>
              <a:rPr lang="nl-NL" sz="2400" dirty="0" smtClean="0"/>
              <a:t>*</a:t>
            </a:r>
            <a:r>
              <a:rPr lang="nl-NL" sz="2400" b="1" dirty="0" smtClean="0"/>
              <a:t> </a:t>
            </a:r>
            <a:r>
              <a:rPr lang="nl-NL" sz="2400" dirty="0" smtClean="0"/>
              <a:t>Nhận diện, đánh giá tình huống nguy hiểm</a:t>
            </a:r>
            <a:endParaRPr lang="en-US" sz="2400" dirty="0" smtClean="0"/>
          </a:p>
          <a:p>
            <a:pPr>
              <a:buNone/>
            </a:pPr>
            <a:r>
              <a:rPr lang="nl-NL" sz="2400" dirty="0" smtClean="0"/>
              <a:t>+ Nguy hiểm đến từ đối tượng nào?</a:t>
            </a:r>
            <a:endParaRPr lang="en-US" sz="2400" dirty="0" smtClean="0"/>
          </a:p>
          <a:p>
            <a:pPr>
              <a:buNone/>
            </a:pPr>
            <a:r>
              <a:rPr lang="nl-NL" sz="2400" dirty="0" smtClean="0"/>
              <a:t>+ Nguy cơ có thể gặp phải trong tình huống nguy hiểm là gì?</a:t>
            </a:r>
            <a:endParaRPr lang="en-US" sz="2400" dirty="0" smtClean="0"/>
          </a:p>
          <a:p>
            <a:pPr>
              <a:buNone/>
            </a:pPr>
            <a:r>
              <a:rPr lang="nl-NL" sz="2400" dirty="0" smtClean="0"/>
              <a:t>+ Điều gì sẽ xảy ra nếu không thoát khỏi tình huống nguy hiểm?</a:t>
            </a:r>
            <a:endParaRPr lang="en-US" sz="2400" dirty="0" smtClean="0"/>
          </a:p>
          <a:p>
            <a:pPr>
              <a:buNone/>
            </a:pPr>
            <a:r>
              <a:rPr lang="nl-NL" sz="2400" dirty="0" smtClean="0"/>
              <a:t>- Tìm kiếm phương án thoát khỏi tình huống nguy hiểm</a:t>
            </a:r>
            <a:endParaRPr lang="en-US" sz="2400" dirty="0" smtClean="0"/>
          </a:p>
          <a:p>
            <a:pPr>
              <a:buNone/>
            </a:pPr>
            <a:r>
              <a:rPr lang="nl-NL" sz="2400" dirty="0" smtClean="0"/>
              <a:t>+ Hét to, kêu cứu, tìm sự hỗ trợ từ người lớn</a:t>
            </a:r>
            <a:endParaRPr lang="en-US" sz="2400" dirty="0" smtClean="0"/>
          </a:p>
          <a:p>
            <a:pPr>
              <a:buNone/>
            </a:pPr>
            <a:r>
              <a:rPr lang="nl-NL" sz="2400" dirty="0" smtClean="0"/>
              <a:t>+Đánh lạc hướng đối phương</a:t>
            </a:r>
            <a:endParaRPr lang="en-US" sz="2400" dirty="0" smtClean="0"/>
          </a:p>
          <a:p>
            <a:pPr>
              <a:buNone/>
            </a:pPr>
            <a:r>
              <a:rPr lang="nl-NL" sz="2400" dirty="0" smtClean="0"/>
              <a:t>+ Gọi điện thoại cho người thân và các cơ quan hỗ trợ khẩn cấp.</a:t>
            </a:r>
            <a:endParaRPr lang="en-US" sz="2400" dirty="0"/>
          </a:p>
        </p:txBody>
      </p:sp>
      <p:pic>
        <p:nvPicPr>
          <p:cNvPr id="13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61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28700" y="319706"/>
            <a:ext cx="10133561" cy="5674307"/>
            <a:chOff x="1028700" y="319706"/>
            <a:chExt cx="10133561" cy="5674307"/>
          </a:xfrm>
        </p:grpSpPr>
        <p:grpSp>
          <p:nvGrpSpPr>
            <p:cNvPr id="18" name="Group 17"/>
            <p:cNvGrpSpPr/>
            <p:nvPr/>
          </p:nvGrpSpPr>
          <p:grpSpPr>
            <a:xfrm>
              <a:off x="1028700" y="319706"/>
              <a:ext cx="4823774" cy="5330758"/>
              <a:chOff x="-225045" y="1877354"/>
              <a:chExt cx="6590398" cy="4502962"/>
            </a:xfrm>
          </p:grpSpPr>
          <p:pic>
            <p:nvPicPr>
              <p:cNvPr id="19" name="Google Shape;154;p8"/>
              <p:cNvPicPr preferRelativeResize="0"/>
              <p:nvPr/>
            </p:nvPicPr>
            <p:blipFill rotWithShape="1">
              <a:blip r:embed="rId6">
                <a:alphaModFix/>
              </a:blip>
              <a:srcRect l="16992" t="-937" r="50159" b="17086"/>
              <a:stretch/>
            </p:blipFill>
            <p:spPr>
              <a:xfrm>
                <a:off x="-225045" y="1877354"/>
                <a:ext cx="6590398" cy="4502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155;p8"/>
              <p:cNvPicPr preferRelativeResize="0"/>
              <p:nvPr/>
            </p:nvPicPr>
            <p:blipFill rotWithShape="1">
              <a:blip r:embed="rId7" cstate="print">
                <a:alphaModFix/>
              </a:blip>
              <a:srcRect/>
              <a:stretch/>
            </p:blipFill>
            <p:spPr>
              <a:xfrm>
                <a:off x="90694" y="4626242"/>
                <a:ext cx="1499176" cy="14991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89325" y="1760932"/>
              <a:ext cx="3739900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Bài</a:t>
              </a:r>
              <a:r>
                <a:rPr lang="en-US" sz="32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7: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nl-NL" sz="3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ỨNG PHÓ VỚI CÁC TÌNH HUỐNG NGUY HIỂM TỪ CON NGƯỜI</a:t>
              </a:r>
              <a:endParaRPr lang="en-SG" alt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Picture 2" descr="F:\360安全浏览器下载\六一\Nipic_2531170_60e991fb751d3f8f\Nipic_2531170_20140501162158900000 [转换]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307590" y="977388"/>
              <a:ext cx="4854671" cy="501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89"/>
            <p:cNvSpPr>
              <a:spLocks noChangeArrowheads="1"/>
            </p:cNvSpPr>
            <p:nvPr/>
          </p:nvSpPr>
          <p:spPr bwMode="auto">
            <a:xfrm>
              <a:off x="7238652" y="2622089"/>
              <a:ext cx="2667000" cy="107721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 smtClean="0">
                  <a:solidFill>
                    <a:srgbClr val="0000FF"/>
                  </a:solidFill>
                  <a:ea typeface="微软雅黑" pitchFamily="34" charset="-122"/>
                  <a:cs typeface="Times New Roman" pitchFamily="18" charset="0"/>
                </a:rPr>
                <a:t>III.</a:t>
              </a:r>
            </a:p>
            <a:p>
              <a:pPr algn="ctr">
                <a:defRPr/>
              </a:pPr>
              <a:r>
                <a:rPr lang="en-US" altLang="zh-CN" sz="3200" b="1" kern="0" dirty="0" smtClean="0">
                  <a:solidFill>
                    <a:srgbClr val="0000FF"/>
                  </a:solidFill>
                  <a:ea typeface="微软雅黑" pitchFamily="34" charset="-122"/>
                  <a:cs typeface="Times New Roman" pitchFamily="18" charset="0"/>
                </a:rPr>
                <a:t>LUYỆN TẬP</a:t>
              </a:r>
              <a:endParaRPr lang="en-US" altLang="zh-CN" sz="3200" b="1" kern="0" dirty="0">
                <a:solidFill>
                  <a:srgbClr val="0000FF"/>
                </a:solidFill>
                <a:ea typeface="微软雅黑" pitchFamily="34" charset="-122"/>
                <a:cs typeface="Times New Roman" pitchFamily="18" charset="0"/>
              </a:endParaRPr>
            </a:p>
          </p:txBody>
        </p:sp>
      </p:grpSp>
      <p:pic>
        <p:nvPicPr>
          <p:cNvPr id="17" name="Shape 1"/>
          <p:cNvPicPr/>
          <p:nvPr/>
        </p:nvPicPr>
        <p:blipFill>
          <a:blip r:embed="rId9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ảo vệ con khỏi xâm hại tình dục (Phần 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277091" y="448181"/>
            <a:ext cx="11443854" cy="6592149"/>
            <a:chOff x="114867" y="-346472"/>
            <a:chExt cx="8612278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7" y="-346472"/>
              <a:ext cx="8612278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205345" y="0"/>
            <a:ext cx="9448800" cy="13300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65100" algn="just">
              <a:lnSpc>
                <a:spcPct val="130000"/>
              </a:lnSpc>
              <a:spcAft>
                <a:spcPts val="200"/>
              </a:spcAft>
            </a:pPr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lvl="0" indent="165100" algn="just">
              <a:lnSpc>
                <a:spcPct val="130000"/>
              </a:lnSpc>
              <a:spcAft>
                <a:spcPts val="200"/>
              </a:spcAft>
            </a:pP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huống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nguy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hiểm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hậu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xảy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a typeface="Arial" panose="020B0604020202020204" pitchFamily="34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2" name="Shape 1"/>
          <p:cNvPicPr/>
          <p:nvPr/>
        </p:nvPicPr>
        <p:blipFill>
          <a:blip r:embed="rId4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58981" y="1953492"/>
          <a:ext cx="9753600" cy="3329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2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4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08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199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Không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gian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Ở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nhà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Ở </a:t>
                      </a:r>
                      <a:r>
                        <a:rPr lang="en-US" sz="3200" dirty="0" err="1" smtClean="0"/>
                        <a:t>trường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Ở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khác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3854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Những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nguy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hiểm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có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xảy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ra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3854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Hậu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quả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của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tình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huống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nguy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hiểm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91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185737" y="748218"/>
            <a:ext cx="11443854" cy="6592149"/>
            <a:chOff x="114867" y="-346472"/>
            <a:chExt cx="8612278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7" y="-346472"/>
              <a:ext cx="8612278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205345" y="0"/>
            <a:ext cx="9448800" cy="13300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65100" algn="just">
              <a:lnSpc>
                <a:spcPct val="130000"/>
              </a:lnSpc>
              <a:spcAft>
                <a:spcPts val="200"/>
              </a:spcAft>
            </a:pPr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lvl="0" indent="165100" algn="just">
              <a:lnSpc>
                <a:spcPct val="130000"/>
              </a:lnSpc>
              <a:spcAft>
                <a:spcPts val="200"/>
              </a:spcAft>
            </a:pP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huống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nguy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hiểm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hậu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quả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xảy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a typeface="Arial" panose="020B0604020202020204" pitchFamily="34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2" name="Shape 1"/>
          <p:cNvPicPr/>
          <p:nvPr/>
        </p:nvPicPr>
        <p:blipFill>
          <a:blip r:embed="rId4"/>
          <a:stretch/>
        </p:blipFill>
        <p:spPr>
          <a:xfrm>
            <a:off x="10776585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16068" y="2382117"/>
          <a:ext cx="9753601" cy="3905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2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5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2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199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Không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gian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Ở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nhà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Ở </a:t>
                      </a:r>
                      <a:r>
                        <a:rPr lang="en-US" sz="3200" dirty="0" err="1" smtClean="0"/>
                        <a:t>trường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Ở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khác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3854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Những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nguy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hiểm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có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thể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xảy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ra</a:t>
                      </a:r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bị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cóc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trộm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xảy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cháy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nổ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bị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nạt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bị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cóc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bị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lừa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3854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Hậu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quả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của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tình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huống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nguy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hiểm</a:t>
                      </a:r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Ảnh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hưởng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đến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tính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mạng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tinh</a:t>
                      </a: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thần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91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6574" y="242596"/>
            <a:ext cx="13289612" cy="6708710"/>
          </a:xfrm>
          <a:prstGeom prst="rect">
            <a:avLst/>
          </a:prstGeom>
        </p:spPr>
      </p:pic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353847" y="410028"/>
            <a:ext cx="9548831" cy="1077218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Bài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tập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2: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Trong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các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tình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huống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sau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,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tình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huống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nào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gây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nguy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hiểm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,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hậu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quả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của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chúng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là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 </a:t>
            </a:r>
            <a:r>
              <a:rPr lang="en-US" altLang="en-US" b="1" dirty="0" err="1" smtClean="0">
                <a:solidFill>
                  <a:srgbClr val="FF00FF"/>
                </a:solidFill>
                <a:latin typeface="+mn-lt"/>
              </a:rPr>
              <a:t>gì</a:t>
            </a:r>
            <a:r>
              <a:rPr lang="en-US" altLang="en-US" b="1" dirty="0" smtClean="0">
                <a:solidFill>
                  <a:srgbClr val="FF00FF"/>
                </a:solidFill>
                <a:latin typeface="+mn-lt"/>
              </a:rPr>
              <a:t>?</a:t>
            </a:r>
            <a:endParaRPr lang="en-US" altLang="en-US" b="1" dirty="0">
              <a:solidFill>
                <a:srgbClr val="FF00FF"/>
              </a:solidFill>
              <a:latin typeface="+mn-lt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0" y="0"/>
            <a:ext cx="1440259" cy="2112622"/>
          </a:xfrm>
          <a:prstGeom prst="rect">
            <a:avLst/>
          </a:prstGeom>
        </p:spPr>
      </p:pic>
      <p:pic>
        <p:nvPicPr>
          <p:cNvPr id="10" name="Shape 1"/>
          <p:cNvPicPr/>
          <p:nvPr/>
        </p:nvPicPr>
        <p:blipFill>
          <a:blip r:embed="rId4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757238" y="2315809"/>
            <a:ext cx="10415588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smtClean="0"/>
              <a:t>A. </a:t>
            </a:r>
            <a:r>
              <a:rPr lang="en-US" sz="2800" dirty="0" err="1" smtClean="0"/>
              <a:t>Hưng</a:t>
            </a:r>
            <a:r>
              <a:rPr lang="en-US" sz="2800" dirty="0" smtClean="0"/>
              <a:t> </a:t>
            </a:r>
            <a:r>
              <a:rPr lang="en-US" sz="2800" dirty="0" err="1" smtClean="0"/>
              <a:t>thường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muộn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xe</a:t>
            </a:r>
            <a:r>
              <a:rPr lang="en-US" sz="2800" dirty="0" smtClean="0"/>
              <a:t> </a:t>
            </a:r>
            <a:r>
              <a:rPr lang="en-US" sz="2800" dirty="0" err="1" smtClean="0"/>
              <a:t>đạp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qua </a:t>
            </a:r>
            <a:r>
              <a:rPr lang="en-US" sz="2800" dirty="0" err="1" smtClean="0"/>
              <a:t>quãng</a:t>
            </a:r>
            <a:r>
              <a:rPr lang="en-US" sz="2800" dirty="0" smtClean="0"/>
              <a:t> </a:t>
            </a:r>
            <a:r>
              <a:rPr lang="en-US" sz="2800" dirty="0" err="1" smtClean="0"/>
              <a:t>đường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vắng</a:t>
            </a:r>
            <a:r>
              <a:rPr lang="en-US" sz="2800" dirty="0" smtClean="0"/>
              <a:t>.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 smtClean="0"/>
              <a:t> B. </a:t>
            </a:r>
            <a:r>
              <a:rPr lang="en-US" sz="2800" dirty="0" err="1" smtClean="0"/>
              <a:t>Nhóm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rủ</a:t>
            </a:r>
            <a:r>
              <a:rPr lang="en-US" sz="2800" dirty="0" smtClean="0"/>
              <a:t> </a:t>
            </a:r>
            <a:r>
              <a:rPr lang="en-US" sz="2800" dirty="0" err="1" smtClean="0"/>
              <a:t>nhau</a:t>
            </a:r>
            <a:r>
              <a:rPr lang="en-US" sz="2800" dirty="0" smtClean="0"/>
              <a:t> </a:t>
            </a:r>
            <a:r>
              <a:rPr lang="en-US" sz="2800" dirty="0" err="1" smtClean="0"/>
              <a:t>tự</a:t>
            </a:r>
            <a:r>
              <a:rPr lang="en-US" sz="2800" dirty="0" smtClean="0"/>
              <a:t> </a:t>
            </a:r>
            <a:r>
              <a:rPr lang="en-US" sz="2800" dirty="0" err="1" smtClean="0"/>
              <a:t>đón</a:t>
            </a:r>
            <a:r>
              <a:rPr lang="en-US" sz="2800" dirty="0" smtClean="0"/>
              <a:t> </a:t>
            </a:r>
            <a:r>
              <a:rPr lang="en-US" sz="2800" dirty="0" err="1" smtClean="0"/>
              <a:t>xe</a:t>
            </a:r>
            <a:r>
              <a:rPr lang="en-US" sz="2800" dirty="0" smtClean="0"/>
              <a:t> </a:t>
            </a:r>
            <a:r>
              <a:rPr lang="en-US" sz="2800" dirty="0" err="1" smtClean="0"/>
              <a:t>khách</a:t>
            </a:r>
            <a:r>
              <a:rPr lang="en-US" sz="2800" dirty="0" smtClean="0"/>
              <a:t>, </a:t>
            </a:r>
            <a:r>
              <a:rPr lang="en-US" sz="2800" dirty="0" err="1" smtClean="0"/>
              <a:t>trốn</a:t>
            </a:r>
            <a:r>
              <a:rPr lang="en-US" sz="2800" dirty="0" smtClean="0"/>
              <a:t> </a:t>
            </a:r>
            <a:r>
              <a:rPr lang="en-US" sz="2800" dirty="0" err="1" smtClean="0"/>
              <a:t>bố</a:t>
            </a:r>
            <a:r>
              <a:rPr lang="en-US" sz="2800" dirty="0" smtClean="0"/>
              <a:t> </a:t>
            </a:r>
            <a:r>
              <a:rPr lang="en-US" sz="2800" dirty="0" err="1" smtClean="0"/>
              <a:t>mẹ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cùng</a:t>
            </a:r>
            <a:r>
              <a:rPr lang="en-US" sz="2800" dirty="0" smtClean="0"/>
              <a:t> </a:t>
            </a:r>
            <a:r>
              <a:rPr lang="en-US" sz="2800" dirty="0" err="1" smtClean="0"/>
              <a:t>lớp</a:t>
            </a:r>
            <a:r>
              <a:rPr lang="en-US" sz="2800" dirty="0" smtClean="0"/>
              <a:t> </a:t>
            </a:r>
            <a:r>
              <a:rPr lang="en-US" sz="2800" dirty="0" err="1" smtClean="0"/>
              <a:t>chơi</a:t>
            </a:r>
            <a:r>
              <a:rPr lang="en-US" sz="2800" dirty="0" smtClean="0"/>
              <a:t>,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ở </a:t>
            </a:r>
            <a:r>
              <a:rPr lang="en-US" sz="2800" dirty="0" err="1" smtClean="0"/>
              <a:t>khoảng</a:t>
            </a:r>
            <a:r>
              <a:rPr lang="en-US" sz="2800" dirty="0" smtClean="0"/>
              <a:t> 30 km.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D.Khi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6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9081</TotalTime>
  <Words>1020</Words>
  <Application>Microsoft Office PowerPoint</Application>
  <PresentationFormat>Widescreen</PresentationFormat>
  <Paragraphs>88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微软雅黑</vt:lpstr>
      <vt:lpstr>宋体</vt:lpstr>
      <vt:lpstr>#9Slide03 Arima Madurai Black</vt:lpstr>
      <vt:lpstr>#9Slide05 Brannboll Ny</vt:lpstr>
      <vt:lpstr>#9Slide05 Fourth</vt:lpstr>
      <vt:lpstr>#9Slide05 IcielSanelma</vt:lpstr>
      <vt:lpstr>Arial</vt:lpstr>
      <vt:lpstr>Calibri</vt:lpstr>
      <vt:lpstr>Calibri Light</vt:lpstr>
      <vt:lpstr>SVN-Vanilla Daisy Pro</vt:lpstr>
      <vt:lpstr>Times New Roman</vt:lpstr>
      <vt:lpstr>Trebuchet MS</vt:lpstr>
      <vt:lpstr>Wingdings 3</vt:lpstr>
      <vt:lpstr>Office Theme</vt:lpstr>
      <vt:lpstr>1_Office Theme</vt:lpstr>
      <vt:lpstr>2_Office Theme</vt:lpstr>
      <vt:lpstr>24_Office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Windows User</cp:lastModifiedBy>
  <cp:revision>323</cp:revision>
  <dcterms:created xsi:type="dcterms:W3CDTF">2021-06-28T15:32:15Z</dcterms:created>
  <dcterms:modified xsi:type="dcterms:W3CDTF">2023-07-20T15:55:30Z</dcterms:modified>
</cp:coreProperties>
</file>