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Lst>
  <p:notesMasterIdLst>
    <p:notesMasterId r:id="rId14"/>
  </p:notesMasterIdLst>
  <p:sldIdLst>
    <p:sldId id="318" r:id="rId4"/>
    <p:sldId id="333" r:id="rId5"/>
    <p:sldId id="384" r:id="rId6"/>
    <p:sldId id="317" r:id="rId7"/>
    <p:sldId id="402" r:id="rId8"/>
    <p:sldId id="365" r:id="rId9"/>
    <p:sldId id="403" r:id="rId10"/>
    <p:sldId id="404" r:id="rId11"/>
    <p:sldId id="405" r:id="rId12"/>
    <p:sldId id="42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93" autoAdjust="0"/>
    <p:restoredTop sz="94660"/>
  </p:normalViewPr>
  <p:slideViewPr>
    <p:cSldViewPr snapToGrid="0">
      <p:cViewPr varScale="1">
        <p:scale>
          <a:sx n="73" d="100"/>
          <a:sy n="73" d="100"/>
        </p:scale>
        <p:origin x="52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7/20/2023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23:25:07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23:25:07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23:25:07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23:25:07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23:25:07</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23:25:07</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23:25:07</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23:25:07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23:25:07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23:25:07</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23:25:07</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23:25:07</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23:25:07</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23:25:07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23:25:07</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23:25:07</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23:25:07</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23:25:07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23:25:07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23:25:07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23:25:07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23:25:07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23:25:07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23:25:07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23:25:07</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23:25:07</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5.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340940" y="-638340"/>
            <a:ext cx="13245869" cy="7552607"/>
          </a:xfrm>
          <a:prstGeom prst="rect">
            <a:avLst/>
          </a:prstGeom>
          <a:noFill/>
          <a:ln>
            <a:noFill/>
          </a:ln>
        </p:spPr>
      </p:pic>
      <p:sp>
        <p:nvSpPr>
          <p:cNvPr id="4" name="TextBox 1"/>
          <p:cNvSpPr txBox="1">
            <a:spLocks noChangeArrowheads="1"/>
          </p:cNvSpPr>
          <p:nvPr/>
        </p:nvSpPr>
        <p:spPr bwMode="auto">
          <a:xfrm>
            <a:off x="2209800" y="356665"/>
            <a:ext cx="7612951" cy="1199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398" b="0" dirty="0">
                <a:latin typeface="Times New Roman" panose="02020603050405020304" pitchFamily="18" charset="0"/>
                <a:ea typeface="宋体" panose="02010600030101010101" pitchFamily="2" charset="-122"/>
                <a:cs typeface="Times New Roman" panose="02020603050405020304" pitchFamily="18" charset="0"/>
              </a:rPr>
              <a:t>TRƯỜNG TRUNG HỌC </a:t>
            </a:r>
            <a:r>
              <a:rPr lang="en-US" altLang="vi-VN" sz="2398" b="0" dirty="0" smtClean="0">
                <a:latin typeface="Times New Roman" panose="02020603050405020304" pitchFamily="18" charset="0"/>
                <a:ea typeface="宋体" panose="02010600030101010101" pitchFamily="2" charset="-122"/>
                <a:cs typeface="Times New Roman" panose="02020603050405020304" pitchFamily="18" charset="0"/>
              </a:rPr>
              <a:t>CƠ SỞ CỔ BI </a:t>
            </a:r>
          </a:p>
          <a:p>
            <a:pPr algn="ctr" eaLnBrk="1" fontAlgn="base" hangingPunct="1">
              <a:spcBef>
                <a:spcPct val="0"/>
              </a:spcBef>
              <a:spcAft>
                <a:spcPct val="0"/>
              </a:spcAft>
            </a:pPr>
            <a:r>
              <a:rPr lang="en-US" altLang="vi-VN" sz="2398" dirty="0" smtClean="0">
                <a:latin typeface="Times New Roman" panose="02020603050405020304" pitchFamily="18" charset="0"/>
                <a:ea typeface="宋体" panose="02010600030101010101" pitchFamily="2" charset="-122"/>
                <a:cs typeface="Times New Roman" panose="02020603050405020304" pitchFamily="18" charset="0"/>
              </a:rPr>
              <a:t>TỔ </a:t>
            </a:r>
            <a:r>
              <a:rPr lang="en-US" altLang="vi-VN" sz="2398" dirty="0">
                <a:latin typeface="Times New Roman" panose="02020603050405020304" pitchFamily="18" charset="0"/>
                <a:ea typeface="宋体" panose="02010600030101010101" pitchFamily="2" charset="-122"/>
                <a:cs typeface="Times New Roman" panose="02020603050405020304" pitchFamily="18" charset="0"/>
              </a:rPr>
              <a:t>KHOA HỌC XÃ HỘI</a:t>
            </a:r>
          </a:p>
          <a:p>
            <a:pPr algn="ctr" eaLnBrk="1" fontAlgn="base" hangingPunct="1">
              <a:spcBef>
                <a:spcPct val="0"/>
              </a:spcBef>
              <a:spcAft>
                <a:spcPct val="0"/>
              </a:spcAft>
            </a:pPr>
            <a:endParaRPr lang="en-US" altLang="vi-VN" sz="23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TextBox 4"/>
          <p:cNvSpPr txBox="1">
            <a:spLocks noChangeArrowheads="1"/>
          </p:cNvSpPr>
          <p:nvPr/>
        </p:nvSpPr>
        <p:spPr bwMode="auto">
          <a:xfrm>
            <a:off x="3983906" y="1177387"/>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a:latin typeface="Times New Roman" panose="02020603050405020304" pitchFamily="18" charset="0"/>
                <a:ea typeface="宋体" panose="02010600030101010101" pitchFamily="2" charset="-122"/>
                <a:cs typeface="Times New Roman" panose="02020603050405020304" pitchFamily="18" charset="0"/>
              </a:rPr>
              <a:t>NHÓM </a:t>
            </a: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GDCD 7</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pic>
        <p:nvPicPr>
          <p:cNvPr id="42" name="Shape 1"/>
          <p:cNvPicPr/>
          <p:nvPr/>
        </p:nvPicPr>
        <p:blipFill>
          <a:blip r:embed="rId3"/>
          <a:stretch/>
        </p:blipFill>
        <p:spPr>
          <a:xfrm>
            <a:off x="0" y="21916"/>
            <a:ext cx="1158240" cy="1048385"/>
          </a:xfrm>
          <a:prstGeom prst="rect">
            <a:avLst/>
          </a:prstGeom>
          <a:noFill/>
          <a:ln>
            <a:noFill/>
          </a:ln>
        </p:spPr>
      </p:pic>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23:25:07</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imes New Roman" panose="02020603050405020304" pitchFamily="18" charset="0"/>
                <a:ea typeface="Tahoma" pitchFamily="34" charset="0"/>
                <a:cs typeface="Times New Roman" panose="02020603050405020304" pitchFamily="18" charset="0"/>
              </a:rPr>
              <a:t>Bài</a:t>
            </a:r>
            <a:r>
              <a:rPr lang="en-US" altLang="en-US" sz="3600" b="1" dirty="0" smtClean="0">
                <a:solidFill>
                  <a:srgbClr val="0000FF"/>
                </a:solidFill>
                <a:latin typeface="Times New Roman" panose="02020603050405020304" pitchFamily="18" charset="0"/>
                <a:ea typeface="Tahoma" pitchFamily="34" charset="0"/>
                <a:cs typeface="Times New Roman" panose="02020603050405020304" pitchFamily="18" charset="0"/>
              </a:rPr>
              <a:t> 9: </a:t>
            </a:r>
            <a:r>
              <a:rPr lang="en-US" altLang="en-US" sz="3600" b="1" dirty="0" err="1" smtClean="0">
                <a:solidFill>
                  <a:srgbClr val="0000FF"/>
                </a:solidFill>
                <a:latin typeface="Times New Roman" panose="02020603050405020304" pitchFamily="18" charset="0"/>
                <a:ea typeface="Tahoma" pitchFamily="34" charset="0"/>
                <a:cs typeface="Times New Roman" panose="02020603050405020304" pitchFamily="18" charset="0"/>
              </a:rPr>
              <a:t>TiếT</a:t>
            </a:r>
            <a:r>
              <a:rPr lang="en-US" altLang="en-US" sz="3600" b="1" dirty="0" smtClean="0">
                <a:solidFill>
                  <a:srgbClr val="0000FF"/>
                </a:solidFill>
                <a:latin typeface="Times New Roman" panose="02020603050405020304" pitchFamily="18" charset="0"/>
                <a:ea typeface="Tahoma" pitchFamily="34" charset="0"/>
                <a:cs typeface="Times New Roman" panose="02020603050405020304" pitchFamily="18" charset="0"/>
              </a:rPr>
              <a:t> 24</a:t>
            </a:r>
            <a:endParaRPr lang="en-US" altLang="en-US" sz="3600" b="1" dirty="0" smtClean="0">
              <a:solidFill>
                <a:srgbClr val="0000FF"/>
              </a:solidFill>
              <a:latin typeface="Times New Roman" panose="02020603050405020304" pitchFamily="18" charset="0"/>
              <a:ea typeface="Tahoma" pitchFamily="34" charset="0"/>
              <a:cs typeface="Times New Roman" panose="02020603050405020304" pitchFamily="18" charset="0"/>
            </a:endParaRPr>
          </a:p>
          <a:p>
            <a:pPr algn="ctr" eaLnBrk="0" fontAlgn="base" hangingPunct="0">
              <a:spcBef>
                <a:spcPct val="0"/>
              </a:spcBef>
              <a:spcAft>
                <a:spcPct val="0"/>
              </a:spcAft>
            </a:pPr>
            <a:r>
              <a:rPr lang="en-US" altLang="en-US" sz="3600" b="1" dirty="0" smtClean="0">
                <a:solidFill>
                  <a:srgbClr val="0000FF"/>
                </a:solidFill>
                <a:latin typeface="Times New Roman" panose="02020603050405020304" pitchFamily="18" charset="0"/>
                <a:ea typeface="Tahoma" pitchFamily="34" charset="0"/>
                <a:cs typeface="Times New Roman" panose="02020603050405020304" pitchFamily="18" charset="0"/>
              </a:rPr>
              <a:t>ỨNG PHÓ VỚI BẠO LỰC HỌC ĐƯỜNG</a:t>
            </a:r>
            <a:endParaRPr lang="en-SG" altLang="en-US" sz="3600" b="1" dirty="0">
              <a:solidFill>
                <a:srgbClr val="0000FF"/>
              </a:solidFill>
              <a:latin typeface="Times New Roman" panose="02020603050405020304" pitchFamily="18" charset="0"/>
              <a:ea typeface="Tahoma" pitchFamily="34" charset="0"/>
              <a:cs typeface="Times New Roman" panose="02020603050405020304" pitchFamily="18"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23:25:07</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74393"/>
            <a:ext cx="10043376" cy="5790617"/>
            <a:chOff x="1259802" y="274393"/>
            <a:chExt cx="10043376" cy="5790617"/>
          </a:xfrm>
        </p:grpSpPr>
        <p:grpSp>
          <p:nvGrpSpPr>
            <p:cNvPr id="18" name="Group 17"/>
            <p:cNvGrpSpPr/>
            <p:nvPr/>
          </p:nvGrpSpPr>
          <p:grpSpPr>
            <a:xfrm>
              <a:off x="1259802" y="274393"/>
              <a:ext cx="4133663" cy="5330758"/>
              <a:chOff x="90694" y="1839077"/>
              <a:chExt cx="5647546" cy="4502962"/>
            </a:xfrm>
          </p:grpSpPr>
          <p:pic>
            <p:nvPicPr>
              <p:cNvPr id="19" name="Google Shape;154;p8"/>
              <p:cNvPicPr preferRelativeResize="0"/>
              <p:nvPr/>
            </p:nvPicPr>
            <p:blipFill rotWithShape="1">
              <a:blip r:embed="rId4">
                <a:alphaModFix/>
              </a:blip>
              <a:srcRect l="16992" t="-937" r="50159" b="17086"/>
              <a:stretch/>
            </p:blipFill>
            <p:spPr>
              <a:xfrm>
                <a:off x="93220" y="1839077"/>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sp>
          <p:nvSpPr>
            <p:cNvPr id="10" name="Rectangle 9"/>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454890"/>
              <a:ext cx="2667000" cy="1569660"/>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a:t>
              </a:r>
            </a:p>
            <a:p>
              <a:pPr algn="ctr">
                <a:defRPr/>
              </a:pPr>
              <a:r>
                <a:rPr lang="en-US" altLang="zh-CN" sz="3200" b="1" kern="0" dirty="0" smtClean="0">
                  <a:solidFill>
                    <a:srgbClr val="0000FF"/>
                  </a:solidFill>
                  <a:latin typeface="Tahoma" pitchFamily="34" charset="0"/>
                  <a:ea typeface="Tahoma" pitchFamily="34" charset="0"/>
                  <a:cs typeface="Tahoma" pitchFamily="34" charset="0"/>
                </a:rPr>
                <a:t>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3" name="Rectangle 2"/>
          <p:cNvSpPr/>
          <p:nvPr/>
        </p:nvSpPr>
        <p:spPr>
          <a:xfrm>
            <a:off x="1313373" y="5305314"/>
            <a:ext cx="10025839" cy="1200329"/>
          </a:xfrm>
          <a:prstGeom prst="rect">
            <a:avLst/>
          </a:prstGeom>
          <a:solidFill>
            <a:schemeClr val="accent4">
              <a:lumMod val="40000"/>
              <a:lumOff val="60000"/>
            </a:schemeClr>
          </a:solidFill>
        </p:spPr>
        <p:txBody>
          <a:bodyPr wrap="square">
            <a:spAutoFit/>
          </a:bodyPr>
          <a:lstStyle/>
          <a:p>
            <a:r>
              <a:rPr lang="en-US" sz="2400" dirty="0" err="1">
                <a:latin typeface="Tahoma" pitchFamily="34" charset="0"/>
                <a:ea typeface="Tahoma" pitchFamily="34" charset="0"/>
                <a:cs typeface="Tahoma" pitchFamily="34" charset="0"/>
              </a:rPr>
              <a:t>Em</a:t>
            </a:r>
            <a:r>
              <a:rPr lang="en-US" sz="2400" dirty="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có</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suy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nghĩ</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khi</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xem</a:t>
            </a:r>
            <a:r>
              <a:rPr lang="en-US" sz="2400" dirty="0" smtClean="0">
                <a:latin typeface="Tahoma" pitchFamily="34" charset="0"/>
                <a:ea typeface="Tahoma" pitchFamily="34" charset="0"/>
                <a:cs typeface="Tahoma" pitchFamily="34" charset="0"/>
              </a:rPr>
              <a:t> video </a:t>
            </a:r>
            <a:r>
              <a:rPr lang="en-US" sz="2400" dirty="0" err="1" smtClean="0">
                <a:latin typeface="Tahoma" pitchFamily="34" charset="0"/>
                <a:ea typeface="Tahoma" pitchFamily="34" charset="0"/>
                <a:cs typeface="Tahoma" pitchFamily="34" charset="0"/>
              </a:rPr>
              <a:t>trên</a:t>
            </a:r>
            <a:r>
              <a:rPr lang="en-US" sz="2400" dirty="0" smtClean="0">
                <a:latin typeface="Tahoma" pitchFamily="34" charset="0"/>
                <a:ea typeface="Tahoma" pitchFamily="34" charset="0"/>
                <a:cs typeface="Tahoma" pitchFamily="34" charset="0"/>
              </a:rPr>
              <a:t>? Theo </a:t>
            </a:r>
            <a:r>
              <a:rPr lang="en-US" sz="2400" dirty="0" err="1" smtClean="0">
                <a:latin typeface="Tahoma" pitchFamily="34" charset="0"/>
                <a:ea typeface="Tahoma" pitchFamily="34" charset="0"/>
                <a:cs typeface="Tahoma" pitchFamily="34" charset="0"/>
              </a:rPr>
              <a:t>em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chúng</a:t>
            </a:r>
            <a:r>
              <a:rPr lang="en-US" sz="2400" dirty="0" smtClean="0">
                <a:latin typeface="Tahoma" pitchFamily="34" charset="0"/>
                <a:ea typeface="Tahoma" pitchFamily="34" charset="0"/>
                <a:cs typeface="Tahoma" pitchFamily="34" charset="0"/>
              </a:rPr>
              <a:t> ta </a:t>
            </a:r>
            <a:r>
              <a:rPr lang="en-US" sz="2400" dirty="0" err="1" smtClean="0">
                <a:latin typeface="Tahoma" pitchFamily="34" charset="0"/>
                <a:ea typeface="Tahoma" pitchFamily="34" charset="0"/>
                <a:cs typeface="Tahoma" pitchFamily="34" charset="0"/>
              </a:rPr>
              <a:t>cần</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làm</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gì</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trước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tình</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trạng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bạo</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lực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học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đường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đang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ngày</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càng</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gia</a:t>
            </a:r>
            <a:r>
              <a:rPr lang="en-US" sz="2400" dirty="0" smtClean="0">
                <a:latin typeface="Tahoma" pitchFamily="34" charset="0"/>
                <a:ea typeface="Tahoma" pitchFamily="34" charset="0"/>
                <a:cs typeface="Tahoma" pitchFamily="34" charset="0"/>
              </a:rPr>
              <a:t> tang </a:t>
            </a:r>
            <a:r>
              <a:rPr lang="en-US" sz="2400" dirty="0" err="1" smtClean="0">
                <a:latin typeface="Tahoma" pitchFamily="34" charset="0"/>
                <a:ea typeface="Tahoma" pitchFamily="34" charset="0"/>
                <a:cs typeface="Tahoma" pitchFamily="34" charset="0"/>
              </a:rPr>
              <a:t>về</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số</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vụ</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và</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mức</a:t>
            </a:r>
            <a:r>
              <a:rPr lang="en-US" sz="2400" dirty="0" smtClean="0">
                <a:latin typeface="Tahoma" pitchFamily="34" charset="0"/>
                <a:ea typeface="Tahoma" pitchFamily="34" charset="0"/>
                <a:cs typeface="Tahoma" pitchFamily="34" charset="0"/>
              </a:rPr>
              <a:t> </a:t>
            </a:r>
            <a:r>
              <a:rPr lang="en-US" sz="2400" dirty="0" err="1" smtClean="0">
                <a:latin typeface="Tahoma" pitchFamily="34" charset="0"/>
                <a:ea typeface="Tahoma" pitchFamily="34" charset="0"/>
                <a:cs typeface="Tahoma" pitchFamily="34" charset="0"/>
              </a:rPr>
              <a:t>độ</a:t>
            </a:r>
            <a:r>
              <a:rPr lang="en-US" sz="2400" dirty="0" smtClean="0">
                <a:latin typeface="Tahoma" pitchFamily="34" charset="0"/>
                <a:ea typeface="Tahoma" pitchFamily="34" charset="0"/>
                <a:cs typeface="Tahoma" pitchFamily="34" charset="0"/>
              </a:rPr>
              <a:t> vi </a:t>
            </a:r>
            <a:r>
              <a:rPr lang="en-US" sz="2400" dirty="0" err="1" smtClean="0">
                <a:latin typeface="Tahoma" pitchFamily="34" charset="0"/>
                <a:ea typeface="Tahoma" pitchFamily="34" charset="0"/>
                <a:cs typeface="Tahoma" pitchFamily="34" charset="0"/>
              </a:rPr>
              <a:t>phạm</a:t>
            </a:r>
            <a:r>
              <a:rPr lang="en-US" sz="2400" dirty="0" smtClean="0">
                <a:latin typeface="Tahoma" pitchFamily="34" charset="0"/>
                <a:ea typeface="Tahoma" pitchFamily="34" charset="0"/>
                <a:cs typeface="Tahoma" pitchFamily="34" charset="0"/>
              </a:rPr>
              <a:t>?</a:t>
            </a:r>
            <a:endParaRPr lang="vi-VN" sz="2400" dirty="0">
              <a:latin typeface="Tahoma" pitchFamily="34" charset="0"/>
              <a:ea typeface="Tahoma" pitchFamily="34" charset="0"/>
              <a:cs typeface="Tahoma" pitchFamily="34" charset="0"/>
            </a:endParaRPr>
          </a:p>
        </p:txBody>
      </p:sp>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smtClean="0">
                <a:solidFill>
                  <a:srgbClr val="0000FF"/>
                </a:solidFill>
                <a:latin typeface="Tahoma" pitchFamily="34" charset="0"/>
                <a:ea typeface="Tahoma" pitchFamily="34" charset="0"/>
                <a:cs typeface="Tahoma" pitchFamily="34" charset="0"/>
              </a:rPr>
              <a:t>Bài</a:t>
            </a:r>
            <a:r>
              <a:rPr lang="en-US" altLang="en-US" b="1" dirty="0" smtClean="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605731"/>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 KHỞI </a:t>
            </a:r>
            <a:r>
              <a:rPr lang="en-US" altLang="zh-CN" b="1" kern="0" dirty="0" smtClean="0">
                <a:solidFill>
                  <a:srgbClr val="0000FF"/>
                </a:solidFill>
                <a:latin typeface="Tahoma" pitchFamily="34" charset="0"/>
                <a:ea typeface="Tahoma" pitchFamily="34" charset="0"/>
                <a:cs typeface="Tahoma" pitchFamily="34" charset="0"/>
              </a:rPr>
              <a:t>ĐỘNG</a:t>
            </a:r>
            <a:endParaRPr lang="en-US" altLang="zh-CN" b="1" kern="0" dirty="0">
              <a:solidFill>
                <a:srgbClr val="0000FF"/>
              </a:solidFill>
              <a:latin typeface="Tahoma" pitchFamily="34" charset="0"/>
              <a:ea typeface="Tahoma" pitchFamily="34" charset="0"/>
              <a:cs typeface="Tahoma" pitchFamily="34" charset="0"/>
            </a:endParaRPr>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23:25:07</a:t>
            </a:fld>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pic>
        <p:nvPicPr>
          <p:cNvPr id="4" name="title-artis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9678" y="975062"/>
            <a:ext cx="8134350" cy="3806059"/>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smtClean="0">
                  <a:solidFill>
                    <a:srgbClr val="0000FF"/>
                  </a:solidFill>
                  <a:latin typeface="Tahoma" pitchFamily="34" charset="0"/>
                  <a:ea typeface="Tahoma" pitchFamily="34" charset="0"/>
                  <a:cs typeface="Tahoma" pitchFamily="34" charset="0"/>
                </a:rPr>
                <a:t>II</a:t>
              </a:r>
              <a:r>
                <a:rPr lang="en-US" altLang="zh-CN" sz="3200" b="1" kern="0">
                  <a:solidFill>
                    <a:srgbClr val="0000FF"/>
                  </a:solidFill>
                  <a:latin typeface="Tahoma" pitchFamily="34" charset="0"/>
                  <a:ea typeface="Tahoma" pitchFamily="34" charset="0"/>
                  <a:cs typeface="Tahoma" pitchFamily="34" charset="0"/>
                </a:rPr>
                <a:t>.</a:t>
              </a:r>
            </a:p>
            <a:p>
              <a:pPr algn="ctr">
                <a:defRPr/>
              </a:pPr>
              <a:r>
                <a:rPr lang="en-US" altLang="zh-CN" sz="3200" b="1" kern="0">
                  <a:solidFill>
                    <a:srgbClr val="0000FF"/>
                  </a:solidFill>
                  <a:latin typeface="Tahoma" pitchFamily="34" charset="0"/>
                  <a:ea typeface="Tahoma" pitchFamily="34" charset="0"/>
                  <a:cs typeface="Tahoma" pitchFamily="34" charset="0"/>
                </a:rPr>
                <a:t>KHÁM PHÁ</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
        <p:nvSpPr>
          <p:cNvPr id="11" name="Rectangle 10"/>
          <p:cNvSpPr>
            <a:spLocks noChangeArrowheads="1"/>
          </p:cNvSpPr>
          <p:nvPr/>
        </p:nvSpPr>
        <p:spPr bwMode="auto">
          <a:xfrm>
            <a:off x="1669630" y="2031831"/>
            <a:ext cx="3315855"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a:t>
            </a:r>
            <a:r>
              <a:rPr lang="en-US" altLang="en-US" sz="2800" b="1" dirty="0" smtClean="0">
                <a:solidFill>
                  <a:srgbClr val="0000FF"/>
                </a:solidFill>
                <a:latin typeface="Tahoma" pitchFamily="34" charset="0"/>
                <a:ea typeface="Tahoma" pitchFamily="34" charset="0"/>
                <a:cs typeface="Tahoma" pitchFamily="34" charset="0"/>
              </a:rPr>
              <a:t>9: </a:t>
            </a:r>
            <a:endParaRPr lang="en-US" altLang="en-US" sz="2800" b="1" dirty="0">
              <a:solidFill>
                <a:srgbClr val="0000FF"/>
              </a:solidFill>
              <a:latin typeface="Tahoma" pitchFamily="34" charset="0"/>
              <a:ea typeface="Tahoma" pitchFamily="34" charset="0"/>
              <a:cs typeface="Tahoma" pitchFamily="34" charset="0"/>
            </a:endParaRPr>
          </a:p>
          <a:p>
            <a:pPr algn="ctr" eaLnBrk="0" fontAlgn="base" hangingPunct="0">
              <a:spcBef>
                <a:spcPct val="0"/>
              </a:spcBef>
              <a:spcAft>
                <a:spcPct val="0"/>
              </a:spcAft>
            </a:pPr>
            <a:r>
              <a:rPr lang="en-US" altLang="en-US" sz="2800" b="1" dirty="0" smtClean="0">
                <a:solidFill>
                  <a:srgbClr val="0000FF"/>
                </a:solidFill>
                <a:latin typeface="Tahoma" pitchFamily="34" charset="0"/>
                <a:ea typeface="Tahoma" pitchFamily="34" charset="0"/>
                <a:cs typeface="Tahoma" pitchFamily="34" charset="0"/>
              </a:rPr>
              <a:t>ỨNG PHÓ VỚI BẠO LỰC HỌC ĐƯỜNG</a:t>
            </a:r>
            <a:endParaRPr lang="en-SG" altLang="en-US" sz="2800" b="1"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594759" y="2387728"/>
            <a:ext cx="4898572" cy="157889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 </a:t>
            </a:r>
            <a:r>
              <a:rPr lang="en-US" sz="2800" b="1" dirty="0" err="1" smtClean="0">
                <a:solidFill>
                  <a:srgbClr val="0000FF"/>
                </a:solidFill>
                <a:latin typeface="Tahoma" pitchFamily="34" charset="0"/>
                <a:ea typeface="Tahoma" pitchFamily="34" charset="0"/>
                <a:cs typeface="Tahoma" pitchFamily="34" charset="0"/>
              </a:rPr>
              <a:t>Những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quy</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định</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cơ</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bản</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của</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pháp</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luật</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về</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phòng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chống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bạo</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lực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học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đường</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23:25:07</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7</a:t>
            </a:fld>
            <a:endParaRPr lang="en-IN">
              <a:solidFill>
                <a:prstClr val="black">
                  <a:tint val="75000"/>
                </a:prstClr>
              </a:solidFill>
            </a:endParaRPr>
          </a:p>
        </p:txBody>
      </p:sp>
      <p:pic>
        <p:nvPicPr>
          <p:cNvPr id="2054" name="Picture 6" descr="Em hãy đọc các hội thông tin để trả lời câu hỏi trong các trường hợp sau: a) Em hãy chỉ 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866" y="4062439"/>
            <a:ext cx="5863982" cy="193614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m hãy đọc các hội thông tin để trả lời câu hỏi trong các trường hợp sau: a) Em hãy chỉ r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66" y="1264662"/>
            <a:ext cx="5863982" cy="274320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m hãy đọc các hội thông tin để trả lời câu hỏi trong các trường hợp sau: a) Em hãy chỉ r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6098" y="1309139"/>
            <a:ext cx="4933950" cy="5196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loud 10"/>
          <p:cNvSpPr/>
          <p:nvPr/>
        </p:nvSpPr>
        <p:spPr>
          <a:xfrm>
            <a:off x="2403566" y="3597536"/>
            <a:ext cx="6766560" cy="2894704"/>
          </a:xfrm>
          <a:prstGeom prst="cloud">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hape 1"/>
          <p:cNvPicPr/>
          <p:nvPr/>
        </p:nvPicPr>
        <p:blipFill>
          <a:blip r:embed="rId2"/>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23:25:07</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
        <p:nvSpPr>
          <p:cNvPr id="5" name="Rectangle 2"/>
          <p:cNvSpPr>
            <a:spLocks noChangeArrowheads="1"/>
          </p:cNvSpPr>
          <p:nvPr/>
        </p:nvSpPr>
        <p:spPr bwMode="auto">
          <a:xfrm>
            <a:off x="799946" y="1417127"/>
            <a:ext cx="10428348" cy="2262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b="1" dirty="0" err="1">
                <a:solidFill>
                  <a:srgbClr val="000000"/>
                </a:solidFill>
                <a:latin typeface="Open Sans"/>
              </a:rPr>
              <a:t>Trường</a:t>
            </a:r>
            <a:r>
              <a:rPr lang="en-US" altLang="en-US" b="1" dirty="0">
                <a:solidFill>
                  <a:srgbClr val="000000"/>
                </a:solidFill>
                <a:latin typeface="Open Sans"/>
              </a:rPr>
              <a:t> </a:t>
            </a:r>
            <a:r>
              <a:rPr lang="en-US" altLang="en-US" b="1" dirty="0" err="1">
                <a:solidFill>
                  <a:srgbClr val="000000"/>
                </a:solidFill>
                <a:latin typeface="Open Sans"/>
              </a:rPr>
              <a:t>hợp</a:t>
            </a:r>
            <a:r>
              <a:rPr lang="en-US" altLang="en-US" b="1" dirty="0">
                <a:solidFill>
                  <a:srgbClr val="000000"/>
                </a:solidFill>
                <a:latin typeface="Open Sans"/>
              </a:rPr>
              <a:t> 1</a:t>
            </a:r>
            <a:endParaRPr lang="en-US" altLang="en-US" sz="1400" dirty="0"/>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S </a:t>
            </a:r>
            <a:r>
              <a:rPr kumimoji="0" lang="en-US" altLang="en-US" b="0" i="0" u="none" strike="noStrike" cap="none" normalizeH="0" baseline="0" dirty="0" err="1" smtClean="0">
                <a:ln>
                  <a:noFill/>
                </a:ln>
                <a:solidFill>
                  <a:srgbClr val="000000"/>
                </a:solidFill>
                <a:effectLst/>
                <a:latin typeface="Open Sans"/>
              </a:rPr>
              <a:t>thường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xuyên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bị</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một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trong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đe</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dọa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đồ</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Bức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xúc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các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liên</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chia </a:t>
            </a:r>
            <a:r>
              <a:rPr kumimoji="0" lang="en-US" altLang="en-US" b="0" i="0" u="none" strike="noStrike" cap="none" normalizeH="0" baseline="0" dirty="0" err="1" smtClean="0">
                <a:ln>
                  <a:noFill/>
                </a:ln>
                <a:solidFill>
                  <a:srgbClr val="000000"/>
                </a:solidFill>
                <a:effectLst/>
                <a:latin typeface="Open Sans"/>
              </a:rPr>
              <a:t>sẻ</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nhờ</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can </a:t>
            </a:r>
            <a:r>
              <a:rPr kumimoji="0" lang="en-US" altLang="en-US" b="0" i="0" u="none" strike="noStrike" cap="none" normalizeH="0" baseline="0" dirty="0" err="1" smtClean="0">
                <a:ln>
                  <a:noFill/>
                </a:ln>
                <a:solidFill>
                  <a:srgbClr val="000000"/>
                </a:solidFill>
                <a:effectLst/>
                <a:latin typeface="Open Sans"/>
              </a:rPr>
              <a:t>thiệp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Sau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được</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cô</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tích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nhóm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S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nhận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hành</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của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mình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vi </a:t>
            </a:r>
            <a:r>
              <a:rPr kumimoji="0" lang="en-US" altLang="en-US" b="0" i="0" u="none" strike="noStrike" cap="none" normalizeH="0" baseline="0" dirty="0" err="1" smtClean="0">
                <a:ln>
                  <a:noFill/>
                </a:ln>
                <a:solidFill>
                  <a:srgbClr val="000000"/>
                </a:solidFill>
                <a:effectLst/>
                <a:latin typeface="Open Sans"/>
              </a:rPr>
              <a:t>phạm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pháp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luật</a:t>
            </a:r>
            <a:r>
              <a:rPr kumimoji="0" lang="en-US" altLang="en-US" b="0" i="0" u="none" strike="noStrike" cap="none" normalizeH="0" baseline="0" dirty="0" smtClean="0">
                <a:ln>
                  <a:noFill/>
                </a:ln>
                <a:solidFill>
                  <a:srgbClr val="000000"/>
                </a:solidFill>
                <a:effectLst/>
                <a:latin typeface="Open Sans"/>
              </a:rPr>
              <a:t>. </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smtClean="0">
                <a:ln>
                  <a:noFill/>
                </a:ln>
                <a:solidFill>
                  <a:srgbClr val="000000"/>
                </a:solidFill>
                <a:effectLst/>
                <a:latin typeface="Open Sans"/>
              </a:rPr>
              <a:t>Trường</a:t>
            </a:r>
            <a:r>
              <a:rPr kumimoji="0" lang="en-US" altLang="en-US" b="1" i="0" u="none" strike="noStrike" cap="none" normalizeH="0" baseline="0" dirty="0" smtClean="0">
                <a:ln>
                  <a:noFill/>
                </a:ln>
                <a:solidFill>
                  <a:srgbClr val="000000"/>
                </a:solidFill>
                <a:effectLst/>
                <a:latin typeface="Open Sans"/>
              </a:rPr>
              <a:t> </a:t>
            </a:r>
            <a:r>
              <a:rPr kumimoji="0" lang="en-US" altLang="en-US" b="1" i="0" u="none" strike="noStrike" cap="none" normalizeH="0" baseline="0" dirty="0" err="1" smtClean="0">
                <a:ln>
                  <a:noFill/>
                </a:ln>
                <a:solidFill>
                  <a:srgbClr val="000000"/>
                </a:solidFill>
                <a:effectLst/>
                <a:latin typeface="Open Sans"/>
              </a:rPr>
              <a:t>hợp</a:t>
            </a:r>
            <a:r>
              <a:rPr kumimoji="0" lang="en-US" altLang="en-US" b="1" i="0" u="none" strike="noStrike" cap="none" normalizeH="0" baseline="0" dirty="0" smtClean="0">
                <a:ln>
                  <a:noFill/>
                </a:ln>
                <a:solidFill>
                  <a:srgbClr val="000000"/>
                </a:solidFill>
                <a:effectLst/>
                <a:latin typeface="Open Sans"/>
              </a:rPr>
              <a:t> 2</a:t>
            </a:r>
            <a:endParaRPr kumimoji="0" lang="en-US" altLang="en-US"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Open Sans"/>
              </a:rPr>
              <a:t>H </a:t>
            </a:r>
            <a:r>
              <a:rPr kumimoji="0" lang="en-US" altLang="en-US" b="0" i="0" u="none" strike="noStrike" cap="none" normalizeH="0" baseline="0" dirty="0" err="1" smtClean="0">
                <a:ln>
                  <a:noFill/>
                </a:ln>
                <a:solidFill>
                  <a:srgbClr val="000000"/>
                </a:solidFill>
                <a:effectLst/>
                <a:latin typeface="Open Sans"/>
              </a:rPr>
              <a:t>có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là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lớp</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dự</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rủ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mấy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người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bạn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thân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đến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doạ</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đảnh</a:t>
            </a:r>
            <a:r>
              <a:rPr kumimoji="0" lang="en-US" altLang="en-US" b="0" i="0" u="none" strike="noStrike" cap="none" normalizeH="0" baseline="0" dirty="0" smtClean="0">
                <a:ln>
                  <a:noFill/>
                </a:ln>
                <a:solidFill>
                  <a:srgbClr val="000000"/>
                </a:solidFill>
                <a:effectLst/>
                <a:latin typeface="Open Sans"/>
              </a:rPr>
              <a:t> M. </a:t>
            </a:r>
            <a:r>
              <a:rPr kumimoji="0" lang="en-US" altLang="en-US" b="0" i="0" u="none" strike="noStrike" cap="none" normalizeH="0" baseline="0" dirty="0" err="1" smtClean="0">
                <a:ln>
                  <a:noFill/>
                </a:ln>
                <a:solidFill>
                  <a:srgbClr val="000000"/>
                </a:solidFill>
                <a:effectLst/>
                <a:latin typeface="Open Sans"/>
              </a:rPr>
              <a:t>Biết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chuyện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này</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bố</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mẹ</a:t>
            </a:r>
            <a:r>
              <a:rPr kumimoji="0" lang="en-US" altLang="en-US" b="0" i="0" u="none" strike="noStrike" cap="none" normalizeH="0" baseline="0" dirty="0" smtClean="0">
                <a:ln>
                  <a:noFill/>
                </a:ln>
                <a:solidFill>
                  <a:srgbClr val="000000"/>
                </a:solidFill>
                <a:effectLst/>
                <a:latin typeface="Open Sans"/>
              </a:rPr>
              <a:t> H </a:t>
            </a:r>
            <a:r>
              <a:rPr kumimoji="0" lang="en-US" altLang="en-US" b="0" i="0" u="none" strike="noStrike" cap="none" normalizeH="0" baseline="0" dirty="0" err="1" smtClean="0">
                <a:ln>
                  <a:noFill/>
                </a:ln>
                <a:solidFill>
                  <a:srgbClr val="000000"/>
                </a:solidFill>
                <a:effectLst/>
                <a:latin typeface="Open Sans"/>
              </a:rPr>
              <a:t>đã</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khuyên</a:t>
            </a:r>
            <a:r>
              <a:rPr kumimoji="0" lang="en-US" altLang="en-US" b="0" i="0" u="none" strike="noStrike" cap="none" normalizeH="0" baseline="0" dirty="0" smtClean="0">
                <a:ln>
                  <a:noFill/>
                </a:ln>
                <a:solidFill>
                  <a:srgbClr val="000000"/>
                </a:solidFill>
                <a:effectLst/>
                <a:latin typeface="Open Sans"/>
              </a:rPr>
              <a:t> con </a:t>
            </a:r>
            <a:r>
              <a:rPr kumimoji="0" lang="en-US" altLang="en-US" b="0" i="0" u="none" strike="noStrike" cap="none" normalizeH="0" baseline="0" dirty="0" err="1" smtClean="0">
                <a:ln>
                  <a:noFill/>
                </a:ln>
                <a:solidFill>
                  <a:srgbClr val="000000"/>
                </a:solidFill>
                <a:effectLst/>
                <a:latin typeface="Open Sans"/>
              </a:rPr>
              <a:t>từ</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bỏ</a:t>
            </a:r>
            <a:r>
              <a:rPr kumimoji="0" lang="en-US" altLang="en-US" b="0" i="0" u="none" strike="noStrike" cap="none" normalizeH="0" baseline="0" dirty="0" smtClean="0">
                <a:ln>
                  <a:noFill/>
                </a:ln>
                <a:solidFill>
                  <a:srgbClr val="000000"/>
                </a:solidFill>
                <a:effectLst/>
                <a:latin typeface="Open Sans"/>
              </a:rPr>
              <a:t> ý </a:t>
            </a:r>
            <a:r>
              <a:rPr kumimoji="0" lang="en-US" altLang="en-US" b="0" i="0" u="none" strike="noStrike" cap="none" normalizeH="0" baseline="0" dirty="0" err="1" smtClean="0">
                <a:ln>
                  <a:noFill/>
                </a:ln>
                <a:solidFill>
                  <a:srgbClr val="000000"/>
                </a:solidFill>
                <a:effectLst/>
                <a:latin typeface="Open Sans"/>
              </a:rPr>
              <a:t>định</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đó</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và</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trao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đổi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với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giáo</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viên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chủ</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nhiệm</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để</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cùng</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giải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quyết</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mâu</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thuẫn</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giữa</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hai</a:t>
            </a:r>
            <a:r>
              <a:rPr kumimoji="0" lang="en-US" altLang="en-US" b="0" i="0" u="none" strike="noStrike" cap="none" normalizeH="0" baseline="0" dirty="0" smtClean="0">
                <a:ln>
                  <a:noFill/>
                </a:ln>
                <a:solidFill>
                  <a:srgbClr val="000000"/>
                </a:solidFill>
                <a:effectLst/>
                <a:latin typeface="Open Sans"/>
              </a:rPr>
              <a:t> </a:t>
            </a:r>
            <a:r>
              <a:rPr kumimoji="0" lang="en-US" altLang="en-US" b="0" i="0" u="none" strike="noStrike" cap="none" normalizeH="0" baseline="0" dirty="0" err="1" smtClean="0">
                <a:ln>
                  <a:noFill/>
                </a:ln>
                <a:solidFill>
                  <a:srgbClr val="000000"/>
                </a:solidFill>
                <a:effectLst/>
                <a:latin typeface="Open Sans"/>
              </a:rPr>
              <a:t>bên</a:t>
            </a:r>
            <a:endParaRPr kumimoji="0" lang="en-US" altLang="en-US" b="0" i="0" u="none" strike="noStrike" cap="none" normalizeH="0" baseline="0" dirty="0" smtClean="0">
              <a:ln>
                <a:noFill/>
              </a:ln>
              <a:solidFill>
                <a:schemeClr val="tx1"/>
              </a:solidFill>
              <a:effectLst/>
            </a:endParaRPr>
          </a:p>
        </p:txBody>
      </p:sp>
      <p:sp>
        <p:nvSpPr>
          <p:cNvPr id="8" name="Rectangle 7"/>
          <p:cNvSpPr/>
          <p:nvPr/>
        </p:nvSpPr>
        <p:spPr>
          <a:xfrm>
            <a:off x="3023018" y="4556152"/>
            <a:ext cx="6087291" cy="1015663"/>
          </a:xfrm>
          <a:prstGeom prst="rect">
            <a:avLst/>
          </a:prstGeom>
        </p:spPr>
        <p:txBody>
          <a:bodyPr wrap="square">
            <a:spAutoFit/>
          </a:bodyPr>
          <a:lstStyle/>
          <a:p>
            <a:r>
              <a:rPr lang="vi-VN" sz="2000" i="1" dirty="0">
                <a:solidFill>
                  <a:schemeClr val="tx1">
                    <a:lumMod val="95000"/>
                    <a:lumOff val="5000"/>
                  </a:schemeClr>
                </a:solidFill>
                <a:latin typeface="Open Sans"/>
              </a:rPr>
              <a:t>Em hãy chỉ ra các hành vi vi phạm pháp luật phòng, chống bạo lực học đường trong trường hợp trên. Hành vi vi phạm đó sẽ bị xử lí như thế nào? </a:t>
            </a:r>
            <a:endParaRPr lang="en-US" sz="2000" i="1" dirty="0">
              <a:solidFill>
                <a:schemeClr val="tx1">
                  <a:lumMod val="95000"/>
                  <a:lumOff val="5000"/>
                </a:schemeClr>
              </a:solidFill>
            </a:endParaRPr>
          </a:p>
        </p:txBody>
      </p:sp>
      <p:sp>
        <p:nvSpPr>
          <p:cNvPr id="15" name="Rectangle 14"/>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6"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7" name="Rectangle 16"/>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2" name="Horizontal Scroll 1"/>
          <p:cNvSpPr/>
          <p:nvPr/>
        </p:nvSpPr>
        <p:spPr>
          <a:xfrm>
            <a:off x="1009934" y="1460309"/>
            <a:ext cx="9812741" cy="4731485"/>
          </a:xfrm>
          <a:prstGeom prst="horizontalScroll">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a:t>Để phòng, chống bạo lực học đường, pháp luật nước ta quy định:</a:t>
            </a:r>
          </a:p>
          <a:p>
            <a:r>
              <a:rPr lang="vi-VN" dirty="0"/>
              <a:t>- Không được xúc phạm nhân phẩm, danh dự, xâm phạm thân thể giáo viên, cán bộ, nhân viên của nhà trường và người khác.</a:t>
            </a:r>
          </a:p>
          <a:p>
            <a:r>
              <a:rPr lang="vi-VN" dirty="0"/>
              <a:t>- Không được đánh nhau, gây rối trật tự, an ninh trong nhà trường và nơi công cộng.</a:t>
            </a:r>
          </a:p>
          <a:p>
            <a:r>
              <a:rPr lang="vi-VN" dirty="0"/>
              <a:t>- Nhà trường, cha mẹ học sinh có trách nhiệm giáo dục học sinh về phòng, chống bạo lực học đường; phát hiện, thông báo, tố giác hành vi bạo lực học đường; ngăn ngừa, can thiệp kịp thời và bảo vệ quyền lợi chính đáng của học sinh trước các hành vi bạo lực học đường.</a:t>
            </a: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23:25:07</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sp>
        <p:nvSpPr>
          <p:cNvPr id="11" name="Rectangle 10"/>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dirty="0" err="1">
                <a:solidFill>
                  <a:srgbClr val="0000FF"/>
                </a:solidFill>
                <a:latin typeface="Tahoma" pitchFamily="34" charset="0"/>
                <a:ea typeface="Tahoma" pitchFamily="34" charset="0"/>
                <a:cs typeface="Tahoma" pitchFamily="34" charset="0"/>
              </a:rPr>
              <a:t>Bài</a:t>
            </a:r>
            <a:r>
              <a:rPr lang="en-US" altLang="en-US" b="1" dirty="0">
                <a:solidFill>
                  <a:srgbClr val="0000FF"/>
                </a:solidFill>
                <a:latin typeface="Tahoma" pitchFamily="34" charset="0"/>
                <a:ea typeface="Tahoma" pitchFamily="34" charset="0"/>
                <a:cs typeface="Tahoma" pitchFamily="34" charset="0"/>
              </a:rPr>
              <a:t> 9: ỨNG PHÓ VỚI BẠO LỰC HỌC ĐƯỜNG</a:t>
            </a:r>
            <a:endParaRPr lang="en-SG" altLang="en-US" b="1" dirty="0">
              <a:solidFill>
                <a:srgbClr val="0000FF"/>
              </a:solidFill>
              <a:latin typeface="Tahoma" pitchFamily="34" charset="0"/>
              <a:ea typeface="Tahoma" pitchFamily="34" charset="0"/>
              <a:cs typeface="Tahoma" pitchFamily="34" charset="0"/>
            </a:endParaRPr>
          </a:p>
        </p:txBody>
      </p:sp>
      <p:sp>
        <p:nvSpPr>
          <p:cNvPr id="12"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smtClean="0">
                <a:solidFill>
                  <a:srgbClr val="0000FF"/>
                </a:solidFill>
                <a:latin typeface="Tahoma" pitchFamily="34" charset="0"/>
                <a:ea typeface="Tahoma" pitchFamily="34" charset="0"/>
                <a:cs typeface="Tahoma" pitchFamily="34" charset="0"/>
              </a:rPr>
              <a:t>II. 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5" name="Rectangle 14"/>
          <p:cNvSpPr/>
          <p:nvPr/>
        </p:nvSpPr>
        <p:spPr>
          <a:xfrm>
            <a:off x="799946" y="898257"/>
            <a:ext cx="1055385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 </a:t>
            </a:r>
            <a:r>
              <a:rPr lang="en-US" b="1" dirty="0" err="1" smtClean="0">
                <a:solidFill>
                  <a:srgbClr val="0000FF"/>
                </a:solidFill>
                <a:latin typeface="Tahoma" pitchFamily="34" charset="0"/>
                <a:ea typeface="Tahoma" pitchFamily="34" charset="0"/>
                <a:cs typeface="Tahoma" pitchFamily="34" charset="0"/>
              </a:rPr>
              <a:t>Những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quy</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định</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cơ</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bản</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của</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pháp</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luật</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về</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phòng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chống</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bạo</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lực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học</a:t>
            </a:r>
            <a:r>
              <a:rPr lang="en-US" b="1" dirty="0" smtClean="0">
                <a:solidFill>
                  <a:srgbClr val="0000FF"/>
                </a:solidFill>
                <a:latin typeface="Tahoma" pitchFamily="34" charset="0"/>
                <a:ea typeface="Tahoma" pitchFamily="34" charset="0"/>
                <a:cs typeface="Tahoma" pitchFamily="34" charset="0"/>
              </a:rPr>
              <a:t> </a:t>
            </a:r>
            <a:r>
              <a:rPr lang="en-US" b="1" dirty="0" err="1" smtClean="0">
                <a:solidFill>
                  <a:srgbClr val="0000FF"/>
                </a:solidFill>
                <a:latin typeface="Tahoma" pitchFamily="34" charset="0"/>
                <a:ea typeface="Tahoma" pitchFamily="34" charset="0"/>
                <a:cs typeface="Tahoma" pitchFamily="34" charset="0"/>
              </a:rPr>
              <a:t>đường</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8904</TotalTime>
  <Words>482</Words>
  <Application>Microsoft Office PowerPoint</Application>
  <PresentationFormat>Widescreen</PresentationFormat>
  <Paragraphs>49</Paragraphs>
  <Slides>10</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10</vt:i4>
      </vt:variant>
    </vt:vector>
  </HeadingPairs>
  <TitlesOfParts>
    <vt:vector size="22" baseType="lpstr">
      <vt:lpstr>宋体</vt:lpstr>
      <vt:lpstr>#9Slide03 Arima Madurai Black</vt:lpstr>
      <vt:lpstr>Arial</vt:lpstr>
      <vt:lpstr>Calibri</vt:lpstr>
      <vt:lpstr>Calibri Light</vt:lpstr>
      <vt:lpstr>Open Sans</vt:lpstr>
      <vt:lpstr>Segoe Script</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Windows User</cp:lastModifiedBy>
  <cp:revision>290</cp:revision>
  <dcterms:created xsi:type="dcterms:W3CDTF">2021-06-28T15:32:15Z</dcterms:created>
  <dcterms:modified xsi:type="dcterms:W3CDTF">2023-07-20T16:27:14Z</dcterms:modified>
</cp:coreProperties>
</file>