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331" r:id="rId7"/>
    <p:sldId id="260" r:id="rId8"/>
    <p:sldId id="262" r:id="rId9"/>
    <p:sldId id="332" r:id="rId10"/>
    <p:sldId id="328" r:id="rId11"/>
    <p:sldId id="325" r:id="rId12"/>
    <p:sldId id="326" r:id="rId13"/>
    <p:sldId id="335" r:id="rId14"/>
    <p:sldId id="33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BC3A-C8B1-4844-9F83-CB74236B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942D8-3313-4ADA-BEA8-C66B4DC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1E73-F1A1-4695-B3B8-D84F2DB4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D5206-5956-436E-8E75-90C51076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76BC-69CA-4467-92DD-1AF211B0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401D-B355-4A2A-97C0-C0BD674E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F34C0-F755-4E40-815D-C28CDD686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88BD-3389-4985-93E3-6DF0BE5B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AFD4-26D2-4FB4-A3C2-F820B03A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CED93-6403-4FB6-87CA-E3AABAF9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37297-88D9-4EF3-ACA7-344C18E33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CAFC6-2721-47A0-AD4F-C7970844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B544-09CD-4A1B-B825-5AEF2D16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E9C-F907-44F1-A305-2E53CA09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F147-CB02-496D-B2F2-472A68D8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35DD6-F64D-447B-9AF2-D0526200CB9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69224-E317-414B-BE19-2E5BAC7B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F4BCB-149B-4731-B983-5D26CE3E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4EFD1-F06B-4963-85E4-CB4BAEE0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F437B28-ED30-4207-A831-9B7345261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3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E0B3-3455-4A29-8865-430963A3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EBC5-E92B-42BF-B406-3B8D52854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F0CB-6452-40B7-9026-DAD48CF8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A73D-B4A7-43CD-814E-B4CB52F5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6294-2A27-4DB2-B8B8-4618C5B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0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4AB1-A97F-4EDC-B468-0A480679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4FE7F-232A-4D4F-82AD-CD80D35E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B9DC-74EF-43CF-B23B-1CCF3763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AC3D-4B7B-480C-9E7E-882494E3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B6FC-0226-4347-83C8-CB61FADB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41D1-895C-476D-9617-1C3C3506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E7A6-A2E7-4ECB-9E55-11AF16909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6F63A-C20B-47BC-BBDF-01B3CBFE7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3BA0-D0F1-497B-825A-164BDEC9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7496-97F4-4B9C-8021-5E212BFC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6EB1C-152C-4A89-9D78-F690B5F9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8C13-1AC4-4507-8787-C0DDFBD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067D-219F-4F9A-A059-14F54DDD0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379B4-2AE1-441F-B588-7A4C1190C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40ABB-1A9A-4A02-ABBA-A190DE34E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FA02B-E61C-4E37-A97C-06D26BB2C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C44E1-94BA-4CB2-99BE-5024BFE0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2AE59-2BF1-4F00-81B3-40B50788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01B8C-347D-4883-B03C-AE762223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6C18-BFAF-466B-B8FC-4DE53958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92CF-7EC2-4B98-B801-B2CE9FE6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052D3-D0C4-47B7-B571-C02CB4C0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FFDD4-46A4-4973-8B60-E03AA02E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EDBDA-1117-4BAE-8E8F-0E2B7D3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48D9A-41F9-446D-85EA-5F947DD2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293AB-DDE5-4B21-B04F-9F946411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1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8792-8E64-46EA-B57B-D8B3CA50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EF6B-AB90-40B0-9C9F-66FF7952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E95E-C5B8-4286-AD92-193070AD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4B64E-71FA-4842-B329-3B9568D3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E765-6C99-41C5-8813-6FD1B699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D9A8B-9727-40EB-8C2A-A82A5C31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9FEB-7880-4E42-A13C-6DB4B692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F4745-B60C-4B73-ABD0-09172384C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09966-FAA6-48B2-9A1B-1351B3C2C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C9AA7-1615-4289-9F8D-A1AEC982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CB8E2-381E-483A-8A98-2E7A8A08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C977B-0132-4F90-8A3D-014D316F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4B5B-973E-4909-9D13-3ADEB06F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0D5D8-D00F-4525-8B47-4F84298D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C44CA-7682-4BEC-91FA-A85A0F5F1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D67B-AF7C-4BA2-896C-160DF04B3DD5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8D95-3C0C-44C9-B18D-3FA79755F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A130F-B927-4597-B83D-2B0584BE3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5BAA-7F3C-4AEF-9979-CB1BC9EB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www.vinmec.com/vi/benh/thoat-vi-dia-dem-309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57A8-341C-47C0-8D44-CA9F8BA0A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41FCD-004E-4658-B0DD-B72189CB6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34E3A-6366-483E-9F78-9B148E9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0"/>
            <a:ext cx="417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4" name="Rectangle 22">
            <a:extLst>
              <a:ext uri="{FF2B5EF4-FFF2-40B4-BE49-F238E27FC236}">
                <a16:creationId xmlns:a16="http://schemas.microsoft.com/office/drawing/2014/main" id="{4CE95639-D2F5-4613-91A5-F8357F89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1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* Hãy nghiên cứu thí nghiệm SGK. 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97DAF196-E067-4EA9-B23F-AE0DF7D6F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901982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VNI-Times" pitchFamily="2" charset="0"/>
              </a:rPr>
              <a:t>     </a:t>
            </a:r>
            <a:r>
              <a:rPr lang="en-US" altLang="en-US" sz="2800" dirty="0" err="1"/>
              <a:t>Nhóm</a:t>
            </a:r>
            <a:r>
              <a:rPr lang="en-US" altLang="en-US" sz="2800" dirty="0"/>
              <a:t> Nga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Thuỷ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đốt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tìm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rễ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tuỷ</a:t>
            </a:r>
            <a:r>
              <a:rPr lang="en-US" altLang="en-US" sz="2800" dirty="0"/>
              <a:t>. Sau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cắt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rễ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trước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liên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dây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chi </a:t>
            </a:r>
            <a:r>
              <a:rPr lang="en-US" altLang="en-US" sz="2800" dirty="0" err="1">
                <a:solidFill>
                  <a:srgbClr val="FF0000"/>
                </a:solidFill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bên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cắt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rễ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sau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/>
              <a:t>liên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70C0"/>
                </a:solidFill>
              </a:rPr>
              <a:t>chi </a:t>
            </a:r>
            <a:r>
              <a:rPr lang="en-US" altLang="en-US" sz="2800" dirty="0" err="1">
                <a:solidFill>
                  <a:srgbClr val="0070C0"/>
                </a:solidFill>
              </a:rPr>
              <a:t>sau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bên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trái</a:t>
            </a:r>
            <a:r>
              <a:rPr lang="en-US" altLang="en-US" sz="2800" dirty="0">
                <a:solidFill>
                  <a:srgbClr val="0070C0"/>
                </a:solidFill>
              </a:rPr>
              <a:t>.</a:t>
            </a:r>
          </a:p>
          <a:p>
            <a:pPr eaLnBrk="1" hangingPunct="1"/>
            <a:r>
              <a:rPr lang="en-US" altLang="en-US" sz="2800" dirty="0"/>
              <a:t>      </a:t>
            </a:r>
            <a:r>
              <a:rPr lang="en-US" altLang="en-US" sz="2800" dirty="0" err="1"/>
              <a:t>Đợi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ếch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choáng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Thuỷ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rồi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qua </a:t>
            </a:r>
            <a:r>
              <a:rPr lang="en-US" altLang="en-US" sz="2800" dirty="0" err="1"/>
              <a:t>thí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nghiệm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Nga </a:t>
            </a:r>
            <a:r>
              <a:rPr lang="en-US" altLang="en-US" sz="2800" dirty="0" err="1"/>
              <a:t>ghi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45.</a:t>
            </a:r>
          </a:p>
        </p:txBody>
      </p:sp>
      <p:sp>
        <p:nvSpPr>
          <p:cNvPr id="110616" name="Text Box 24">
            <a:extLst>
              <a:ext uri="{FF2B5EF4-FFF2-40B4-BE49-F238E27FC236}">
                <a16:creationId xmlns:a16="http://schemas.microsoft.com/office/drawing/2014/main" id="{AD672298-DBEE-4C93-91F8-FDCC31CD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5800"/>
            <a:ext cx="8915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VNI-Times" pitchFamily="2" charset="0"/>
              </a:rPr>
              <a:t>    </a:t>
            </a:r>
            <a:r>
              <a:rPr lang="en-US" altLang="en-US" sz="2800" dirty="0"/>
              <a:t>*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45 :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nghiệm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tìm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hiểu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rễ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tuỷ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AED475B-738C-4E8B-92E6-155EB2C1E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 autoUpdateAnimBg="0"/>
      <p:bldP spid="110615" grpId="0" autoUpdateAnimBg="0"/>
      <p:bldP spid="110615" grpId="1"/>
      <p:bldP spid="1106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Group 2">
            <a:extLst>
              <a:ext uri="{FF2B5EF4-FFF2-40B4-BE49-F238E27FC236}">
                <a16:creationId xmlns:a16="http://schemas.microsoft.com/office/drawing/2014/main" id="{4F5221CC-05F0-44C1-B1C6-106A946929D3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05570169"/>
              </p:ext>
            </p:extLst>
          </p:nvPr>
        </p:nvGraphicFramePr>
        <p:xfrm>
          <a:off x="1828800" y="88900"/>
          <a:ext cx="8534400" cy="4038600"/>
        </p:xfrm>
        <a:graphic>
          <a:graphicData uri="http://schemas.openxmlformats.org/drawingml/2006/table">
            <a:tbl>
              <a:tblPr/>
              <a:tblGrid>
                <a:gridCol w="3190875">
                  <a:extLst>
                    <a:ext uri="{9D8B030D-6E8A-4147-A177-3AD203B41FA5}">
                      <a16:colId xmlns:a16="http://schemas.microsoft.com/office/drawing/2014/main" val="4140660597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1705240679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58588947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Điều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kiện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Kết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quả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929525"/>
                  </a:ext>
                </a:extLst>
              </a:tr>
              <a:tr h="364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3505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3035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875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4447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901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359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8163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273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317782"/>
                  </a:ext>
                </a:extLst>
              </a:tr>
            </a:tbl>
          </a:graphicData>
        </a:graphic>
      </p:graphicFrame>
      <p:sp>
        <p:nvSpPr>
          <p:cNvPr id="107536" name="Rectangle 16">
            <a:extLst>
              <a:ext uri="{FF2B5EF4-FFF2-40B4-BE49-F238E27FC236}">
                <a16:creationId xmlns:a16="http://schemas.microsoft.com/office/drawing/2014/main" id="{738B60C0-6C1D-4140-9A16-2DFD77A1C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/>
              <a:t>	</a:t>
            </a:r>
            <a:r>
              <a:rPr lang="en-US" altLang="en-US" b="1" i="1"/>
              <a:t>* </a:t>
            </a:r>
            <a:r>
              <a:rPr lang="en-US" altLang="en-US" b="1" i="1" u="sng"/>
              <a:t>Câu hỏi</a:t>
            </a:r>
            <a:r>
              <a:rPr lang="en-US" altLang="en-US" b="1" i="1"/>
              <a:t> : Từ TN1, em có thể rút ra kết luận gì về chức năng của rễ trước ?</a:t>
            </a:r>
          </a:p>
        </p:txBody>
      </p:sp>
      <p:sp>
        <p:nvSpPr>
          <p:cNvPr id="107537" name="Rectangle 17">
            <a:extLst>
              <a:ext uri="{FF2B5EF4-FFF2-40B4-BE49-F238E27FC236}">
                <a16:creationId xmlns:a16="http://schemas.microsoft.com/office/drawing/2014/main" id="{5F254706-9166-4CAB-BDC7-E0321E54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	</a:t>
            </a:r>
            <a:r>
              <a:rPr lang="en-US" altLang="en-US" sz="2000" b="1" dirty="0">
                <a:latin typeface="VNI-Times" pitchFamily="2" charset="0"/>
              </a:rPr>
              <a:t> 	</a:t>
            </a:r>
            <a:r>
              <a:rPr lang="en-US" altLang="en-US" b="1" dirty="0">
                <a:solidFill>
                  <a:schemeClr val="hlink"/>
                </a:solidFill>
              </a:rPr>
              <a:t>- </a:t>
            </a:r>
            <a:r>
              <a:rPr lang="en-US" altLang="en-US" b="1" u="sng" dirty="0" err="1">
                <a:solidFill>
                  <a:schemeClr val="hlink"/>
                </a:solidFill>
              </a:rPr>
              <a:t>Rễ</a:t>
            </a:r>
            <a:r>
              <a:rPr lang="en-US" altLang="en-US" b="1" u="sng" dirty="0">
                <a:solidFill>
                  <a:schemeClr val="hlink"/>
                </a:solidFill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</a:rPr>
              <a:t>trước</a:t>
            </a:r>
            <a:r>
              <a:rPr lang="en-US" altLang="en-US" b="1" dirty="0">
                <a:solidFill>
                  <a:schemeClr val="hlink"/>
                </a:solidFill>
              </a:rPr>
              <a:t> : </a:t>
            </a:r>
            <a:r>
              <a:rPr lang="en-US" altLang="en-US" b="1" dirty="0" err="1">
                <a:solidFill>
                  <a:schemeClr val="hlink"/>
                </a:solidFill>
              </a:rPr>
              <a:t>dẫn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truyền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xung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thần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kinh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vận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động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từ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trung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ương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đi</a:t>
            </a:r>
            <a:r>
              <a:rPr lang="en-US" altLang="en-US" b="1" dirty="0">
                <a:solidFill>
                  <a:schemeClr val="hlink"/>
                </a:solidFill>
              </a:rPr>
              <a:t> ra </a:t>
            </a:r>
            <a:r>
              <a:rPr lang="en-US" altLang="en-US" b="1" dirty="0" err="1">
                <a:solidFill>
                  <a:schemeClr val="hlink"/>
                </a:solidFill>
              </a:rPr>
              <a:t>cơ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quan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đáp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ứng</a:t>
            </a:r>
            <a:r>
              <a:rPr lang="en-US" altLang="en-US" b="1" dirty="0">
                <a:solidFill>
                  <a:schemeClr val="hlink"/>
                </a:solidFill>
              </a:rPr>
              <a:t> (</a:t>
            </a:r>
            <a:r>
              <a:rPr lang="en-US" altLang="en-US" b="1" dirty="0" err="1">
                <a:solidFill>
                  <a:schemeClr val="hlink"/>
                </a:solidFill>
              </a:rPr>
              <a:t>cơ</a:t>
            </a:r>
            <a:r>
              <a:rPr lang="en-US" altLang="en-US" b="1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2F64389A-1702-4EB7-9351-E57AA1A5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1"/>
            <a:ext cx="3048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1.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Kích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thích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bằng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HCl 1% chi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sau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bên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phải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altLang="en-US" sz="2000" dirty="0">
              <a:latin typeface="VNI-Times" pitchFamily="2" charset="0"/>
            </a:endParaRP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EDA6C081-8865-409E-B11A-C7EE2D78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6101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Rễ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trước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bên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phải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bị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cắt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1AF02B07-FB1F-4EA7-9288-B767CD67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1"/>
            <a:ext cx="2743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Chi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phải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không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có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nhưng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co chi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sau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bên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trái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và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cả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2 chi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trước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000" dirty="0">
              <a:latin typeface="VNI-Times" pitchFamily="2" charset="0"/>
            </a:endParaRPr>
          </a:p>
        </p:txBody>
      </p:sp>
      <p:pic>
        <p:nvPicPr>
          <p:cNvPr id="107541" name="Picture 21">
            <a:extLst>
              <a:ext uri="{FF2B5EF4-FFF2-40B4-BE49-F238E27FC236}">
                <a16:creationId xmlns:a16="http://schemas.microsoft.com/office/drawing/2014/main" id="{D627F190-2C9B-4FBB-A696-E979B4A4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219200"/>
            <a:ext cx="1922463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2" name="Picture 22">
            <a:extLst>
              <a:ext uri="{FF2B5EF4-FFF2-40B4-BE49-F238E27FC236}">
                <a16:creationId xmlns:a16="http://schemas.microsoft.com/office/drawing/2014/main" id="{DA9CC282-C805-4F1A-B811-BC7B399C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5833" r="36931" b="27083"/>
          <a:stretch>
            <a:fillRect/>
          </a:stretch>
        </p:blipFill>
        <p:spPr bwMode="auto">
          <a:xfrm rot="2731110">
            <a:off x="985044" y="2502694"/>
            <a:ext cx="457200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3" name="Picture 23">
            <a:extLst>
              <a:ext uri="{FF2B5EF4-FFF2-40B4-BE49-F238E27FC236}">
                <a16:creationId xmlns:a16="http://schemas.microsoft.com/office/drawing/2014/main" id="{7AF15497-96EB-4C81-890F-0CE0BC94B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295400"/>
            <a:ext cx="18780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4" name="Picture 24">
            <a:extLst>
              <a:ext uri="{FF2B5EF4-FFF2-40B4-BE49-F238E27FC236}">
                <a16:creationId xmlns:a16="http://schemas.microsoft.com/office/drawing/2014/main" id="{B1E628A5-6427-4833-9083-580074B1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382714"/>
            <a:ext cx="1820863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B37C8BD1-2254-4AFF-BAB9-AE953D0D0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0.01111 L 0.22096 0.11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92" decel="100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92" decel="100000"/>
                                        <p:tgtEl>
                                          <p:spTgt spid="107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192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92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6" grpId="0"/>
      <p:bldP spid="107537" grpId="0"/>
      <p:bldP spid="107538" grpId="0"/>
      <p:bldP spid="107539" grpId="0"/>
      <p:bldP spid="107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>
            <a:extLst>
              <a:ext uri="{FF2B5EF4-FFF2-40B4-BE49-F238E27FC236}">
                <a16:creationId xmlns:a16="http://schemas.microsoft.com/office/drawing/2014/main" id="{9541F840-0465-4C7C-86A1-91376A55DDB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3056799"/>
              </p:ext>
            </p:extLst>
          </p:nvPr>
        </p:nvGraphicFramePr>
        <p:xfrm>
          <a:off x="1828800" y="114300"/>
          <a:ext cx="8610600" cy="4648200"/>
        </p:xfrm>
        <a:graphic>
          <a:graphicData uri="http://schemas.openxmlformats.org/drawingml/2006/table">
            <a:tbl>
              <a:tblPr/>
              <a:tblGrid>
                <a:gridCol w="3205163">
                  <a:extLst>
                    <a:ext uri="{9D8B030D-6E8A-4147-A177-3AD203B41FA5}">
                      <a16:colId xmlns:a16="http://schemas.microsoft.com/office/drawing/2014/main" val="1804754983"/>
                    </a:ext>
                  </a:extLst>
                </a:gridCol>
                <a:gridCol w="2627312">
                  <a:extLst>
                    <a:ext uri="{9D8B030D-6E8A-4147-A177-3AD203B41FA5}">
                      <a16:colId xmlns:a16="http://schemas.microsoft.com/office/drawing/2014/main" val="1032115368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510580472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Điều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kiện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Kết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quả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76346"/>
                  </a:ext>
                </a:extLst>
              </a:tr>
              <a:tr h="3940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32332"/>
                  </a:ext>
                </a:extLst>
              </a:tr>
            </a:tbl>
          </a:graphicData>
        </a:graphic>
      </p:graphicFrame>
      <p:sp>
        <p:nvSpPr>
          <p:cNvPr id="108560" name="Rectangle 16">
            <a:extLst>
              <a:ext uri="{FF2B5EF4-FFF2-40B4-BE49-F238E27FC236}">
                <a16:creationId xmlns:a16="http://schemas.microsoft.com/office/drawing/2014/main" id="{79FBD759-D5EE-4F06-90FD-7294E35F2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.VnTime" panose="020B7200000000000000" pitchFamily="34" charset="0"/>
              </a:rPr>
              <a:t>	</a:t>
            </a:r>
            <a:r>
              <a:rPr lang="en-US" altLang="en-US" b="1" i="1" dirty="0"/>
              <a:t>* </a:t>
            </a:r>
            <a:r>
              <a:rPr lang="en-US" altLang="en-US" b="1" i="1" u="sng" dirty="0" err="1"/>
              <a:t>Câu</a:t>
            </a:r>
            <a:r>
              <a:rPr lang="en-US" altLang="en-US" b="1" i="1" u="sng" dirty="0"/>
              <a:t> </a:t>
            </a:r>
            <a:r>
              <a:rPr lang="en-US" altLang="en-US" b="1" i="1" u="sng" dirty="0" err="1"/>
              <a:t>hỏi</a:t>
            </a:r>
            <a:r>
              <a:rPr lang="en-US" altLang="en-US" b="1" i="1" dirty="0"/>
              <a:t> : </a:t>
            </a:r>
            <a:r>
              <a:rPr lang="en-US" altLang="en-US" b="1" i="1" dirty="0" err="1"/>
              <a:t>Từ</a:t>
            </a:r>
            <a:r>
              <a:rPr lang="en-US" altLang="en-US" b="1" i="1" dirty="0"/>
              <a:t> TN2, </a:t>
            </a:r>
            <a:r>
              <a:rPr lang="en-US" altLang="en-US" b="1" i="1" dirty="0" err="1"/>
              <a:t>em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có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thể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rút</a:t>
            </a:r>
            <a:r>
              <a:rPr lang="en-US" altLang="en-US" b="1" i="1" dirty="0"/>
              <a:t> ra </a:t>
            </a:r>
            <a:r>
              <a:rPr lang="en-US" altLang="en-US" b="1" i="1" dirty="0" err="1"/>
              <a:t>kết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luận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gì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về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chức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năng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của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rễ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sau</a:t>
            </a:r>
            <a:r>
              <a:rPr lang="en-US" altLang="en-US" b="1" i="1" dirty="0"/>
              <a:t> ?</a:t>
            </a:r>
          </a:p>
        </p:txBody>
      </p:sp>
      <p:sp>
        <p:nvSpPr>
          <p:cNvPr id="108561" name="Rectangle 17">
            <a:extLst>
              <a:ext uri="{FF2B5EF4-FFF2-40B4-BE49-F238E27FC236}">
                <a16:creationId xmlns:a16="http://schemas.microsoft.com/office/drawing/2014/main" id="{189AA02F-5E1C-4C64-A3D1-2E6AB494A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	</a:t>
            </a:r>
            <a:r>
              <a:rPr lang="en-US" altLang="en-US" sz="2000" b="1" dirty="0">
                <a:latin typeface="VNI-Times" pitchFamily="2" charset="0"/>
              </a:rPr>
              <a:t> 	</a:t>
            </a:r>
            <a:r>
              <a:rPr lang="en-US" altLang="en-US" b="1" dirty="0">
                <a:solidFill>
                  <a:schemeClr val="hlink"/>
                </a:solidFill>
              </a:rPr>
              <a:t>- </a:t>
            </a:r>
            <a:r>
              <a:rPr lang="en-US" altLang="en-US" b="1" u="sng" dirty="0" err="1">
                <a:solidFill>
                  <a:schemeClr val="hlink"/>
                </a:solidFill>
              </a:rPr>
              <a:t>Rễ</a:t>
            </a:r>
            <a:r>
              <a:rPr lang="en-US" altLang="en-US" b="1" u="sng" dirty="0">
                <a:solidFill>
                  <a:schemeClr val="hlink"/>
                </a:solidFill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</a:rPr>
              <a:t>sau</a:t>
            </a:r>
            <a:r>
              <a:rPr lang="en-US" altLang="en-US" b="1" dirty="0">
                <a:solidFill>
                  <a:schemeClr val="hlink"/>
                </a:solidFill>
              </a:rPr>
              <a:t> : </a:t>
            </a:r>
            <a:r>
              <a:rPr lang="en-US" altLang="en-US" b="1" dirty="0" err="1">
                <a:solidFill>
                  <a:schemeClr val="hlink"/>
                </a:solidFill>
              </a:rPr>
              <a:t>dẫn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truyền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xung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thần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kinh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cảm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giác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từ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cơ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quan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thụ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cảm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về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trung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ương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thần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</a:rPr>
              <a:t>kinh</a:t>
            </a:r>
            <a:r>
              <a:rPr lang="en-US" altLang="en-US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08562" name="Text Box 18">
            <a:extLst>
              <a:ext uri="{FF2B5EF4-FFF2-40B4-BE49-F238E27FC236}">
                <a16:creationId xmlns:a16="http://schemas.microsoft.com/office/drawing/2014/main" id="{3BB1A544-B018-4026-80CA-13276CF2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304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2.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Kích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thích</a:t>
            </a:r>
            <a:r>
              <a:rPr lang="en-US" b="1" dirty="0">
                <a:latin typeface="VNI-Times" pitchFamily="2" charset="0"/>
              </a:rPr>
              <a:t> bang HCL 1% chi </a:t>
            </a:r>
            <a:r>
              <a:rPr lang="en-US" b="1" dirty="0" err="1">
                <a:latin typeface="VNI-Times" pitchFamily="2" charset="0"/>
              </a:rPr>
              <a:t>sau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bên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trái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dirty="0">
              <a:latin typeface="VNI-Times" pitchFamily="2" charset="0"/>
            </a:endParaRPr>
          </a:p>
        </p:txBody>
      </p:sp>
      <p:sp>
        <p:nvSpPr>
          <p:cNvPr id="108563" name="Text Box 19">
            <a:extLst>
              <a:ext uri="{FF2B5EF4-FFF2-40B4-BE49-F238E27FC236}">
                <a16:creationId xmlns:a16="http://schemas.microsoft.com/office/drawing/2014/main" id="{1C49DACE-6D47-4DBF-9D77-0168677D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14401"/>
            <a:ext cx="274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VNI-Times" pitchFamily="2" charset="0"/>
              </a:rPr>
              <a:t>Rễ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sau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bên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trái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bị</a:t>
            </a:r>
            <a:r>
              <a:rPr lang="en-US" b="1" dirty="0">
                <a:latin typeface="VNI-Times" pitchFamily="2" charset="0"/>
              </a:rPr>
              <a:t> </a:t>
            </a:r>
            <a:r>
              <a:rPr lang="en-US" b="1" dirty="0" err="1">
                <a:latin typeface="VNI-Times" pitchFamily="2" charset="0"/>
              </a:rPr>
              <a:t>cắt</a:t>
            </a:r>
            <a:endParaRPr lang="en-US" b="1" dirty="0">
              <a:latin typeface="VNI-Times" pitchFamily="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cắt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108564" name="Text Box 20">
            <a:extLst>
              <a:ext uri="{FF2B5EF4-FFF2-40B4-BE49-F238E27FC236}">
                <a16:creationId xmlns:a16="http://schemas.microsoft.com/office/drawing/2014/main" id="{DBEC6711-CD9A-44F8-800A-1C18E3FA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914401"/>
            <a:ext cx="2667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 err="1">
                <a:latin typeface="VNI-Times" pitchFamily="2" charset="0"/>
              </a:rPr>
              <a:t>Không</a:t>
            </a:r>
            <a:r>
              <a:rPr lang="en-US" b="1" dirty="0">
                <a:latin typeface="VNI-Times" pitchFamily="2" charset="0"/>
              </a:rPr>
              <a:t> chi </a:t>
            </a:r>
            <a:r>
              <a:rPr lang="en-US" b="1" dirty="0" err="1">
                <a:latin typeface="VNI-Times" pitchFamily="2" charset="0"/>
              </a:rPr>
              <a:t>nào</a:t>
            </a:r>
            <a:r>
              <a:rPr lang="en-US" b="1" dirty="0">
                <a:latin typeface="VNI-Times" pitchFamily="2" charset="0"/>
              </a:rPr>
              <a:t> co</a:t>
            </a:r>
          </a:p>
          <a:p>
            <a:pPr eaLnBrk="0" hangingPunct="0">
              <a:spcBef>
                <a:spcPct val="50000"/>
              </a:spcBef>
            </a:pPr>
            <a:endParaRPr lang="en-US" altLang="en-US" dirty="0">
              <a:latin typeface="VNI-Times" pitchFamily="2" charset="0"/>
            </a:endParaRPr>
          </a:p>
        </p:txBody>
      </p:sp>
      <p:pic>
        <p:nvPicPr>
          <p:cNvPr id="108565" name="Picture 21">
            <a:extLst>
              <a:ext uri="{FF2B5EF4-FFF2-40B4-BE49-F238E27FC236}">
                <a16:creationId xmlns:a16="http://schemas.microsoft.com/office/drawing/2014/main" id="{FE67697A-E691-4255-8BCE-BC13B889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5833" r="36931" b="27083"/>
          <a:stretch>
            <a:fillRect/>
          </a:stretch>
        </p:blipFill>
        <p:spPr bwMode="auto">
          <a:xfrm rot="19115099">
            <a:off x="-596900" y="2895600"/>
            <a:ext cx="457200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66" name="Picture 22">
            <a:extLst>
              <a:ext uri="{FF2B5EF4-FFF2-40B4-BE49-F238E27FC236}">
                <a16:creationId xmlns:a16="http://schemas.microsoft.com/office/drawing/2014/main" id="{598C4CAC-AC2A-4485-9317-D0738D80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447800"/>
            <a:ext cx="20812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67" name="Picture 23">
            <a:extLst>
              <a:ext uri="{FF2B5EF4-FFF2-40B4-BE49-F238E27FC236}">
                <a16:creationId xmlns:a16="http://schemas.microsoft.com/office/drawing/2014/main" id="{51EB2331-E087-4215-B440-B63BEA60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00200"/>
            <a:ext cx="20812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0613D70-4BAC-41AA-8D6A-151EF8CB5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00371 L 0.26172 0.12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/>
      <p:bldP spid="108561" grpId="0"/>
      <p:bldP spid="108562" grpId="0"/>
      <p:bldP spid="108563" grpId="0"/>
      <p:bldP spid="1085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4CD8C-7E2A-E412-9755-04DC3DF87D20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AFEE0E37-7932-D8E3-9750-441FC26C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99328"/>
              </p:ext>
            </p:extLst>
          </p:nvPr>
        </p:nvGraphicFramePr>
        <p:xfrm>
          <a:off x="1504244" y="1612890"/>
          <a:ext cx="8740775" cy="4541838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Điều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kiện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Kết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quả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thí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nghiệm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1.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HCL 1% 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phải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Rễ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bị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cắt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phải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nhưng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co 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2 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trước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2.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bang HCL 1% 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Rễ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bị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cắt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chi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nào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co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DB9951-5691-430C-A625-2A793CDB6157}"/>
              </a:ext>
            </a:extLst>
          </p:cNvPr>
          <p:cNvSpPr/>
          <p:nvPr/>
        </p:nvSpPr>
        <p:spPr>
          <a:xfrm>
            <a:off x="490330" y="437322"/>
            <a:ext cx="11330609" cy="5340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2CB786F-8DAB-4920-9472-25F198EA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15579"/>
            <a:ext cx="10601739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.VnTime" panose="020B7200000000000000" pitchFamily="34" charset="0"/>
              </a:rPr>
              <a:t>	</a:t>
            </a:r>
            <a:r>
              <a:rPr lang="en-US" altLang="en-US" sz="3200" b="1" dirty="0">
                <a:latin typeface="VNI-Times" pitchFamily="2" charset="0"/>
              </a:rPr>
              <a:t> 	</a:t>
            </a:r>
            <a:r>
              <a:rPr lang="en-US" altLang="en-US" sz="3200" b="1" dirty="0">
                <a:solidFill>
                  <a:schemeClr val="hlink"/>
                </a:solidFill>
              </a:rPr>
              <a:t>- </a:t>
            </a:r>
            <a:r>
              <a:rPr lang="en-US" altLang="en-US" sz="3200" b="1" u="sng" dirty="0" err="1">
                <a:solidFill>
                  <a:schemeClr val="hlink"/>
                </a:solidFill>
              </a:rPr>
              <a:t>Rễ</a:t>
            </a:r>
            <a:r>
              <a:rPr lang="en-US" altLang="en-US" sz="3200" b="1" u="sng" dirty="0">
                <a:solidFill>
                  <a:schemeClr val="hlink"/>
                </a:solidFill>
              </a:rPr>
              <a:t> </a:t>
            </a:r>
            <a:r>
              <a:rPr lang="en-US" altLang="en-US" sz="3200" b="1" u="sng" dirty="0" err="1">
                <a:solidFill>
                  <a:schemeClr val="hlink"/>
                </a:solidFill>
              </a:rPr>
              <a:t>trước</a:t>
            </a:r>
            <a:r>
              <a:rPr lang="en-US" altLang="en-US" sz="3200" b="1" dirty="0">
                <a:solidFill>
                  <a:schemeClr val="hlink"/>
                </a:solidFill>
              </a:rPr>
              <a:t> : </a:t>
            </a:r>
            <a:r>
              <a:rPr lang="en-US" altLang="en-US" sz="3200" b="1" dirty="0" err="1">
                <a:solidFill>
                  <a:schemeClr val="hlink"/>
                </a:solidFill>
              </a:rPr>
              <a:t>dẫn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truyền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xung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thần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kinh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vận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động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từ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trung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ương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đi</a:t>
            </a:r>
            <a:r>
              <a:rPr lang="en-US" altLang="en-US" sz="3200" b="1" dirty="0">
                <a:solidFill>
                  <a:schemeClr val="hlink"/>
                </a:solidFill>
              </a:rPr>
              <a:t> ra </a:t>
            </a:r>
            <a:r>
              <a:rPr lang="en-US" altLang="en-US" sz="3200" b="1" dirty="0" err="1">
                <a:solidFill>
                  <a:schemeClr val="hlink"/>
                </a:solidFill>
              </a:rPr>
              <a:t>cơ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quan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đáp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ứng</a:t>
            </a:r>
            <a:r>
              <a:rPr lang="en-US" altLang="en-US" sz="3200" b="1" dirty="0">
                <a:solidFill>
                  <a:schemeClr val="hlink"/>
                </a:solidFill>
              </a:rPr>
              <a:t> (</a:t>
            </a:r>
            <a:r>
              <a:rPr lang="en-US" altLang="en-US" sz="3200" b="1" dirty="0" err="1">
                <a:solidFill>
                  <a:schemeClr val="hlink"/>
                </a:solidFill>
              </a:rPr>
              <a:t>cơ</a:t>
            </a:r>
            <a:r>
              <a:rPr lang="en-US" altLang="en-US" sz="3200" b="1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31AC55-3D32-48A7-A10B-110924291DCD}"/>
              </a:ext>
            </a:extLst>
          </p:cNvPr>
          <p:cNvSpPr>
            <a:spLocks noGrp="1" noChangeArrowheads="1"/>
          </p:cNvSpPr>
          <p:nvPr>
            <p:ph/>
          </p:nvPr>
        </p:nvSpPr>
        <p:spPr bwMode="auto">
          <a:xfrm>
            <a:off x="609600" y="1192213"/>
            <a:ext cx="109728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	</a:t>
            </a:r>
            <a:r>
              <a:rPr lang="en-US" altLang="en-US" sz="3200" b="1" dirty="0">
                <a:latin typeface="VNI-Times" pitchFamily="2" charset="0"/>
              </a:rPr>
              <a:t> 	</a:t>
            </a:r>
            <a:r>
              <a:rPr lang="en-US" altLang="en-US" sz="3200" b="1" dirty="0">
                <a:solidFill>
                  <a:schemeClr val="hlink"/>
                </a:solidFill>
              </a:rPr>
              <a:t>- </a:t>
            </a:r>
            <a:r>
              <a:rPr lang="en-US" altLang="en-US" sz="3200" b="1" u="sng" dirty="0" err="1">
                <a:solidFill>
                  <a:schemeClr val="hlink"/>
                </a:solidFill>
              </a:rPr>
              <a:t>Rễ</a:t>
            </a:r>
            <a:r>
              <a:rPr lang="en-US" altLang="en-US" sz="3200" b="1" u="sng" dirty="0">
                <a:solidFill>
                  <a:schemeClr val="hlink"/>
                </a:solidFill>
              </a:rPr>
              <a:t> </a:t>
            </a:r>
            <a:r>
              <a:rPr lang="en-US" altLang="en-US" sz="3200" b="1" u="sng" dirty="0" err="1">
                <a:solidFill>
                  <a:schemeClr val="hlink"/>
                </a:solidFill>
              </a:rPr>
              <a:t>sau</a:t>
            </a:r>
            <a:r>
              <a:rPr lang="en-US" altLang="en-US" sz="3200" b="1" dirty="0">
                <a:solidFill>
                  <a:schemeClr val="hlink"/>
                </a:solidFill>
              </a:rPr>
              <a:t> : </a:t>
            </a:r>
            <a:r>
              <a:rPr lang="en-US" altLang="en-US" sz="3200" b="1" dirty="0" err="1">
                <a:solidFill>
                  <a:schemeClr val="hlink"/>
                </a:solidFill>
              </a:rPr>
              <a:t>dẫn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truyền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xung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thần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kinh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cảm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giác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từ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cơ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quan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thụ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cảm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về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trung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ương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thần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kinh</a:t>
            </a:r>
            <a:r>
              <a:rPr lang="en-US" altLang="en-US" sz="3200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F023D89-5EEE-44F0-BBA2-CD5F9C74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62871"/>
            <a:ext cx="10601739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325" indent="-60325">
              <a:spcBef>
                <a:spcPct val="20000"/>
              </a:spcBef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.VnTime" panose="020B7200000000000000" pitchFamily="34" charset="0"/>
              </a:rPr>
              <a:t>	</a:t>
            </a:r>
            <a:r>
              <a:rPr lang="en-US" altLang="en-US" sz="3200" b="1" dirty="0">
                <a:latin typeface="VNI-Times" pitchFamily="2" charset="0"/>
              </a:rPr>
              <a:t> 	</a:t>
            </a:r>
            <a:r>
              <a:rPr lang="en-US" altLang="en-US" sz="3200" b="1" dirty="0">
                <a:solidFill>
                  <a:schemeClr val="hlink"/>
                </a:solidFill>
              </a:rPr>
              <a:t>=&gt; </a:t>
            </a:r>
            <a:r>
              <a:rPr lang="en-US" altLang="en-US" sz="32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thần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kinh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tủy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vừa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thực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hiện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chức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năng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cảm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giác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vừa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thực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hiện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chức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năng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vận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động</a:t>
            </a:r>
            <a:r>
              <a:rPr lang="en-US" altLang="en-US" sz="3200" b="1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7EC1AEC-A1FF-4B5D-A88D-D39D0823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B27D17-B43D-44B5-A4EB-7CA598357C2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48" y="1563758"/>
            <a:ext cx="7971320" cy="445273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6EBA7-40C8-44E7-9667-9B027350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7" y="180560"/>
            <a:ext cx="2267038" cy="733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4A0EC-96C3-4EDB-B92A-C78EA7E6D858}"/>
              </a:ext>
            </a:extLst>
          </p:cNvPr>
          <p:cNvSpPr txBox="1"/>
          <p:nvPr/>
        </p:nvSpPr>
        <p:spPr>
          <a:xfrm>
            <a:off x="455963" y="1120676"/>
            <a:ext cx="3419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2400" b="1" i="0" u="none" strike="noStrike" dirty="0">
                <a:solidFill>
                  <a:srgbClr val="0066A6"/>
                </a:solidFill>
                <a:effectLst/>
                <a:latin typeface="Helvetica" panose="020B0604020202020204" pitchFamily="34" charset="0"/>
                <a:hlinkClick r:id="rId4"/>
              </a:rPr>
              <a:t>Thoát vị đĩa đệm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do chấn thương: bệnh xuất hiện đột ngột sau một chấn thương, hoặc sau khi bê vác vật nặng, sai tư thế.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8FC10-590C-4FF4-B877-41DAE93DE40E}"/>
              </a:ext>
            </a:extLst>
          </p:cNvPr>
          <p:cNvSpPr txBox="1"/>
          <p:nvPr/>
        </p:nvSpPr>
        <p:spPr>
          <a:xfrm>
            <a:off x="583096" y="3923506"/>
            <a:ext cx="34190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Triệu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chứng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Đau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cổ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Đau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vai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lan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xuống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cánh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cẳng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bàn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và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có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thể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đến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ngón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tay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tê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bì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từ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trên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cổ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vai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cho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đến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ngón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hoặc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ngón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ngón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năm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BE32B23-CDD0-46F3-B4D2-FF6C64E99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11-F595-4580-9FD6-CBA53CC3C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F0A03-2D7E-4BA9-AFCE-849D821D0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F8B98-5BB1-4BE8-9A74-05654E12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37CD85-48A0-420C-858F-0D940AF7E558}"/>
              </a:ext>
            </a:extLst>
          </p:cNvPr>
          <p:cNvSpPr txBox="1"/>
          <p:nvPr/>
        </p:nvSpPr>
        <p:spPr>
          <a:xfrm>
            <a:off x="0" y="485973"/>
            <a:ext cx="51538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Bài</a:t>
            </a:r>
            <a:r>
              <a:rPr lang="en-US" sz="6000" dirty="0">
                <a:solidFill>
                  <a:schemeClr val="bg1"/>
                </a:solidFill>
              </a:rPr>
              <a:t> 45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DÂY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THẦN KINH TỦY</a:t>
            </a:r>
          </a:p>
        </p:txBody>
      </p:sp>
    </p:spTree>
    <p:extLst>
      <p:ext uri="{BB962C8B-B14F-4D97-AF65-F5344CB8AC3E}">
        <p14:creationId xmlns:p14="http://schemas.microsoft.com/office/powerpoint/2010/main" val="30318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C385-F89B-4E89-9652-3D94A160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000D7-5769-476E-8CAD-F5F548F3A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" y="0"/>
            <a:ext cx="12180416" cy="6858000"/>
          </a:xfrm>
        </p:spPr>
      </p:pic>
    </p:spTree>
    <p:extLst>
      <p:ext uri="{BB962C8B-B14F-4D97-AF65-F5344CB8AC3E}">
        <p14:creationId xmlns:p14="http://schemas.microsoft.com/office/powerpoint/2010/main" val="32998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EB5C-FC99-4EDE-8875-B80CBFD6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5568C7-8C08-48E6-AD19-B99FAC6B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C0BB19-F197-4994-B540-3EA18793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94" y="416596"/>
            <a:ext cx="8540612" cy="64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EFDC-5571-458A-98E5-A9127F36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A91-A16C-45FC-9A6A-632D9744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2" y="287013"/>
            <a:ext cx="7026061" cy="620586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E5AC20D-392C-489C-B768-01215CC27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CCFEBB-4F36-4EE6-8316-EE4E1D7F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83932EC-783B-4AA3-90AE-64F92236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822" y="5918545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7" descr="thoat-vi-dia-dem-nguyen-nhan-trieu-chung-va-phong-ngua2.jpg">
            <a:extLst>
              <a:ext uri="{FF2B5EF4-FFF2-40B4-BE49-F238E27FC236}">
                <a16:creationId xmlns:a16="http://schemas.microsoft.com/office/drawing/2014/main" id="{9E579B9B-918B-4A9A-A37A-4968A0C23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r="32080" b="-11290"/>
          <a:stretch>
            <a:fillRect/>
          </a:stretch>
        </p:blipFill>
        <p:spPr>
          <a:xfrm>
            <a:off x="5327072" y="471055"/>
            <a:ext cx="4800600" cy="622300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4C1F79-0224-4655-97C6-74893CE93218}"/>
              </a:ext>
            </a:extLst>
          </p:cNvPr>
          <p:cNvCxnSpPr/>
          <p:nvPr/>
        </p:nvCxnSpPr>
        <p:spPr>
          <a:xfrm>
            <a:off x="9441872" y="1918855"/>
            <a:ext cx="1219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7DB318-2FC9-43CC-9DDC-171388B014D9}"/>
              </a:ext>
            </a:extLst>
          </p:cNvPr>
          <p:cNvCxnSpPr/>
          <p:nvPr/>
        </p:nvCxnSpPr>
        <p:spPr>
          <a:xfrm rot="5400000" flipH="1" flipV="1">
            <a:off x="8260772" y="1194955"/>
            <a:ext cx="16002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5" name="TextBox 16">
            <a:extLst>
              <a:ext uri="{FF2B5EF4-FFF2-40B4-BE49-F238E27FC236}">
                <a16:creationId xmlns:a16="http://schemas.microsoft.com/office/drawing/2014/main" id="{3F17D315-A8F0-43D6-8F23-36E92E04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672" y="394856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Khe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giữa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đốt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sống</a:t>
            </a:r>
            <a:endParaRPr lang="en-US" altLang="en-US" sz="2400" dirty="0"/>
          </a:p>
        </p:txBody>
      </p:sp>
      <p:sp>
        <p:nvSpPr>
          <p:cNvPr id="5126" name="TextBox 17">
            <a:extLst>
              <a:ext uri="{FF2B5EF4-FFF2-40B4-BE49-F238E27FC236}">
                <a16:creationId xmlns:a16="http://schemas.microsoft.com/office/drawing/2014/main" id="{9F4A34D6-1143-4494-8343-D8CA94B7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7272" y="1690256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Dây thần kinh tủy</a:t>
            </a:r>
          </a:p>
        </p:txBody>
      </p:sp>
      <p:pic>
        <p:nvPicPr>
          <p:cNvPr id="2" name="Skl07tuy-song">
            <a:hlinkClick r:id="" action="ppaction://media"/>
            <a:extLst>
              <a:ext uri="{FF2B5EF4-FFF2-40B4-BE49-F238E27FC236}">
                <a16:creationId xmlns:a16="http://schemas.microsoft.com/office/drawing/2014/main" id="{1E7BED02-DB24-4A85-A835-E6CE6FA53E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672" y="1145310"/>
            <a:ext cx="4800600" cy="5548745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DF4CFCB-99AB-4EA8-9DD7-7D034803F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28F7-65FF-4F19-90E5-688CB519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565E4-97A9-4492-812A-F5BB0834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63" y="166343"/>
            <a:ext cx="9511825" cy="578388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B1D52D-FF08-4E98-A598-75934851CFCB}"/>
              </a:ext>
            </a:extLst>
          </p:cNvPr>
          <p:cNvSpPr/>
          <p:nvPr/>
        </p:nvSpPr>
        <p:spPr>
          <a:xfrm>
            <a:off x="401906" y="1867109"/>
            <a:ext cx="954157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8C00C-E94C-4F0E-B51D-EBDEC108F409}"/>
              </a:ext>
            </a:extLst>
          </p:cNvPr>
          <p:cNvSpPr/>
          <p:nvPr/>
        </p:nvSpPr>
        <p:spPr>
          <a:xfrm>
            <a:off x="393072" y="3503334"/>
            <a:ext cx="954157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B8F435-3A17-47C6-A455-5F38ACDD02BA}"/>
              </a:ext>
            </a:extLst>
          </p:cNvPr>
          <p:cNvCxnSpPr>
            <a:stCxn id="7" idx="3"/>
          </p:cNvCxnSpPr>
          <p:nvPr/>
        </p:nvCxnSpPr>
        <p:spPr>
          <a:xfrm flipV="1">
            <a:off x="1347229" y="2692666"/>
            <a:ext cx="1069085" cy="1069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83491D-A646-497B-B1EE-79F48BA6D83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356063" y="2125527"/>
            <a:ext cx="1069085" cy="258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96DAF-0CD3-4438-9FD6-E4844C229A99}"/>
              </a:ext>
            </a:extLst>
          </p:cNvPr>
          <p:cNvSpPr/>
          <p:nvPr/>
        </p:nvSpPr>
        <p:spPr>
          <a:xfrm>
            <a:off x="4333461" y="6109252"/>
            <a:ext cx="4558748" cy="748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/>
              <a:t>Rễ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(</a:t>
            </a:r>
            <a:r>
              <a:rPr lang="en-US" sz="2400" dirty="0" err="1"/>
              <a:t>rễ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Rễ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(</a:t>
            </a:r>
            <a:r>
              <a:rPr lang="en-US" sz="2400" dirty="0" err="1"/>
              <a:t>rễ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)   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DB2BC1-9038-46A9-8B7D-6FE4B2025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EE8C-B2E3-40FA-8397-771E2E97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C667-41D0-492D-9976-883BD5FB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41BF8-00C1-4AC9-899A-2C52FC273C42}"/>
              </a:ext>
            </a:extLst>
          </p:cNvPr>
          <p:cNvSpPr/>
          <p:nvPr/>
        </p:nvSpPr>
        <p:spPr>
          <a:xfrm>
            <a:off x="1316182" y="1027906"/>
            <a:ext cx="9559636" cy="4541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…(1)… </a:t>
            </a:r>
            <a:r>
              <a:rPr lang="en-US" sz="3200" b="1" dirty="0" err="1">
                <a:solidFill>
                  <a:srgbClr val="002060"/>
                </a:solidFill>
              </a:rPr>
              <a:t>đôi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tủy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pha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gồm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 …..(2)……….. (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)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kinh</a:t>
            </a:r>
            <a:r>
              <a:rPr lang="en-US" sz="3200" b="1" dirty="0">
                <a:solidFill>
                  <a:srgbClr val="002060"/>
                </a:solidFill>
              </a:rPr>
              <a:t>……….(3)…….. (………(4)………)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tủy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qua ………(5)……… 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   (6)………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83B1B-33DF-4384-BB4F-B1EEB894C767}"/>
              </a:ext>
            </a:extLst>
          </p:cNvPr>
          <p:cNvSpPr txBox="1"/>
          <p:nvPr/>
        </p:nvSpPr>
        <p:spPr>
          <a:xfrm>
            <a:off x="2254389" y="1929797"/>
            <a:ext cx="7308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0D399-93EB-42E7-AE13-8B106F42CCB5}"/>
              </a:ext>
            </a:extLst>
          </p:cNvPr>
          <p:cNvSpPr txBox="1"/>
          <p:nvPr/>
        </p:nvSpPr>
        <p:spPr>
          <a:xfrm>
            <a:off x="5049981" y="2701791"/>
            <a:ext cx="20920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6A300-7212-4235-97FB-D7193C080CF7}"/>
              </a:ext>
            </a:extLst>
          </p:cNvPr>
          <p:cNvSpPr txBox="1"/>
          <p:nvPr/>
        </p:nvSpPr>
        <p:spPr>
          <a:xfrm>
            <a:off x="4196573" y="3325569"/>
            <a:ext cx="14062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 </a:t>
            </a:r>
            <a:r>
              <a:rPr lang="en-US" sz="3200" b="1" dirty="0" err="1">
                <a:solidFill>
                  <a:srgbClr val="FF0000"/>
                </a:solidFill>
              </a:rPr>
              <a:t>tâm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D8C43-1084-4566-8A14-BE12A9D41BD4}"/>
              </a:ext>
            </a:extLst>
          </p:cNvPr>
          <p:cNvSpPr txBox="1"/>
          <p:nvPr/>
        </p:nvSpPr>
        <p:spPr>
          <a:xfrm>
            <a:off x="6147276" y="3356744"/>
            <a:ext cx="20920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EA456-7F70-418C-BBA2-B48CAB256597}"/>
              </a:ext>
            </a:extLst>
          </p:cNvPr>
          <p:cNvSpPr txBox="1"/>
          <p:nvPr/>
        </p:nvSpPr>
        <p:spPr>
          <a:xfrm>
            <a:off x="3858481" y="4162857"/>
            <a:ext cx="14062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rễ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67684-5B86-4E40-9266-729888C1D546}"/>
              </a:ext>
            </a:extLst>
          </p:cNvPr>
          <p:cNvSpPr txBox="1"/>
          <p:nvPr/>
        </p:nvSpPr>
        <p:spPr>
          <a:xfrm>
            <a:off x="5918865" y="4135659"/>
            <a:ext cx="16002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rễ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56EC8C2-3089-4649-9F3D-3608BCA39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D984-96F3-41E9-9C4C-7BD6941E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4DE17-1DD9-48AE-9BE1-DFC5C0233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13" y="268002"/>
            <a:ext cx="6813809" cy="65899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A779-9724-4513-A81B-7977C79A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79" y="469478"/>
            <a:ext cx="2689155" cy="638852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747A8AF-953E-4D00-99FB-515F4DA84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43" y="5903843"/>
            <a:ext cx="954157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595</Words>
  <Application>Microsoft Macintosh PowerPoint</Application>
  <PresentationFormat>Widescreen</PresentationFormat>
  <Paragraphs>62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Helvetica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quetuyet.nguyen@gmail.com</dc:creator>
  <cp:lastModifiedBy>Minhkythuat2021@hotmail.com</cp:lastModifiedBy>
  <cp:revision>10</cp:revision>
  <dcterms:created xsi:type="dcterms:W3CDTF">2022-02-27T13:49:52Z</dcterms:created>
  <dcterms:modified xsi:type="dcterms:W3CDTF">2023-02-24T23:50:02Z</dcterms:modified>
</cp:coreProperties>
</file>