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382" r:id="rId2"/>
    <p:sldId id="380" r:id="rId3"/>
    <p:sldId id="312" r:id="rId4"/>
    <p:sldId id="384" r:id="rId5"/>
    <p:sldId id="383" r:id="rId6"/>
    <p:sldId id="385" r:id="rId7"/>
    <p:sldId id="386" r:id="rId8"/>
    <p:sldId id="345" r:id="rId9"/>
    <p:sldId id="387" r:id="rId10"/>
    <p:sldId id="342" r:id="rId11"/>
    <p:sldId id="353" r:id="rId12"/>
    <p:sldId id="388" r:id="rId13"/>
    <p:sldId id="390" r:id="rId14"/>
    <p:sldId id="359" r:id="rId15"/>
    <p:sldId id="360" r:id="rId16"/>
    <p:sldId id="361" r:id="rId17"/>
    <p:sldId id="362" r:id="rId18"/>
    <p:sldId id="396" r:id="rId19"/>
    <p:sldId id="397" r:id="rId20"/>
    <p:sldId id="398" r:id="rId21"/>
    <p:sldId id="399" r:id="rId22"/>
    <p:sldId id="401" r:id="rId23"/>
    <p:sldId id="406" r:id="rId24"/>
    <p:sldId id="405" r:id="rId25"/>
    <p:sldId id="409" r:id="rId26"/>
    <p:sldId id="410" r:id="rId27"/>
    <p:sldId id="412" r:id="rId28"/>
    <p:sldId id="414" r:id="rId29"/>
    <p:sldId id="381" r:id="rId30"/>
    <p:sldId id="285" r:id="rId31"/>
  </p:sldIdLst>
  <p:sldSz cx="9144000" cy="6858000" type="screen4x3"/>
  <p:notesSz cx="6858000" cy="9144000"/>
  <p:embeddedFontLst>
    <p:embeddedFont>
      <p:font typeface=".VnArial" panose="020B7200000000000000" pitchFamily="34" charset="0"/>
      <p:regular r:id="rId34"/>
      <p:bold r:id="rId35"/>
      <p:italic r:id="rId36"/>
      <p:boldItalic r:id="rId37"/>
    </p:embeddedFont>
    <p:embeddedFont>
      <p:font typeface=".VnBodoni"/>
      <p:regular r:id="rId38"/>
      <p:bold r:id="rId39"/>
      <p:italic r:id="rId40"/>
      <p:boldItalic r:id="rId41"/>
    </p:embeddedFont>
    <p:embeddedFont>
      <p:font typeface=".VnTifani HeavyH" panose="020B7200000000000000" pitchFamily="34" charset="0"/>
      <p:regular r:id="rId42"/>
    </p:embeddedFont>
    <p:embeddedFont>
      <p:font typeface=".VnTime"/>
      <p:regular r:id="rId43"/>
      <p:bold r:id="rId44"/>
      <p:italic r:id="rId45"/>
      <p:boldItalic r:id="rId46"/>
    </p:embeddedFont>
    <p:embeddedFont>
      <p:font typeface=".VnTimeH" panose="020B7200000000000000" pitchFamily="2" charset="0"/>
      <p:regular r:id="rId47"/>
      <p:bold r:id="rId48"/>
      <p:italic r:id="rId49"/>
      <p:boldItalic r:id="rId50"/>
    </p:embeddedFont>
    <p:embeddedFont>
      <p:font typeface="Arial Black" panose="020B0604020202020204" pitchFamily="34" charset="0"/>
      <p:bold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VNI-Times" pitchFamily="2" charset="0"/>
      <p:regular r:id="rId56"/>
      <p:bold r:id="rId57"/>
      <p:italic r:id="rId58"/>
      <p:boldItalic r:id="rId59"/>
    </p:embeddedFont>
  </p:embeddedFontLst>
  <p:custShowLst>
    <p:custShow name="I cung phan xạ" id="0">
      <p:sldLst/>
    </p:custShow>
    <p:custShow name="II" id="1">
      <p:sldLst/>
    </p:custShow>
    <p:custShow name="III" id="2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7" autoAdjust="0"/>
    <p:restoredTop sz="93256" autoAdjust="0"/>
  </p:normalViewPr>
  <p:slideViewPr>
    <p:cSldViewPr>
      <p:cViewPr varScale="1">
        <p:scale>
          <a:sx n="82" d="100"/>
          <a:sy n="82" d="100"/>
        </p:scale>
        <p:origin x="1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F959BCE-8570-4A0F-1DC8-B8BDED2776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44C323DC-C492-74F0-50D2-05D69E4C43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B8B0A07C-BCDD-5557-F906-B6B1168145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68F6CC59-25B3-4AC5-E53F-201C66870D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EFC30-60C2-3E43-903D-B39A80DD2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267D094-6978-06B7-2FB0-B972A56129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884AB17-B77E-EDE3-1B0D-D74216F567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BBF8C62-A64F-243D-C7A4-EACDC61B48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6CBB8D83-C897-77BB-95EF-515D54F1E2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2F9FDCF4-5E03-3AE2-1937-3A315BDEB8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15E2E801-AC5F-85D5-D547-BC3F30027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FC539-D13C-694A-B6B6-1BA30579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CFB3A5-55BE-961E-481B-610A4FBC8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64D297A-67B1-C375-AA8A-6794871DB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E487376-19F0-8E2A-612E-FCB7A477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7FBF02-FA3F-E04A-927D-AACCE7E122B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0C2AEC-4B6B-7349-574A-492E573CB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5A6387-298B-C232-8157-3689A686F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Yêu cầu học sinh trình bày các bước tiến hành thí nghiệm.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Sau đó nhận xét đường đi của tín hiệu.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057B518-3EBB-1705-7862-7FCFCCF36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D681C9-C2F4-ED4C-91B9-53DAD7506A9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3FB4B56-AC64-C0DC-4AFF-D8D66A6A6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0081183-000F-FE78-518C-45E8B10EE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Yêu cầu học sinh trình bày các bước tiến hành thí nghiệm.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Sau đó nhận xét đường đi của tín hiệu.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B544539-9080-F77D-3E34-A9C186086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71E8-B323-4F45-AFE3-BA7F9E8CE9D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A3683B6-BEE4-06EA-0B72-A79DF56D0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8BA0C3C-B362-4380-DF8B-C6DDDFD51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Cho học sinh nêu cách tiến hành thí nghiệm.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Chiếu tiến trình thí nghiệm của Paplop.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Cho học sinh nhận xét đường đi của tín hiệu.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DC728CC-9400-5A38-B657-C3F0FA19E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71A552-A1A3-B746-8CBB-D5EEBC9EE34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A51DCD9-E30C-1824-AFD1-07E3E0BF2A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79F68F8-9B65-CE67-5205-5D07014BA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Cho học sinh nêu cách tiến hành thí nghiệm.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Chiếu tiến trình thí nghiệm của Paplop.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Cho học sinh nhận xét đường đi của tín hiệu.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FC539-D13C-694A-B6B6-1BA30579FD3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4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99F04-313F-2FFE-FF0F-23ACAA283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43F41-19E7-7979-3DD9-890DD00D2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9E443-970A-C56B-5C7E-607E198D5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759C-20CE-9141-B35B-BC47845DE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50D8C-D21F-5FDF-DF8C-1856DF9B3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D7B6A-D1F1-5D57-F946-75607CC74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C41B9-22C0-2FDA-1E45-094DEBA1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412A-8787-9948-8E66-6E329EEB9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01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4D707-4191-AA41-705C-9A14797F9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90EEB-5BEE-19F3-F86F-3921829CB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D5E80-E029-B5BA-E763-FFCC899E7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9091-C863-3242-AB5A-FC0BB25FF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9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F267EA-321D-2395-6D1F-3C27A18FA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6F30CD-4D90-C4FC-46A0-A5B1FCD19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6F8C09-6D27-EA1A-5727-3D1904699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06EC-1CCD-4E48-A808-A392C72B7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8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3D22A8-6713-A8C4-66F3-EF15C84DE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51C003-48D2-3994-4AC9-DCCFADA5D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54B924-4A37-1824-58EE-E6AB64540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36B5-859A-3E4C-A7EB-93A604894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1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B78C2-7FD9-F4E9-1115-AB92CEE5F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25D61D-8AB1-853B-674A-1EA48C702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B7F59-40ED-636D-70D8-D897A8FBA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6B52-9F26-2144-A4BE-2AA9C6F99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0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53F3BA-F95B-5059-366B-1A026232F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83FD44-C25C-34F4-730A-090F3A0C2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EE3D60-4E93-7EC1-BABB-6934B158E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DC6E-627C-D245-A583-46B9F99F3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5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32E9E-22EF-22CC-92ED-1F452DB14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58F98-7510-D669-CB06-7DB536BCF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8E85D3-D9EA-770C-727F-097FBBA02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5192-1ED7-0346-BF08-423891A4C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7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30906-E78A-FD85-CD32-0A997188B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728E1-D5CD-03AC-15FB-576A567A1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F2D9F-3A1D-C1C7-3E0F-FA01E7F60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C0B6-996D-9042-8604-AE892FE2C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3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7A565-1DE9-50EB-F99B-90AFCE2F0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06FF0-F4A1-D901-826A-A69D6A6DB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731B1-6D11-920B-15EF-794F198F6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EFF0-B5BF-9A40-871A-659694C9A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C9AEEA-1FDC-65A5-EA55-B89C57AFB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EE7FD-315B-CD3F-46A7-7923DF4EC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EF6924-762F-A89E-E263-9B03D611F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1AEBC-2407-1D40-B6EE-7C115D3C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8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07D581-F121-684B-98C7-9F72AFD10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7302F8-8B6F-D541-46F0-6925979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F0E27-6AED-736C-6130-4A527D286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16DE-C0E7-A546-9243-FAA5E58D0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6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836496-2BAF-686A-A4D8-021CC3D96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8FF424-09B5-E97C-F14A-AD8B01A0E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045AD3-3451-D40F-48FD-DD91EF208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620C-024F-FC4A-A5DA-AF03944CE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E4B38-4252-0F65-CCAF-D0CDF71C0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C3606-6E71-28FA-897F-FB9BDFFBF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7A468-B016-2C78-A4E4-74C7F0E3A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5403-3078-5C4F-A8AA-B94CB7EEA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8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1B05E-01F8-A21C-AFAF-05C5BAA95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88E38-6F07-8328-FA26-752EC274F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484F1-95F2-A10D-3E45-BFDDAB7D2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6C8F-A876-254D-8E49-8C884B415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65CEBB-0440-A1E6-DE50-A4E5944DB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B3F5AB-1005-D993-1E4B-CC26ABFD6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B61A1DF4-D866-C076-BFD2-4719BA33F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DF5859A2-1EE6-D28B-4A37-F579CF9FA7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6F9B9533-5627-2BF0-9A15-E16FD38AF9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C2050C-FBA1-F84B-AE84-A2261382B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HA&#777;N%20XA&#803;/paplop.wmv" TargetMode="External"/><Relationship Id="rId2" Type="http://schemas.openxmlformats.org/officeDocument/2006/relationships/hyperlink" Target="New%20folder/PHA&#777;N%20XA&#803;/Movie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2177609A-6554-E097-202C-A62401E4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186A7EB4-C747-C2EE-223A-1F486ECA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Phản xạ là gì? Dựa vào tính chất, phản xạ được phân chia như thế nào?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721B305F-F43D-5281-B9D0-547ABBCD0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543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0000FF"/>
                </a:solidFill>
                <a:latin typeface="Times New Roman" panose="02020603050405020304" pitchFamily="18" charset="0"/>
              </a:rPr>
              <a:t>Đáp án: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. Phản xạ là phản ứng của cơ thể trả lời các kích thích của môi trường thông qua hệ thần kinh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Dựa vào tính chất mà phản xạ được chia thành: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u="sng">
                <a:solidFill>
                  <a:srgbClr val="FF0066"/>
                </a:solidFill>
                <a:latin typeface="Times New Roman" panose="02020603050405020304" pitchFamily="18" charset="0"/>
              </a:rPr>
              <a:t>Phản xạ không điều kiện</a:t>
            </a:r>
            <a:r>
              <a:rPr lang="en-US" altLang="en-US" sz="36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và </a:t>
            </a:r>
            <a:r>
              <a:rPr lang="en-US" altLang="en-US" sz="3600" b="1" u="sng">
                <a:solidFill>
                  <a:srgbClr val="FF0066"/>
                </a:solidFill>
                <a:latin typeface="Times New Roman" panose="02020603050405020304" pitchFamily="18" charset="0"/>
              </a:rPr>
              <a:t>Phản xạ có điều kiện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>
            <a:extLst>
              <a:ext uri="{FF2B5EF4-FFF2-40B4-BE49-F238E27FC236}">
                <a16:creationId xmlns:a16="http://schemas.microsoft.com/office/drawing/2014/main" id="{E3112E60-CC8F-0C27-53F8-04A1FE6B5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 u="sng">
                <a:solidFill>
                  <a:schemeClr val="accent2"/>
                </a:solidFill>
              </a:rPr>
              <a:t>BÀI 52:</a:t>
            </a: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PHẢN XẠ KHÔNG ĐIỀU KIỆN VÀ PHẢN XẠ CÓ ĐIỀU KIỆN</a:t>
            </a:r>
          </a:p>
        </p:txBody>
      </p:sp>
      <p:sp>
        <p:nvSpPr>
          <p:cNvPr id="13315" name="Text Box 11">
            <a:extLst>
              <a:ext uri="{FF2B5EF4-FFF2-40B4-BE49-F238E27FC236}">
                <a16:creationId xmlns:a16="http://schemas.microsoft.com/office/drawing/2014/main" id="{1EA64784-0C0F-55A3-10A7-2D513C71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82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en-US" sz="3600" b="1" u="sng">
                <a:solidFill>
                  <a:srgbClr val="0000FF"/>
                </a:solidFill>
              </a:rPr>
              <a:t>Phản xạ có điều kiện và phản xạ không điều kiện</a:t>
            </a:r>
          </a:p>
        </p:txBody>
      </p:sp>
      <p:sp>
        <p:nvSpPr>
          <p:cNvPr id="128012" name="Text Box 12">
            <a:extLst>
              <a:ext uri="{FF2B5EF4-FFF2-40B4-BE49-F238E27FC236}">
                <a16:creationId xmlns:a16="http://schemas.microsoft.com/office/drawing/2014/main" id="{29EA11C8-EBD7-4106-6DBC-330CA481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8675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</a:rPr>
              <a:t>II. Sự hình thành phản xạ có điều kiện</a:t>
            </a:r>
          </a:p>
        </p:txBody>
      </p:sp>
      <p:sp>
        <p:nvSpPr>
          <p:cNvPr id="128013" name="Text Box 13">
            <a:extLst>
              <a:ext uri="{FF2B5EF4-FFF2-40B4-BE49-F238E27FC236}">
                <a16:creationId xmlns:a16="http://schemas.microsoft.com/office/drawing/2014/main" id="{9E3D1536-DC1B-BD29-F645-8D00C6ED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7563"/>
            <a:ext cx="7561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</a:rPr>
              <a:t>1. Hình thành phản xạ có điều kiện</a:t>
            </a:r>
          </a:p>
        </p:txBody>
      </p:sp>
      <p:sp>
        <p:nvSpPr>
          <p:cNvPr id="128014" name="Text Box 14">
            <a:extLst>
              <a:ext uri="{FF2B5EF4-FFF2-40B4-BE49-F238E27FC236}">
                <a16:creationId xmlns:a16="http://schemas.microsoft.com/office/drawing/2014/main" id="{81CEC875-130F-466B-899F-DBC4DA52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</a:rPr>
              <a:t>Thí nghiệm: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  <p:bldP spid="1280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aplov">
            <a:extLst>
              <a:ext uri="{FF2B5EF4-FFF2-40B4-BE49-F238E27FC236}">
                <a16:creationId xmlns:a16="http://schemas.microsoft.com/office/drawing/2014/main" id="{13041586-CEEE-E6C3-5D59-C4A9616A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20725"/>
            <a:ext cx="38687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3">
            <a:extLst>
              <a:ext uri="{FF2B5EF4-FFF2-40B4-BE49-F238E27FC236}">
                <a16:creationId xmlns:a16="http://schemas.microsoft.com/office/drawing/2014/main" id="{146A4B5D-BE3D-C253-8F85-489FE795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5740400"/>
            <a:ext cx="2268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.VnTimeH" panose="020B7200000000000000" pitchFamily="34" charset="0"/>
              </a:rPr>
              <a:t>Pavlov</a:t>
            </a:r>
          </a:p>
        </p:txBody>
      </p:sp>
      <p:pic>
        <p:nvPicPr>
          <p:cNvPr id="142340" name="Picture 4" descr="small_1178522299_nv">
            <a:extLst>
              <a:ext uri="{FF2B5EF4-FFF2-40B4-BE49-F238E27FC236}">
                <a16:creationId xmlns:a16="http://schemas.microsoft.com/office/drawing/2014/main" id="{EB09B6A7-1D03-91BA-CAB9-0A2B7F2B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500438"/>
            <a:ext cx="4457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 descr="PAVLOV">
            <a:extLst>
              <a:ext uri="{FF2B5EF4-FFF2-40B4-BE49-F238E27FC236}">
                <a16:creationId xmlns:a16="http://schemas.microsoft.com/office/drawing/2014/main" id="{86112341-8F36-0910-E974-DB2C92FC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427538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14696125-A1D6-F9EB-A62E-0CB7BA1B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525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</a:rPr>
              <a:t>II/ </a:t>
            </a:r>
            <a:r>
              <a:rPr lang="en-US" altLang="en-US" sz="3000" b="1" u="sng">
                <a:solidFill>
                  <a:srgbClr val="0033CC"/>
                </a:solidFill>
                <a:latin typeface="Times New Roman" panose="02020603050405020304" pitchFamily="18" charset="0"/>
              </a:rPr>
              <a:t>Sự hình thành PXCĐK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5A7A411-B294-FBEB-5964-7714312E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752600"/>
            <a:ext cx="400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i="1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0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Hình thành PXCĐK: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DFB7F196-6AF1-D5E0-097F-B0AF70012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30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rgbClr val="292929"/>
                </a:solidFill>
              </a:rPr>
              <a:t>Bài 52</a:t>
            </a:r>
            <a:r>
              <a:rPr lang="en-US" altLang="en-US" sz="2800" b="1" i="1">
                <a:solidFill>
                  <a:srgbClr val="292929"/>
                </a:solidFill>
              </a:rPr>
              <a:t>: 	PHẢN XẠ KHÔNG ĐIỀU KIỆN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292929"/>
                </a:solidFill>
              </a:rPr>
              <a:t>VÀ PHẢN XẠ CÓ ĐIỀU KIỆN</a:t>
            </a:r>
          </a:p>
        </p:txBody>
      </p:sp>
      <p:sp>
        <p:nvSpPr>
          <p:cNvPr id="11272" name="Text Box 8">
            <a:hlinkClick r:id="rId2" action="ppaction://hlinkfile"/>
            <a:extLst>
              <a:ext uri="{FF2B5EF4-FFF2-40B4-BE49-F238E27FC236}">
                <a16:creationId xmlns:a16="http://schemas.microsoft.com/office/drawing/2014/main" id="{0D4C56F2-C548-6D3B-23D5-B3C237F0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276475"/>
            <a:ext cx="51847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</a:rPr>
              <a:t>Nhà sinh lý học thần kinh người Nga </a:t>
            </a:r>
            <a:r>
              <a:rPr lang="en-US" altLang="en-US" sz="2400" b="1">
                <a:solidFill>
                  <a:srgbClr val="000099"/>
                </a:solidFill>
              </a:rPr>
              <a:t>Ivan Petrovich Paplov</a:t>
            </a:r>
            <a:r>
              <a:rPr lang="en-US" altLang="en-US" sz="2400" b="1">
                <a:solidFill>
                  <a:srgbClr val="FF00FF"/>
                </a:solidFill>
              </a:rPr>
              <a:t> _ người sáng lập ra lí thuyết hoạt động thần kinh cấp cao .Ông là người đầu tiên nghiên cứu não bộ bằng các phương pháp thực nghiệm khách quan , là người đưa ra nhận định :”Mọi hoạt động hành vi đều là các phản xạ”</a:t>
            </a:r>
          </a:p>
        </p:txBody>
      </p:sp>
      <p:pic>
        <p:nvPicPr>
          <p:cNvPr id="11273" name="Picture 9">
            <a:hlinkClick r:id="rId3" action="ppaction://hlinkfile"/>
            <a:extLst>
              <a:ext uri="{FF2B5EF4-FFF2-40B4-BE49-F238E27FC236}">
                <a16:creationId xmlns:a16="http://schemas.microsoft.com/office/drawing/2014/main" id="{BC39CEB3-A934-6AA1-907B-BFD8B660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59025"/>
            <a:ext cx="336232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40F3ED0-937E-CE47-44CC-725577EA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856932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51-1">
            <a:extLst>
              <a:ext uri="{FF2B5EF4-FFF2-40B4-BE49-F238E27FC236}">
                <a16:creationId xmlns:a16="http://schemas.microsoft.com/office/drawing/2014/main" id="{5A5FC0AE-D6CA-F805-C6EC-B3E687D2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5988"/>
            <a:ext cx="51816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>
            <a:extLst>
              <a:ext uri="{FF2B5EF4-FFF2-40B4-BE49-F238E27FC236}">
                <a16:creationId xmlns:a16="http://schemas.microsoft.com/office/drawing/2014/main" id="{F7FC1C32-75E1-AD10-FA90-30FF2AF5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36675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47F2A26-F134-153A-E08A-5216BD94C73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1371600" cy="533400"/>
            <a:chOff x="2291" y="781"/>
            <a:chExt cx="864" cy="336"/>
          </a:xfrm>
        </p:grpSpPr>
        <p:sp>
          <p:nvSpPr>
            <p:cNvPr id="18445" name="Freeform 5">
              <a:extLst>
                <a:ext uri="{FF2B5EF4-FFF2-40B4-BE49-F238E27FC236}">
                  <a16:creationId xmlns:a16="http://schemas.microsoft.com/office/drawing/2014/main" id="{30CFA6F1-0165-8914-B25E-A32B0DF94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261 h 432"/>
                <a:gd name="T2" fmla="*/ 323 w 1200"/>
                <a:gd name="T3" fmla="*/ 174 h 432"/>
                <a:gd name="T4" fmla="*/ 622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8446" name="Freeform 6">
              <a:extLst>
                <a:ext uri="{FF2B5EF4-FFF2-40B4-BE49-F238E27FC236}">
                  <a16:creationId xmlns:a16="http://schemas.microsoft.com/office/drawing/2014/main" id="{50D48C6B-1071-1DFE-C93B-C130A5763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21 h 432"/>
                <a:gd name="T2" fmla="*/ 33 w 1200"/>
                <a:gd name="T3" fmla="*/ 14 h 432"/>
                <a:gd name="T4" fmla="*/ 63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8437" name="Line 7">
            <a:extLst>
              <a:ext uri="{FF2B5EF4-FFF2-40B4-BE49-F238E27FC236}">
                <a16:creationId xmlns:a16="http://schemas.microsoft.com/office/drawing/2014/main" id="{4A31DDA2-CDAC-7719-0DFB-32C8D633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pic>
        <p:nvPicPr>
          <p:cNvPr id="148488" name="Picture 8" descr="va">
            <a:extLst>
              <a:ext uri="{FF2B5EF4-FFF2-40B4-BE49-F238E27FC236}">
                <a16:creationId xmlns:a16="http://schemas.microsoft.com/office/drawing/2014/main" id="{D1FF0C27-B517-E400-B474-5ECB3EC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447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9" name="AutoShape 9">
            <a:extLst>
              <a:ext uri="{FF2B5EF4-FFF2-40B4-BE49-F238E27FC236}">
                <a16:creationId xmlns:a16="http://schemas.microsoft.com/office/drawing/2014/main" id="{E066877A-AAA7-2647-E596-E5CAB4C9729F}"/>
              </a:ext>
            </a:extLst>
          </p:cNvPr>
          <p:cNvSpPr>
            <a:spLocks/>
          </p:cNvSpPr>
          <p:nvPr/>
        </p:nvSpPr>
        <p:spPr bwMode="auto">
          <a:xfrm>
            <a:off x="6096000" y="914400"/>
            <a:ext cx="2133600" cy="990600"/>
          </a:xfrm>
          <a:prstGeom prst="borderCallout2">
            <a:avLst>
              <a:gd name="adj1" fmla="val 11537"/>
              <a:gd name="adj2" fmla="val -3569"/>
              <a:gd name="adj3" fmla="val 11537"/>
              <a:gd name="adj4" fmla="val -45833"/>
              <a:gd name="adj5" fmla="val 89583"/>
              <a:gd name="adj6" fmla="val -88468"/>
            </a:avLst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Arial" pitchFamily="34" charset="0"/>
              </a:rPr>
              <a:t>Vïng thÞ gi¸c ë thuú chÈm</a:t>
            </a:r>
            <a:r>
              <a:rPr lang="en-US" altLang="en-US" sz="2400">
                <a:latin typeface=".VnArial" pitchFamily="34" charset="0"/>
              </a:rPr>
              <a:t> </a:t>
            </a:r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C70938CB-99E5-735C-2C5A-5E80EE1C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.VnArial" pitchFamily="34" charset="0"/>
              </a:rPr>
              <a:t>Ph¶n x¹ ®Þnh hư­íng víi ¸nh ®Ìn.</a:t>
            </a:r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94A5ED4A-96FF-D320-1DE5-D096ABFD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Time" panose="020B7200000000000000" pitchFamily="34" charset="0"/>
              </a:rPr>
              <a:t>ThÝ nghiÖm cña Papl«p</a:t>
            </a:r>
          </a:p>
        </p:txBody>
      </p:sp>
      <p:sp>
        <p:nvSpPr>
          <p:cNvPr id="148492" name="Line 12">
            <a:extLst>
              <a:ext uri="{FF2B5EF4-FFF2-40B4-BE49-F238E27FC236}">
                <a16:creationId xmlns:a16="http://schemas.microsoft.com/office/drawing/2014/main" id="{9F765868-9F6B-45E9-CCA0-449A392E8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752600"/>
            <a:ext cx="1066800" cy="609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48493" name="Text Box 13">
            <a:extLst>
              <a:ext uri="{FF2B5EF4-FFF2-40B4-BE49-F238E27FC236}">
                <a16:creationId xmlns:a16="http://schemas.microsoft.com/office/drawing/2014/main" id="{3E2F60B3-9A4D-D45C-60E3-9B2761C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2667000" cy="35179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.VnArial" pitchFamily="34" charset="0"/>
              </a:rPr>
              <a:t>Khi bËt ®Ìn, tÝn hiÖu s¸ng qua m¾t kÝch thÝch lªn vïng thÞ gi¸c ë thuú chÈm vµ chã c¶m nhËn ®­ưîc ¸nh s¸ng. </a:t>
            </a:r>
            <a:endParaRPr lang="en-US" altLang="en-US" sz="2800">
              <a:latin typeface=".VnArial" pitchFamily="34" charset="0"/>
            </a:endParaRPr>
          </a:p>
        </p:txBody>
      </p:sp>
      <p:sp>
        <p:nvSpPr>
          <p:cNvPr id="148494" name="Oval 14">
            <a:extLst>
              <a:ext uri="{FF2B5EF4-FFF2-40B4-BE49-F238E27FC236}">
                <a16:creationId xmlns:a16="http://schemas.microsoft.com/office/drawing/2014/main" id="{7201C09B-CC85-13BC-A04C-FB690D69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  <p:bldP spid="148493" grpId="0" animBg="1"/>
      <p:bldP spid="1484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52-2">
            <a:extLst>
              <a:ext uri="{FF2B5EF4-FFF2-40B4-BE49-F238E27FC236}">
                <a16:creationId xmlns:a16="http://schemas.microsoft.com/office/drawing/2014/main" id="{B900C15F-E1A1-05C3-CE50-930B4B1E7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9013"/>
            <a:ext cx="58674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>
            <a:extLst>
              <a:ext uri="{FF2B5EF4-FFF2-40B4-BE49-F238E27FC236}">
                <a16:creationId xmlns:a16="http://schemas.microsoft.com/office/drawing/2014/main" id="{A16A3C03-DC97-92B1-F66A-B27B4A7F3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FD2E561-8BDB-0A6A-E0EF-2A319688BC2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90800"/>
            <a:ext cx="2971800" cy="1524000"/>
            <a:chOff x="1523" y="1322"/>
            <a:chExt cx="2064" cy="1152"/>
          </a:xfrm>
        </p:grpSpPr>
        <p:sp>
          <p:nvSpPr>
            <p:cNvPr id="20504" name="Freeform 5">
              <a:extLst>
                <a:ext uri="{FF2B5EF4-FFF2-40B4-BE49-F238E27FC236}">
                  <a16:creationId xmlns:a16="http://schemas.microsoft.com/office/drawing/2014/main" id="{836FCCC5-47CF-FA3A-C429-9700774DB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23" y="1322"/>
              <a:ext cx="2064" cy="1152"/>
            </a:xfrm>
            <a:custGeom>
              <a:avLst/>
              <a:gdLst>
                <a:gd name="T0" fmla="*/ 0 w 1200"/>
                <a:gd name="T1" fmla="*/ 3072 h 432"/>
                <a:gd name="T2" fmla="*/ 1846 w 1200"/>
                <a:gd name="T3" fmla="*/ 2048 h 432"/>
                <a:gd name="T4" fmla="*/ 3550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0505" name="Freeform 6">
              <a:extLst>
                <a:ext uri="{FF2B5EF4-FFF2-40B4-BE49-F238E27FC236}">
                  <a16:creationId xmlns:a16="http://schemas.microsoft.com/office/drawing/2014/main" id="{5AEC03CA-A092-0AB9-ABBB-D1511FF81C63}"/>
                </a:ext>
              </a:extLst>
            </p:cNvPr>
            <p:cNvSpPr>
              <a:spLocks/>
            </p:cNvSpPr>
            <p:nvPr/>
          </p:nvSpPr>
          <p:spPr bwMode="auto">
            <a:xfrm rot="10586730">
              <a:off x="2383" y="1630"/>
              <a:ext cx="303" cy="157"/>
            </a:xfrm>
            <a:custGeom>
              <a:avLst/>
              <a:gdLst>
                <a:gd name="T0" fmla="*/ 0 w 1200"/>
                <a:gd name="T1" fmla="*/ 57 h 432"/>
                <a:gd name="T2" fmla="*/ 40 w 1200"/>
                <a:gd name="T3" fmla="*/ 38 h 432"/>
                <a:gd name="T4" fmla="*/ 77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32A11E53-4E84-7A01-AB3E-166799210D6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808163"/>
            <a:ext cx="685800" cy="630237"/>
            <a:chOff x="3072" y="672"/>
            <a:chExt cx="576" cy="576"/>
          </a:xfrm>
        </p:grpSpPr>
        <p:sp>
          <p:nvSpPr>
            <p:cNvPr id="20502" name="Freeform 8">
              <a:extLst>
                <a:ext uri="{FF2B5EF4-FFF2-40B4-BE49-F238E27FC236}">
                  <a16:creationId xmlns:a16="http://schemas.microsoft.com/office/drawing/2014/main" id="{8E0A6A65-BF06-006E-43A1-53872320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67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192 w 576"/>
                <a:gd name="T3" fmla="*/ 336 h 576"/>
                <a:gd name="T4" fmla="*/ 576 w 576"/>
                <a:gd name="T5" fmla="*/ 576 h 576"/>
                <a:gd name="T6" fmla="*/ 0 60000 65536"/>
                <a:gd name="T7" fmla="*/ 0 60000 65536"/>
                <a:gd name="T8" fmla="*/ 0 60000 65536"/>
                <a:gd name="T9" fmla="*/ 0 w 576"/>
                <a:gd name="T10" fmla="*/ 0 h 576"/>
                <a:gd name="T11" fmla="*/ 576 w 57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0503" name="Line 9">
              <a:extLst>
                <a:ext uri="{FF2B5EF4-FFF2-40B4-BE49-F238E27FC236}">
                  <a16:creationId xmlns:a16="http://schemas.microsoft.com/office/drawing/2014/main" id="{6BD40B1C-71AA-63F9-929E-71CC362C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794"/>
              <a:ext cx="40" cy="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56B86678-41E9-1750-9DBC-13E9716B8B0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90800"/>
            <a:ext cx="1066800" cy="762000"/>
            <a:chOff x="2976" y="1322"/>
            <a:chExt cx="672" cy="480"/>
          </a:xfrm>
        </p:grpSpPr>
        <p:sp>
          <p:nvSpPr>
            <p:cNvPr id="20500" name="Freeform 11">
              <a:extLst>
                <a:ext uri="{FF2B5EF4-FFF2-40B4-BE49-F238E27FC236}">
                  <a16:creationId xmlns:a16="http://schemas.microsoft.com/office/drawing/2014/main" id="{646926C7-53B5-475D-D749-DDF0BEA7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22"/>
              <a:ext cx="672" cy="480"/>
            </a:xfrm>
            <a:custGeom>
              <a:avLst/>
              <a:gdLst>
                <a:gd name="T0" fmla="*/ 672 w 672"/>
                <a:gd name="T1" fmla="*/ 0 h 480"/>
                <a:gd name="T2" fmla="*/ 288 w 672"/>
                <a:gd name="T3" fmla="*/ 192 h 480"/>
                <a:gd name="T4" fmla="*/ 0 w 672"/>
                <a:gd name="T5" fmla="*/ 480 h 480"/>
                <a:gd name="T6" fmla="*/ 0 60000 65536"/>
                <a:gd name="T7" fmla="*/ 0 60000 65536"/>
                <a:gd name="T8" fmla="*/ 0 60000 65536"/>
                <a:gd name="T9" fmla="*/ 0 w 672"/>
                <a:gd name="T10" fmla="*/ 0 h 480"/>
                <a:gd name="T11" fmla="*/ 672 w 67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0501" name="Line 12">
              <a:extLst>
                <a:ext uri="{FF2B5EF4-FFF2-40B4-BE49-F238E27FC236}">
                  <a16:creationId xmlns:a16="http://schemas.microsoft.com/office/drawing/2014/main" id="{7E9A1B1A-5ADC-CDDC-26BE-A6637B858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488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51565" name="Freeform 13">
            <a:extLst>
              <a:ext uri="{FF2B5EF4-FFF2-40B4-BE49-F238E27FC236}">
                <a16:creationId xmlns:a16="http://schemas.microsoft.com/office/drawing/2014/main" id="{65411D64-5045-1D86-01E3-9F0BB00A94E4}"/>
              </a:ext>
            </a:extLst>
          </p:cNvPr>
          <p:cNvSpPr>
            <a:spLocks/>
          </p:cNvSpPr>
          <p:nvPr/>
        </p:nvSpPr>
        <p:spPr bwMode="auto">
          <a:xfrm>
            <a:off x="3300413" y="38862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151566" name="Freeform 14">
            <a:extLst>
              <a:ext uri="{FF2B5EF4-FFF2-40B4-BE49-F238E27FC236}">
                <a16:creationId xmlns:a16="http://schemas.microsoft.com/office/drawing/2014/main" id="{04091802-9A17-D485-7D3C-9CEE9C60ACDE}"/>
              </a:ext>
            </a:extLst>
          </p:cNvPr>
          <p:cNvSpPr>
            <a:spLocks/>
          </p:cNvSpPr>
          <p:nvPr/>
        </p:nvSpPr>
        <p:spPr bwMode="auto">
          <a:xfrm>
            <a:off x="3300413" y="41910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151567" name="Freeform 15">
            <a:extLst>
              <a:ext uri="{FF2B5EF4-FFF2-40B4-BE49-F238E27FC236}">
                <a16:creationId xmlns:a16="http://schemas.microsoft.com/office/drawing/2014/main" id="{22F29063-46F6-F209-A547-9C3CEE184BD4}"/>
              </a:ext>
            </a:extLst>
          </p:cNvPr>
          <p:cNvSpPr>
            <a:spLocks/>
          </p:cNvSpPr>
          <p:nvPr/>
        </p:nvSpPr>
        <p:spPr bwMode="auto">
          <a:xfrm>
            <a:off x="3300413" y="44958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20490" name="Line 16">
            <a:extLst>
              <a:ext uri="{FF2B5EF4-FFF2-40B4-BE49-F238E27FC236}">
                <a16:creationId xmlns:a16="http://schemas.microsoft.com/office/drawing/2014/main" id="{DF2760CD-482D-44D0-A64B-94487F749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51569" name="Text Box 17">
            <a:extLst>
              <a:ext uri="{FF2B5EF4-FFF2-40B4-BE49-F238E27FC236}">
                <a16:creationId xmlns:a16="http://schemas.microsoft.com/office/drawing/2014/main" id="{D091351F-75B3-A950-26BC-F5944E450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81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TuyÕn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nư­íc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bät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0492" name="Text Box 18">
            <a:extLst>
              <a:ext uri="{FF2B5EF4-FFF2-40B4-BE49-F238E27FC236}">
                <a16:creationId xmlns:a16="http://schemas.microsoft.com/office/drawing/2014/main" id="{544C7377-8782-A799-4AF5-93B175F7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.VnArial" pitchFamily="34" charset="0"/>
              </a:rPr>
              <a:t>Ph¶n x¹ tiÕt n­ưíc bät ®èi víi thøc ăn.</a:t>
            </a:r>
          </a:p>
        </p:txBody>
      </p:sp>
      <p:sp>
        <p:nvSpPr>
          <p:cNvPr id="20493" name="Text Box 19">
            <a:extLst>
              <a:ext uri="{FF2B5EF4-FFF2-40B4-BE49-F238E27FC236}">
                <a16:creationId xmlns:a16="http://schemas.microsoft.com/office/drawing/2014/main" id="{7768F162-470E-3280-1E5B-DCCE69BC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1572" name="Text Box 20">
            <a:extLst>
              <a:ext uri="{FF2B5EF4-FFF2-40B4-BE49-F238E27FC236}">
                <a16:creationId xmlns:a16="http://schemas.microsoft.com/office/drawing/2014/main" id="{B57B227B-D620-D4EA-2022-84BF896A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06488"/>
            <a:ext cx="2514600" cy="4121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- Khi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cã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thøc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ăn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vµo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miÖng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tÝn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hiÖu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®­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ưîc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truyÒn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theo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d©y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thÇn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kinh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Õn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trung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khu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iÒu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khiÓn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ë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hµnh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tuû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h­ưng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phÊn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lµm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tiÕt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nưíc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bät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ång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thêi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trung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khu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ăn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uèng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ë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vá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còng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h­ưng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phÊn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.</a:t>
            </a:r>
          </a:p>
        </p:txBody>
      </p:sp>
      <p:sp>
        <p:nvSpPr>
          <p:cNvPr id="20495" name="AutoShape 21">
            <a:extLst>
              <a:ext uri="{FF2B5EF4-FFF2-40B4-BE49-F238E27FC236}">
                <a16:creationId xmlns:a16="http://schemas.microsoft.com/office/drawing/2014/main" id="{8C030AA3-BBB3-AFB6-D071-7F84D6078D19}"/>
              </a:ext>
            </a:extLst>
          </p:cNvPr>
          <p:cNvSpPr>
            <a:spLocks/>
          </p:cNvSpPr>
          <p:nvPr/>
        </p:nvSpPr>
        <p:spPr bwMode="auto">
          <a:xfrm>
            <a:off x="533400" y="1066800"/>
            <a:ext cx="1752600" cy="685800"/>
          </a:xfrm>
          <a:prstGeom prst="borderCallout2">
            <a:avLst>
              <a:gd name="adj1" fmla="val 16667"/>
              <a:gd name="adj2" fmla="val 104347"/>
              <a:gd name="adj3" fmla="val 16667"/>
              <a:gd name="adj4" fmla="val 139944"/>
              <a:gd name="adj5" fmla="val 82176"/>
              <a:gd name="adj6" fmla="val 176810"/>
            </a:avLst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itchFamily="34" charset="0"/>
              </a:rPr>
              <a:t>Vïng </a:t>
            </a:r>
            <a:r>
              <a:rPr lang="en-US" altLang="en-US" sz="1800">
                <a:latin typeface=".VnTime" panose="020B7200000000000000" pitchFamily="34" charset="0"/>
              </a:rPr>
              <a:t>ăn</a:t>
            </a:r>
            <a:r>
              <a:rPr lang="en-US" altLang="en-US" sz="1800">
                <a:latin typeface=".VnArial" pitchFamily="34" charset="0"/>
              </a:rPr>
              <a:t> uèng ë vá n·o</a:t>
            </a:r>
          </a:p>
        </p:txBody>
      </p:sp>
      <p:sp>
        <p:nvSpPr>
          <p:cNvPr id="20496" name="AutoShape 22">
            <a:extLst>
              <a:ext uri="{FF2B5EF4-FFF2-40B4-BE49-F238E27FC236}">
                <a16:creationId xmlns:a16="http://schemas.microsoft.com/office/drawing/2014/main" id="{08552A20-D562-628D-4A99-6D0F4EC981B3}"/>
              </a:ext>
            </a:extLst>
          </p:cNvPr>
          <p:cNvSpPr>
            <a:spLocks/>
          </p:cNvSpPr>
          <p:nvPr/>
        </p:nvSpPr>
        <p:spPr bwMode="auto">
          <a:xfrm>
            <a:off x="381000" y="1905000"/>
            <a:ext cx="1524000" cy="609600"/>
          </a:xfrm>
          <a:prstGeom prst="borderCallout2">
            <a:avLst>
              <a:gd name="adj1" fmla="val 18750"/>
              <a:gd name="adj2" fmla="val 105000"/>
              <a:gd name="adj3" fmla="val 18750"/>
              <a:gd name="adj4" fmla="val 183958"/>
              <a:gd name="adj5" fmla="val 101824"/>
              <a:gd name="adj6" fmla="val 259792"/>
            </a:avLst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itchFamily="34" charset="0"/>
              </a:rPr>
              <a:t>Trung khu tiÕt n­ưíc bät</a:t>
            </a:r>
          </a:p>
        </p:txBody>
      </p:sp>
      <p:sp>
        <p:nvSpPr>
          <p:cNvPr id="151575" name="Oval 23">
            <a:extLst>
              <a:ext uri="{FF2B5EF4-FFF2-40B4-BE49-F238E27FC236}">
                <a16:creationId xmlns:a16="http://schemas.microsoft.com/office/drawing/2014/main" id="{705E64E6-EC74-BB7E-C41B-FA0353D5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5903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1576" name="Oval 24">
            <a:extLst>
              <a:ext uri="{FF2B5EF4-FFF2-40B4-BE49-F238E27FC236}">
                <a16:creationId xmlns:a16="http://schemas.microsoft.com/office/drawing/2014/main" id="{9F7E14DA-8683-02E1-E154-AABCB675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1577" name="Line 25">
            <a:extLst>
              <a:ext uri="{FF2B5EF4-FFF2-40B4-BE49-F238E27FC236}">
                <a16:creationId xmlns:a16="http://schemas.microsoft.com/office/drawing/2014/main" id="{CB615058-88F5-467C-9251-EA673705D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685800" cy="685800"/>
          </a:xfrm>
          <a:prstGeom prst="line">
            <a:avLst/>
          </a:prstGeom>
          <a:noFill/>
          <a:ln w="9525">
            <a:solidFill>
              <a:srgbClr val="FF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2" grpId="0" animBg="1"/>
      <p:bldP spid="151575" grpId="0" animBg="1"/>
      <p:bldP spid="1515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52-3a">
            <a:extLst>
              <a:ext uri="{FF2B5EF4-FFF2-40B4-BE49-F238E27FC236}">
                <a16:creationId xmlns:a16="http://schemas.microsoft.com/office/drawing/2014/main" id="{A8283BCF-0E29-1761-639C-E27B59B6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800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366A3717-32FD-A1C9-4C54-F0920D9AD80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438400"/>
            <a:ext cx="1685925" cy="457200"/>
            <a:chOff x="2291" y="781"/>
            <a:chExt cx="864" cy="336"/>
          </a:xfrm>
        </p:grpSpPr>
        <p:sp>
          <p:nvSpPr>
            <p:cNvPr id="22571" name="Freeform 4">
              <a:extLst>
                <a:ext uri="{FF2B5EF4-FFF2-40B4-BE49-F238E27FC236}">
                  <a16:creationId xmlns:a16="http://schemas.microsoft.com/office/drawing/2014/main" id="{BEDCF384-0365-B332-C1B9-D5BA19C4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261 h 432"/>
                <a:gd name="T2" fmla="*/ 323 w 1200"/>
                <a:gd name="T3" fmla="*/ 174 h 432"/>
                <a:gd name="T4" fmla="*/ 622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72" name="Freeform 5">
              <a:extLst>
                <a:ext uri="{FF2B5EF4-FFF2-40B4-BE49-F238E27FC236}">
                  <a16:creationId xmlns:a16="http://schemas.microsoft.com/office/drawing/2014/main" id="{31D736AC-EA69-01C4-3D11-9B356383F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21 h 432"/>
                <a:gd name="T2" fmla="*/ 33 w 1200"/>
                <a:gd name="T3" fmla="*/ 14 h 432"/>
                <a:gd name="T4" fmla="*/ 63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C07ECC4D-4DB6-E1D5-349E-D66DA6A7CA7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971800"/>
            <a:ext cx="3124200" cy="1524000"/>
            <a:chOff x="1152" y="1920"/>
            <a:chExt cx="2448" cy="1200"/>
          </a:xfrm>
        </p:grpSpPr>
        <p:sp>
          <p:nvSpPr>
            <p:cNvPr id="22569" name="Freeform 7">
              <a:extLst>
                <a:ext uri="{FF2B5EF4-FFF2-40B4-BE49-F238E27FC236}">
                  <a16:creationId xmlns:a16="http://schemas.microsoft.com/office/drawing/2014/main" id="{48266D6D-E638-C61B-D395-BACCAA49C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920"/>
              <a:ext cx="2448" cy="1200"/>
            </a:xfrm>
            <a:custGeom>
              <a:avLst/>
              <a:gdLst>
                <a:gd name="T0" fmla="*/ 0 w 2880"/>
                <a:gd name="T1" fmla="*/ 1104 h 1304"/>
                <a:gd name="T2" fmla="*/ 1318 w 2880"/>
                <a:gd name="T3" fmla="*/ 169 h 1304"/>
                <a:gd name="T4" fmla="*/ 2081 w 2880"/>
                <a:gd name="T5" fmla="*/ 88 h 1304"/>
                <a:gd name="T6" fmla="*/ 0 60000 65536"/>
                <a:gd name="T7" fmla="*/ 0 60000 65536"/>
                <a:gd name="T8" fmla="*/ 0 60000 65536"/>
                <a:gd name="T9" fmla="*/ 0 w 2880"/>
                <a:gd name="T10" fmla="*/ 0 h 1304"/>
                <a:gd name="T11" fmla="*/ 2880 w 2880"/>
                <a:gd name="T12" fmla="*/ 1304 h 1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1304">
                  <a:moveTo>
                    <a:pt x="0" y="1304"/>
                  </a:moveTo>
                  <a:cubicBezTo>
                    <a:pt x="672" y="852"/>
                    <a:pt x="1344" y="400"/>
                    <a:pt x="1824" y="200"/>
                  </a:cubicBezTo>
                  <a:cubicBezTo>
                    <a:pt x="2304" y="0"/>
                    <a:pt x="2712" y="112"/>
                    <a:pt x="2880" y="104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70" name="Line 8">
              <a:extLst>
                <a:ext uri="{FF2B5EF4-FFF2-40B4-BE49-F238E27FC236}">
                  <a16:creationId xmlns:a16="http://schemas.microsoft.com/office/drawing/2014/main" id="{A034E792-6CF4-15B5-8EC8-A27C2724F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304"/>
              <a:ext cx="96" cy="4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DA8A86D-3DCD-07A8-A2BA-70BFF407B69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828800"/>
            <a:ext cx="762000" cy="1219200"/>
            <a:chOff x="3072" y="672"/>
            <a:chExt cx="576" cy="576"/>
          </a:xfrm>
        </p:grpSpPr>
        <p:sp>
          <p:nvSpPr>
            <p:cNvPr id="22567" name="Freeform 10">
              <a:extLst>
                <a:ext uri="{FF2B5EF4-FFF2-40B4-BE49-F238E27FC236}">
                  <a16:creationId xmlns:a16="http://schemas.microsoft.com/office/drawing/2014/main" id="{28BB8F04-A793-234F-35E8-CAD2F3C2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67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192 w 576"/>
                <a:gd name="T3" fmla="*/ 336 h 576"/>
                <a:gd name="T4" fmla="*/ 576 w 576"/>
                <a:gd name="T5" fmla="*/ 576 h 576"/>
                <a:gd name="T6" fmla="*/ 0 60000 65536"/>
                <a:gd name="T7" fmla="*/ 0 60000 65536"/>
                <a:gd name="T8" fmla="*/ 0 60000 65536"/>
                <a:gd name="T9" fmla="*/ 0 w 576"/>
                <a:gd name="T10" fmla="*/ 0 h 576"/>
                <a:gd name="T11" fmla="*/ 576 w 57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68" name="Line 11">
              <a:extLst>
                <a:ext uri="{FF2B5EF4-FFF2-40B4-BE49-F238E27FC236}">
                  <a16:creationId xmlns:a16="http://schemas.microsoft.com/office/drawing/2014/main" id="{53C6B3B9-37C3-B44B-C9EE-505D68F30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794"/>
              <a:ext cx="40" cy="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3DB04BAD-C4DD-89A7-75FF-EE02E2275E2E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3200400"/>
            <a:ext cx="990600" cy="533400"/>
            <a:chOff x="2976" y="1322"/>
            <a:chExt cx="672" cy="480"/>
          </a:xfrm>
        </p:grpSpPr>
        <p:sp>
          <p:nvSpPr>
            <p:cNvPr id="22565" name="Freeform 13">
              <a:extLst>
                <a:ext uri="{FF2B5EF4-FFF2-40B4-BE49-F238E27FC236}">
                  <a16:creationId xmlns:a16="http://schemas.microsoft.com/office/drawing/2014/main" id="{8F55C14B-FB0B-894F-A6FA-A1ED84B0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22"/>
              <a:ext cx="672" cy="480"/>
            </a:xfrm>
            <a:custGeom>
              <a:avLst/>
              <a:gdLst>
                <a:gd name="T0" fmla="*/ 672 w 672"/>
                <a:gd name="T1" fmla="*/ 0 h 480"/>
                <a:gd name="T2" fmla="*/ 288 w 672"/>
                <a:gd name="T3" fmla="*/ 192 h 480"/>
                <a:gd name="T4" fmla="*/ 0 w 672"/>
                <a:gd name="T5" fmla="*/ 480 h 480"/>
                <a:gd name="T6" fmla="*/ 0 60000 65536"/>
                <a:gd name="T7" fmla="*/ 0 60000 65536"/>
                <a:gd name="T8" fmla="*/ 0 60000 65536"/>
                <a:gd name="T9" fmla="*/ 0 w 672"/>
                <a:gd name="T10" fmla="*/ 0 h 480"/>
                <a:gd name="T11" fmla="*/ 672 w 67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66" name="Line 14">
              <a:extLst>
                <a:ext uri="{FF2B5EF4-FFF2-40B4-BE49-F238E27FC236}">
                  <a16:creationId xmlns:a16="http://schemas.microsoft.com/office/drawing/2014/main" id="{10A3E09C-3D7A-9A6F-8CF2-9D5FD27C0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488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53615" name="Freeform 15">
            <a:extLst>
              <a:ext uri="{FF2B5EF4-FFF2-40B4-BE49-F238E27FC236}">
                <a16:creationId xmlns:a16="http://schemas.microsoft.com/office/drawing/2014/main" id="{80C297D9-0661-1310-51CB-79E1BB186266}"/>
              </a:ext>
            </a:extLst>
          </p:cNvPr>
          <p:cNvSpPr>
            <a:spLocks/>
          </p:cNvSpPr>
          <p:nvPr/>
        </p:nvSpPr>
        <p:spPr bwMode="auto">
          <a:xfrm>
            <a:off x="3557588" y="41148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153616" name="Freeform 16">
            <a:extLst>
              <a:ext uri="{FF2B5EF4-FFF2-40B4-BE49-F238E27FC236}">
                <a16:creationId xmlns:a16="http://schemas.microsoft.com/office/drawing/2014/main" id="{003A9734-F6BF-ED44-3854-42ED82622F3F}"/>
              </a:ext>
            </a:extLst>
          </p:cNvPr>
          <p:cNvSpPr>
            <a:spLocks/>
          </p:cNvSpPr>
          <p:nvPr/>
        </p:nvSpPr>
        <p:spPr bwMode="auto">
          <a:xfrm>
            <a:off x="3557588" y="44196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153617" name="Freeform 17">
            <a:extLst>
              <a:ext uri="{FF2B5EF4-FFF2-40B4-BE49-F238E27FC236}">
                <a16:creationId xmlns:a16="http://schemas.microsoft.com/office/drawing/2014/main" id="{8DC8A539-D8C7-E185-030D-C5353D38980C}"/>
              </a:ext>
            </a:extLst>
          </p:cNvPr>
          <p:cNvSpPr>
            <a:spLocks/>
          </p:cNvSpPr>
          <p:nvPr/>
        </p:nvSpPr>
        <p:spPr bwMode="auto">
          <a:xfrm>
            <a:off x="3557588" y="4724400"/>
            <a:ext cx="109537" cy="304800"/>
          </a:xfrm>
          <a:custGeom>
            <a:avLst/>
            <a:gdLst>
              <a:gd name="T0" fmla="*/ 53500326 w 116"/>
              <a:gd name="T1" fmla="*/ 0 h 194"/>
              <a:gd name="T2" fmla="*/ 103434089 w 116"/>
              <a:gd name="T3" fmla="*/ 311026404 h 194"/>
              <a:gd name="T4" fmla="*/ 15158599 w 116"/>
              <a:gd name="T5" fmla="*/ 417170647 h 194"/>
              <a:gd name="T6" fmla="*/ 2675158 w 116"/>
              <a:gd name="T7" fmla="*/ 311026404 h 194"/>
              <a:gd name="T8" fmla="*/ 28533444 w 116"/>
              <a:gd name="T9" fmla="*/ 241909076 h 194"/>
              <a:gd name="T10" fmla="*/ 53500326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5526C15-1309-3B8A-5802-FBAA3AC56A33}"/>
              </a:ext>
            </a:extLst>
          </p:cNvPr>
          <p:cNvGrpSpPr>
            <a:grpSpLocks/>
          </p:cNvGrpSpPr>
          <p:nvPr/>
        </p:nvGrpSpPr>
        <p:grpSpPr bwMode="auto">
          <a:xfrm rot="10630767">
            <a:off x="3971925" y="1784350"/>
            <a:ext cx="654050" cy="501650"/>
            <a:chOff x="5156" y="48"/>
            <a:chExt cx="412" cy="316"/>
          </a:xfrm>
        </p:grpSpPr>
        <p:sp>
          <p:nvSpPr>
            <p:cNvPr id="22559" name="Arc 19">
              <a:extLst>
                <a:ext uri="{FF2B5EF4-FFF2-40B4-BE49-F238E27FC236}">
                  <a16:creationId xmlns:a16="http://schemas.microsoft.com/office/drawing/2014/main" id="{DABE0571-3B45-028D-285D-20F6107FA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56" y="4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60" name="Arc 20">
              <a:extLst>
                <a:ext uri="{FF2B5EF4-FFF2-40B4-BE49-F238E27FC236}">
                  <a16:creationId xmlns:a16="http://schemas.microsoft.com/office/drawing/2014/main" id="{FEFE19F5-F4D0-E8E0-F458-550C1684F9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18" y="90"/>
              <a:ext cx="202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61" name="Arc 21">
              <a:extLst>
                <a:ext uri="{FF2B5EF4-FFF2-40B4-BE49-F238E27FC236}">
                  <a16:creationId xmlns:a16="http://schemas.microsoft.com/office/drawing/2014/main" id="{C77F534B-E0B0-05B9-3141-AB2832694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84" y="134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62" name="Arc 22">
              <a:extLst>
                <a:ext uri="{FF2B5EF4-FFF2-40B4-BE49-F238E27FC236}">
                  <a16:creationId xmlns:a16="http://schemas.microsoft.com/office/drawing/2014/main" id="{61E44B24-680E-F46F-A7C7-A5A810A670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38" y="18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63" name="Arc 23">
              <a:extLst>
                <a:ext uri="{FF2B5EF4-FFF2-40B4-BE49-F238E27FC236}">
                  <a16:creationId xmlns:a16="http://schemas.microsoft.com/office/drawing/2014/main" id="{7B269B13-5204-6FC2-1320-7D1B3294CC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15" y="230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64" name="Arc 24">
              <a:extLst>
                <a:ext uri="{FF2B5EF4-FFF2-40B4-BE49-F238E27FC236}">
                  <a16:creationId xmlns:a16="http://schemas.microsoft.com/office/drawing/2014/main" id="{10F50CD9-2FBE-F4C0-7901-7B0E670886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82" y="278"/>
              <a:ext cx="86" cy="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0B3433EF-501D-F355-F686-D858DFC84CB2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1936750"/>
            <a:ext cx="654050" cy="501650"/>
            <a:chOff x="5156" y="48"/>
            <a:chExt cx="412" cy="316"/>
          </a:xfrm>
        </p:grpSpPr>
        <p:sp>
          <p:nvSpPr>
            <p:cNvPr id="22553" name="Arc 26">
              <a:extLst>
                <a:ext uri="{FF2B5EF4-FFF2-40B4-BE49-F238E27FC236}">
                  <a16:creationId xmlns:a16="http://schemas.microsoft.com/office/drawing/2014/main" id="{6D941DA2-8DA0-7C4A-88D7-F22657AEC7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56" y="4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54" name="Arc 27">
              <a:extLst>
                <a:ext uri="{FF2B5EF4-FFF2-40B4-BE49-F238E27FC236}">
                  <a16:creationId xmlns:a16="http://schemas.microsoft.com/office/drawing/2014/main" id="{0C63F8C0-E331-71FF-90CB-A74F03A1CA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18" y="90"/>
              <a:ext cx="202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55" name="Arc 28">
              <a:extLst>
                <a:ext uri="{FF2B5EF4-FFF2-40B4-BE49-F238E27FC236}">
                  <a16:creationId xmlns:a16="http://schemas.microsoft.com/office/drawing/2014/main" id="{835C8C9E-0EE9-7C4E-8E3E-16D74CF7C0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84" y="134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56" name="Arc 29">
              <a:extLst>
                <a:ext uri="{FF2B5EF4-FFF2-40B4-BE49-F238E27FC236}">
                  <a16:creationId xmlns:a16="http://schemas.microsoft.com/office/drawing/2014/main" id="{85301EC0-08D6-6F6E-A7DA-66871F7AF4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38" y="18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57" name="Arc 30">
              <a:extLst>
                <a:ext uri="{FF2B5EF4-FFF2-40B4-BE49-F238E27FC236}">
                  <a16:creationId xmlns:a16="http://schemas.microsoft.com/office/drawing/2014/main" id="{BF46B4BE-AA10-617F-E633-519CA6E58C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15" y="230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  <p:sp>
          <p:nvSpPr>
            <p:cNvPr id="22558" name="Arc 31">
              <a:extLst>
                <a:ext uri="{FF2B5EF4-FFF2-40B4-BE49-F238E27FC236}">
                  <a16:creationId xmlns:a16="http://schemas.microsoft.com/office/drawing/2014/main" id="{A6987B1A-ABDA-DA9C-DBB4-1D4F04D67A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82" y="278"/>
              <a:ext cx="86" cy="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VN"/>
            </a:p>
          </p:txBody>
        </p:sp>
      </p:grpSp>
      <p:sp>
        <p:nvSpPr>
          <p:cNvPr id="153632" name="Line 32">
            <a:extLst>
              <a:ext uri="{FF2B5EF4-FFF2-40B4-BE49-F238E27FC236}">
                <a16:creationId xmlns:a16="http://schemas.microsoft.com/office/drawing/2014/main" id="{E9C206A5-6A97-8F4C-1C9E-E6E0A6A40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075" y="1847850"/>
            <a:ext cx="7620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2541" name="Oval 33">
            <a:extLst>
              <a:ext uri="{FF2B5EF4-FFF2-40B4-BE49-F238E27FC236}">
                <a16:creationId xmlns:a16="http://schemas.microsoft.com/office/drawing/2014/main" id="{AB83616D-5649-40CF-9120-9DEC7F8A9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1390650"/>
            <a:ext cx="488950" cy="5334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153634" name="Picture 34" descr="dan2">
            <a:extLst>
              <a:ext uri="{FF2B5EF4-FFF2-40B4-BE49-F238E27FC236}">
                <a16:creationId xmlns:a16="http://schemas.microsoft.com/office/drawing/2014/main" id="{119CEF83-DF4B-3A41-BAC4-E957B695ABA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90600"/>
            <a:ext cx="1447800" cy="1427163"/>
          </a:xfrm>
          <a:noFill/>
        </p:spPr>
      </p:pic>
      <p:sp>
        <p:nvSpPr>
          <p:cNvPr id="22543" name="Text Box 35">
            <a:extLst>
              <a:ext uri="{FF2B5EF4-FFF2-40B4-BE49-F238E27FC236}">
                <a16:creationId xmlns:a16="http://schemas.microsoft.com/office/drawing/2014/main" id="{1720C0CC-A110-0C65-4346-30BE5732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3636" name="Text Box 36">
            <a:extLst>
              <a:ext uri="{FF2B5EF4-FFF2-40B4-BE49-F238E27FC236}">
                <a16:creationId xmlns:a16="http://schemas.microsoft.com/office/drawing/2014/main" id="{8E6E3697-585A-24D1-8EF0-2C738363C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38350"/>
            <a:ext cx="2819400" cy="37528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BËt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®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Ìn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tr­ưíc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råi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cho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ă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.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LÆp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®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i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lÆp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l¹i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qu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¸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tr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ì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nh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nµy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nhiÒu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lÇn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khi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®ã c¶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vïng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thÞ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gi¸c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vµ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vïng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uèng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®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Òu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ho¹t  ®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éng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, ®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ưêng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liªn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hÖ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t¹m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thêi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®ang ®­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ưîc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thµnh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.</a:t>
            </a:r>
          </a:p>
        </p:txBody>
      </p:sp>
      <p:sp>
        <p:nvSpPr>
          <p:cNvPr id="153637" name="Text Box 37">
            <a:extLst>
              <a:ext uri="{FF2B5EF4-FFF2-40B4-BE49-F238E27FC236}">
                <a16:creationId xmlns:a16="http://schemas.microsoft.com/office/drawing/2014/main" id="{67EA4079-37DB-455C-CB61-6348A83E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BËt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®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Ìn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råi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cho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nhiÒu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lÇn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, ¸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nh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®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Ìn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sÏ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trë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thµnh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tÝn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hiÖu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cña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n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.VnArial" pitchFamily="34" charset="0"/>
              </a:rPr>
              <a:t>uèng</a:t>
            </a: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53638" name="AutoShape 38">
            <a:extLst>
              <a:ext uri="{FF2B5EF4-FFF2-40B4-BE49-F238E27FC236}">
                <a16:creationId xmlns:a16="http://schemas.microsoft.com/office/drawing/2014/main" id="{DAF49695-FD45-2BEE-0295-C28ADE2F2A6D}"/>
              </a:ext>
            </a:extLst>
          </p:cNvPr>
          <p:cNvSpPr>
            <a:spLocks/>
          </p:cNvSpPr>
          <p:nvPr/>
        </p:nvSpPr>
        <p:spPr bwMode="auto">
          <a:xfrm>
            <a:off x="6705600" y="838200"/>
            <a:ext cx="1752600" cy="1066800"/>
          </a:xfrm>
          <a:prstGeom prst="borderCallout2">
            <a:avLst>
              <a:gd name="adj1" fmla="val 10713"/>
              <a:gd name="adj2" fmla="val -4347"/>
              <a:gd name="adj3" fmla="val 10713"/>
              <a:gd name="adj4" fmla="val -67120"/>
              <a:gd name="adj5" fmla="val 109972"/>
              <a:gd name="adj6" fmla="val -123370"/>
            </a:avLst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itchFamily="34" charset="0"/>
              </a:rPr>
              <a:t>Đang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altLang="en-US" sz="1800">
                <a:latin typeface=".VnArial" pitchFamily="34" charset="0"/>
              </a:rPr>
              <a:t>h thµnh ®ư­êng liªn hÖ t¹m thêi</a:t>
            </a:r>
          </a:p>
        </p:txBody>
      </p:sp>
      <p:pic>
        <p:nvPicPr>
          <p:cNvPr id="153639" name="Picture 39" descr="hcn">
            <a:extLst>
              <a:ext uri="{FF2B5EF4-FFF2-40B4-BE49-F238E27FC236}">
                <a16:creationId xmlns:a16="http://schemas.microsoft.com/office/drawing/2014/main" id="{43986BC7-E9A3-9DF8-C390-BCD775EA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0" name="Line 40">
            <a:extLst>
              <a:ext uri="{FF2B5EF4-FFF2-40B4-BE49-F238E27FC236}">
                <a16:creationId xmlns:a16="http://schemas.microsoft.com/office/drawing/2014/main" id="{50C1EA82-BD20-E3A9-6641-BA8EBBBBE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52600"/>
            <a:ext cx="838200" cy="914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53641" name="Oval 41">
            <a:extLst>
              <a:ext uri="{FF2B5EF4-FFF2-40B4-BE49-F238E27FC236}">
                <a16:creationId xmlns:a16="http://schemas.microsoft.com/office/drawing/2014/main" id="{70AADDA8-962E-AC8E-2FEF-5CD389B18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3642" name="Oval 42">
            <a:extLst>
              <a:ext uri="{FF2B5EF4-FFF2-40B4-BE49-F238E27FC236}">
                <a16:creationId xmlns:a16="http://schemas.microsoft.com/office/drawing/2014/main" id="{6A3F9B32-6FD8-5C64-CDBF-8A77387C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175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3643" name="Oval 43">
            <a:extLst>
              <a:ext uri="{FF2B5EF4-FFF2-40B4-BE49-F238E27FC236}">
                <a16:creationId xmlns:a16="http://schemas.microsoft.com/office/drawing/2014/main" id="{F7062E99-ADEC-47B9-2D7C-CC781E9E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3644" name="Line 44">
            <a:extLst>
              <a:ext uri="{FF2B5EF4-FFF2-40B4-BE49-F238E27FC236}">
                <a16:creationId xmlns:a16="http://schemas.microsoft.com/office/drawing/2014/main" id="{E41E9777-BB1C-8D51-830E-06A37EAFA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828800"/>
            <a:ext cx="838200" cy="1219200"/>
          </a:xfrm>
          <a:prstGeom prst="line">
            <a:avLst/>
          </a:prstGeom>
          <a:noFill/>
          <a:ln w="9525">
            <a:solidFill>
              <a:srgbClr val="FF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30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4" presetClass="exit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6" grpId="0" animBg="1"/>
      <p:bldP spid="153637" grpId="0"/>
      <p:bldP spid="153638" grpId="0" animBg="1"/>
      <p:bldP spid="153641" grpId="0" animBg="1"/>
      <p:bldP spid="153642" grpId="0" animBg="1"/>
      <p:bldP spid="1536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52-3b">
            <a:extLst>
              <a:ext uri="{FF2B5EF4-FFF2-40B4-BE49-F238E27FC236}">
                <a16:creationId xmlns:a16="http://schemas.microsoft.com/office/drawing/2014/main" id="{22BE22FF-0C21-FB22-E703-3B51F41B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1375"/>
            <a:ext cx="59436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38F076D9-E6B7-6E92-9A01-0FFF4ED420B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514600"/>
            <a:ext cx="1905000" cy="457200"/>
            <a:chOff x="2291" y="781"/>
            <a:chExt cx="864" cy="336"/>
          </a:xfrm>
        </p:grpSpPr>
        <p:sp>
          <p:nvSpPr>
            <p:cNvPr id="24605" name="Freeform 4">
              <a:extLst>
                <a:ext uri="{FF2B5EF4-FFF2-40B4-BE49-F238E27FC236}">
                  <a16:creationId xmlns:a16="http://schemas.microsoft.com/office/drawing/2014/main" id="{EDDD97AE-2985-8895-0EEE-C16ED6BB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781"/>
              <a:ext cx="864" cy="336"/>
            </a:xfrm>
            <a:custGeom>
              <a:avLst/>
              <a:gdLst>
                <a:gd name="T0" fmla="*/ 0 w 1200"/>
                <a:gd name="T1" fmla="*/ 261 h 432"/>
                <a:gd name="T2" fmla="*/ 323 w 1200"/>
                <a:gd name="T3" fmla="*/ 174 h 432"/>
                <a:gd name="T4" fmla="*/ 622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4606" name="Freeform 5">
              <a:extLst>
                <a:ext uri="{FF2B5EF4-FFF2-40B4-BE49-F238E27FC236}">
                  <a16:creationId xmlns:a16="http://schemas.microsoft.com/office/drawing/2014/main" id="{CEEC32DC-D56B-7C06-6DFA-C8F80CCF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7"/>
              <a:ext cx="276" cy="96"/>
            </a:xfrm>
            <a:custGeom>
              <a:avLst/>
              <a:gdLst>
                <a:gd name="T0" fmla="*/ 0 w 1200"/>
                <a:gd name="T1" fmla="*/ 21 h 432"/>
                <a:gd name="T2" fmla="*/ 33 w 1200"/>
                <a:gd name="T3" fmla="*/ 14 h 432"/>
                <a:gd name="T4" fmla="*/ 63 w 1200"/>
                <a:gd name="T5" fmla="*/ 0 h 432"/>
                <a:gd name="T6" fmla="*/ 0 60000 65536"/>
                <a:gd name="T7" fmla="*/ 0 60000 65536"/>
                <a:gd name="T8" fmla="*/ 0 60000 65536"/>
                <a:gd name="T9" fmla="*/ 0 w 1200"/>
                <a:gd name="T10" fmla="*/ 0 h 432"/>
                <a:gd name="T11" fmla="*/ 1200 w 120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32">
                  <a:moveTo>
                    <a:pt x="0" y="432"/>
                  </a:moveTo>
                  <a:cubicBezTo>
                    <a:pt x="212" y="396"/>
                    <a:pt x="424" y="360"/>
                    <a:pt x="624" y="288"/>
                  </a:cubicBezTo>
                  <a:cubicBezTo>
                    <a:pt x="824" y="216"/>
                    <a:pt x="1012" y="108"/>
                    <a:pt x="120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5A2E6B33-AF5E-805E-9435-1D1F8498C6A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05000"/>
            <a:ext cx="914400" cy="1219200"/>
            <a:chOff x="3024" y="1248"/>
            <a:chExt cx="624" cy="720"/>
          </a:xfrm>
        </p:grpSpPr>
        <p:sp>
          <p:nvSpPr>
            <p:cNvPr id="24603" name="Freeform 7">
              <a:extLst>
                <a:ext uri="{FF2B5EF4-FFF2-40B4-BE49-F238E27FC236}">
                  <a16:creationId xmlns:a16="http://schemas.microsoft.com/office/drawing/2014/main" id="{5D5E6F72-BFFC-5F91-7FF4-649EC5A7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248"/>
              <a:ext cx="624" cy="720"/>
            </a:xfrm>
            <a:custGeom>
              <a:avLst/>
              <a:gdLst>
                <a:gd name="T0" fmla="*/ 0 w 576"/>
                <a:gd name="T1" fmla="*/ 0 h 576"/>
                <a:gd name="T2" fmla="*/ 225 w 576"/>
                <a:gd name="T3" fmla="*/ 525 h 576"/>
                <a:gd name="T4" fmla="*/ 676 w 576"/>
                <a:gd name="T5" fmla="*/ 900 h 576"/>
                <a:gd name="T6" fmla="*/ 0 60000 65536"/>
                <a:gd name="T7" fmla="*/ 0 60000 65536"/>
                <a:gd name="T8" fmla="*/ 0 60000 65536"/>
                <a:gd name="T9" fmla="*/ 0 w 576"/>
                <a:gd name="T10" fmla="*/ 0 h 576"/>
                <a:gd name="T11" fmla="*/ 576 w 57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576">
                  <a:moveTo>
                    <a:pt x="0" y="0"/>
                  </a:moveTo>
                  <a:cubicBezTo>
                    <a:pt x="48" y="120"/>
                    <a:pt x="96" y="240"/>
                    <a:pt x="192" y="336"/>
                  </a:cubicBezTo>
                  <a:cubicBezTo>
                    <a:pt x="288" y="432"/>
                    <a:pt x="432" y="504"/>
                    <a:pt x="576" y="576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4604" name="Line 8">
              <a:extLst>
                <a:ext uri="{FF2B5EF4-FFF2-40B4-BE49-F238E27FC236}">
                  <a16:creationId xmlns:a16="http://schemas.microsoft.com/office/drawing/2014/main" id="{81E9827B-199D-F18C-85B0-4A9FFCEB5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488"/>
              <a:ext cx="17" cy="6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857AEBE5-2046-7C56-F5F3-67026841BCE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00400"/>
            <a:ext cx="990600" cy="609600"/>
            <a:chOff x="2976" y="2016"/>
            <a:chExt cx="624" cy="384"/>
          </a:xfrm>
        </p:grpSpPr>
        <p:sp>
          <p:nvSpPr>
            <p:cNvPr id="24601" name="Freeform 10">
              <a:extLst>
                <a:ext uri="{FF2B5EF4-FFF2-40B4-BE49-F238E27FC236}">
                  <a16:creationId xmlns:a16="http://schemas.microsoft.com/office/drawing/2014/main" id="{1D99737D-2A2F-AE27-C629-6556412D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016"/>
              <a:ext cx="624" cy="384"/>
            </a:xfrm>
            <a:custGeom>
              <a:avLst/>
              <a:gdLst>
                <a:gd name="T0" fmla="*/ 579 w 672"/>
                <a:gd name="T1" fmla="*/ 0 h 480"/>
                <a:gd name="T2" fmla="*/ 248 w 672"/>
                <a:gd name="T3" fmla="*/ 123 h 480"/>
                <a:gd name="T4" fmla="*/ 0 w 672"/>
                <a:gd name="T5" fmla="*/ 307 h 480"/>
                <a:gd name="T6" fmla="*/ 0 60000 65536"/>
                <a:gd name="T7" fmla="*/ 0 60000 65536"/>
                <a:gd name="T8" fmla="*/ 0 60000 65536"/>
                <a:gd name="T9" fmla="*/ 0 w 672"/>
                <a:gd name="T10" fmla="*/ 0 h 480"/>
                <a:gd name="T11" fmla="*/ 672 w 67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480">
                  <a:moveTo>
                    <a:pt x="672" y="0"/>
                  </a:moveTo>
                  <a:cubicBezTo>
                    <a:pt x="536" y="56"/>
                    <a:pt x="400" y="112"/>
                    <a:pt x="288" y="192"/>
                  </a:cubicBezTo>
                  <a:cubicBezTo>
                    <a:pt x="176" y="272"/>
                    <a:pt x="88" y="376"/>
                    <a:pt x="0" y="480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4602" name="Line 11">
              <a:extLst>
                <a:ext uri="{FF2B5EF4-FFF2-40B4-BE49-F238E27FC236}">
                  <a16:creationId xmlns:a16="http://schemas.microsoft.com/office/drawing/2014/main" id="{2BBF0DA4-2A73-DDC7-21E3-963C6CDF1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9" y="2149"/>
              <a:ext cx="89" cy="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55660" name="Freeform 12">
            <a:extLst>
              <a:ext uri="{FF2B5EF4-FFF2-40B4-BE49-F238E27FC236}">
                <a16:creationId xmlns:a16="http://schemas.microsoft.com/office/drawing/2014/main" id="{32E6100B-2132-F229-5F22-929C6F4D3487}"/>
              </a:ext>
            </a:extLst>
          </p:cNvPr>
          <p:cNvSpPr>
            <a:spLocks/>
          </p:cNvSpPr>
          <p:nvPr/>
        </p:nvSpPr>
        <p:spPr bwMode="auto">
          <a:xfrm>
            <a:off x="3352800" y="4267200"/>
            <a:ext cx="109538" cy="304800"/>
          </a:xfrm>
          <a:custGeom>
            <a:avLst/>
            <a:gdLst>
              <a:gd name="T0" fmla="*/ 53501759 w 116"/>
              <a:gd name="T1" fmla="*/ 0 h 194"/>
              <a:gd name="T2" fmla="*/ 103435978 w 116"/>
              <a:gd name="T3" fmla="*/ 311026404 h 194"/>
              <a:gd name="T4" fmla="*/ 15158737 w 116"/>
              <a:gd name="T5" fmla="*/ 417170647 h 194"/>
              <a:gd name="T6" fmla="*/ 2675182 w 116"/>
              <a:gd name="T7" fmla="*/ 311026404 h 194"/>
              <a:gd name="T8" fmla="*/ 28533705 w 116"/>
              <a:gd name="T9" fmla="*/ 241909076 h 194"/>
              <a:gd name="T10" fmla="*/ 53501759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155661" name="Freeform 13">
            <a:extLst>
              <a:ext uri="{FF2B5EF4-FFF2-40B4-BE49-F238E27FC236}">
                <a16:creationId xmlns:a16="http://schemas.microsoft.com/office/drawing/2014/main" id="{6029BEB7-4C6B-CD4D-124F-B326027F3243}"/>
              </a:ext>
            </a:extLst>
          </p:cNvPr>
          <p:cNvSpPr>
            <a:spLocks/>
          </p:cNvSpPr>
          <p:nvPr/>
        </p:nvSpPr>
        <p:spPr bwMode="auto">
          <a:xfrm>
            <a:off x="3352800" y="4572000"/>
            <a:ext cx="109538" cy="304800"/>
          </a:xfrm>
          <a:custGeom>
            <a:avLst/>
            <a:gdLst>
              <a:gd name="T0" fmla="*/ 53501759 w 116"/>
              <a:gd name="T1" fmla="*/ 0 h 194"/>
              <a:gd name="T2" fmla="*/ 103435978 w 116"/>
              <a:gd name="T3" fmla="*/ 311026404 h 194"/>
              <a:gd name="T4" fmla="*/ 15158737 w 116"/>
              <a:gd name="T5" fmla="*/ 417170647 h 194"/>
              <a:gd name="T6" fmla="*/ 2675182 w 116"/>
              <a:gd name="T7" fmla="*/ 311026404 h 194"/>
              <a:gd name="T8" fmla="*/ 28533705 w 116"/>
              <a:gd name="T9" fmla="*/ 241909076 h 194"/>
              <a:gd name="T10" fmla="*/ 53501759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24584" name="Line 14">
            <a:extLst>
              <a:ext uri="{FF2B5EF4-FFF2-40B4-BE49-F238E27FC236}">
                <a16:creationId xmlns:a16="http://schemas.microsoft.com/office/drawing/2014/main" id="{467601C3-4D69-975A-E319-5B1027931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graphicFrame>
        <p:nvGraphicFramePr>
          <p:cNvPr id="24585" name="Object 15">
            <a:extLst>
              <a:ext uri="{FF2B5EF4-FFF2-40B4-BE49-F238E27FC236}">
                <a16:creationId xmlns:a16="http://schemas.microsoft.com/office/drawing/2014/main" id="{51B34EA6-DA78-5FF8-7757-4D3B9ECF4E0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95600" y="4953000"/>
          <a:ext cx="9906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92100" imgH="196850" progId="Paint.Picture">
                  <p:embed/>
                </p:oleObj>
              </mc:Choice>
              <mc:Fallback>
                <p:oleObj name="Bitmap Image" r:id="rId4" imgW="292100" imgH="19685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9906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>
            <a:extLst>
              <a:ext uri="{FF2B5EF4-FFF2-40B4-BE49-F238E27FC236}">
                <a16:creationId xmlns:a16="http://schemas.microsoft.com/office/drawing/2014/main" id="{B9320FF1-6A4C-D72F-81DF-6208DCDD5FB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828800"/>
            <a:ext cx="936625" cy="555625"/>
            <a:chOff x="2990" y="1166"/>
            <a:chExt cx="624" cy="384"/>
          </a:xfrm>
        </p:grpSpPr>
        <p:sp>
          <p:nvSpPr>
            <p:cNvPr id="24599" name="Freeform 17">
              <a:extLst>
                <a:ext uri="{FF2B5EF4-FFF2-40B4-BE49-F238E27FC236}">
                  <a16:creationId xmlns:a16="http://schemas.microsoft.com/office/drawing/2014/main" id="{4E719202-033C-373C-8810-9105AA7A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166"/>
              <a:ext cx="624" cy="384"/>
            </a:xfrm>
            <a:custGeom>
              <a:avLst/>
              <a:gdLst>
                <a:gd name="T0" fmla="*/ 624 w 624"/>
                <a:gd name="T1" fmla="*/ 384 h 384"/>
                <a:gd name="T2" fmla="*/ 384 w 624"/>
                <a:gd name="T3" fmla="*/ 144 h 384"/>
                <a:gd name="T4" fmla="*/ 0 w 624"/>
                <a:gd name="T5" fmla="*/ 0 h 384"/>
                <a:gd name="T6" fmla="*/ 0 60000 65536"/>
                <a:gd name="T7" fmla="*/ 0 60000 65536"/>
                <a:gd name="T8" fmla="*/ 0 60000 65536"/>
                <a:gd name="T9" fmla="*/ 0 w 624"/>
                <a:gd name="T10" fmla="*/ 0 h 384"/>
                <a:gd name="T11" fmla="*/ 624 w 62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84">
                  <a:moveTo>
                    <a:pt x="624" y="384"/>
                  </a:moveTo>
                  <a:cubicBezTo>
                    <a:pt x="556" y="296"/>
                    <a:pt x="488" y="208"/>
                    <a:pt x="384" y="144"/>
                  </a:cubicBezTo>
                  <a:cubicBezTo>
                    <a:pt x="280" y="80"/>
                    <a:pt x="140" y="4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4600" name="Line 18">
              <a:extLst>
                <a:ext uri="{FF2B5EF4-FFF2-40B4-BE49-F238E27FC236}">
                  <a16:creationId xmlns:a16="http://schemas.microsoft.com/office/drawing/2014/main" id="{0AA88272-4F34-372B-CD85-0EF6335D8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1248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4587" name="Oval 19">
            <a:extLst>
              <a:ext uri="{FF2B5EF4-FFF2-40B4-BE49-F238E27FC236}">
                <a16:creationId xmlns:a16="http://schemas.microsoft.com/office/drawing/2014/main" id="{240AD2A6-CF16-964C-C47C-5E79D732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5668" name="Freeform 20">
            <a:extLst>
              <a:ext uri="{FF2B5EF4-FFF2-40B4-BE49-F238E27FC236}">
                <a16:creationId xmlns:a16="http://schemas.microsoft.com/office/drawing/2014/main" id="{FFD7D905-914A-16DC-D437-1700019F03CD}"/>
              </a:ext>
            </a:extLst>
          </p:cNvPr>
          <p:cNvSpPr>
            <a:spLocks/>
          </p:cNvSpPr>
          <p:nvPr/>
        </p:nvSpPr>
        <p:spPr bwMode="auto">
          <a:xfrm>
            <a:off x="3352800" y="4876800"/>
            <a:ext cx="109538" cy="304800"/>
          </a:xfrm>
          <a:custGeom>
            <a:avLst/>
            <a:gdLst>
              <a:gd name="T0" fmla="*/ 53501759 w 116"/>
              <a:gd name="T1" fmla="*/ 0 h 194"/>
              <a:gd name="T2" fmla="*/ 103435978 w 116"/>
              <a:gd name="T3" fmla="*/ 311026404 h 194"/>
              <a:gd name="T4" fmla="*/ 15158737 w 116"/>
              <a:gd name="T5" fmla="*/ 417170647 h 194"/>
              <a:gd name="T6" fmla="*/ 2675182 w 116"/>
              <a:gd name="T7" fmla="*/ 311026404 h 194"/>
              <a:gd name="T8" fmla="*/ 28533705 w 116"/>
              <a:gd name="T9" fmla="*/ 241909076 h 194"/>
              <a:gd name="T10" fmla="*/ 53501759 w 116"/>
              <a:gd name="T11" fmla="*/ 0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94"/>
              <a:gd name="T20" fmla="*/ 116 w 116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94">
                <a:moveTo>
                  <a:pt x="60" y="0"/>
                </a:moveTo>
                <a:cubicBezTo>
                  <a:pt x="93" y="100"/>
                  <a:pt x="72" y="59"/>
                  <a:pt x="116" y="126"/>
                </a:cubicBezTo>
                <a:cubicBezTo>
                  <a:pt x="94" y="194"/>
                  <a:pt x="82" y="190"/>
                  <a:pt x="17" y="169"/>
                </a:cubicBezTo>
                <a:cubicBezTo>
                  <a:pt x="12" y="155"/>
                  <a:pt x="0" y="141"/>
                  <a:pt x="3" y="126"/>
                </a:cubicBezTo>
                <a:cubicBezTo>
                  <a:pt x="6" y="113"/>
                  <a:pt x="25" y="109"/>
                  <a:pt x="32" y="98"/>
                </a:cubicBezTo>
                <a:cubicBezTo>
                  <a:pt x="40" y="84"/>
                  <a:pt x="58" y="10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VN"/>
          </a:p>
        </p:txBody>
      </p:sp>
      <p:sp>
        <p:nvSpPr>
          <p:cNvPr id="24589" name="Oval 21">
            <a:extLst>
              <a:ext uri="{FF2B5EF4-FFF2-40B4-BE49-F238E27FC236}">
                <a16:creationId xmlns:a16="http://schemas.microsoft.com/office/drawing/2014/main" id="{8DE0FBE2-5355-E17C-278A-63B048A3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14450"/>
            <a:ext cx="5334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155670" name="Picture 22" descr="dan2">
            <a:extLst>
              <a:ext uri="{FF2B5EF4-FFF2-40B4-BE49-F238E27FC236}">
                <a16:creationId xmlns:a16="http://schemas.microsoft.com/office/drawing/2014/main" id="{88705C9F-1E76-4ED5-567D-E2A9656A791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838200"/>
            <a:ext cx="1676400" cy="1600200"/>
          </a:xfrm>
          <a:noFill/>
        </p:spPr>
      </p:pic>
      <p:sp>
        <p:nvSpPr>
          <p:cNvPr id="155671" name="Text Box 23">
            <a:extLst>
              <a:ext uri="{FF2B5EF4-FFF2-40B4-BE49-F238E27FC236}">
                <a16:creationId xmlns:a16="http://schemas.microsoft.com/office/drawing/2014/main" id="{4066D57D-2D0E-D1F0-DFD6-92E36995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67000"/>
            <a:ext cx="1981200" cy="3022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Khi ®­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ưêng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liªn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hÖ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t¹m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thêi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®­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ưîc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hình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thµnh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ph¶n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x¹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cã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iÒu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kiÖn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®­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ưîc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thµnh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lËp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.</a:t>
            </a:r>
          </a:p>
        </p:txBody>
      </p:sp>
      <p:sp>
        <p:nvSpPr>
          <p:cNvPr id="155672" name="AutoShape 24">
            <a:extLst>
              <a:ext uri="{FF2B5EF4-FFF2-40B4-BE49-F238E27FC236}">
                <a16:creationId xmlns:a16="http://schemas.microsoft.com/office/drawing/2014/main" id="{71ED280E-348F-B551-45AE-4A0DA4A29B4E}"/>
              </a:ext>
            </a:extLst>
          </p:cNvPr>
          <p:cNvSpPr>
            <a:spLocks/>
          </p:cNvSpPr>
          <p:nvPr/>
        </p:nvSpPr>
        <p:spPr bwMode="auto">
          <a:xfrm>
            <a:off x="6705600" y="1066800"/>
            <a:ext cx="2057400" cy="1066800"/>
          </a:xfrm>
          <a:prstGeom prst="borderCallout2">
            <a:avLst>
              <a:gd name="adj1" fmla="val 10713"/>
              <a:gd name="adj2" fmla="val -3704"/>
              <a:gd name="adj3" fmla="val 10713"/>
              <a:gd name="adj4" fmla="val -55556"/>
              <a:gd name="adj5" fmla="val 90773"/>
              <a:gd name="adj6" fmla="val -10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itchFamily="34" charset="0"/>
              </a:rPr>
              <a:t>Đ­ưêng liªn hÖ tam thêi ®· ®­ưîc hoµn thµnh.</a:t>
            </a:r>
          </a:p>
        </p:txBody>
      </p:sp>
      <p:sp>
        <p:nvSpPr>
          <p:cNvPr id="155673" name="Text Box 25">
            <a:extLst>
              <a:ext uri="{FF2B5EF4-FFF2-40B4-BE49-F238E27FC236}">
                <a16:creationId xmlns:a16="http://schemas.microsoft.com/office/drawing/2014/main" id="{466D4108-BC8C-CB17-62FF-F882BED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83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.VnArial" pitchFamily="34" charset="0"/>
              </a:rPr>
              <a:t>Ph¶n x¹ cã ®iÒu kiÖn tiÕt n­ưíc bät víi ¸nh ®Ìn ®ư­îc thiÕt lËp.</a:t>
            </a:r>
          </a:p>
        </p:txBody>
      </p:sp>
      <p:sp>
        <p:nvSpPr>
          <p:cNvPr id="24594" name="Text Box 26">
            <a:extLst>
              <a:ext uri="{FF2B5EF4-FFF2-40B4-BE49-F238E27FC236}">
                <a16:creationId xmlns:a16="http://schemas.microsoft.com/office/drawing/2014/main" id="{71C1538A-D3A5-6D87-AB58-47CAF24E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.VnArial" pitchFamily="34" charset="0"/>
              </a:rPr>
              <a:t>ThÝ nghiÖm cña Papl«p</a:t>
            </a:r>
          </a:p>
        </p:txBody>
      </p:sp>
      <p:sp>
        <p:nvSpPr>
          <p:cNvPr id="155675" name="Line 27">
            <a:extLst>
              <a:ext uri="{FF2B5EF4-FFF2-40B4-BE49-F238E27FC236}">
                <a16:creationId xmlns:a16="http://schemas.microsoft.com/office/drawing/2014/main" id="{D2BF1B9B-57B4-1DE3-4198-AE9E018E8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76400"/>
            <a:ext cx="914400" cy="838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55676" name="Oval 28">
            <a:extLst>
              <a:ext uri="{FF2B5EF4-FFF2-40B4-BE49-F238E27FC236}">
                <a16:creationId xmlns:a16="http://schemas.microsoft.com/office/drawing/2014/main" id="{636E3E84-5424-79AC-59F7-2B69A01E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124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5677" name="Oval 29">
            <a:extLst>
              <a:ext uri="{FF2B5EF4-FFF2-40B4-BE49-F238E27FC236}">
                <a16:creationId xmlns:a16="http://schemas.microsoft.com/office/drawing/2014/main" id="{119EC7DC-D4B4-91E1-4191-FCCAD712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2362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55678" name="Oval 30">
            <a:extLst>
              <a:ext uri="{FF2B5EF4-FFF2-40B4-BE49-F238E27FC236}">
                <a16:creationId xmlns:a16="http://schemas.microsoft.com/office/drawing/2014/main" id="{94571A53-CCE0-D64D-C2F0-9C8DFBF3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1773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 animBg="1"/>
      <p:bldP spid="155672" grpId="0" animBg="1"/>
      <p:bldP spid="155673" grpId="0"/>
      <p:bldP spid="155676" grpId="0" animBg="1"/>
      <p:bldP spid="155677" grpId="0" animBg="1"/>
      <p:bldP spid="155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>
            <a:extLst>
              <a:ext uri="{FF2B5EF4-FFF2-40B4-BE49-F238E27FC236}">
                <a16:creationId xmlns:a16="http://schemas.microsoft.com/office/drawing/2014/main" id="{426EC832-DB08-798D-AA3D-F4921062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7150"/>
            <a:ext cx="9067800" cy="427038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</p:spPr>
        <p:txBody>
          <a:bodyPr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en-US" sz="2200" b="1">
                <a:solidFill>
                  <a:srgbClr val="FF0000"/>
                </a:solidFill>
                <a:latin typeface=".VnTimeH" panose="020B7200000000000000" pitchFamily="34" charset="0"/>
              </a:rPr>
              <a:t>Bµi 52 : ph¶n x¹ kh«ng ®iÒu kiÖn vµ ph¶n x¹ cã ®iÒu kiÖn</a:t>
            </a:r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FBA7C485-8AB8-D149-6A2B-54DA9C7DE741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58288" cy="6896100"/>
            <a:chOff x="0" y="-10"/>
            <a:chExt cx="5769" cy="4344"/>
          </a:xfrm>
        </p:grpSpPr>
        <p:pic>
          <p:nvPicPr>
            <p:cNvPr id="26633" name="Picture 4">
              <a:extLst>
                <a:ext uri="{FF2B5EF4-FFF2-40B4-BE49-F238E27FC236}">
                  <a16:creationId xmlns:a16="http://schemas.microsoft.com/office/drawing/2014/main" id="{3A587C41-1DD4-7F3F-2FBC-3151555AA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4" name="Picture 5">
              <a:extLst>
                <a:ext uri="{FF2B5EF4-FFF2-40B4-BE49-F238E27FC236}">
                  <a16:creationId xmlns:a16="http://schemas.microsoft.com/office/drawing/2014/main" id="{7245B252-A0F3-9EBC-E8AE-DCEBD2E64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5" name="Picture 6">
              <a:extLst>
                <a:ext uri="{FF2B5EF4-FFF2-40B4-BE49-F238E27FC236}">
                  <a16:creationId xmlns:a16="http://schemas.microsoft.com/office/drawing/2014/main" id="{7322CF9D-12CB-6D1E-B0DE-333A5D6B0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6" name="Picture 7">
              <a:extLst>
                <a:ext uri="{FF2B5EF4-FFF2-40B4-BE49-F238E27FC236}">
                  <a16:creationId xmlns:a16="http://schemas.microsoft.com/office/drawing/2014/main" id="{B6122485-167B-D45F-A30D-71FA1EEEE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28" name="Rectangle 8">
            <a:extLst>
              <a:ext uri="{FF2B5EF4-FFF2-40B4-BE49-F238E27FC236}">
                <a16:creationId xmlns:a16="http://schemas.microsoft.com/office/drawing/2014/main" id="{CFC09035-C648-E05C-A67F-68ECA63DF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46100"/>
            <a:ext cx="719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.VnTimeH" panose="020B7200000000000000" pitchFamily="34" charset="0"/>
              </a:rPr>
              <a:t>I. Ph©n biÖt ph¶n x¹ cã ®iÒu kiÖn vµ ph¶n x¹ kh«ng ®iÒu kiÖn</a:t>
            </a: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10650A72-B599-9085-4BEF-ABB20A774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27100"/>
            <a:ext cx="4587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.VnTimeH" panose="020B7200000000000000" pitchFamily="34" charset="0"/>
              </a:rPr>
              <a:t>II. Sù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altLang="en-US" sz="1600" b="1">
                <a:latin typeface=".VnTimeH" panose="020B7200000000000000" pitchFamily="34" charset="0"/>
              </a:rPr>
              <a:t>nh thµnh ph¶n x¹ cã ®iÒu kiÖn</a:t>
            </a: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64F359FE-FDCD-6B45-35A2-89EA73EF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217613"/>
            <a:ext cx="407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1.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>
                <a:latin typeface=".VnTime" panose="020B7200000000000000" pitchFamily="34" charset="0"/>
              </a:rPr>
              <a:t> thµnh ph¶n x¹ cã ®iÒu kiÖn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7EC0271F-156A-0D1C-3473-726189541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460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4">
            <a:extLst>
              <a:ext uri="{FF2B5EF4-FFF2-40B4-BE49-F238E27FC236}">
                <a16:creationId xmlns:a16="http://schemas.microsoft.com/office/drawing/2014/main" id="{7D38D226-C546-74ED-CF7D-69BD48FC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2060575"/>
            <a:ext cx="77962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Paplop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9C9C8A9-D01C-EA62-DAA0-6AA7C5AC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353585"/>
            <a:ext cx="8424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Ánh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đèn</a:t>
            </a:r>
            <a:endParaRPr lang="en-US" altLang="en-US" sz="2800" b="1" i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thức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>
            <a:extLst>
              <a:ext uri="{FF2B5EF4-FFF2-40B4-BE49-F238E27FC236}">
                <a16:creationId xmlns:a16="http://schemas.microsoft.com/office/drawing/2014/main" id="{C84F203A-61FF-86FB-52E9-4B3277F3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7150"/>
            <a:ext cx="9067800" cy="427038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</p:spPr>
        <p:txBody>
          <a:bodyPr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en-US" sz="2200" b="1">
                <a:solidFill>
                  <a:srgbClr val="FF0000"/>
                </a:solidFill>
                <a:latin typeface=".VnTimeH" panose="020B7200000000000000" pitchFamily="34" charset="0"/>
              </a:rPr>
              <a:t>Bµi 52 : ph¶n x¹ kh«ng ®iÒu kiÖn vµ ph¶n x¹ cã ®iÒu kiÖn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FEF3D02D-6B80-C37A-FE99-6E1B193E236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58288" cy="6896100"/>
            <a:chOff x="0" y="-10"/>
            <a:chExt cx="5769" cy="4344"/>
          </a:xfrm>
        </p:grpSpPr>
        <p:pic>
          <p:nvPicPr>
            <p:cNvPr id="29706" name="Picture 4">
              <a:extLst>
                <a:ext uri="{FF2B5EF4-FFF2-40B4-BE49-F238E27FC236}">
                  <a16:creationId xmlns:a16="http://schemas.microsoft.com/office/drawing/2014/main" id="{0A69AD76-D5EB-DE68-4A7B-D1A4599ED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" name="Picture 5">
              <a:extLst>
                <a:ext uri="{FF2B5EF4-FFF2-40B4-BE49-F238E27FC236}">
                  <a16:creationId xmlns:a16="http://schemas.microsoft.com/office/drawing/2014/main" id="{85A868CB-D541-290A-D532-573373B4F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" name="Picture 6">
              <a:extLst>
                <a:ext uri="{FF2B5EF4-FFF2-40B4-BE49-F238E27FC236}">
                  <a16:creationId xmlns:a16="http://schemas.microsoft.com/office/drawing/2014/main" id="{5F52A675-BDC5-8B34-B572-03E888B57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" name="Picture 7">
              <a:extLst>
                <a:ext uri="{FF2B5EF4-FFF2-40B4-BE49-F238E27FC236}">
                  <a16:creationId xmlns:a16="http://schemas.microsoft.com/office/drawing/2014/main" id="{95D6C6E5-E08B-D06C-EC9B-F829D0F12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700" name="Rectangle 8">
            <a:extLst>
              <a:ext uri="{FF2B5EF4-FFF2-40B4-BE49-F238E27FC236}">
                <a16:creationId xmlns:a16="http://schemas.microsoft.com/office/drawing/2014/main" id="{5A573381-D913-5343-A18E-2E0D9197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515938"/>
            <a:ext cx="897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H" panose="020B7200000000000000" pitchFamily="34" charset="0"/>
              </a:rPr>
              <a:t>I. Ph©n biÖt ph¶n x¹ cã ®iÒu kiÖn vµ ph¶n x¹ kh«ng ®iÒu kiÖn</a:t>
            </a:r>
          </a:p>
        </p:txBody>
      </p:sp>
      <p:sp>
        <p:nvSpPr>
          <p:cNvPr id="29701" name="Rectangle 9">
            <a:extLst>
              <a:ext uri="{FF2B5EF4-FFF2-40B4-BE49-F238E27FC236}">
                <a16:creationId xmlns:a16="http://schemas.microsoft.com/office/drawing/2014/main" id="{2F23DACE-FAC6-D55F-0E8C-C9BD1E50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896938"/>
            <a:ext cx="5695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H" panose="020B7200000000000000" pitchFamily="34" charset="0"/>
              </a:rPr>
              <a:t>II. Sù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2000" b="1">
                <a:latin typeface=".VnTimeH" panose="020B7200000000000000" pitchFamily="34" charset="0"/>
              </a:rPr>
              <a:t>thµnh ph¶n x¹ cã ®iÒu kiÖn</a:t>
            </a:r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53A0C93A-393E-5612-F533-36ABDE99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206500"/>
            <a:ext cx="563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1.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>
                <a:latin typeface=".VnTime" panose="020B7200000000000000" pitchFamily="34" charset="0"/>
              </a:rPr>
              <a:t> thµnh ph¶n x¹ cã ®iÒu kiÖn</a:t>
            </a: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63F65CBE-8AD5-BF5C-954C-4DBE3D16B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140396"/>
            <a:ext cx="82073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76776056-D8C2-C90E-9154-BE81A442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3519815"/>
            <a:ext cx="7194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05" name="Text Box 14">
            <a:extLst>
              <a:ext uri="{FF2B5EF4-FFF2-40B4-BE49-F238E27FC236}">
                <a16:creationId xmlns:a16="http://schemas.microsoft.com/office/drawing/2014/main" id="{AEA7142A-CE62-99EC-220F-5814A683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a) Đ</a:t>
            </a:r>
            <a:r>
              <a:rPr lang="en-US" altLang="en-US" sz="2800" b="1">
                <a:latin typeface=".VnTime" panose="020B7200000000000000" pitchFamily="34" charset="0"/>
              </a:rPr>
              <a:t>iÒu kiÖn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97B48-C7FE-B07B-0CDF-0E4B32F34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4" t="10354" r="49056" b="80973"/>
          <a:stretch/>
        </p:blipFill>
        <p:spPr>
          <a:xfrm>
            <a:off x="2572268" y="1622752"/>
            <a:ext cx="1152127" cy="57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  <p:bldP spid="768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D129717-F866-1B3B-7783-7F6028FA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id="{D7B0AE11-F3FB-E185-B7E0-BD994D9F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276475"/>
            <a:ext cx="7270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PHẢN XẠ KHÔNG ĐIỀU KIỆN VÀ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      PHẢN XẠ CÓ ĐIỀU KIỆN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602FB72A-0BBE-DFDA-22CE-3FCD2218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484313"/>
            <a:ext cx="1826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2"/>
                </a:solidFill>
              </a:rPr>
              <a:t>TIẾT 55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>
            <a:extLst>
              <a:ext uri="{FF2B5EF4-FFF2-40B4-BE49-F238E27FC236}">
                <a16:creationId xmlns:a16="http://schemas.microsoft.com/office/drawing/2014/main" id="{55DB3DE2-E10B-98B1-CBED-654CFC404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7150"/>
            <a:ext cx="9067800" cy="427038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</p:spPr>
        <p:txBody>
          <a:bodyPr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en-US" sz="2200" b="1">
                <a:solidFill>
                  <a:srgbClr val="FF0000"/>
                </a:solidFill>
                <a:latin typeface=".VnTimeH" panose="020B7200000000000000" pitchFamily="34" charset="0"/>
              </a:rPr>
              <a:t>Bµi 52 : ph¶n x¹ kh«ng ®iÒu kiÖn vµ ph¶n x¹ cã ®iÒu kiÖn</a:t>
            </a: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D4C64ECB-5DBD-C5A8-3FFA-D12492C5BA85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58288" cy="6896100"/>
            <a:chOff x="0" y="-10"/>
            <a:chExt cx="5769" cy="4344"/>
          </a:xfrm>
        </p:grpSpPr>
        <p:pic>
          <p:nvPicPr>
            <p:cNvPr id="30730" name="Picture 4">
              <a:extLst>
                <a:ext uri="{FF2B5EF4-FFF2-40B4-BE49-F238E27FC236}">
                  <a16:creationId xmlns:a16="http://schemas.microsoft.com/office/drawing/2014/main" id="{D7A9660C-F74C-885D-6E72-213DCD961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1" name="Picture 5">
              <a:extLst>
                <a:ext uri="{FF2B5EF4-FFF2-40B4-BE49-F238E27FC236}">
                  <a16:creationId xmlns:a16="http://schemas.microsoft.com/office/drawing/2014/main" id="{6B23CA26-EDCE-D1CE-3A9A-1D29FE00A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2" name="Picture 6">
              <a:extLst>
                <a:ext uri="{FF2B5EF4-FFF2-40B4-BE49-F238E27FC236}">
                  <a16:creationId xmlns:a16="http://schemas.microsoft.com/office/drawing/2014/main" id="{E09E3A58-4074-0212-AF45-9346939E7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3" name="Picture 7">
              <a:extLst>
                <a:ext uri="{FF2B5EF4-FFF2-40B4-BE49-F238E27FC236}">
                  <a16:creationId xmlns:a16="http://schemas.microsoft.com/office/drawing/2014/main" id="{41BF9A7D-BF01-A6DE-923B-BE2EBC22E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4" name="Rectangle 8">
            <a:extLst>
              <a:ext uri="{FF2B5EF4-FFF2-40B4-BE49-F238E27FC236}">
                <a16:creationId xmlns:a16="http://schemas.microsoft.com/office/drawing/2014/main" id="{0C63F10B-4C06-62FA-A0B7-1E53B3FF6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515938"/>
            <a:ext cx="897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H" panose="020B7200000000000000" pitchFamily="34" charset="0"/>
              </a:rPr>
              <a:t>I. Ph©n biÖt ph¶n x¹ cã ®iÒu kiÖn vµ ph¶n x¹ kh«ng ®iÒu kiÖn</a:t>
            </a:r>
          </a:p>
        </p:txBody>
      </p:sp>
      <p:sp>
        <p:nvSpPr>
          <p:cNvPr id="30725" name="Rectangle 9">
            <a:extLst>
              <a:ext uri="{FF2B5EF4-FFF2-40B4-BE49-F238E27FC236}">
                <a16:creationId xmlns:a16="http://schemas.microsoft.com/office/drawing/2014/main" id="{01DCED75-79F2-C4D7-F843-55951B4A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" y="896908"/>
            <a:ext cx="56957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.VnTimeH" panose="020B7200000000000000" pitchFamily="34" charset="0"/>
              </a:rPr>
              <a:t>II. </a:t>
            </a:r>
            <a:r>
              <a:rPr lang="en-US" altLang="en-US" sz="2000" b="1" dirty="0" err="1">
                <a:latin typeface=".VnTimeH" panose="020B7200000000000000" pitchFamily="34" charset="0"/>
              </a:rPr>
              <a:t>Sù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thµnh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ph¶n</a:t>
            </a:r>
            <a:r>
              <a:rPr lang="en-US" altLang="en-US" sz="2000" b="1" dirty="0">
                <a:latin typeface=".VnTimeH" panose="020B7200000000000000" pitchFamily="34" charset="0"/>
              </a:rPr>
              <a:t> x¹ </a:t>
            </a:r>
            <a:r>
              <a:rPr lang="en-US" altLang="en-US" sz="2000" b="1" dirty="0" err="1">
                <a:latin typeface=".VnTimeH" panose="020B7200000000000000" pitchFamily="34" charset="0"/>
              </a:rPr>
              <a:t>cã</a:t>
            </a:r>
            <a:r>
              <a:rPr lang="en-US" altLang="en-US" sz="2000" b="1" dirty="0">
                <a:latin typeface=".VnTimeH" panose="020B7200000000000000" pitchFamily="34" charset="0"/>
              </a:rPr>
              <a:t> ®</a:t>
            </a:r>
            <a:r>
              <a:rPr lang="en-US" altLang="en-US" sz="2000" b="1" dirty="0" err="1">
                <a:latin typeface=".VnTimeH" panose="020B7200000000000000" pitchFamily="34" charset="0"/>
              </a:rPr>
              <a:t>iÒu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kiÖn</a:t>
            </a:r>
            <a:endParaRPr lang="en-US" altLang="en-US" sz="2000" b="1" dirty="0">
              <a:latin typeface=".VnTimeH" panose="020B7200000000000000" pitchFamily="34" charset="0"/>
            </a:endParaRPr>
          </a:p>
        </p:txBody>
      </p:sp>
      <p:sp>
        <p:nvSpPr>
          <p:cNvPr id="30726" name="Rectangle 10">
            <a:extLst>
              <a:ext uri="{FF2B5EF4-FFF2-40B4-BE49-F238E27FC236}">
                <a16:creationId xmlns:a16="http://schemas.microsoft.com/office/drawing/2014/main" id="{AC366959-E758-BB88-F604-274E3AA5A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208088"/>
            <a:ext cx="5505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.VnTime" panose="020B7200000000000000" pitchFamily="34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thµnh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ph¶n</a:t>
            </a:r>
            <a:r>
              <a:rPr lang="en-US" altLang="en-US" sz="2800" b="1" dirty="0">
                <a:latin typeface=".VnTime" panose="020B7200000000000000" pitchFamily="34" charset="0"/>
              </a:rPr>
              <a:t> x¹ </a:t>
            </a:r>
            <a:r>
              <a:rPr lang="en-US" altLang="en-US" sz="2800" b="1" dirty="0" err="1">
                <a:latin typeface=".VnTime" panose="020B7200000000000000" pitchFamily="34" charset="0"/>
              </a:rPr>
              <a:t>cã</a:t>
            </a:r>
            <a:r>
              <a:rPr lang="en-US" altLang="en-US" sz="2800" b="1" dirty="0">
                <a:latin typeface=".VnTime" panose="020B7200000000000000" pitchFamily="34" charset="0"/>
              </a:rPr>
              <a:t> ®</a:t>
            </a:r>
            <a:r>
              <a:rPr lang="en-US" altLang="en-US" sz="2800" b="1" dirty="0" err="1">
                <a:latin typeface=".VnTime" panose="020B7200000000000000" pitchFamily="34" charset="0"/>
              </a:rPr>
              <a:t>iÒu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kiÖn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30727" name="Text Box 13">
            <a:extLst>
              <a:ext uri="{FF2B5EF4-FFF2-40B4-BE49-F238E27FC236}">
                <a16:creationId xmlns:a16="http://schemas.microsoft.com/office/drawing/2014/main" id="{51B7F824-F89E-50EE-F09A-1BBED2FA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a) Đ</a:t>
            </a:r>
            <a:r>
              <a:rPr lang="en-US" altLang="en-US" sz="2800" b="1">
                <a:latin typeface=".VnTime" panose="020B7200000000000000" pitchFamily="34" charset="0"/>
              </a:rPr>
              <a:t>iÒu kiÖn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0728" name="Text Box 14">
            <a:extLst>
              <a:ext uri="{FF2B5EF4-FFF2-40B4-BE49-F238E27FC236}">
                <a16:creationId xmlns:a16="http://schemas.microsoft.com/office/drawing/2014/main" id="{58B25D74-2031-F52E-805E-2CA8E821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3889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 </a:t>
            </a:r>
            <a:r>
              <a:rPr lang="en-US" altLang="en-US" sz="2800" b="1">
                <a:latin typeface=".VnTime" panose="020B7200000000000000" pitchFamily="34" charset="0"/>
              </a:rPr>
              <a:t>B¶n chÊt: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.VnTime" panose="020B7200000000000000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0729" name="AutoShape 15">
            <a:extLst>
              <a:ext uri="{FF2B5EF4-FFF2-40B4-BE49-F238E27FC236}">
                <a16:creationId xmlns:a16="http://schemas.microsoft.com/office/drawing/2014/main" id="{C426705D-CA3A-2300-B995-AF0B8B6B3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62400"/>
            <a:ext cx="8424862" cy="1843088"/>
          </a:xfrm>
          <a:prstGeom prst="cloudCallout">
            <a:avLst>
              <a:gd name="adj1" fmla="val -32116"/>
              <a:gd name="adj2" fmla="val 94704"/>
            </a:avLst>
          </a:prstGeom>
          <a:solidFill>
            <a:srgbClr val="FF0066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Bản chất của quá trình hình thành pxcđk là gì?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>
            <a:extLst>
              <a:ext uri="{FF2B5EF4-FFF2-40B4-BE49-F238E27FC236}">
                <a16:creationId xmlns:a16="http://schemas.microsoft.com/office/drawing/2014/main" id="{04882FE4-154B-0F70-C236-2D06730B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7150"/>
            <a:ext cx="9067800" cy="427038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</p:spPr>
        <p:txBody>
          <a:bodyPr r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en-US" sz="2200" b="1">
                <a:solidFill>
                  <a:srgbClr val="FF0000"/>
                </a:solidFill>
                <a:latin typeface=".VnTimeH" panose="020B7200000000000000" pitchFamily="34" charset="0"/>
              </a:rPr>
              <a:t>Bµi 52 : ph¶n x¹ kh«ng ®iÒu kiÖn vµ ph¶n x¹ cã ®iÒu kiÖn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6316A826-CE1C-DB5D-F9DA-6B16F8A1B692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9158288" cy="6896100"/>
            <a:chOff x="0" y="-10"/>
            <a:chExt cx="5769" cy="4344"/>
          </a:xfrm>
        </p:grpSpPr>
        <p:pic>
          <p:nvPicPr>
            <p:cNvPr id="31754" name="Picture 4">
              <a:extLst>
                <a:ext uri="{FF2B5EF4-FFF2-40B4-BE49-F238E27FC236}">
                  <a16:creationId xmlns:a16="http://schemas.microsoft.com/office/drawing/2014/main" id="{1AEE1D0B-B534-2273-CD96-1D50B3D4D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5" name="Picture 5">
              <a:extLst>
                <a:ext uri="{FF2B5EF4-FFF2-40B4-BE49-F238E27FC236}">
                  <a16:creationId xmlns:a16="http://schemas.microsoft.com/office/drawing/2014/main" id="{6DD04F87-D621-3100-2668-CE8E0249C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6" name="Picture 6">
              <a:extLst>
                <a:ext uri="{FF2B5EF4-FFF2-40B4-BE49-F238E27FC236}">
                  <a16:creationId xmlns:a16="http://schemas.microsoft.com/office/drawing/2014/main" id="{BEAA68C5-E7B5-51DD-46B4-7D51259C2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7" name="Picture 7">
              <a:extLst>
                <a:ext uri="{FF2B5EF4-FFF2-40B4-BE49-F238E27FC236}">
                  <a16:creationId xmlns:a16="http://schemas.microsoft.com/office/drawing/2014/main" id="{2125509E-6DBE-C3A8-C740-A471D07AB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48" name="Rectangle 8">
            <a:extLst>
              <a:ext uri="{FF2B5EF4-FFF2-40B4-BE49-F238E27FC236}">
                <a16:creationId xmlns:a16="http://schemas.microsoft.com/office/drawing/2014/main" id="{0676D051-830A-723E-4382-DA3E4259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515938"/>
            <a:ext cx="897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.VnTimeH" panose="020B7200000000000000" pitchFamily="34" charset="0"/>
              </a:rPr>
              <a:t>I. Ph©n biÖt ph¶n x¹ cã ®iÒu kiÖn vµ ph¶n x¹ kh«ng ®iÒu kiÖn</a:t>
            </a:r>
          </a:p>
        </p:txBody>
      </p:sp>
      <p:sp>
        <p:nvSpPr>
          <p:cNvPr id="31749" name="Rectangle 9">
            <a:extLst>
              <a:ext uri="{FF2B5EF4-FFF2-40B4-BE49-F238E27FC236}">
                <a16:creationId xmlns:a16="http://schemas.microsoft.com/office/drawing/2014/main" id="{209A5713-5605-98CE-1177-7E393832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" y="896908"/>
            <a:ext cx="56957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.VnTimeH" panose="020B7200000000000000" pitchFamily="34" charset="0"/>
              </a:rPr>
              <a:t>II. </a:t>
            </a:r>
            <a:r>
              <a:rPr lang="en-US" altLang="en-US" sz="2000" b="1" dirty="0" err="1">
                <a:latin typeface=".VnTimeH" panose="020B7200000000000000" pitchFamily="34" charset="0"/>
              </a:rPr>
              <a:t>Sù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thµnh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ph¶n</a:t>
            </a:r>
            <a:r>
              <a:rPr lang="en-US" altLang="en-US" sz="2000" b="1" dirty="0">
                <a:latin typeface=".VnTimeH" panose="020B7200000000000000" pitchFamily="34" charset="0"/>
              </a:rPr>
              <a:t> x¹ </a:t>
            </a:r>
            <a:r>
              <a:rPr lang="en-US" altLang="en-US" sz="2000" b="1" dirty="0" err="1">
                <a:latin typeface=".VnTimeH" panose="020B7200000000000000" pitchFamily="34" charset="0"/>
              </a:rPr>
              <a:t>cã</a:t>
            </a:r>
            <a:r>
              <a:rPr lang="en-US" altLang="en-US" sz="2000" b="1" dirty="0">
                <a:latin typeface=".VnTimeH" panose="020B7200000000000000" pitchFamily="34" charset="0"/>
              </a:rPr>
              <a:t> ®</a:t>
            </a:r>
            <a:r>
              <a:rPr lang="en-US" altLang="en-US" sz="2000" b="1" dirty="0" err="1">
                <a:latin typeface=".VnTimeH" panose="020B7200000000000000" pitchFamily="34" charset="0"/>
              </a:rPr>
              <a:t>iÒu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kiÖn</a:t>
            </a:r>
            <a:endParaRPr lang="en-US" altLang="en-US" sz="2000" b="1" dirty="0">
              <a:latin typeface=".VnTimeH" panose="020B7200000000000000" pitchFamily="34" charset="0"/>
            </a:endParaRPr>
          </a:p>
        </p:txBody>
      </p:sp>
      <p:sp>
        <p:nvSpPr>
          <p:cNvPr id="31750" name="Rectangle 10">
            <a:extLst>
              <a:ext uri="{FF2B5EF4-FFF2-40B4-BE49-F238E27FC236}">
                <a16:creationId xmlns:a16="http://schemas.microsoft.com/office/drawing/2014/main" id="{462C519B-CA61-2A6D-2AC1-A782FA2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84" y="1206034"/>
            <a:ext cx="5638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.VnTime" panose="020B7200000000000000" pitchFamily="34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thµnh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ph¶n</a:t>
            </a:r>
            <a:r>
              <a:rPr lang="en-US" altLang="en-US" sz="2800" b="1" dirty="0">
                <a:latin typeface=".VnTime" panose="020B7200000000000000" pitchFamily="34" charset="0"/>
              </a:rPr>
              <a:t> x¹ </a:t>
            </a:r>
            <a:r>
              <a:rPr lang="en-US" altLang="en-US" sz="2800" b="1" dirty="0" err="1">
                <a:latin typeface=".VnTime" panose="020B7200000000000000" pitchFamily="34" charset="0"/>
              </a:rPr>
              <a:t>cã</a:t>
            </a:r>
            <a:r>
              <a:rPr lang="en-US" altLang="en-US" sz="2800" b="1" dirty="0">
                <a:latin typeface=".VnTime" panose="020B7200000000000000" pitchFamily="34" charset="0"/>
              </a:rPr>
              <a:t> ®</a:t>
            </a:r>
            <a:r>
              <a:rPr lang="en-US" altLang="en-US" sz="2800" b="1" dirty="0" err="1">
                <a:latin typeface=".VnTime" panose="020B7200000000000000" pitchFamily="34" charset="0"/>
              </a:rPr>
              <a:t>iÒu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kiÖn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sp>
        <p:nvSpPr>
          <p:cNvPr id="31751" name="Text Box 13">
            <a:extLst>
              <a:ext uri="{FF2B5EF4-FFF2-40B4-BE49-F238E27FC236}">
                <a16:creationId xmlns:a16="http://schemas.microsoft.com/office/drawing/2014/main" id="{F5A6DC44-9CE5-9EEB-DFA5-017360E4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a) Đ</a:t>
            </a:r>
            <a:r>
              <a:rPr lang="en-US" altLang="en-US" sz="2800" b="1">
                <a:latin typeface=".VnTime" panose="020B7200000000000000" pitchFamily="34" charset="0"/>
              </a:rPr>
              <a:t>iÒu kiÖn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1752" name="Text Box 14">
            <a:extLst>
              <a:ext uri="{FF2B5EF4-FFF2-40B4-BE49-F238E27FC236}">
                <a16:creationId xmlns:a16="http://schemas.microsoft.com/office/drawing/2014/main" id="{C50A88A7-2B6E-A63A-2FE5-22775035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49" y="2220089"/>
            <a:ext cx="3889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 </a:t>
            </a:r>
            <a:r>
              <a:rPr lang="en-US" altLang="en-US" sz="2800" b="1">
                <a:latin typeface=".VnTime" panose="020B7200000000000000" pitchFamily="34" charset="0"/>
              </a:rPr>
              <a:t>B¶n chÊt: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.VnTime" panose="020B7200000000000000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1753" name="Text Box 17">
            <a:extLst>
              <a:ext uri="{FF2B5EF4-FFF2-40B4-BE49-F238E27FC236}">
                <a16:creationId xmlns:a16="http://schemas.microsoft.com/office/drawing/2014/main" id="{835BCE4E-1C4C-731B-113B-564B6CC8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26" y="2892681"/>
            <a:ext cx="77041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não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DA59B-4705-6ED0-4939-9B51CE53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4" t="10354" r="49056" b="80973"/>
          <a:stretch/>
        </p:blipFill>
        <p:spPr>
          <a:xfrm>
            <a:off x="2555875" y="2147009"/>
            <a:ext cx="1152127" cy="5777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483B50F6-89E3-37DA-7AE5-F7424C5A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28600"/>
            <a:ext cx="8283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Dựa vào thí nghiệm PapLov các em cho thêm ví dụ về việc thành lập PXCĐK.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4E877198-D2FF-9940-4674-3F9710E0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>
            <a:extLst>
              <a:ext uri="{FF2B5EF4-FFF2-40B4-BE49-F238E27FC236}">
                <a16:creationId xmlns:a16="http://schemas.microsoft.com/office/drawing/2014/main" id="{BDD9A1D2-0403-E594-9F73-335EAE3A1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3C8F86F0-D401-89E3-68EF-BF9CBC606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620">
            <a:off x="3048000" y="1295400"/>
            <a:ext cx="53276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>
            <a:extLst>
              <a:ext uri="{FF2B5EF4-FFF2-40B4-BE49-F238E27FC236}">
                <a16:creationId xmlns:a16="http://schemas.microsoft.com/office/drawing/2014/main" id="{248AC50F-D03B-61EA-0615-596704F0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0205C975-6402-E070-2709-46F82C13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1008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Oval 5">
            <a:extLst>
              <a:ext uri="{FF2B5EF4-FFF2-40B4-BE49-F238E27FC236}">
                <a16:creationId xmlns:a16="http://schemas.microsoft.com/office/drawing/2014/main" id="{A504798F-0CF8-2365-38BB-595952F29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91125" y="4797425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88070" name="Oval 6">
            <a:extLst>
              <a:ext uri="{FF2B5EF4-FFF2-40B4-BE49-F238E27FC236}">
                <a16:creationId xmlns:a16="http://schemas.microsoft.com/office/drawing/2014/main" id="{DBD67283-6325-52E9-F370-BA7FB7A7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5086350"/>
            <a:ext cx="71438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88071" name="Oval 7">
            <a:extLst>
              <a:ext uri="{FF2B5EF4-FFF2-40B4-BE49-F238E27FC236}">
                <a16:creationId xmlns:a16="http://schemas.microsoft.com/office/drawing/2014/main" id="{B92113DC-6298-B182-0FF3-8050DD1A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4870450"/>
            <a:ext cx="7143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88072" name="Oval 8">
            <a:extLst>
              <a:ext uri="{FF2B5EF4-FFF2-40B4-BE49-F238E27FC236}">
                <a16:creationId xmlns:a16="http://schemas.microsoft.com/office/drawing/2014/main" id="{E94E7384-C7A7-5F6A-8E78-43265625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5302250"/>
            <a:ext cx="7143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FF650731-E279-B037-BF66-210150B40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447800"/>
            <a:ext cx="762000" cy="1371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80404EF6-BE19-05DD-7E2F-1DCD97E23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0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Đường liên hệ tạm thời d</a:t>
            </a:r>
            <a:r>
              <a:rPr lang="en-US" altLang="en-US" sz="1800" b="1">
                <a:solidFill>
                  <a:srgbClr val="FF0000"/>
                </a:solidFill>
              </a:rPr>
              <a:t>ần mất đi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315A537F-419C-F353-D8DF-4D23794E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3300"/>
              </a:solidFill>
            </a:endParaRPr>
          </a:p>
        </p:txBody>
      </p:sp>
      <p:sp>
        <p:nvSpPr>
          <p:cNvPr id="88079" name="Oval 15">
            <a:extLst>
              <a:ext uri="{FF2B5EF4-FFF2-40B4-BE49-F238E27FC236}">
                <a16:creationId xmlns:a16="http://schemas.microsoft.com/office/drawing/2014/main" id="{D82C6D3E-8668-216E-8F7C-7719293D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14600"/>
            <a:ext cx="152400" cy="228600"/>
          </a:xfrm>
          <a:prstGeom prst="ellipse">
            <a:avLst/>
          </a:prstGeom>
          <a:solidFill>
            <a:srgbClr val="6600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88080" name="Oval 16">
            <a:extLst>
              <a:ext uri="{FF2B5EF4-FFF2-40B4-BE49-F238E27FC236}">
                <a16:creationId xmlns:a16="http://schemas.microsoft.com/office/drawing/2014/main" id="{A0BB56BE-A72B-F327-7E02-CC1C6FD3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52400" cy="228600"/>
          </a:xfrm>
          <a:prstGeom prst="ellipse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88081" name="Line 17">
            <a:extLst>
              <a:ext uri="{FF2B5EF4-FFF2-40B4-BE49-F238E27FC236}">
                <a16:creationId xmlns:a16="http://schemas.microsoft.com/office/drawing/2014/main" id="{92F095AD-B1AA-6B55-2D10-51165D849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124200"/>
            <a:ext cx="1676400" cy="228600"/>
          </a:xfrm>
          <a:prstGeom prst="line">
            <a:avLst/>
          </a:prstGeom>
          <a:noFill/>
          <a:ln w="76200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88082" name="Arc 18">
            <a:extLst>
              <a:ext uri="{FF2B5EF4-FFF2-40B4-BE49-F238E27FC236}">
                <a16:creationId xmlns:a16="http://schemas.microsoft.com/office/drawing/2014/main" id="{6E990CC7-C864-9DC2-E5A9-AEBAA590EFCD}"/>
              </a:ext>
            </a:extLst>
          </p:cNvPr>
          <p:cNvSpPr>
            <a:spLocks/>
          </p:cNvSpPr>
          <p:nvPr/>
        </p:nvSpPr>
        <p:spPr bwMode="auto">
          <a:xfrm rot="-10605529">
            <a:off x="6248400" y="2743200"/>
            <a:ext cx="609600" cy="1143000"/>
          </a:xfrm>
          <a:custGeom>
            <a:avLst/>
            <a:gdLst>
              <a:gd name="T0" fmla="*/ 0 w 21600"/>
              <a:gd name="T1" fmla="*/ 0 h 21600"/>
              <a:gd name="T2" fmla="*/ 17204267 w 21600"/>
              <a:gd name="T3" fmla="*/ 60483750 h 21600"/>
              <a:gd name="T4" fmla="*/ 0 w 21600"/>
              <a:gd name="T5" fmla="*/ 604837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88083" name="Arc 19">
            <a:extLst>
              <a:ext uri="{FF2B5EF4-FFF2-40B4-BE49-F238E27FC236}">
                <a16:creationId xmlns:a16="http://schemas.microsoft.com/office/drawing/2014/main" id="{C80A5A78-9DE1-1245-76BF-E2814D9C7DE7}"/>
              </a:ext>
            </a:extLst>
          </p:cNvPr>
          <p:cNvSpPr>
            <a:spLocks/>
          </p:cNvSpPr>
          <p:nvPr/>
        </p:nvSpPr>
        <p:spPr bwMode="auto">
          <a:xfrm rot="7896519">
            <a:off x="6057900" y="3619500"/>
            <a:ext cx="685800" cy="609600"/>
          </a:xfrm>
          <a:custGeom>
            <a:avLst/>
            <a:gdLst>
              <a:gd name="T0" fmla="*/ 0 w 21600"/>
              <a:gd name="T1" fmla="*/ 0 h 21600"/>
              <a:gd name="T2" fmla="*/ 21774150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88084" name="Arc 20">
            <a:extLst>
              <a:ext uri="{FF2B5EF4-FFF2-40B4-BE49-F238E27FC236}">
                <a16:creationId xmlns:a16="http://schemas.microsoft.com/office/drawing/2014/main" id="{B61B1346-3EB6-E5E7-59F1-043BD3F58EAA}"/>
              </a:ext>
            </a:extLst>
          </p:cNvPr>
          <p:cNvSpPr>
            <a:spLocks/>
          </p:cNvSpPr>
          <p:nvPr/>
        </p:nvSpPr>
        <p:spPr bwMode="auto">
          <a:xfrm>
            <a:off x="6324600" y="2667000"/>
            <a:ext cx="762000" cy="609600"/>
          </a:xfrm>
          <a:custGeom>
            <a:avLst/>
            <a:gdLst>
              <a:gd name="T0" fmla="*/ 0 w 21600"/>
              <a:gd name="T1" fmla="*/ 0 h 21600"/>
              <a:gd name="T2" fmla="*/ 26881667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9933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88085" name="Rectangle 21">
            <a:extLst>
              <a:ext uri="{FF2B5EF4-FFF2-40B4-BE49-F238E27FC236}">
                <a16:creationId xmlns:a16="http://schemas.microsoft.com/office/drawing/2014/main" id="{736CB40F-961F-E4B8-D8DF-37DCDB7C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492500" cy="35734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>
                <a:solidFill>
                  <a:srgbClr val="FF0000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81EFC63C-A358-1EEE-05C3-6FD53B48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311525"/>
            <a:ext cx="34925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.VnTime" panose="020B7200000000000000" pitchFamily="34" charset="0"/>
                <a:sym typeface="Wingdings" pitchFamily="2" charset="2"/>
              </a:rPr>
              <a:t>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bọt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bọt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do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tạm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endParaRPr lang="en-US" altLang="en-US" sz="28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8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 tmFilter="0, 0; .2, .5; .8, .5; 1, 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0" autoRev="1" fill="hold"/>
                                        <p:tgtEl>
                                          <p:spTgt spid="88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88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88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 tmFilter="0, 0; .2, .5; .8, .5; 1, 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0" autoRev="1" fill="hold"/>
                                        <p:tgtEl>
                                          <p:spTgt spid="88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 tmFilter="0, 0; .2, .5; .8, .5; 1, 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0" autoRev="1" fill="hold"/>
                                        <p:tgtEl>
                                          <p:spTgt spid="88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0" tmFilter="0, 0; .2, .5; .8, .5; 1, 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0" autoRev="1" fill="hold"/>
                                        <p:tgtEl>
                                          <p:spTgt spid="88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00087 0.05486 0.00417 0.10417 0.00417 0.15556 " pathEditMode="relative" rAng="0" ptsTypes="fA">
                                      <p:cBhvr>
                                        <p:cTn id="42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77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-0.00069 0.03055 -0.00208 0.06111 -0.00208 0.09166 C -0.00208 0.10555 -1.94444E-6 0.13333 -1.94444E-6 0.13356 " pathEditMode="relative" rAng="0" ptsTypes="ffA">
                                      <p:cBhvr>
                                        <p:cTn id="44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6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2.77778E-7 0.02407 2.77778E-7 0.04815 2.77778E-7 0.07222 " pathEditMode="relative" rAng="0" ptsTypes="fA">
                                      <p:cBhvr>
                                        <p:cTn id="46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1041 C 0.01719 0.04283 0.00591 -0.00509 0.00591 0.13959 " pathEditMode="relative" rAng="0" ptsTypes="fA">
                                      <p:cBhvr>
                                        <p:cTn id="48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7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79" grpId="0" animBg="1"/>
      <p:bldP spid="880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AutoShape 6">
            <a:extLst>
              <a:ext uri="{FF2B5EF4-FFF2-40B4-BE49-F238E27FC236}">
                <a16:creationId xmlns:a16="http://schemas.microsoft.com/office/drawing/2014/main" id="{1FBEB1A6-4C04-245D-D2DD-F7959598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7848600" cy="1752600"/>
          </a:xfrm>
          <a:prstGeom prst="cloudCallout">
            <a:avLst>
              <a:gd name="adj1" fmla="val -38694"/>
              <a:gd name="adj2" fmla="val 84602"/>
            </a:avLst>
          </a:prstGeom>
          <a:solidFill>
            <a:srgbClr val="FF0066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ức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ý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87047" name="Text Box 7">
            <a:extLst>
              <a:ext uri="{FF2B5EF4-FFF2-40B4-BE49-F238E27FC236}">
                <a16:creationId xmlns:a16="http://schemas.microsoft.com/office/drawing/2014/main" id="{794A5C82-8E3F-A16E-6F1B-B07C7A7C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66"/>
                </a:solidFill>
                <a:latin typeface="Times New Roman" panose="02020603050405020304" pitchFamily="18" charset="0"/>
              </a:rPr>
              <a:t>2. Ức chế phản xạ có điều kiện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6304F3D1-12C3-542E-E7C5-49EF779A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Phản xạ có điều kiện dễ mất đi nếu không được củng cố thường xuyên.</a:t>
            </a:r>
          </a:p>
        </p:txBody>
      </p:sp>
      <p:sp>
        <p:nvSpPr>
          <p:cNvPr id="87050" name="Text Box 10">
            <a:extLst>
              <a:ext uri="{FF2B5EF4-FFF2-40B4-BE49-F238E27FC236}">
                <a16:creationId xmlns:a16="http://schemas.microsoft.com/office/drawing/2014/main" id="{6398F6E2-6F5F-9EC1-C63B-99A0B1D7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2" y="3028643"/>
            <a:ext cx="878497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2" name="Text Box 12">
            <a:extLst>
              <a:ext uri="{FF2B5EF4-FFF2-40B4-BE49-F238E27FC236}">
                <a16:creationId xmlns:a16="http://schemas.microsoft.com/office/drawing/2014/main" id="{C8E69035-0D82-E9B0-BDED-B79ACD36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2" y="4520505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130A8-82D2-72DC-E33F-D5B7964C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4" t="10354" r="49056" b="80973"/>
          <a:stretch/>
        </p:blipFill>
        <p:spPr>
          <a:xfrm>
            <a:off x="612961" y="1485900"/>
            <a:ext cx="1152127" cy="577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3F2DE-8534-5257-46D7-C736BF49FE7B}"/>
              </a:ext>
            </a:extLst>
          </p:cNvPr>
          <p:cNvSpPr txBox="1"/>
          <p:nvPr/>
        </p:nvSpPr>
        <p:spPr>
          <a:xfrm>
            <a:off x="124708" y="4927937"/>
            <a:ext cx="85809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6" grpId="1" animBg="1"/>
      <p:bldP spid="87047" grpId="0"/>
      <p:bldP spid="87048" grpId="0"/>
      <p:bldP spid="87050" grpId="0"/>
      <p:bldP spid="87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85ABFB40-813B-17C9-37B2-8FF66CEB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0F3B46D3-9066-6034-FE20-62D5AECC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71475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8CCBB6B8-CE7D-9583-4D2A-C9C6179D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31181"/>
            <a:ext cx="71628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52.2.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CCF979F8-880A-107C-FEBB-65300D56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675FB56-E8D7-6446-BD58-94DD9293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F17E80C8-4329-02F3-3A31-3E504252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    So sánh tính chất của PXCĐK và PXKĐK</a:t>
            </a:r>
          </a:p>
        </p:txBody>
      </p:sp>
      <p:graphicFrame>
        <p:nvGraphicFramePr>
          <p:cNvPr id="92165" name="Group 5">
            <a:extLst>
              <a:ext uri="{FF2B5EF4-FFF2-40B4-BE49-F238E27FC236}">
                <a16:creationId xmlns:a16="http://schemas.microsoft.com/office/drawing/2014/main" id="{6C66BC21-40C0-917D-0BE1-0CC70546F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90092"/>
              </p:ext>
            </p:extLst>
          </p:nvPr>
        </p:nvGraphicFramePr>
        <p:xfrm>
          <a:off x="0" y="1066800"/>
          <a:ext cx="9144000" cy="5565774"/>
        </p:xfrm>
        <a:graphic>
          <a:graphicData uri="http://schemas.openxmlformats.org/drawingml/2006/table">
            <a:tbl>
              <a:tblPr/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5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chất của PXKĐK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chất của PXCĐK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088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049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002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574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146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71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29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862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43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Trả lời 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 k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th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tương ứng hay k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th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không điều kiện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748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320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892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46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036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60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18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Trả lời c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th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bất kỳ hay k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th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c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điều kiện (đã được kết hợp với k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th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 không điều kiện một số lần)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28">
                <a:tc>
                  <a:txBody>
                    <a:bodyPr/>
                    <a:lstStyle>
                      <a:lvl1pPr marL="25400" indent="265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049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002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574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146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71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29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862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43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5400" marR="0" lvl="0" indent="2651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Bẩm sinh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366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319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9891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463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03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360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179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27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2"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5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382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335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907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479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00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623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919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76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3"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748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320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892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46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036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60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18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Dễ mất khi không củng cố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23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049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002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574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146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71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29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862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43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chất di truyền, mang t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chất chủng loại.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366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319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9891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463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03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360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179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27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4"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59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049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002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574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146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71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29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862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43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600200" marR="0" lvl="2" indent="-3810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366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319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9891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463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03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360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179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27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5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 lượng không hạn chế.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59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748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320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892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46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036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60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18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6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Cung phản xạ đơn giản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382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335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907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479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00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623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919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76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6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ì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th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đường liên hệ tạm thời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428"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138238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33538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907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547938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0051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623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9195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76738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2905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 startAt="7"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Trung ương nằm ở trụ não, tủy sống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905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795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5748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0320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4892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9464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4036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8608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3180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489200" marR="0" lvl="4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194" name="Text Box 34">
            <a:extLst>
              <a:ext uri="{FF2B5EF4-FFF2-40B4-BE49-F238E27FC236}">
                <a16:creationId xmlns:a16="http://schemas.microsoft.com/office/drawing/2014/main" id="{4980BCFA-8A90-1C4F-13A8-F363C44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77168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 startAt="2"/>
            </a:pP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(qua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364DFC5D-7207-4EC1-595E-89495720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" y="352444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 startAt="3"/>
            </a:pP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Bền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196" name="Text Box 36">
            <a:extLst>
              <a:ext uri="{FF2B5EF4-FFF2-40B4-BE49-F238E27FC236}">
                <a16:creationId xmlns:a16="http://schemas.microsoft.com/office/drawing/2014/main" id="{FCB13519-9EC2-5719-885C-44FCC015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978991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 startAt="4"/>
            </a:pP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925" name="Text Box 37">
            <a:extLst>
              <a:ext uri="{FF2B5EF4-FFF2-40B4-BE49-F238E27FC236}">
                <a16:creationId xmlns:a16="http://schemas.microsoft.com/office/drawing/2014/main" id="{EB89F67E-0542-29B2-B2FF-B46996D88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92198" name="Text Box 38">
            <a:extLst>
              <a:ext uri="{FF2B5EF4-FFF2-40B4-BE49-F238E27FC236}">
                <a16:creationId xmlns:a16="http://schemas.microsoft.com/office/drawing/2014/main" id="{59CAFC60-3CBA-A4C0-238F-03B0BBA4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5. 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</a:rPr>
              <a:t>Số lượng hạn chế</a:t>
            </a:r>
          </a:p>
        </p:txBody>
      </p:sp>
      <p:sp>
        <p:nvSpPr>
          <p:cNvPr id="92199" name="Text Box 39">
            <a:extLst>
              <a:ext uri="{FF2B5EF4-FFF2-40B4-BE49-F238E27FC236}">
                <a16:creationId xmlns:a16="http://schemas.microsoft.com/office/drawing/2014/main" id="{413E14F6-857A-16B2-6C34-447A7134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5791200"/>
            <a:ext cx="4495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7.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ương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não</a:t>
            </a:r>
            <a:r>
              <a:rPr lang="en-US" altLang="en-US" sz="1800" b="1" dirty="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2D616-6DB4-F61D-886A-CB94DF9A2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4" t="10354" r="49056" b="80973"/>
          <a:stretch/>
        </p:blipFill>
        <p:spPr>
          <a:xfrm>
            <a:off x="228600" y="352473"/>
            <a:ext cx="1152127" cy="57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94" grpId="0"/>
      <p:bldP spid="92195" grpId="0"/>
      <p:bldP spid="92196" grpId="0"/>
      <p:bldP spid="92198" grpId="0"/>
      <p:bldP spid="921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B5A59A2-6CC1-CEAA-0856-4CEDE04A7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839200" cy="1462088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9FC0076-2B67-8D59-38CE-B80306235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Mối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hệ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Phản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xạ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KĐK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cơ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sở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Phản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xạ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CĐK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sự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kết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hợp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giữa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có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không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(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đó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tác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động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trước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thích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điều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kiện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thời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gian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.VnTime" panose="020B7200000000000000" pitchFamily="34" charset="0"/>
              </a:rPr>
              <a:t>ngắn</a:t>
            </a:r>
            <a:r>
              <a:rPr lang="en-US" altLang="en-US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3E1EA-A1BB-BD0B-0579-965A2E1E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4" t="10354" r="49056" b="80973"/>
          <a:stretch/>
        </p:blipFill>
        <p:spPr>
          <a:xfrm>
            <a:off x="2555776" y="1916832"/>
            <a:ext cx="1152127" cy="57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27A82D11-3570-9D5A-B589-9DF6D8F32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B-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              B –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D-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D-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D-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66F4AF4E-15A9-02B5-D8E2-5ADE70E28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1797843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3300"/>
                </a:solidFill>
                <a:latin typeface="Arial Black" panose="020B0604020202020204" pitchFamily="34" charset="0"/>
              </a:rPr>
              <a:t>D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920EC109-F171-80EE-F6DB-D003C215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249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Bodoni" pitchFamily="34" charset="0"/>
              </a:rPr>
              <a:t>C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FCFD4746-BE9B-1C0A-EDCE-6514119DD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928" y="428148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3300"/>
                </a:solidFill>
                <a:latin typeface="Arial Black" panose="020B0604020202020204" pitchFamily="34" charset="0"/>
              </a:rPr>
              <a:t>D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A9ED1C07-3515-E500-7C01-4D1A3DBD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3644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Tifani HeavyH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B9299D9A-0CFF-A76B-5584-0F69C4FE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02138"/>
            <a:ext cx="22796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172E7E54-E62C-68E0-7FD4-6AD9A0E2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402138"/>
            <a:ext cx="1338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EB38BA8-BD5A-5BF5-C769-FC05E156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02138"/>
            <a:ext cx="1206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AD4EE68E-B8C3-6965-E963-ECB61404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02138"/>
            <a:ext cx="22574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4827EC2F-F44F-FCF2-51B3-A56147D8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395788"/>
            <a:ext cx="1312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>
            <a:extLst>
              <a:ext uri="{FF2B5EF4-FFF2-40B4-BE49-F238E27FC236}">
                <a16:creationId xmlns:a16="http://schemas.microsoft.com/office/drawing/2014/main" id="{F6263333-2915-47E0-D6EE-B70A0975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016375"/>
            <a:ext cx="2225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>
            <a:extLst>
              <a:ext uri="{FF2B5EF4-FFF2-40B4-BE49-F238E27FC236}">
                <a16:creationId xmlns:a16="http://schemas.microsoft.com/office/drawing/2014/main" id="{E3C98D4F-2853-F249-34DE-91D903D3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213"/>
            <a:ext cx="23574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>
            <a:extLst>
              <a:ext uri="{FF2B5EF4-FFF2-40B4-BE49-F238E27FC236}">
                <a16:creationId xmlns:a16="http://schemas.microsoft.com/office/drawing/2014/main" id="{A6A81650-EB49-1459-0034-0E013698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573463"/>
            <a:ext cx="8064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>
            <a:extLst>
              <a:ext uri="{FF2B5EF4-FFF2-40B4-BE49-F238E27FC236}">
                <a16:creationId xmlns:a16="http://schemas.microsoft.com/office/drawing/2014/main" id="{D5874C41-7704-7FC4-AC2F-CA30FDDF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125663"/>
            <a:ext cx="22701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>
            <a:extLst>
              <a:ext uri="{FF2B5EF4-FFF2-40B4-BE49-F238E27FC236}">
                <a16:creationId xmlns:a16="http://schemas.microsoft.com/office/drawing/2014/main" id="{AB198B99-E7A6-5EF0-1C41-30006C0A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125663"/>
            <a:ext cx="13319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>
            <a:extLst>
              <a:ext uri="{FF2B5EF4-FFF2-40B4-BE49-F238E27FC236}">
                <a16:creationId xmlns:a16="http://schemas.microsoft.com/office/drawing/2014/main" id="{30D3FC72-CFE2-BA8C-8245-D42D8BC2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119313"/>
            <a:ext cx="12842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3">
            <a:extLst>
              <a:ext uri="{FF2B5EF4-FFF2-40B4-BE49-F238E27FC236}">
                <a16:creationId xmlns:a16="http://schemas.microsoft.com/office/drawing/2014/main" id="{C0D0D1CA-E81B-D83A-E3DA-809B7890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651000"/>
            <a:ext cx="13287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>
            <a:extLst>
              <a:ext uri="{FF2B5EF4-FFF2-40B4-BE49-F238E27FC236}">
                <a16:creationId xmlns:a16="http://schemas.microsoft.com/office/drawing/2014/main" id="{CF19BAD1-5148-C9A8-6179-F58588A6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328738"/>
            <a:ext cx="9001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15">
            <a:extLst>
              <a:ext uri="{FF2B5EF4-FFF2-40B4-BE49-F238E27FC236}">
                <a16:creationId xmlns:a16="http://schemas.microsoft.com/office/drawing/2014/main" id="{3990D4A6-AB5B-C4F4-3AD8-4E05B40D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22350"/>
            <a:ext cx="9096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6">
            <a:extLst>
              <a:ext uri="{FF2B5EF4-FFF2-40B4-BE49-F238E27FC236}">
                <a16:creationId xmlns:a16="http://schemas.microsoft.com/office/drawing/2014/main" id="{74C66DC6-0075-8B70-9987-E29D8318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44513"/>
            <a:ext cx="23193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>
            <a:extLst>
              <a:ext uri="{FF2B5EF4-FFF2-40B4-BE49-F238E27FC236}">
                <a16:creationId xmlns:a16="http://schemas.microsoft.com/office/drawing/2014/main" id="{B324D8CB-CE0C-2FCF-BE5D-CC5F0B21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035175"/>
            <a:ext cx="80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8">
            <a:extLst>
              <a:ext uri="{FF2B5EF4-FFF2-40B4-BE49-F238E27FC236}">
                <a16:creationId xmlns:a16="http://schemas.microsoft.com/office/drawing/2014/main" id="{56B2BD7B-28A0-24FD-F5A7-084AFE41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044825"/>
            <a:ext cx="24352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9">
            <a:extLst>
              <a:ext uri="{FF2B5EF4-FFF2-40B4-BE49-F238E27FC236}">
                <a16:creationId xmlns:a16="http://schemas.microsoft.com/office/drawing/2014/main" id="{4D076F77-9DD3-1A80-5901-EDC101EE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122738"/>
            <a:ext cx="13573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0">
            <a:extLst>
              <a:ext uri="{FF2B5EF4-FFF2-40B4-BE49-F238E27FC236}">
                <a16:creationId xmlns:a16="http://schemas.microsoft.com/office/drawing/2014/main" id="{35783DDA-21AC-775B-E4F0-7D949A92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448050"/>
            <a:ext cx="1271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21">
            <a:extLst>
              <a:ext uri="{FF2B5EF4-FFF2-40B4-BE49-F238E27FC236}">
                <a16:creationId xmlns:a16="http://schemas.microsoft.com/office/drawing/2014/main" id="{E093B4DE-2F1D-6151-9EE4-EA56C9C9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044825"/>
            <a:ext cx="18002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2">
            <a:extLst>
              <a:ext uri="{FF2B5EF4-FFF2-40B4-BE49-F238E27FC236}">
                <a16:creationId xmlns:a16="http://schemas.microsoft.com/office/drawing/2014/main" id="{96C0C3AF-4CD4-795C-E930-2B17D25C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176463"/>
            <a:ext cx="232886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3">
            <a:extLst>
              <a:ext uri="{FF2B5EF4-FFF2-40B4-BE49-F238E27FC236}">
                <a16:creationId xmlns:a16="http://schemas.microsoft.com/office/drawing/2014/main" id="{8219C486-559F-52B8-C127-E730BD78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481138"/>
            <a:ext cx="22161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24">
            <a:extLst>
              <a:ext uri="{FF2B5EF4-FFF2-40B4-BE49-F238E27FC236}">
                <a16:creationId xmlns:a16="http://schemas.microsoft.com/office/drawing/2014/main" id="{39EE4A2A-6142-9BA3-5A1C-19C9E3C8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79613"/>
            <a:ext cx="16224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25">
            <a:extLst>
              <a:ext uri="{FF2B5EF4-FFF2-40B4-BE49-F238E27FC236}">
                <a16:creationId xmlns:a16="http://schemas.microsoft.com/office/drawing/2014/main" id="{01A64DCE-D248-5077-774E-EF0080A4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660650"/>
            <a:ext cx="18669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44099F-272A-24DE-1D8B-76082E18058E}"/>
              </a:ext>
            </a:extLst>
          </p:cNvPr>
          <p:cNvSpPr txBox="1"/>
          <p:nvPr/>
        </p:nvSpPr>
        <p:spPr>
          <a:xfrm>
            <a:off x="3851920" y="116632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>
            <a:extLst>
              <a:ext uri="{FF2B5EF4-FFF2-40B4-BE49-F238E27FC236}">
                <a16:creationId xmlns:a16="http://schemas.microsoft.com/office/drawing/2014/main" id="{E1D64A97-7536-0295-763E-D91AABCA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>
                <a:solidFill>
                  <a:schemeClr val="accent2"/>
                </a:solidFill>
              </a:rPr>
              <a:t>BÀI 52: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</a:rPr>
              <a:t>PHẢN XẠ KHÔNG ĐIỀU KIỆN VÀ PHẢN XẠ CÓ ĐIỀU KIỆN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A40BED1E-AE28-3466-B6E0-D45E9F9A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</a:rPr>
              <a:t>I. Phân biệt phản xạ có điều kiện và phản xạ không điều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">
            <a:extLst>
              <a:ext uri="{FF2B5EF4-FFF2-40B4-BE49-F238E27FC236}">
                <a16:creationId xmlns:a16="http://schemas.microsoft.com/office/drawing/2014/main" id="{AD333AFE-C795-FAE6-E264-B2079D1B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-746125"/>
            <a:ext cx="13465176" cy="87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F0187504-E390-25E1-4B69-3C82081E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908050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solidFill>
                  <a:srgbClr val="0000FF"/>
                </a:solidFill>
              </a:rPr>
              <a:t>Dặn dò:</a:t>
            </a: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8D8C1737-9B37-8265-5CBB-10EB0A5A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44675"/>
            <a:ext cx="69119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>
                <a:solidFill>
                  <a:srgbClr val="0033CC"/>
                </a:solidFill>
                <a:latin typeface="VNI-Times" pitchFamily="2" charset="0"/>
              </a:rPr>
              <a:t>H</a:t>
            </a:r>
            <a:r>
              <a:rPr lang="en-US" altLang="en-US" sz="2800" b="1">
                <a:solidFill>
                  <a:srgbClr val="0033CC"/>
                </a:solidFill>
              </a:rPr>
              <a:t>ọc bài trong vở, trả lời các câu hỏi SGK.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>
                <a:solidFill>
                  <a:srgbClr val="0033CC"/>
                </a:solidFill>
              </a:rPr>
              <a:t> Xem trước bài 53 “ Hoạt động thần kinh cấp cao ở người”.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>
                <a:solidFill>
                  <a:srgbClr val="0033CC"/>
                </a:solidFill>
              </a:rPr>
              <a:t> Tìm các tư liệu có liên quan đến hoạt động thần kinh cấp cao.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DE0A18A7-9C9A-0747-1BB4-BF6B5A2FF2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751388" cy="32400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F4711516-8F5B-F08F-2E42-AD0EFA39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: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Em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</a:p>
        </p:txBody>
      </p:sp>
      <p:pic>
        <p:nvPicPr>
          <p:cNvPr id="62475" name="Picture 11">
            <a:extLst>
              <a:ext uri="{FF2B5EF4-FFF2-40B4-BE49-F238E27FC236}">
                <a16:creationId xmlns:a16="http://schemas.microsoft.com/office/drawing/2014/main" id="{13CC247B-5D7E-0E0B-B6CB-8B632DB4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2875"/>
            <a:ext cx="441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Text Box 15">
            <a:extLst>
              <a:ext uri="{FF2B5EF4-FFF2-40B4-BE49-F238E27FC236}">
                <a16:creationId xmlns:a16="http://schemas.microsoft.com/office/drawing/2014/main" id="{90CD73B4-488B-CD09-56AC-F9115609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97425"/>
            <a:ext cx="85693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405F8DBA-F9E3-8268-40D7-BAA3DA91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05488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sym typeface="Wingdings" pitchFamily="2" charset="2"/>
              </a:rPr>
              <a:t> Phản xạ không điều kiện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69" grpId="1"/>
      <p:bldP spid="62479" grpId="0"/>
      <p:bldP spid="624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78C0EC39-D87A-0E50-FCC0-D4ABDC8B0F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839200" cy="167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dirty="0">
                <a:solidFill>
                  <a:srgbClr val="FF3300"/>
                </a:solidFill>
              </a:rPr>
              <a:t>     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?: 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Một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người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chưa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bao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được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ăn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xoài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hay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chanh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thì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sẽ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có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phản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ứng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gì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khi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nhìn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thấy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xoài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dirty="0" err="1">
                <a:solidFill>
                  <a:srgbClr val="FF3300"/>
                </a:solidFill>
                <a:latin typeface=".VnTime" panose="020B7200000000000000" pitchFamily="34" charset="0"/>
              </a:rPr>
              <a:t>chanh</a:t>
            </a:r>
            <a:r>
              <a:rPr lang="en-US" altLang="en-US" dirty="0">
                <a:solidFill>
                  <a:srgbClr val="FF3300"/>
                </a:solidFill>
                <a:latin typeface=".VnTime" panose="020B7200000000000000" pitchFamily="34" charset="0"/>
              </a:rPr>
              <a:t>?   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2FA3F3A1-5133-24A0-0964-179CB022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13338"/>
            <a:ext cx="85344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FF3300"/>
                </a:solidFill>
              </a:rPr>
              <a:t>?- </a:t>
            </a:r>
            <a:r>
              <a:rPr lang="en-US" altLang="en-US" sz="3200" dirty="0" err="1">
                <a:solidFill>
                  <a:srgbClr val="FF3300"/>
                </a:solidFill>
              </a:rPr>
              <a:t>Như­ng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196" name="Picture 10">
            <a:extLst>
              <a:ext uri="{FF2B5EF4-FFF2-40B4-BE49-F238E27FC236}">
                <a16:creationId xmlns:a16="http://schemas.microsoft.com/office/drawing/2014/main" id="{1FC29579-338D-C13C-BFA8-067BC05C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10527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>
            <a:extLst>
              <a:ext uri="{FF2B5EF4-FFF2-40B4-BE49-F238E27FC236}">
                <a16:creationId xmlns:a16="http://schemas.microsoft.com/office/drawing/2014/main" id="{D926530A-4691-B03F-A293-E792A072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00213"/>
            <a:ext cx="4397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B0C31A62-DFA6-BE92-F28D-9E96CA5D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527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73107840-50EC-5E1D-0B36-4F06FBB3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397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>
            <a:extLst>
              <a:ext uri="{FF2B5EF4-FFF2-40B4-BE49-F238E27FC236}">
                <a16:creationId xmlns:a16="http://schemas.microsoft.com/office/drawing/2014/main" id="{918199A3-E599-8CAD-78AE-554E2A31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500438"/>
            <a:ext cx="496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 Có sự tiết nước bọt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420E5FA6-174B-1EA0-8ABD-BEB14D68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73688"/>
            <a:ext cx="518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sym typeface="Wingdings" pitchFamily="2" charset="2"/>
              </a:rPr>
              <a:t> Phản xạ có điều kiện</a:t>
            </a: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8EBA0257-1B45-3FDC-325F-F6D62385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21163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Vì sao lại có sự tiết nước bọt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65CBA62B-8273-EAA4-2FDE-0668E85D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 u="sng">
                <a:solidFill>
                  <a:schemeClr val="accent2"/>
                </a:solidFill>
              </a:rPr>
              <a:t>BÀI 52:</a:t>
            </a: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PHẢN XẠ KHÔNG ĐIỀU KIỆN VÀ PHẢN XẠ CÓ ĐIỀU KIỆN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DC2F8E29-2EC7-BF19-D9E9-F18A2C01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41663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Thế nào là phản xạ không điều kiện, phản xạ có điều kiện?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573FB201-3983-D6B8-38CC-4795962C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</a:rPr>
              <a:t>I. Phân biệt phản xạ có điều kiện và phản xạ không điều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  <p:bldP spid="134152" grpId="1"/>
      <p:bldP spid="91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0B47F78-6981-C5AC-D425-036BD9A9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9213"/>
            <a:ext cx="7848600" cy="1016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 u="sng">
                <a:solidFill>
                  <a:schemeClr val="accent2"/>
                </a:solidFill>
              </a:rPr>
              <a:t>BÀI 52:</a:t>
            </a:r>
            <a:r>
              <a:rPr lang="en-US" altLang="en-US" b="1" i="1">
                <a:solidFill>
                  <a:srgbClr val="FF0000"/>
                </a:solidFill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PHẢN XẠ KHÔNG ĐIỀU KIỆN VÀ PHẢN XẠ CÓ ĐIỀU KIỆN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54D9ED4B-1D4C-E690-2DAA-2EEE6D29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8101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- Phản xạ không điều kiện</a:t>
            </a:r>
            <a:r>
              <a:rPr lang="en-US" altLang="en-US" b="1">
                <a:solidFill>
                  <a:srgbClr val="0033CC"/>
                </a:solidFill>
              </a:rPr>
              <a:t> là phản xạ sinh ra đã có, không cần phải học tập.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718DBF35-C478-0118-ABD8-A3B83393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88201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- Phản xạ có điều kiện</a:t>
            </a:r>
            <a:r>
              <a:rPr lang="en-US" altLang="en-US" b="1">
                <a:solidFill>
                  <a:srgbClr val="0033CC"/>
                </a:solidFill>
              </a:rPr>
              <a:t> là phản xạ được hình thành trong đời sống cá thể, là kết quả của quá trình học tập rèn luyện.</a:t>
            </a: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BAD2932A-9175-1E73-8503-8C3409F5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8785225" cy="381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A10ACFE1-4842-CFC8-A726-FA937252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</a:rPr>
              <a:t>I. Phân biệt phản xạ có điều kiện và phản xạ không điều kiện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0E550-5775-BEE4-EF0E-56F6EBCE9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4" t="10354" r="49056" b="80973"/>
          <a:stretch/>
        </p:blipFill>
        <p:spPr>
          <a:xfrm>
            <a:off x="611560" y="1998712"/>
            <a:ext cx="1152127" cy="57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91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A019737-C5CD-BE64-77A1-D7B129D79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altLang="en-US" sz="2800" dirty="0">
                <a:latin typeface=".VnTime" panose="020B7200000000000000" pitchFamily="34" charset="0"/>
              </a:rPr>
              <a:t>Quan </a:t>
            </a:r>
            <a:r>
              <a:rPr lang="en-US" altLang="en-US" sz="2800" dirty="0" err="1">
                <a:latin typeface=".VnTime" panose="020B7200000000000000" pitchFamily="34" charset="0"/>
              </a:rPr>
              <a:t>sát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bảng</a:t>
            </a:r>
            <a:r>
              <a:rPr lang="en-US" altLang="en-US" sz="2800" dirty="0">
                <a:latin typeface=".VnTime" panose="020B7200000000000000" pitchFamily="34" charset="0"/>
              </a:rPr>
              <a:t> 52.1 SGK </a:t>
            </a:r>
            <a:r>
              <a:rPr lang="en-US" altLang="en-US" sz="2800" dirty="0" err="1">
                <a:latin typeface=".VnTime" panose="020B7200000000000000" pitchFamily="34" charset="0"/>
              </a:rPr>
              <a:t>hãy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chỉ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ra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đâu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là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phản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xạ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không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điều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kiện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và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đâu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là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phản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xạ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có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điều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kiện</a:t>
            </a:r>
            <a:r>
              <a:rPr lang="en-US" altLang="en-US" sz="2800" dirty="0">
                <a:latin typeface=".VnTime" panose="020B7200000000000000" pitchFamily="34" charset="0"/>
              </a:rPr>
              <a:t>? </a:t>
            </a:r>
            <a:endParaRPr lang="en-US" altLang="en-US" sz="2800" dirty="0"/>
          </a:p>
        </p:txBody>
      </p:sp>
      <p:graphicFrame>
        <p:nvGraphicFramePr>
          <p:cNvPr id="65646" name="Group 110">
            <a:extLst>
              <a:ext uri="{FF2B5EF4-FFF2-40B4-BE49-F238E27FC236}">
                <a16:creationId xmlns:a16="http://schemas.microsoft.com/office/drawing/2014/main" id="{BDDD0C53-D722-15BC-DA9E-92235234ECD8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111250"/>
          <a:ext cx="8643938" cy="55308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VÝ dô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PX. Kh«ng ®iÒu kiÖn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PX. Cã ®iÒu kiÖn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Tay ch¹m vµo vËt nãng, rôt tay l¹i.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i n¾ng, mÆt ®á gay, må h«i v· ra.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Qua ng· t­ thÊy ®Ìn ®á véi dõng xe tr­íc v¹ch kÎ.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Trêi rÐt, m«i tÝm t¸i, ng­êi run cÇm cËp vµ sën gai èc.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6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Giã mïa ®«ng b¾c vÒ, nghe tiÕng giã rÝt qua khe cöa ch¾c trêi l¹nh l¾m, t«i véi mÆc ¸o len ®i häc.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Ch¼ng d¹i g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ì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  <a:cs typeface="Arial" panose="020B0604020202020204" pitchFamily="34" charset="0"/>
                        </a:rPr>
                        <a:t> mµ ch¬i/ ®ïa víi löa.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390" name="Text Box 46">
            <a:extLst>
              <a:ext uri="{FF2B5EF4-FFF2-40B4-BE49-F238E27FC236}">
                <a16:creationId xmlns:a16="http://schemas.microsoft.com/office/drawing/2014/main" id="{568ECF93-6779-A626-746D-B8DAD66E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1873250"/>
            <a:ext cx="49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  <p:sp>
        <p:nvSpPr>
          <p:cNvPr id="12334" name="Text Box 47">
            <a:extLst>
              <a:ext uri="{FF2B5EF4-FFF2-40B4-BE49-F238E27FC236}">
                <a16:creationId xmlns:a16="http://schemas.microsoft.com/office/drawing/2014/main" id="{99B5DECB-A60F-7440-572F-AD02CBEC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244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7392" name="Text Box 48">
            <a:extLst>
              <a:ext uri="{FF2B5EF4-FFF2-40B4-BE49-F238E27FC236}">
                <a16:creationId xmlns:a16="http://schemas.microsoft.com/office/drawing/2014/main" id="{0160331E-E2D5-91D0-E730-90C7362F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2559050"/>
            <a:ext cx="49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  <p:sp>
        <p:nvSpPr>
          <p:cNvPr id="57393" name="Text Box 49">
            <a:extLst>
              <a:ext uri="{FF2B5EF4-FFF2-40B4-BE49-F238E27FC236}">
                <a16:creationId xmlns:a16="http://schemas.microsoft.com/office/drawing/2014/main" id="{A3410264-2EAF-46AD-F55F-0F6429C9C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3321050"/>
            <a:ext cx="49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  <p:sp>
        <p:nvSpPr>
          <p:cNvPr id="57394" name="Text Box 50">
            <a:extLst>
              <a:ext uri="{FF2B5EF4-FFF2-40B4-BE49-F238E27FC236}">
                <a16:creationId xmlns:a16="http://schemas.microsoft.com/office/drawing/2014/main" id="{257947E1-D108-30C9-58FD-E58D6AE1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4113213"/>
            <a:ext cx="495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  <p:sp>
        <p:nvSpPr>
          <p:cNvPr id="57395" name="Text Box 51">
            <a:extLst>
              <a:ext uri="{FF2B5EF4-FFF2-40B4-BE49-F238E27FC236}">
                <a16:creationId xmlns:a16="http://schemas.microsoft.com/office/drawing/2014/main" id="{02636EB4-2FA9-8FA8-1AA9-8986508A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5942013"/>
            <a:ext cx="495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  <p:sp>
        <p:nvSpPr>
          <p:cNvPr id="12339" name="Text Box 52">
            <a:extLst>
              <a:ext uri="{FF2B5EF4-FFF2-40B4-BE49-F238E27FC236}">
                <a16:creationId xmlns:a16="http://schemas.microsoft.com/office/drawing/2014/main" id="{5107789B-0B54-35E0-B7C4-9EEAD5BD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50117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7397" name="Text Box 53">
            <a:extLst>
              <a:ext uri="{FF2B5EF4-FFF2-40B4-BE49-F238E27FC236}">
                <a16:creationId xmlns:a16="http://schemas.microsoft.com/office/drawing/2014/main" id="{4EEA1399-8A73-E73C-24D4-D97A1BC7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5073650"/>
            <a:ext cx="49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  <a:sym typeface="Wingdings 2" pitchFamily="2" charset="2"/>
              </a:rPr>
              <a:t>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0" grpId="0" autoUpdateAnimBg="0"/>
      <p:bldP spid="57392" grpId="0" autoUpdateAnimBg="0"/>
      <p:bldP spid="57393" grpId="0" autoUpdateAnimBg="0"/>
      <p:bldP spid="57394" grpId="0" autoUpdateAnimBg="0"/>
      <p:bldP spid="57395" grpId="0" autoUpdateAnimBg="0"/>
      <p:bldP spid="5739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2264</Words>
  <Application>Microsoft Macintosh PowerPoint</Application>
  <PresentationFormat>On-screen Show (4:3)</PresentationFormat>
  <Paragraphs>181</Paragraphs>
  <Slides>30</Slides>
  <Notes>6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3</vt:i4>
      </vt:variant>
    </vt:vector>
  </HeadingPairs>
  <TitlesOfParts>
    <vt:vector size="45" baseType="lpstr">
      <vt:lpstr>Times New Roman</vt:lpstr>
      <vt:lpstr>.VnTifani HeavyH</vt:lpstr>
      <vt:lpstr>.VnArial</vt:lpstr>
      <vt:lpstr>Arial Black</vt:lpstr>
      <vt:lpstr>VNI-Times</vt:lpstr>
      <vt:lpstr>Verdana</vt:lpstr>
      <vt:lpstr>.VnTime</vt:lpstr>
      <vt:lpstr>.VnBodoni</vt:lpstr>
      <vt:lpstr>Arial</vt:lpstr>
      <vt:lpstr>.VnTimeH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bảng 52.1 SGK hãy chỉ ra đâu là phản xạ không điều kiện và đâu là phản xạ có điều kiện?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cho biết mối quan hệ giữa phản xạ có điều kiện và phản xạ không điều kiện?</vt:lpstr>
      <vt:lpstr>PowerPoint Presentation</vt:lpstr>
      <vt:lpstr>PowerPoint Presentation</vt:lpstr>
      <vt:lpstr>PowerPoint Presentation</vt:lpstr>
      <vt:lpstr>I cung phan xạ</vt:lpstr>
      <vt:lpstr>II</vt:lpstr>
      <vt:lpstr>III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NHUNGDOAN</dc:creator>
  <cp:lastModifiedBy>Minhkythuat2021@hotmail.com</cp:lastModifiedBy>
  <cp:revision>168</cp:revision>
  <dcterms:created xsi:type="dcterms:W3CDTF">2008-03-03T05:40:37Z</dcterms:created>
  <dcterms:modified xsi:type="dcterms:W3CDTF">2023-04-05T12:36:32Z</dcterms:modified>
</cp:coreProperties>
</file>