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75" r:id="rId1"/>
  </p:sldMasterIdLst>
  <p:notesMasterIdLst>
    <p:notesMasterId r:id="rId23"/>
  </p:notesMasterIdLst>
  <p:sldIdLst>
    <p:sldId id="323" r:id="rId2"/>
    <p:sldId id="364" r:id="rId3"/>
    <p:sldId id="365" r:id="rId4"/>
    <p:sldId id="325" r:id="rId5"/>
    <p:sldId id="326" r:id="rId6"/>
    <p:sldId id="359" r:id="rId7"/>
    <p:sldId id="358" r:id="rId8"/>
    <p:sldId id="360" r:id="rId9"/>
    <p:sldId id="337" r:id="rId10"/>
    <p:sldId id="338" r:id="rId11"/>
    <p:sldId id="340" r:id="rId12"/>
    <p:sldId id="344" r:id="rId13"/>
    <p:sldId id="361" r:id="rId14"/>
    <p:sldId id="362" r:id="rId15"/>
    <p:sldId id="333" r:id="rId16"/>
    <p:sldId id="334" r:id="rId17"/>
    <p:sldId id="335" r:id="rId18"/>
    <p:sldId id="352" r:id="rId19"/>
    <p:sldId id="342" r:id="rId20"/>
    <p:sldId id="363" r:id="rId21"/>
    <p:sldId id="271" r:id="rId22"/>
  </p:sldIdLst>
  <p:sldSz cx="12192000" cy="6858000"/>
  <p:notesSz cx="6858000" cy="9144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231" autoAdjust="0"/>
  </p:normalViewPr>
  <p:slideViewPr>
    <p:cSldViewPr>
      <p:cViewPr varScale="1">
        <p:scale>
          <a:sx n="105" d="100"/>
          <a:sy n="105" d="100"/>
        </p:scale>
        <p:origin x="840" y="20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8B9F909-6111-2681-5922-87B6A4A475E8}"/>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defRPr>
            </a:lvl1pPr>
          </a:lstStyle>
          <a:p>
            <a:pPr>
              <a:defRPr/>
            </a:pPr>
            <a:endParaRPr lang="en-US" altLang="vi-VN"/>
          </a:p>
        </p:txBody>
      </p:sp>
      <p:sp>
        <p:nvSpPr>
          <p:cNvPr id="54275" name="Rectangle 3">
            <a:extLst>
              <a:ext uri="{FF2B5EF4-FFF2-40B4-BE49-F238E27FC236}">
                <a16:creationId xmlns:a16="http://schemas.microsoft.com/office/drawing/2014/main" id="{951CD3BF-37AE-EEE1-DC33-C0DE5AB72C5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panose="020B0604020202020204" pitchFamily="34" charset="0"/>
              </a:defRPr>
            </a:lvl1pPr>
          </a:lstStyle>
          <a:p>
            <a:pPr>
              <a:defRPr/>
            </a:pPr>
            <a:fld id="{90854F86-5C4E-CE4F-AFC0-C2E70A0EE8D2}" type="datetimeFigureOut">
              <a:rPr lang="en-US" altLang="vi-VN"/>
              <a:pPr>
                <a:defRPr/>
              </a:pPr>
              <a:t>4/11/23</a:t>
            </a:fld>
            <a:endParaRPr lang="en-US" altLang="vi-VN"/>
          </a:p>
        </p:txBody>
      </p:sp>
      <p:sp>
        <p:nvSpPr>
          <p:cNvPr id="2052" name="Rectangle 4">
            <a:extLst>
              <a:ext uri="{FF2B5EF4-FFF2-40B4-BE49-F238E27FC236}">
                <a16:creationId xmlns:a16="http://schemas.microsoft.com/office/drawing/2014/main" id="{C55F0954-24C1-D519-E2AA-60E041AF8F34}"/>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59F4F2F9-E90D-B73E-A35E-A8129A620AFD}"/>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54278" name="Rectangle 6">
            <a:extLst>
              <a:ext uri="{FF2B5EF4-FFF2-40B4-BE49-F238E27FC236}">
                <a16:creationId xmlns:a16="http://schemas.microsoft.com/office/drawing/2014/main" id="{B9AEC255-F4E4-A24E-14B8-05B0DFA9D6A7}"/>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defRPr>
            </a:lvl1pPr>
          </a:lstStyle>
          <a:p>
            <a:pPr>
              <a:defRPr/>
            </a:pPr>
            <a:endParaRPr lang="en-US" altLang="vi-VN"/>
          </a:p>
        </p:txBody>
      </p:sp>
      <p:sp>
        <p:nvSpPr>
          <p:cNvPr id="54279" name="Rectangle 7">
            <a:extLst>
              <a:ext uri="{FF2B5EF4-FFF2-40B4-BE49-F238E27FC236}">
                <a16:creationId xmlns:a16="http://schemas.microsoft.com/office/drawing/2014/main" id="{486E18F6-B7C3-4753-35B8-EE130D525A09}"/>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A058B0EA-9807-6B4F-879A-98DDAECA3735}"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6CA824A-EA5B-0BE1-85DA-208651D4371A}"/>
              </a:ext>
            </a:extLst>
          </p:cNvPr>
          <p:cNvSpPr>
            <a:spLocks noGrp="1"/>
          </p:cNvSpPr>
          <p:nvPr>
            <p:ph type="dt" sz="half" idx="10"/>
          </p:nvPr>
        </p:nvSpPr>
        <p:spPr/>
        <p:txBody>
          <a:bodyPr/>
          <a:lstStyle>
            <a:lvl1pPr>
              <a:defRPr/>
            </a:lvl1pPr>
          </a:lstStyle>
          <a:p>
            <a:pPr>
              <a:defRPr/>
            </a:pPr>
            <a:fld id="{63230894-1523-9F4D-B61B-80CF7B31C951}" type="datetime1">
              <a:rPr lang="en-US" altLang="vi-VN"/>
              <a:pPr>
                <a:defRPr/>
              </a:pPr>
              <a:t>4/11/23</a:t>
            </a:fld>
            <a:endParaRPr lang="en-US" altLang="vi-VN"/>
          </a:p>
        </p:txBody>
      </p:sp>
      <p:sp>
        <p:nvSpPr>
          <p:cNvPr id="5" name="Footer Placeholder 4">
            <a:extLst>
              <a:ext uri="{FF2B5EF4-FFF2-40B4-BE49-F238E27FC236}">
                <a16:creationId xmlns:a16="http://schemas.microsoft.com/office/drawing/2014/main" id="{946219C2-AC0E-593F-0078-E6DBF82D6972}"/>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388E89B0-BFC3-5154-C89F-32B38F8A5DB6}"/>
              </a:ext>
            </a:extLst>
          </p:cNvPr>
          <p:cNvSpPr>
            <a:spLocks noGrp="1"/>
          </p:cNvSpPr>
          <p:nvPr>
            <p:ph type="sldNum" sz="quarter" idx="12"/>
          </p:nvPr>
        </p:nvSpPr>
        <p:spPr/>
        <p:txBody>
          <a:bodyPr/>
          <a:lstStyle>
            <a:lvl1pPr>
              <a:defRPr/>
            </a:lvl1pPr>
          </a:lstStyle>
          <a:p>
            <a:fld id="{EF532ACB-831A-A247-9E31-C69F6394F066}" type="slidenum">
              <a:rPr lang="en-US" altLang="vi-VN"/>
              <a:pPr/>
              <a:t>‹#›</a:t>
            </a:fld>
            <a:endParaRPr lang="en-US" altLang="vi-VN"/>
          </a:p>
        </p:txBody>
      </p:sp>
    </p:spTree>
    <p:extLst>
      <p:ext uri="{BB962C8B-B14F-4D97-AF65-F5344CB8AC3E}">
        <p14:creationId xmlns:p14="http://schemas.microsoft.com/office/powerpoint/2010/main" val="256941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533E8-ED9C-619E-0556-29B0C09BEC2D}"/>
              </a:ext>
            </a:extLst>
          </p:cNvPr>
          <p:cNvSpPr>
            <a:spLocks noGrp="1"/>
          </p:cNvSpPr>
          <p:nvPr>
            <p:ph type="dt" sz="half" idx="10"/>
          </p:nvPr>
        </p:nvSpPr>
        <p:spPr/>
        <p:txBody>
          <a:bodyPr/>
          <a:lstStyle>
            <a:lvl1pPr>
              <a:defRPr/>
            </a:lvl1pPr>
          </a:lstStyle>
          <a:p>
            <a:pPr>
              <a:defRPr/>
            </a:pPr>
            <a:fld id="{C2D071CA-6305-F74C-9A52-0C8D6B265509}" type="datetime1">
              <a:rPr lang="en-US" altLang="vi-VN"/>
              <a:pPr>
                <a:defRPr/>
              </a:pPr>
              <a:t>4/11/23</a:t>
            </a:fld>
            <a:endParaRPr lang="en-US" altLang="vi-VN"/>
          </a:p>
        </p:txBody>
      </p:sp>
      <p:sp>
        <p:nvSpPr>
          <p:cNvPr id="5" name="Footer Placeholder 4">
            <a:extLst>
              <a:ext uri="{FF2B5EF4-FFF2-40B4-BE49-F238E27FC236}">
                <a16:creationId xmlns:a16="http://schemas.microsoft.com/office/drawing/2014/main" id="{98918440-3A8F-B751-8F40-CEACD7B33195}"/>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DFD9EF39-92EB-26B3-0342-439BBCB35122}"/>
              </a:ext>
            </a:extLst>
          </p:cNvPr>
          <p:cNvSpPr>
            <a:spLocks noGrp="1"/>
          </p:cNvSpPr>
          <p:nvPr>
            <p:ph type="sldNum" sz="quarter" idx="12"/>
          </p:nvPr>
        </p:nvSpPr>
        <p:spPr/>
        <p:txBody>
          <a:bodyPr/>
          <a:lstStyle>
            <a:lvl1pPr>
              <a:defRPr/>
            </a:lvl1pPr>
          </a:lstStyle>
          <a:p>
            <a:fld id="{D0F93364-E1CE-4348-A21D-C4AFE7FBFCD4}" type="slidenum">
              <a:rPr lang="en-US" altLang="vi-VN"/>
              <a:pPr/>
              <a:t>‹#›</a:t>
            </a:fld>
            <a:endParaRPr lang="en-US" altLang="vi-VN"/>
          </a:p>
        </p:txBody>
      </p:sp>
    </p:spTree>
    <p:extLst>
      <p:ext uri="{BB962C8B-B14F-4D97-AF65-F5344CB8AC3E}">
        <p14:creationId xmlns:p14="http://schemas.microsoft.com/office/powerpoint/2010/main" val="245062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09D36-4992-8BDC-124E-0C9BBB93A6B8}"/>
              </a:ext>
            </a:extLst>
          </p:cNvPr>
          <p:cNvSpPr>
            <a:spLocks noGrp="1"/>
          </p:cNvSpPr>
          <p:nvPr>
            <p:ph type="dt" sz="half" idx="10"/>
          </p:nvPr>
        </p:nvSpPr>
        <p:spPr/>
        <p:txBody>
          <a:bodyPr/>
          <a:lstStyle>
            <a:lvl1pPr>
              <a:defRPr/>
            </a:lvl1pPr>
          </a:lstStyle>
          <a:p>
            <a:pPr>
              <a:defRPr/>
            </a:pPr>
            <a:fld id="{9AF96230-8010-3B45-B577-CE353C760017}" type="datetime1">
              <a:rPr lang="en-US" altLang="vi-VN"/>
              <a:pPr>
                <a:defRPr/>
              </a:pPr>
              <a:t>4/11/23</a:t>
            </a:fld>
            <a:endParaRPr lang="en-US" altLang="vi-VN"/>
          </a:p>
        </p:txBody>
      </p:sp>
      <p:sp>
        <p:nvSpPr>
          <p:cNvPr id="5" name="Footer Placeholder 4">
            <a:extLst>
              <a:ext uri="{FF2B5EF4-FFF2-40B4-BE49-F238E27FC236}">
                <a16:creationId xmlns:a16="http://schemas.microsoft.com/office/drawing/2014/main" id="{FFBC6C31-8620-50AD-EEAE-F0B9BE4FE7F4}"/>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6C39AC-1AE6-F16B-BE7F-D2A786749FD3}"/>
              </a:ext>
            </a:extLst>
          </p:cNvPr>
          <p:cNvSpPr>
            <a:spLocks noGrp="1"/>
          </p:cNvSpPr>
          <p:nvPr>
            <p:ph type="sldNum" sz="quarter" idx="12"/>
          </p:nvPr>
        </p:nvSpPr>
        <p:spPr/>
        <p:txBody>
          <a:bodyPr/>
          <a:lstStyle>
            <a:lvl1pPr>
              <a:defRPr/>
            </a:lvl1pPr>
          </a:lstStyle>
          <a:p>
            <a:fld id="{0406C62E-103E-BE4D-AA8C-1804813C88DB}" type="slidenum">
              <a:rPr lang="en-US" altLang="vi-VN"/>
              <a:pPr/>
              <a:t>‹#›</a:t>
            </a:fld>
            <a:endParaRPr lang="en-US" altLang="vi-VN"/>
          </a:p>
        </p:txBody>
      </p:sp>
    </p:spTree>
    <p:extLst>
      <p:ext uri="{BB962C8B-B14F-4D97-AF65-F5344CB8AC3E}">
        <p14:creationId xmlns:p14="http://schemas.microsoft.com/office/powerpoint/2010/main" val="262171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Date Placeholder 3">
            <a:extLst>
              <a:ext uri="{FF2B5EF4-FFF2-40B4-BE49-F238E27FC236}">
                <a16:creationId xmlns:a16="http://schemas.microsoft.com/office/drawing/2014/main" id="{395C6388-E944-B932-2DB5-377AEBFC774E}"/>
              </a:ext>
            </a:extLst>
          </p:cNvPr>
          <p:cNvSpPr>
            <a:spLocks noGrp="1"/>
          </p:cNvSpPr>
          <p:nvPr>
            <p:ph type="dt" sz="half" idx="10"/>
          </p:nvPr>
        </p:nvSpPr>
        <p:spPr/>
        <p:txBody>
          <a:bodyPr/>
          <a:lstStyle>
            <a:lvl1pPr>
              <a:defRPr/>
            </a:lvl1pPr>
          </a:lstStyle>
          <a:p>
            <a:pPr>
              <a:defRPr/>
            </a:pPr>
            <a:fld id="{460D53F4-9CAB-9D42-844E-C6145CCA0384}" type="datetime1">
              <a:rPr lang="en-US" altLang="vi-VN"/>
              <a:pPr>
                <a:defRPr/>
              </a:pPr>
              <a:t>4/11/23</a:t>
            </a:fld>
            <a:endParaRPr lang="en-US" altLang="vi-VN"/>
          </a:p>
        </p:txBody>
      </p:sp>
      <p:sp>
        <p:nvSpPr>
          <p:cNvPr id="7" name="Footer Placeholder 4">
            <a:extLst>
              <a:ext uri="{FF2B5EF4-FFF2-40B4-BE49-F238E27FC236}">
                <a16:creationId xmlns:a16="http://schemas.microsoft.com/office/drawing/2014/main" id="{1D46A4EC-4067-EE82-8B44-9C1695AFACC5}"/>
              </a:ext>
            </a:extLst>
          </p:cNvPr>
          <p:cNvSpPr>
            <a:spLocks noGrp="1"/>
          </p:cNvSpPr>
          <p:nvPr>
            <p:ph type="ftr" sz="quarter" idx="11"/>
          </p:nvPr>
        </p:nvSpPr>
        <p:spPr/>
        <p:txBody>
          <a:bodyPr/>
          <a:lstStyle>
            <a:lvl1pPr>
              <a:defRPr/>
            </a:lvl1pPr>
          </a:lstStyle>
          <a:p>
            <a:pPr>
              <a:defRPr/>
            </a:pPr>
            <a:endParaRPr lang="en-US" altLang="vi-VN"/>
          </a:p>
        </p:txBody>
      </p:sp>
      <p:sp>
        <p:nvSpPr>
          <p:cNvPr id="8" name="Slide Number Placeholder 5">
            <a:extLst>
              <a:ext uri="{FF2B5EF4-FFF2-40B4-BE49-F238E27FC236}">
                <a16:creationId xmlns:a16="http://schemas.microsoft.com/office/drawing/2014/main" id="{05CB4933-4FFA-91E7-F9CE-E11AF0DFC261}"/>
              </a:ext>
            </a:extLst>
          </p:cNvPr>
          <p:cNvSpPr>
            <a:spLocks noGrp="1"/>
          </p:cNvSpPr>
          <p:nvPr>
            <p:ph type="sldNum" sz="quarter" idx="12"/>
          </p:nvPr>
        </p:nvSpPr>
        <p:spPr/>
        <p:txBody>
          <a:bodyPr/>
          <a:lstStyle>
            <a:lvl1pPr>
              <a:defRPr/>
            </a:lvl1pPr>
          </a:lstStyle>
          <a:p>
            <a:fld id="{DCF7ADA4-7C5A-E241-A700-F6AFBB2EEE74}" type="slidenum">
              <a:rPr lang="en-US" altLang="vi-VN"/>
              <a:pPr/>
              <a:t>‹#›</a:t>
            </a:fld>
            <a:endParaRPr lang="en-US" altLang="vi-VN"/>
          </a:p>
        </p:txBody>
      </p:sp>
    </p:spTree>
    <p:extLst>
      <p:ext uri="{BB962C8B-B14F-4D97-AF65-F5344CB8AC3E}">
        <p14:creationId xmlns:p14="http://schemas.microsoft.com/office/powerpoint/2010/main" val="137547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1E1EB-7AC8-9117-1C82-BE08E1C96CE8}"/>
              </a:ext>
            </a:extLst>
          </p:cNvPr>
          <p:cNvSpPr>
            <a:spLocks noGrp="1"/>
          </p:cNvSpPr>
          <p:nvPr>
            <p:ph type="dt" sz="half" idx="10"/>
          </p:nvPr>
        </p:nvSpPr>
        <p:spPr/>
        <p:txBody>
          <a:bodyPr/>
          <a:lstStyle>
            <a:lvl1pPr>
              <a:defRPr/>
            </a:lvl1pPr>
          </a:lstStyle>
          <a:p>
            <a:pPr>
              <a:defRPr/>
            </a:pPr>
            <a:fld id="{77FE3E6D-687A-F545-92D2-2D550D6136B5}" type="datetime1">
              <a:rPr lang="en-US" altLang="vi-VN"/>
              <a:pPr>
                <a:defRPr/>
              </a:pPr>
              <a:t>4/11/23</a:t>
            </a:fld>
            <a:endParaRPr lang="en-US" altLang="vi-VN"/>
          </a:p>
        </p:txBody>
      </p:sp>
      <p:sp>
        <p:nvSpPr>
          <p:cNvPr id="5" name="Footer Placeholder 4">
            <a:extLst>
              <a:ext uri="{FF2B5EF4-FFF2-40B4-BE49-F238E27FC236}">
                <a16:creationId xmlns:a16="http://schemas.microsoft.com/office/drawing/2014/main" id="{94E9AEFB-7260-16BD-736C-79E56DD73C50}"/>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0CD299F4-B1DE-294F-D78A-C33C660CAA9E}"/>
              </a:ext>
            </a:extLst>
          </p:cNvPr>
          <p:cNvSpPr>
            <a:spLocks noGrp="1"/>
          </p:cNvSpPr>
          <p:nvPr>
            <p:ph type="sldNum" sz="quarter" idx="12"/>
          </p:nvPr>
        </p:nvSpPr>
        <p:spPr/>
        <p:txBody>
          <a:bodyPr/>
          <a:lstStyle>
            <a:lvl1pPr>
              <a:defRPr/>
            </a:lvl1pPr>
          </a:lstStyle>
          <a:p>
            <a:fld id="{A48EEB25-CD6C-DF44-A1F8-7895FA4AB91E}" type="slidenum">
              <a:rPr lang="en-US" altLang="vi-VN"/>
              <a:pPr/>
              <a:t>‹#›</a:t>
            </a:fld>
            <a:endParaRPr lang="en-US" altLang="vi-VN"/>
          </a:p>
        </p:txBody>
      </p:sp>
    </p:spTree>
    <p:extLst>
      <p:ext uri="{BB962C8B-B14F-4D97-AF65-F5344CB8AC3E}">
        <p14:creationId xmlns:p14="http://schemas.microsoft.com/office/powerpoint/2010/main" val="108595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D25DBC-DE42-9B1A-9F03-AB3FA8EBE7DE}"/>
              </a:ext>
            </a:extLst>
          </p:cNvPr>
          <p:cNvSpPr>
            <a:spLocks noGrp="1"/>
          </p:cNvSpPr>
          <p:nvPr>
            <p:ph type="dt" sz="half" idx="10"/>
          </p:nvPr>
        </p:nvSpPr>
        <p:spPr/>
        <p:txBody>
          <a:bodyPr/>
          <a:lstStyle>
            <a:lvl1pPr>
              <a:defRPr/>
            </a:lvl1pPr>
          </a:lstStyle>
          <a:p>
            <a:pPr>
              <a:defRPr/>
            </a:pPr>
            <a:fld id="{769BFE26-8E93-B44F-88B1-6FD9E8B4837A}" type="datetime1">
              <a:rPr lang="en-US" altLang="vi-VN"/>
              <a:pPr>
                <a:defRPr/>
              </a:pPr>
              <a:t>4/11/23</a:t>
            </a:fld>
            <a:endParaRPr lang="en-US" altLang="vi-VN"/>
          </a:p>
        </p:txBody>
      </p:sp>
      <p:sp>
        <p:nvSpPr>
          <p:cNvPr id="5" name="Footer Placeholder 4">
            <a:extLst>
              <a:ext uri="{FF2B5EF4-FFF2-40B4-BE49-F238E27FC236}">
                <a16:creationId xmlns:a16="http://schemas.microsoft.com/office/drawing/2014/main" id="{59F6E67C-EC5F-5B5A-548E-1928A22E15CC}"/>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9DEF648F-38BF-E7FD-83DF-D4A59DFCEFC6}"/>
              </a:ext>
            </a:extLst>
          </p:cNvPr>
          <p:cNvSpPr>
            <a:spLocks noGrp="1"/>
          </p:cNvSpPr>
          <p:nvPr>
            <p:ph type="sldNum" sz="quarter" idx="12"/>
          </p:nvPr>
        </p:nvSpPr>
        <p:spPr/>
        <p:txBody>
          <a:bodyPr/>
          <a:lstStyle>
            <a:lvl1pPr>
              <a:defRPr/>
            </a:lvl1pPr>
          </a:lstStyle>
          <a:p>
            <a:fld id="{DB5674F9-4B0C-5C45-8068-FA1369E40F18}" type="slidenum">
              <a:rPr lang="en-US" altLang="vi-VN"/>
              <a:pPr/>
              <a:t>‹#›</a:t>
            </a:fld>
            <a:endParaRPr lang="en-US" altLang="vi-VN"/>
          </a:p>
        </p:txBody>
      </p:sp>
    </p:spTree>
    <p:extLst>
      <p:ext uri="{BB962C8B-B14F-4D97-AF65-F5344CB8AC3E}">
        <p14:creationId xmlns:p14="http://schemas.microsoft.com/office/powerpoint/2010/main" val="191629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E3A34D4-88EF-D612-0AD4-603F49C6644C}"/>
              </a:ext>
            </a:extLst>
          </p:cNvPr>
          <p:cNvSpPr>
            <a:spLocks noGrp="1"/>
          </p:cNvSpPr>
          <p:nvPr>
            <p:ph type="dt" sz="half" idx="10"/>
          </p:nvPr>
        </p:nvSpPr>
        <p:spPr/>
        <p:txBody>
          <a:bodyPr/>
          <a:lstStyle>
            <a:lvl1pPr>
              <a:defRPr/>
            </a:lvl1pPr>
          </a:lstStyle>
          <a:p>
            <a:pPr>
              <a:defRPr/>
            </a:pPr>
            <a:fld id="{8049DA36-480C-6946-8150-172C1071158D}" type="datetime1">
              <a:rPr lang="en-US" altLang="vi-VN"/>
              <a:pPr>
                <a:defRPr/>
              </a:pPr>
              <a:t>4/11/23</a:t>
            </a:fld>
            <a:endParaRPr lang="en-US" altLang="vi-VN"/>
          </a:p>
        </p:txBody>
      </p:sp>
      <p:sp>
        <p:nvSpPr>
          <p:cNvPr id="6" name="Footer Placeholder 4">
            <a:extLst>
              <a:ext uri="{FF2B5EF4-FFF2-40B4-BE49-F238E27FC236}">
                <a16:creationId xmlns:a16="http://schemas.microsoft.com/office/drawing/2014/main" id="{C83E659D-3EA0-0A1F-A5E9-E8BE7F6861BC}"/>
              </a:ext>
            </a:extLst>
          </p:cNvPr>
          <p:cNvSpPr>
            <a:spLocks noGrp="1"/>
          </p:cNvSpPr>
          <p:nvPr>
            <p:ph type="ftr" sz="quarter" idx="11"/>
          </p:nvPr>
        </p:nvSpPr>
        <p:spPr/>
        <p:txBody>
          <a:bodyPr/>
          <a:lstStyle>
            <a:lvl1pPr>
              <a:defRPr/>
            </a:lvl1pPr>
          </a:lstStyle>
          <a:p>
            <a:pPr>
              <a:defRPr/>
            </a:pPr>
            <a:endParaRPr lang="en-US" altLang="vi-VN"/>
          </a:p>
        </p:txBody>
      </p:sp>
      <p:sp>
        <p:nvSpPr>
          <p:cNvPr id="7" name="Slide Number Placeholder 5">
            <a:extLst>
              <a:ext uri="{FF2B5EF4-FFF2-40B4-BE49-F238E27FC236}">
                <a16:creationId xmlns:a16="http://schemas.microsoft.com/office/drawing/2014/main" id="{175947FE-3760-61A3-ADDF-F54918A5153B}"/>
              </a:ext>
            </a:extLst>
          </p:cNvPr>
          <p:cNvSpPr>
            <a:spLocks noGrp="1"/>
          </p:cNvSpPr>
          <p:nvPr>
            <p:ph type="sldNum" sz="quarter" idx="12"/>
          </p:nvPr>
        </p:nvSpPr>
        <p:spPr/>
        <p:txBody>
          <a:bodyPr/>
          <a:lstStyle>
            <a:lvl1pPr>
              <a:defRPr/>
            </a:lvl1pPr>
          </a:lstStyle>
          <a:p>
            <a:fld id="{989850E2-4831-1B49-BEEA-29AA46DD8A9B}" type="slidenum">
              <a:rPr lang="en-US" altLang="vi-VN"/>
              <a:pPr/>
              <a:t>‹#›</a:t>
            </a:fld>
            <a:endParaRPr lang="en-US" altLang="vi-VN"/>
          </a:p>
        </p:txBody>
      </p:sp>
    </p:spTree>
    <p:extLst>
      <p:ext uri="{BB962C8B-B14F-4D97-AF65-F5344CB8AC3E}">
        <p14:creationId xmlns:p14="http://schemas.microsoft.com/office/powerpoint/2010/main" val="164058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480C411-ACE5-77F8-0320-6ED21226D10E}"/>
              </a:ext>
            </a:extLst>
          </p:cNvPr>
          <p:cNvSpPr>
            <a:spLocks noGrp="1"/>
          </p:cNvSpPr>
          <p:nvPr>
            <p:ph type="dt" sz="half" idx="10"/>
          </p:nvPr>
        </p:nvSpPr>
        <p:spPr/>
        <p:txBody>
          <a:bodyPr/>
          <a:lstStyle>
            <a:lvl1pPr>
              <a:defRPr/>
            </a:lvl1pPr>
          </a:lstStyle>
          <a:p>
            <a:pPr>
              <a:defRPr/>
            </a:pPr>
            <a:fld id="{0366C717-8735-2C4D-B464-A3703475FDC2}" type="datetime1">
              <a:rPr lang="en-US" altLang="vi-VN"/>
              <a:pPr>
                <a:defRPr/>
              </a:pPr>
              <a:t>4/11/23</a:t>
            </a:fld>
            <a:endParaRPr lang="en-US" altLang="vi-VN"/>
          </a:p>
        </p:txBody>
      </p:sp>
      <p:sp>
        <p:nvSpPr>
          <p:cNvPr id="8" name="Footer Placeholder 4">
            <a:extLst>
              <a:ext uri="{FF2B5EF4-FFF2-40B4-BE49-F238E27FC236}">
                <a16:creationId xmlns:a16="http://schemas.microsoft.com/office/drawing/2014/main" id="{4579F5EC-6CA5-7EF5-EB9B-EE1A53A464DD}"/>
              </a:ext>
            </a:extLst>
          </p:cNvPr>
          <p:cNvSpPr>
            <a:spLocks noGrp="1"/>
          </p:cNvSpPr>
          <p:nvPr>
            <p:ph type="ftr" sz="quarter" idx="11"/>
          </p:nvPr>
        </p:nvSpPr>
        <p:spPr/>
        <p:txBody>
          <a:bodyPr/>
          <a:lstStyle>
            <a:lvl1pPr>
              <a:defRPr/>
            </a:lvl1pPr>
          </a:lstStyle>
          <a:p>
            <a:pPr>
              <a:defRPr/>
            </a:pPr>
            <a:endParaRPr lang="en-US" altLang="vi-VN"/>
          </a:p>
        </p:txBody>
      </p:sp>
      <p:sp>
        <p:nvSpPr>
          <p:cNvPr id="9" name="Slide Number Placeholder 5">
            <a:extLst>
              <a:ext uri="{FF2B5EF4-FFF2-40B4-BE49-F238E27FC236}">
                <a16:creationId xmlns:a16="http://schemas.microsoft.com/office/drawing/2014/main" id="{03529264-844E-A1BE-B9B4-A59913375E2F}"/>
              </a:ext>
            </a:extLst>
          </p:cNvPr>
          <p:cNvSpPr>
            <a:spLocks noGrp="1"/>
          </p:cNvSpPr>
          <p:nvPr>
            <p:ph type="sldNum" sz="quarter" idx="12"/>
          </p:nvPr>
        </p:nvSpPr>
        <p:spPr/>
        <p:txBody>
          <a:bodyPr/>
          <a:lstStyle>
            <a:lvl1pPr>
              <a:defRPr/>
            </a:lvl1pPr>
          </a:lstStyle>
          <a:p>
            <a:fld id="{2F735B7D-D451-F245-BEB6-F096DF17470B}" type="slidenum">
              <a:rPr lang="en-US" altLang="vi-VN"/>
              <a:pPr/>
              <a:t>‹#›</a:t>
            </a:fld>
            <a:endParaRPr lang="en-US" altLang="vi-VN"/>
          </a:p>
        </p:txBody>
      </p:sp>
    </p:spTree>
    <p:extLst>
      <p:ext uri="{BB962C8B-B14F-4D97-AF65-F5344CB8AC3E}">
        <p14:creationId xmlns:p14="http://schemas.microsoft.com/office/powerpoint/2010/main" val="110667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7A95041-2559-283B-74C7-2588B17D2EDE}"/>
              </a:ext>
            </a:extLst>
          </p:cNvPr>
          <p:cNvSpPr>
            <a:spLocks noGrp="1"/>
          </p:cNvSpPr>
          <p:nvPr>
            <p:ph type="dt" sz="half" idx="10"/>
          </p:nvPr>
        </p:nvSpPr>
        <p:spPr/>
        <p:txBody>
          <a:bodyPr/>
          <a:lstStyle>
            <a:lvl1pPr>
              <a:defRPr/>
            </a:lvl1pPr>
          </a:lstStyle>
          <a:p>
            <a:pPr>
              <a:defRPr/>
            </a:pPr>
            <a:fld id="{B1989EF5-A8B6-B142-83E2-D5D4EB1D1071}" type="datetime1">
              <a:rPr lang="en-US" altLang="vi-VN"/>
              <a:pPr>
                <a:defRPr/>
              </a:pPr>
              <a:t>4/11/23</a:t>
            </a:fld>
            <a:endParaRPr lang="en-US" altLang="vi-VN"/>
          </a:p>
        </p:txBody>
      </p:sp>
      <p:sp>
        <p:nvSpPr>
          <p:cNvPr id="4" name="Footer Placeholder 4">
            <a:extLst>
              <a:ext uri="{FF2B5EF4-FFF2-40B4-BE49-F238E27FC236}">
                <a16:creationId xmlns:a16="http://schemas.microsoft.com/office/drawing/2014/main" id="{8726C58D-A880-DD95-CE67-3CA09890B9E2}"/>
              </a:ext>
            </a:extLst>
          </p:cNvPr>
          <p:cNvSpPr>
            <a:spLocks noGrp="1"/>
          </p:cNvSpPr>
          <p:nvPr>
            <p:ph type="ftr" sz="quarter" idx="11"/>
          </p:nvPr>
        </p:nvSpPr>
        <p:spPr/>
        <p:txBody>
          <a:bodyPr/>
          <a:lstStyle>
            <a:lvl1pPr>
              <a:defRPr/>
            </a:lvl1pPr>
          </a:lstStyle>
          <a:p>
            <a:pPr>
              <a:defRPr/>
            </a:pPr>
            <a:endParaRPr lang="en-US" altLang="vi-VN"/>
          </a:p>
        </p:txBody>
      </p:sp>
      <p:sp>
        <p:nvSpPr>
          <p:cNvPr id="5" name="Slide Number Placeholder 5">
            <a:extLst>
              <a:ext uri="{FF2B5EF4-FFF2-40B4-BE49-F238E27FC236}">
                <a16:creationId xmlns:a16="http://schemas.microsoft.com/office/drawing/2014/main" id="{7CA76B09-36ED-2408-6B4E-D364A95B7D30}"/>
              </a:ext>
            </a:extLst>
          </p:cNvPr>
          <p:cNvSpPr>
            <a:spLocks noGrp="1"/>
          </p:cNvSpPr>
          <p:nvPr>
            <p:ph type="sldNum" sz="quarter" idx="12"/>
          </p:nvPr>
        </p:nvSpPr>
        <p:spPr/>
        <p:txBody>
          <a:bodyPr/>
          <a:lstStyle>
            <a:lvl1pPr>
              <a:defRPr/>
            </a:lvl1pPr>
          </a:lstStyle>
          <a:p>
            <a:fld id="{3D4FFEE7-5A6A-534A-BB90-45FF1C313B9B}" type="slidenum">
              <a:rPr lang="en-US" altLang="vi-VN"/>
              <a:pPr/>
              <a:t>‹#›</a:t>
            </a:fld>
            <a:endParaRPr lang="en-US" altLang="vi-VN"/>
          </a:p>
        </p:txBody>
      </p:sp>
    </p:spTree>
    <p:extLst>
      <p:ext uri="{BB962C8B-B14F-4D97-AF65-F5344CB8AC3E}">
        <p14:creationId xmlns:p14="http://schemas.microsoft.com/office/powerpoint/2010/main" val="76536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A01D0E-2411-A5C7-F6C9-4020F089A9E0}"/>
              </a:ext>
            </a:extLst>
          </p:cNvPr>
          <p:cNvSpPr>
            <a:spLocks noGrp="1"/>
          </p:cNvSpPr>
          <p:nvPr>
            <p:ph type="dt" sz="half" idx="10"/>
          </p:nvPr>
        </p:nvSpPr>
        <p:spPr/>
        <p:txBody>
          <a:bodyPr/>
          <a:lstStyle>
            <a:lvl1pPr>
              <a:defRPr/>
            </a:lvl1pPr>
          </a:lstStyle>
          <a:p>
            <a:pPr>
              <a:defRPr/>
            </a:pPr>
            <a:fld id="{CA4A3D8F-12AA-A045-B3CB-4B6A85CAE068}" type="datetime1">
              <a:rPr lang="en-US" altLang="vi-VN"/>
              <a:pPr>
                <a:defRPr/>
              </a:pPr>
              <a:t>4/11/23</a:t>
            </a:fld>
            <a:endParaRPr lang="en-US" altLang="vi-VN"/>
          </a:p>
        </p:txBody>
      </p:sp>
      <p:sp>
        <p:nvSpPr>
          <p:cNvPr id="3" name="Footer Placeholder 4">
            <a:extLst>
              <a:ext uri="{FF2B5EF4-FFF2-40B4-BE49-F238E27FC236}">
                <a16:creationId xmlns:a16="http://schemas.microsoft.com/office/drawing/2014/main" id="{120F65CD-A534-E31E-185F-FD5A9BE956E2}"/>
              </a:ext>
            </a:extLst>
          </p:cNvPr>
          <p:cNvSpPr>
            <a:spLocks noGrp="1"/>
          </p:cNvSpPr>
          <p:nvPr>
            <p:ph type="ftr" sz="quarter" idx="11"/>
          </p:nvPr>
        </p:nvSpPr>
        <p:spPr/>
        <p:txBody>
          <a:bodyPr/>
          <a:lstStyle>
            <a:lvl1pPr>
              <a:defRPr/>
            </a:lvl1pPr>
          </a:lstStyle>
          <a:p>
            <a:pPr>
              <a:defRPr/>
            </a:pPr>
            <a:endParaRPr lang="en-US" altLang="vi-VN"/>
          </a:p>
        </p:txBody>
      </p:sp>
      <p:sp>
        <p:nvSpPr>
          <p:cNvPr id="4" name="Slide Number Placeholder 5">
            <a:extLst>
              <a:ext uri="{FF2B5EF4-FFF2-40B4-BE49-F238E27FC236}">
                <a16:creationId xmlns:a16="http://schemas.microsoft.com/office/drawing/2014/main" id="{BE54E586-569E-0206-0B31-1A6B20BBE5DC}"/>
              </a:ext>
            </a:extLst>
          </p:cNvPr>
          <p:cNvSpPr>
            <a:spLocks noGrp="1"/>
          </p:cNvSpPr>
          <p:nvPr>
            <p:ph type="sldNum" sz="quarter" idx="12"/>
          </p:nvPr>
        </p:nvSpPr>
        <p:spPr/>
        <p:txBody>
          <a:bodyPr/>
          <a:lstStyle>
            <a:lvl1pPr>
              <a:defRPr/>
            </a:lvl1pPr>
          </a:lstStyle>
          <a:p>
            <a:fld id="{FDECD1FC-C3C8-9247-AB91-7D21F4B431BE}" type="slidenum">
              <a:rPr lang="en-US" altLang="vi-VN"/>
              <a:pPr/>
              <a:t>‹#›</a:t>
            </a:fld>
            <a:endParaRPr lang="en-US" altLang="vi-VN"/>
          </a:p>
        </p:txBody>
      </p:sp>
    </p:spTree>
    <p:extLst>
      <p:ext uri="{BB962C8B-B14F-4D97-AF65-F5344CB8AC3E}">
        <p14:creationId xmlns:p14="http://schemas.microsoft.com/office/powerpoint/2010/main" val="311242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F48408A-6409-7C5E-3514-0C2275456A44}"/>
              </a:ext>
            </a:extLst>
          </p:cNvPr>
          <p:cNvSpPr>
            <a:spLocks noGrp="1"/>
          </p:cNvSpPr>
          <p:nvPr>
            <p:ph type="dt" sz="half" idx="10"/>
          </p:nvPr>
        </p:nvSpPr>
        <p:spPr/>
        <p:txBody>
          <a:bodyPr/>
          <a:lstStyle>
            <a:lvl1pPr>
              <a:defRPr/>
            </a:lvl1pPr>
          </a:lstStyle>
          <a:p>
            <a:pPr>
              <a:defRPr/>
            </a:pPr>
            <a:fld id="{5A91925C-2C5A-F646-8940-D5A5DD41DAC3}" type="datetime1">
              <a:rPr lang="en-US" altLang="vi-VN"/>
              <a:pPr>
                <a:defRPr/>
              </a:pPr>
              <a:t>4/11/23</a:t>
            </a:fld>
            <a:endParaRPr lang="en-US" altLang="vi-VN"/>
          </a:p>
        </p:txBody>
      </p:sp>
      <p:sp>
        <p:nvSpPr>
          <p:cNvPr id="6" name="Footer Placeholder 4">
            <a:extLst>
              <a:ext uri="{FF2B5EF4-FFF2-40B4-BE49-F238E27FC236}">
                <a16:creationId xmlns:a16="http://schemas.microsoft.com/office/drawing/2014/main" id="{14A6A2CE-4B51-7E5E-2228-73C21CD35E10}"/>
              </a:ext>
            </a:extLst>
          </p:cNvPr>
          <p:cNvSpPr>
            <a:spLocks noGrp="1"/>
          </p:cNvSpPr>
          <p:nvPr>
            <p:ph type="ftr" sz="quarter" idx="11"/>
          </p:nvPr>
        </p:nvSpPr>
        <p:spPr/>
        <p:txBody>
          <a:bodyPr/>
          <a:lstStyle>
            <a:lvl1pPr>
              <a:defRPr/>
            </a:lvl1pPr>
          </a:lstStyle>
          <a:p>
            <a:pPr>
              <a:defRPr/>
            </a:pPr>
            <a:endParaRPr lang="en-US" altLang="vi-VN"/>
          </a:p>
        </p:txBody>
      </p:sp>
      <p:sp>
        <p:nvSpPr>
          <p:cNvPr id="7" name="Slide Number Placeholder 5">
            <a:extLst>
              <a:ext uri="{FF2B5EF4-FFF2-40B4-BE49-F238E27FC236}">
                <a16:creationId xmlns:a16="http://schemas.microsoft.com/office/drawing/2014/main" id="{7E6361FC-1AD8-1F82-FF80-9F7D1011AD63}"/>
              </a:ext>
            </a:extLst>
          </p:cNvPr>
          <p:cNvSpPr>
            <a:spLocks noGrp="1"/>
          </p:cNvSpPr>
          <p:nvPr>
            <p:ph type="sldNum" sz="quarter" idx="12"/>
          </p:nvPr>
        </p:nvSpPr>
        <p:spPr/>
        <p:txBody>
          <a:bodyPr/>
          <a:lstStyle>
            <a:lvl1pPr>
              <a:defRPr/>
            </a:lvl1pPr>
          </a:lstStyle>
          <a:p>
            <a:fld id="{FBF69F2E-AF0B-D14D-A519-3B4E6F5F7D0C}" type="slidenum">
              <a:rPr lang="en-US" altLang="vi-VN"/>
              <a:pPr/>
              <a:t>‹#›</a:t>
            </a:fld>
            <a:endParaRPr lang="en-US" altLang="vi-VN"/>
          </a:p>
        </p:txBody>
      </p:sp>
    </p:spTree>
    <p:extLst>
      <p:ext uri="{BB962C8B-B14F-4D97-AF65-F5344CB8AC3E}">
        <p14:creationId xmlns:p14="http://schemas.microsoft.com/office/powerpoint/2010/main" val="66545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DFC5F68-0D39-606A-142B-ABECF6F4603A}"/>
              </a:ext>
            </a:extLst>
          </p:cNvPr>
          <p:cNvSpPr>
            <a:spLocks noGrp="1"/>
          </p:cNvSpPr>
          <p:nvPr>
            <p:ph type="dt" sz="half" idx="10"/>
          </p:nvPr>
        </p:nvSpPr>
        <p:spPr/>
        <p:txBody>
          <a:bodyPr/>
          <a:lstStyle>
            <a:lvl1pPr>
              <a:defRPr/>
            </a:lvl1pPr>
          </a:lstStyle>
          <a:p>
            <a:pPr>
              <a:defRPr/>
            </a:pPr>
            <a:fld id="{AD82D335-71E1-5E49-9EEC-E1E25CC392E1}" type="datetime1">
              <a:rPr lang="en-US" altLang="vi-VN"/>
              <a:pPr>
                <a:defRPr/>
              </a:pPr>
              <a:t>4/11/23</a:t>
            </a:fld>
            <a:endParaRPr lang="en-US" altLang="vi-VN"/>
          </a:p>
        </p:txBody>
      </p:sp>
      <p:sp>
        <p:nvSpPr>
          <p:cNvPr id="6" name="Footer Placeholder 4">
            <a:extLst>
              <a:ext uri="{FF2B5EF4-FFF2-40B4-BE49-F238E27FC236}">
                <a16:creationId xmlns:a16="http://schemas.microsoft.com/office/drawing/2014/main" id="{6840417E-3B8D-99FA-83B2-FF3B41B6D702}"/>
              </a:ext>
            </a:extLst>
          </p:cNvPr>
          <p:cNvSpPr>
            <a:spLocks noGrp="1"/>
          </p:cNvSpPr>
          <p:nvPr>
            <p:ph type="ftr" sz="quarter" idx="11"/>
          </p:nvPr>
        </p:nvSpPr>
        <p:spPr/>
        <p:txBody>
          <a:bodyPr/>
          <a:lstStyle>
            <a:lvl1pPr>
              <a:defRPr/>
            </a:lvl1pPr>
          </a:lstStyle>
          <a:p>
            <a:pPr>
              <a:defRPr/>
            </a:pPr>
            <a:endParaRPr lang="en-US" altLang="vi-VN"/>
          </a:p>
        </p:txBody>
      </p:sp>
      <p:sp>
        <p:nvSpPr>
          <p:cNvPr id="7" name="Slide Number Placeholder 5">
            <a:extLst>
              <a:ext uri="{FF2B5EF4-FFF2-40B4-BE49-F238E27FC236}">
                <a16:creationId xmlns:a16="http://schemas.microsoft.com/office/drawing/2014/main" id="{0713449F-5EDA-3547-A5B1-32F57862347C}"/>
              </a:ext>
            </a:extLst>
          </p:cNvPr>
          <p:cNvSpPr>
            <a:spLocks noGrp="1"/>
          </p:cNvSpPr>
          <p:nvPr>
            <p:ph type="sldNum" sz="quarter" idx="12"/>
          </p:nvPr>
        </p:nvSpPr>
        <p:spPr/>
        <p:txBody>
          <a:bodyPr/>
          <a:lstStyle>
            <a:lvl1pPr>
              <a:defRPr/>
            </a:lvl1pPr>
          </a:lstStyle>
          <a:p>
            <a:fld id="{04581485-C732-B14D-A450-0DF304194B6A}" type="slidenum">
              <a:rPr lang="en-US" altLang="vi-VN"/>
              <a:pPr/>
              <a:t>‹#›</a:t>
            </a:fld>
            <a:endParaRPr lang="en-US" altLang="vi-VN"/>
          </a:p>
        </p:txBody>
      </p:sp>
    </p:spTree>
    <p:extLst>
      <p:ext uri="{BB962C8B-B14F-4D97-AF65-F5344CB8AC3E}">
        <p14:creationId xmlns:p14="http://schemas.microsoft.com/office/powerpoint/2010/main" val="283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4F1C7FC-6ADE-0A8E-8850-2D8F40D35FA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29E955F-CB59-6292-DBCD-FBDBB214AF2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AA118F4-F168-381D-A297-DB2F81D5815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47B86A16-164F-0D4D-8941-5BE87D80275C}" type="datetime1">
              <a:rPr lang="en-US" altLang="vi-VN"/>
              <a:pPr>
                <a:defRPr/>
              </a:pPr>
              <a:t>4/11/23</a:t>
            </a:fld>
            <a:endParaRPr lang="en-US" altLang="vi-VN"/>
          </a:p>
        </p:txBody>
      </p:sp>
      <p:sp>
        <p:nvSpPr>
          <p:cNvPr id="5" name="Footer Placeholder 4">
            <a:extLst>
              <a:ext uri="{FF2B5EF4-FFF2-40B4-BE49-F238E27FC236}">
                <a16:creationId xmlns:a16="http://schemas.microsoft.com/office/drawing/2014/main" id="{21412141-D4E0-1080-9DF1-31F63A06E843}"/>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ltLang="vi-VN"/>
          </a:p>
        </p:txBody>
      </p:sp>
      <p:sp>
        <p:nvSpPr>
          <p:cNvPr id="6" name="Slide Number Placeholder 5">
            <a:extLst>
              <a:ext uri="{FF2B5EF4-FFF2-40B4-BE49-F238E27FC236}">
                <a16:creationId xmlns:a16="http://schemas.microsoft.com/office/drawing/2014/main" id="{7236F980-3608-1CDB-4FDF-8A32D33A0CA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239C205-B5CD-E84D-953D-7364F3E9A28D}"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images.google.com.vn/imgres?imgurl=http://phongmach.vovnews.vn/Uploaded/camthuy/Bien-chung-vong-mac-do-dai-.jpg&amp;imgrefurl=http://phongmach.vovnews.vn/News/Story.aspx%3FId%3D49946&amp;usg=__3cAxyoOTxGBItuPzCvLpSlApAtQ=&amp;h=188&amp;w=250&amp;sz=12&amp;hl=vi&amp;start=59&amp;itbs=1&amp;tbnid=NHIHpGsQJH99uM:&amp;tbnh=83&amp;tbnw=111&amp;prev=/images%3Fq%3DBi%25E1%25BA%25BFn%2Bch%25E1%25BB%25A9ng%2Bc%25E1%25BB%25A7a%2Bb%25E1%25BB%2587nh%2Bti%25E1%25BB%2583u%2B%25C4%2591%25C6%25B0%25E1%25BB%259Dng%26start%3D40%26hl%3Dvi%26sa%3DN%26gbv%3D2%26ndsp%3D20%26tbs%3Disch:1" TargetMode="Externa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a:extLst>
              <a:ext uri="{FF2B5EF4-FFF2-40B4-BE49-F238E27FC236}">
                <a16:creationId xmlns:a16="http://schemas.microsoft.com/office/drawing/2014/main" id="{EE8C0EBD-3917-C284-F591-6C2423E93950}"/>
              </a:ext>
            </a:extLst>
          </p:cNvPr>
          <p:cNvSpPr>
            <a:spLocks noChangeArrowheads="1" noChangeShapeType="1" noTextEdit="1"/>
          </p:cNvSpPr>
          <p:nvPr/>
        </p:nvSpPr>
        <p:spPr bwMode="auto">
          <a:xfrm>
            <a:off x="2946400" y="76200"/>
            <a:ext cx="6502400" cy="914400"/>
          </a:xfrm>
          <a:prstGeom prst="rect">
            <a:avLst/>
          </a:prstGeom>
        </p:spPr>
        <p:txBody>
          <a:bodyPr wrap="none" fromWordArt="1">
            <a:prstTxWarp prst="textPlain">
              <a:avLst>
                <a:gd name="adj" fmla="val 50000"/>
              </a:avLst>
            </a:prstTxWarp>
          </a:bodyPr>
          <a:lstStyle/>
          <a:p>
            <a:pPr algn="ctr"/>
            <a:r>
              <a:rPr lang="en-US" sz="4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Kiểm tra bài cũ</a:t>
            </a:r>
            <a:endParaRPr lang="en-VN" sz="4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053" name="Text Box 5">
            <a:extLst>
              <a:ext uri="{FF2B5EF4-FFF2-40B4-BE49-F238E27FC236}">
                <a16:creationId xmlns:a16="http://schemas.microsoft.com/office/drawing/2014/main" id="{01D4FC5E-AB82-1545-BCD5-42C10399DFBD}"/>
              </a:ext>
            </a:extLst>
          </p:cNvPr>
          <p:cNvSpPr txBox="1">
            <a:spLocks noChangeArrowheads="1"/>
          </p:cNvSpPr>
          <p:nvPr/>
        </p:nvSpPr>
        <p:spPr bwMode="auto">
          <a:xfrm>
            <a:off x="0" y="1295400"/>
            <a:ext cx="1168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en-US" sz="3000">
                <a:solidFill>
                  <a:srgbClr val="FF0000"/>
                </a:solidFill>
                <a:latin typeface="Arial" panose="020B0604020202020204" pitchFamily="34" charset="0"/>
              </a:rPr>
              <a:t>- Trình bày vị trí và vai trò của tuyến yên?</a:t>
            </a:r>
          </a:p>
        </p:txBody>
      </p:sp>
      <p:sp>
        <p:nvSpPr>
          <p:cNvPr id="3080" name="Rectangle 4">
            <a:extLst>
              <a:ext uri="{FF2B5EF4-FFF2-40B4-BE49-F238E27FC236}">
                <a16:creationId xmlns:a16="http://schemas.microsoft.com/office/drawing/2014/main" id="{EE0A6BEF-A41A-15E3-78F8-6022560A55D5}"/>
              </a:ext>
            </a:extLst>
          </p:cNvPr>
          <p:cNvSpPr>
            <a:spLocks noChangeArrowheads="1"/>
          </p:cNvSpPr>
          <p:nvPr/>
        </p:nvSpPr>
        <p:spPr bwMode="auto">
          <a:xfrm>
            <a:off x="0" y="2057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80000"/>
              </a:lnSpc>
              <a:buFontTx/>
              <a:buChar char="-"/>
            </a:pPr>
            <a:r>
              <a:rPr lang="en-US" altLang="en-US" sz="2800">
                <a:solidFill>
                  <a:srgbClr val="0000FF"/>
                </a:solidFill>
                <a:latin typeface="Arial" panose="020B0604020202020204" pitchFamily="34" charset="0"/>
              </a:rPr>
              <a:t>Tuyến yên nhỏ bằng hạt đậu, nằm ở nền sọ. </a:t>
            </a:r>
          </a:p>
          <a:p>
            <a:pPr algn="just">
              <a:lnSpc>
                <a:spcPct val="80000"/>
              </a:lnSpc>
              <a:buFontTx/>
              <a:buChar char="-"/>
            </a:pPr>
            <a:r>
              <a:rPr lang="en-US" altLang="en-US" sz="2800">
                <a:solidFill>
                  <a:srgbClr val="0000FF"/>
                </a:solidFill>
                <a:latin typeface="Arial" panose="020B0604020202020204" pitchFamily="34" charset="0"/>
              </a:rPr>
              <a:t>Cấu tạo: Thuỳ trước và thuỳ sau, thuỳ giữa chỉ phát triển ở trẻ nhỏ.</a:t>
            </a:r>
          </a:p>
          <a:p>
            <a:pPr algn="just">
              <a:lnSpc>
                <a:spcPct val="80000"/>
              </a:lnSpc>
              <a:buFontTx/>
              <a:buChar char="-"/>
            </a:pPr>
            <a:r>
              <a:rPr lang="en-US" altLang="en-US" sz="2800">
                <a:solidFill>
                  <a:srgbClr val="0000FF"/>
                </a:solidFill>
                <a:latin typeface="Arial" panose="020B0604020202020204" pitchFamily="34" charset="0"/>
              </a:rPr>
              <a:t>Tuyến yên là một tuyến nội tiết quan trọng tiết nhiều hooc môn kích thích hoạt động của nhiều tiết nội tiết khác như: </a:t>
            </a:r>
          </a:p>
          <a:p>
            <a:pPr algn="just">
              <a:lnSpc>
                <a:spcPct val="80000"/>
              </a:lnSpc>
              <a:buFontTx/>
              <a:buNone/>
            </a:pPr>
            <a:r>
              <a:rPr lang="en-US" altLang="en-US" sz="2800">
                <a:solidFill>
                  <a:srgbClr val="0000FF"/>
                </a:solidFill>
                <a:latin typeface="Arial" panose="020B0604020202020204" pitchFamily="34" charset="0"/>
              </a:rPr>
              <a:t>	+ Thuỳ trước: tiết FSH, LH, TSH, ACTH, PRL, GH </a:t>
            </a:r>
          </a:p>
          <a:p>
            <a:pPr algn="just">
              <a:lnSpc>
                <a:spcPct val="80000"/>
              </a:lnSpc>
              <a:buFontTx/>
              <a:buNone/>
            </a:pPr>
            <a:r>
              <a:rPr lang="en-US" altLang="en-US" sz="2800">
                <a:solidFill>
                  <a:srgbClr val="0000FF"/>
                </a:solidFill>
                <a:latin typeface="Arial" panose="020B0604020202020204" pitchFamily="34" charset="0"/>
              </a:rPr>
              <a:t>    + Thuỳ sau: tiết ADH, OT.</a:t>
            </a:r>
          </a:p>
        </p:txBody>
      </p:sp>
      <p:pic>
        <p:nvPicPr>
          <p:cNvPr id="3077" name="Picture 5" descr="D:\PHONG\GIAO AN SINH\Sinh 8 lam roi\HinhSinh-8\Endhi.bmp">
            <a:extLst>
              <a:ext uri="{FF2B5EF4-FFF2-40B4-BE49-F238E27FC236}">
                <a16:creationId xmlns:a16="http://schemas.microsoft.com/office/drawing/2014/main" id="{B385A24A-5847-0C10-BD91-6542279F0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905000"/>
            <a:ext cx="37607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A80FEE6E-7275-5958-59DF-91FF982B8934}"/>
              </a:ext>
            </a:extLst>
          </p:cNvPr>
          <p:cNvSpPr/>
          <p:nvPr/>
        </p:nvSpPr>
        <p:spPr>
          <a:xfrm>
            <a:off x="9525000" y="35052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amond(in)">
                                      <p:cBhvr>
                                        <p:cTn id="7" dur="20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wedge">
                                      <p:cBhvr>
                                        <p:cTn id="12" dur="2000"/>
                                        <p:tgtEl>
                                          <p:spTgt spid="30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diamond(in)">
                                      <p:cBhvr>
                                        <p:cTn id="17" dur="1000"/>
                                        <p:tgtEl>
                                          <p:spTgt spid="30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70" decel="100000"/>
                                        <p:tgtEl>
                                          <p:spTgt spid="6"/>
                                        </p:tgtEl>
                                      </p:cBhvr>
                                    </p:animEffect>
                                    <p:animScale>
                                      <p:cBhvr>
                                        <p:cTn id="23" dur="770" decel="100000"/>
                                        <p:tgtEl>
                                          <p:spTgt spid="6"/>
                                        </p:tgtEl>
                                      </p:cBhvr>
                                      <p:from x="10000" y="10000"/>
                                      <p:to x="200000" y="450000"/>
                                    </p:animScale>
                                    <p:animScale>
                                      <p:cBhvr>
                                        <p:cTn id="24" dur="1230" accel="100000" fill="hold">
                                          <p:stCondLst>
                                            <p:cond delay="770"/>
                                          </p:stCondLst>
                                        </p:cTn>
                                        <p:tgtEl>
                                          <p:spTgt spid="6"/>
                                        </p:tgtEl>
                                      </p:cBhvr>
                                      <p:from x="200000" y="450000"/>
                                      <p:to x="100000" y="100000"/>
                                    </p:animScale>
                                    <p:set>
                                      <p:cBhvr>
                                        <p:cTn id="25" dur="770" fill="hold"/>
                                        <p:tgtEl>
                                          <p:spTgt spid="6"/>
                                        </p:tgtEl>
                                        <p:attrNameLst>
                                          <p:attrName>ppt_x</p:attrName>
                                        </p:attrNameLst>
                                      </p:cBhvr>
                                      <p:to>
                                        <p:strVal val="(0.5)"/>
                                      </p:to>
                                    </p:set>
                                    <p:anim from="(0.5)" to="(#ppt_x)" calcmode="lin" valueType="num">
                                      <p:cBhvr>
                                        <p:cTn id="26" dur="1230" accel="100000" fill="hold">
                                          <p:stCondLst>
                                            <p:cond delay="770"/>
                                          </p:stCondLst>
                                        </p:cTn>
                                        <p:tgtEl>
                                          <p:spTgt spid="6"/>
                                        </p:tgtEl>
                                        <p:attrNameLst>
                                          <p:attrName>ppt_x</p:attrName>
                                        </p:attrNameLst>
                                      </p:cBhvr>
                                    </p:anim>
                                    <p:set>
                                      <p:cBhvr>
                                        <p:cTn id="27" dur="770" fill="hold"/>
                                        <p:tgtEl>
                                          <p:spTgt spid="6"/>
                                        </p:tgtEl>
                                        <p:attrNameLst>
                                          <p:attrName>ppt_y</p:attrName>
                                        </p:attrNameLst>
                                      </p:cBhvr>
                                      <p:to>
                                        <p:strVal val="(#ppt_y+0.4)"/>
                                      </p:to>
                                    </p:set>
                                    <p:anim from="(#ppt_y+0.4)" to="(#ppt_y)" calcmode="lin" valueType="num">
                                      <p:cBhvr>
                                        <p:cTn id="28"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3080"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
            <a:extLst>
              <a:ext uri="{FF2B5EF4-FFF2-40B4-BE49-F238E27FC236}">
                <a16:creationId xmlns:a16="http://schemas.microsoft.com/office/drawing/2014/main" id="{C8E533E9-A3C1-35FC-F9C1-AD59736648A6}"/>
              </a:ext>
            </a:extLst>
          </p:cNvPr>
          <p:cNvSpPr>
            <a:spLocks noChangeArrowheads="1"/>
          </p:cNvSpPr>
          <p:nvPr/>
        </p:nvSpPr>
        <p:spPr bwMode="auto">
          <a:xfrm>
            <a:off x="0" y="304800"/>
            <a:ext cx="12192000"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0000"/>
              <a:buFont typeface="Wingdings" pitchFamily="2" charset="2"/>
              <a:buNone/>
            </a:pPr>
            <a:r>
              <a:rPr lang="en-US" altLang="en-US" sz="2000" b="1">
                <a:solidFill>
                  <a:schemeClr val="bg1"/>
                </a:solidFill>
                <a:latin typeface="Arial" panose="020B0604020202020204" pitchFamily="34" charset="0"/>
                <a:sym typeface="Wingdings 3" pitchFamily="2" charset="2"/>
              </a:rPr>
              <a:t> Dựa vào hình 57-2, </a:t>
            </a:r>
            <a:r>
              <a:rPr lang="en-US" altLang="en-US" sz="2800" b="1">
                <a:solidFill>
                  <a:schemeClr val="bg1"/>
                </a:solidFill>
                <a:latin typeface="Arial" panose="020B0604020202020204" pitchFamily="34" charset="0"/>
                <a:sym typeface="Wingdings 3" pitchFamily="2" charset="2"/>
              </a:rPr>
              <a:t>hãy trình bày khái quát cấu tạo của tuyến trên thận.</a:t>
            </a:r>
            <a:endParaRPr lang="en-US" altLang="en-US" sz="2800" b="1">
              <a:solidFill>
                <a:schemeClr val="bg1"/>
              </a:solidFill>
              <a:latin typeface="Arial" panose="020B0604020202020204" pitchFamily="34" charset="0"/>
            </a:endParaRPr>
          </a:p>
        </p:txBody>
      </p:sp>
      <p:pic>
        <p:nvPicPr>
          <p:cNvPr id="12291" name="Picture 10" descr="57-2">
            <a:extLst>
              <a:ext uri="{FF2B5EF4-FFF2-40B4-BE49-F238E27FC236}">
                <a16:creationId xmlns:a16="http://schemas.microsoft.com/office/drawing/2014/main" id="{43053420-70CD-B336-6AAC-11A6DE29ED30}"/>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06400" y="990600"/>
            <a:ext cx="11404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4" name="TextBox 3">
            <a:extLst>
              <a:ext uri="{FF2B5EF4-FFF2-40B4-BE49-F238E27FC236}">
                <a16:creationId xmlns:a16="http://schemas.microsoft.com/office/drawing/2014/main" id="{7D44FE30-294E-6983-AF04-133E2802304D}"/>
              </a:ext>
            </a:extLst>
          </p:cNvPr>
          <p:cNvSpPr txBox="1"/>
          <p:nvPr/>
        </p:nvSpPr>
        <p:spPr>
          <a:xfrm>
            <a:off x="3962400" y="2667000"/>
            <a:ext cx="1219200" cy="400050"/>
          </a:xfrm>
          <a:prstGeom prst="rect">
            <a:avLst/>
          </a:prstGeom>
          <a:solidFill>
            <a:schemeClr val="accent3"/>
          </a:solidFill>
        </p:spPr>
        <p:txBody>
          <a:bodyPr>
            <a:spAutoFit/>
          </a:bodyPr>
          <a:lstStyle/>
          <a:p>
            <a:pPr>
              <a:defRPr/>
            </a:pPr>
            <a:r>
              <a:rPr lang="en-US" sz="2000" b="1" dirty="0">
                <a:latin typeface="Arial" charset="0"/>
              </a:rPr>
              <a:t>1</a:t>
            </a:r>
          </a:p>
        </p:txBody>
      </p:sp>
      <p:sp>
        <p:nvSpPr>
          <p:cNvPr id="5" name="TextBox 4">
            <a:extLst>
              <a:ext uri="{FF2B5EF4-FFF2-40B4-BE49-F238E27FC236}">
                <a16:creationId xmlns:a16="http://schemas.microsoft.com/office/drawing/2014/main" id="{734DFD9C-12A7-8711-F8BF-4C2023F1E0D2}"/>
              </a:ext>
            </a:extLst>
          </p:cNvPr>
          <p:cNvSpPr txBox="1"/>
          <p:nvPr/>
        </p:nvSpPr>
        <p:spPr>
          <a:xfrm>
            <a:off x="4572000" y="3352800"/>
            <a:ext cx="1219200" cy="400050"/>
          </a:xfrm>
          <a:prstGeom prst="rect">
            <a:avLst/>
          </a:prstGeom>
          <a:solidFill>
            <a:schemeClr val="accent3"/>
          </a:solidFill>
        </p:spPr>
        <p:txBody>
          <a:bodyPr>
            <a:spAutoFit/>
          </a:bodyPr>
          <a:lstStyle/>
          <a:p>
            <a:pPr>
              <a:defRPr/>
            </a:pPr>
            <a:r>
              <a:rPr lang="en-US" sz="2000" b="1" dirty="0">
                <a:latin typeface="Arial" charset="0"/>
              </a:rPr>
              <a:t>2</a:t>
            </a:r>
          </a:p>
        </p:txBody>
      </p:sp>
      <p:sp>
        <p:nvSpPr>
          <p:cNvPr id="6" name="TextBox 5">
            <a:extLst>
              <a:ext uri="{FF2B5EF4-FFF2-40B4-BE49-F238E27FC236}">
                <a16:creationId xmlns:a16="http://schemas.microsoft.com/office/drawing/2014/main" id="{7FBAACB1-F4F7-D66F-906B-A9B4232718D3}"/>
              </a:ext>
            </a:extLst>
          </p:cNvPr>
          <p:cNvSpPr txBox="1"/>
          <p:nvPr/>
        </p:nvSpPr>
        <p:spPr>
          <a:xfrm>
            <a:off x="6299200" y="3276600"/>
            <a:ext cx="1219200" cy="400050"/>
          </a:xfrm>
          <a:prstGeom prst="rect">
            <a:avLst/>
          </a:prstGeom>
          <a:solidFill>
            <a:schemeClr val="accent3"/>
          </a:solidFill>
        </p:spPr>
        <p:txBody>
          <a:bodyPr>
            <a:spAutoFit/>
          </a:bodyPr>
          <a:lstStyle/>
          <a:p>
            <a:pPr algn="r">
              <a:defRPr/>
            </a:pPr>
            <a:r>
              <a:rPr lang="en-US" sz="2000" b="1" dirty="0">
                <a:latin typeface="Arial" charset="0"/>
              </a:rPr>
              <a:t>1</a:t>
            </a:r>
          </a:p>
        </p:txBody>
      </p:sp>
      <p:sp>
        <p:nvSpPr>
          <p:cNvPr id="8" name="Rectangle 7">
            <a:extLst>
              <a:ext uri="{FF2B5EF4-FFF2-40B4-BE49-F238E27FC236}">
                <a16:creationId xmlns:a16="http://schemas.microsoft.com/office/drawing/2014/main" id="{C8E254A0-8FC2-23F8-0401-E9EB09DB3DA6}"/>
              </a:ext>
            </a:extLst>
          </p:cNvPr>
          <p:cNvSpPr/>
          <p:nvPr/>
        </p:nvSpPr>
        <p:spPr>
          <a:xfrm>
            <a:off x="11074400" y="2057400"/>
            <a:ext cx="609600"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3</a:t>
            </a:r>
          </a:p>
        </p:txBody>
      </p:sp>
      <p:sp>
        <p:nvSpPr>
          <p:cNvPr id="9" name="Rectangle 8">
            <a:extLst>
              <a:ext uri="{FF2B5EF4-FFF2-40B4-BE49-F238E27FC236}">
                <a16:creationId xmlns:a16="http://schemas.microsoft.com/office/drawing/2014/main" id="{A07D8D5C-2EBE-023A-B016-E94C21D71FF7}"/>
              </a:ext>
            </a:extLst>
          </p:cNvPr>
          <p:cNvSpPr/>
          <p:nvPr/>
        </p:nvSpPr>
        <p:spPr>
          <a:xfrm>
            <a:off x="11074400" y="3276600"/>
            <a:ext cx="609600"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4</a:t>
            </a:r>
          </a:p>
        </p:txBody>
      </p:sp>
      <p:sp>
        <p:nvSpPr>
          <p:cNvPr id="10" name="Rectangle 9">
            <a:extLst>
              <a:ext uri="{FF2B5EF4-FFF2-40B4-BE49-F238E27FC236}">
                <a16:creationId xmlns:a16="http://schemas.microsoft.com/office/drawing/2014/main" id="{F9563A75-06AD-C7C6-2F56-A8D5258C850B}"/>
              </a:ext>
            </a:extLst>
          </p:cNvPr>
          <p:cNvSpPr/>
          <p:nvPr/>
        </p:nvSpPr>
        <p:spPr>
          <a:xfrm>
            <a:off x="6807200" y="5008563"/>
            <a:ext cx="609600"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2</a:t>
            </a:r>
          </a:p>
        </p:txBody>
      </p:sp>
      <p:sp>
        <p:nvSpPr>
          <p:cNvPr id="11" name="TextBox 10">
            <a:extLst>
              <a:ext uri="{FF2B5EF4-FFF2-40B4-BE49-F238E27FC236}">
                <a16:creationId xmlns:a16="http://schemas.microsoft.com/office/drawing/2014/main" id="{8A0AEFE8-5A9E-AB2C-EFA9-66EFD82D640E}"/>
              </a:ext>
            </a:extLst>
          </p:cNvPr>
          <p:cNvSpPr txBox="1"/>
          <p:nvPr/>
        </p:nvSpPr>
        <p:spPr>
          <a:xfrm>
            <a:off x="3962400" y="2667000"/>
            <a:ext cx="1828800" cy="338138"/>
          </a:xfrm>
          <a:prstGeom prst="rect">
            <a:avLst/>
          </a:prstGeom>
          <a:solidFill>
            <a:schemeClr val="accent3"/>
          </a:solidFill>
        </p:spPr>
        <p:txBody>
          <a:bodyPr>
            <a:spAutoFit/>
          </a:bodyPr>
          <a:lstStyle/>
          <a:p>
            <a:pPr>
              <a:defRPr/>
            </a:pPr>
            <a:r>
              <a:rPr lang="en-US" sz="1600" b="1" dirty="0" err="1">
                <a:solidFill>
                  <a:srgbClr val="FF0000"/>
                </a:solidFill>
                <a:latin typeface="Arial" charset="0"/>
              </a:rPr>
              <a:t>Vỏ</a:t>
            </a:r>
            <a:r>
              <a:rPr lang="en-US" sz="1600" b="1" dirty="0">
                <a:solidFill>
                  <a:srgbClr val="FF0000"/>
                </a:solidFill>
                <a:latin typeface="Arial" charset="0"/>
              </a:rPr>
              <a:t> </a:t>
            </a:r>
            <a:r>
              <a:rPr lang="en-US" sz="1600" b="1" dirty="0" err="1">
                <a:solidFill>
                  <a:srgbClr val="FF0000"/>
                </a:solidFill>
                <a:latin typeface="Arial" charset="0"/>
              </a:rPr>
              <a:t>tuyến</a:t>
            </a:r>
            <a:endParaRPr lang="en-US" sz="1600" b="1" dirty="0">
              <a:solidFill>
                <a:srgbClr val="FF0000"/>
              </a:solidFill>
              <a:latin typeface="Arial" charset="0"/>
            </a:endParaRPr>
          </a:p>
        </p:txBody>
      </p:sp>
      <p:sp>
        <p:nvSpPr>
          <p:cNvPr id="12" name="TextBox 11">
            <a:extLst>
              <a:ext uri="{FF2B5EF4-FFF2-40B4-BE49-F238E27FC236}">
                <a16:creationId xmlns:a16="http://schemas.microsoft.com/office/drawing/2014/main" id="{7278990D-FACE-601B-0582-3A57B10E853B}"/>
              </a:ext>
            </a:extLst>
          </p:cNvPr>
          <p:cNvSpPr txBox="1"/>
          <p:nvPr/>
        </p:nvSpPr>
        <p:spPr>
          <a:xfrm>
            <a:off x="4572000" y="3382963"/>
            <a:ext cx="1828800" cy="339725"/>
          </a:xfrm>
          <a:prstGeom prst="rect">
            <a:avLst/>
          </a:prstGeom>
          <a:solidFill>
            <a:schemeClr val="accent3"/>
          </a:solidFill>
        </p:spPr>
        <p:txBody>
          <a:bodyPr>
            <a:spAutoFit/>
          </a:bodyPr>
          <a:lstStyle/>
          <a:p>
            <a:pPr>
              <a:defRPr/>
            </a:pPr>
            <a:r>
              <a:rPr lang="en-US" sz="1600" b="1" dirty="0" err="1">
                <a:solidFill>
                  <a:srgbClr val="009900"/>
                </a:solidFill>
                <a:latin typeface="Arial" charset="0"/>
              </a:rPr>
              <a:t>Tủy</a:t>
            </a:r>
            <a:r>
              <a:rPr lang="en-US" sz="1600" b="1" dirty="0">
                <a:solidFill>
                  <a:srgbClr val="009900"/>
                </a:solidFill>
                <a:latin typeface="Arial" charset="0"/>
              </a:rPr>
              <a:t> </a:t>
            </a:r>
            <a:r>
              <a:rPr lang="en-US" sz="1600" b="1" dirty="0" err="1">
                <a:solidFill>
                  <a:srgbClr val="009900"/>
                </a:solidFill>
                <a:latin typeface="Arial" charset="0"/>
              </a:rPr>
              <a:t>tuyến</a:t>
            </a:r>
            <a:endParaRPr lang="en-US" sz="1600" b="1" dirty="0">
              <a:solidFill>
                <a:srgbClr val="009900"/>
              </a:solidFill>
              <a:latin typeface="Arial" charset="0"/>
            </a:endParaRPr>
          </a:p>
        </p:txBody>
      </p:sp>
      <p:sp>
        <p:nvSpPr>
          <p:cNvPr id="13" name="TextBox 12">
            <a:extLst>
              <a:ext uri="{FF2B5EF4-FFF2-40B4-BE49-F238E27FC236}">
                <a16:creationId xmlns:a16="http://schemas.microsoft.com/office/drawing/2014/main" id="{E4DF6F0B-6200-9CE0-2A0B-EBEF32547F68}"/>
              </a:ext>
            </a:extLst>
          </p:cNvPr>
          <p:cNvSpPr txBox="1"/>
          <p:nvPr/>
        </p:nvSpPr>
        <p:spPr>
          <a:xfrm>
            <a:off x="6221413" y="3281363"/>
            <a:ext cx="1422400" cy="338137"/>
          </a:xfrm>
          <a:prstGeom prst="rect">
            <a:avLst/>
          </a:prstGeom>
          <a:solidFill>
            <a:schemeClr val="accent3"/>
          </a:solidFill>
        </p:spPr>
        <p:txBody>
          <a:bodyPr>
            <a:spAutoFit/>
          </a:bodyPr>
          <a:lstStyle/>
          <a:p>
            <a:pPr algn="r">
              <a:defRPr/>
            </a:pPr>
            <a:r>
              <a:rPr lang="en-US" sz="1600" b="1" dirty="0" err="1">
                <a:solidFill>
                  <a:srgbClr val="FF0000"/>
                </a:solidFill>
                <a:latin typeface="Arial" charset="0"/>
              </a:rPr>
              <a:t>Vỏ</a:t>
            </a:r>
            <a:r>
              <a:rPr lang="en-US" sz="1600" b="1" dirty="0">
                <a:solidFill>
                  <a:srgbClr val="FF0000"/>
                </a:solidFill>
                <a:latin typeface="Arial" charset="0"/>
              </a:rPr>
              <a:t> </a:t>
            </a:r>
            <a:r>
              <a:rPr lang="en-US" sz="1600" b="1" dirty="0" err="1">
                <a:solidFill>
                  <a:srgbClr val="FF0000"/>
                </a:solidFill>
                <a:latin typeface="Arial" charset="0"/>
              </a:rPr>
              <a:t>tuyến</a:t>
            </a:r>
            <a:endParaRPr lang="en-US" sz="1600" b="1" dirty="0">
              <a:solidFill>
                <a:srgbClr val="FF0000"/>
              </a:solidFill>
              <a:latin typeface="Arial" charset="0"/>
            </a:endParaRPr>
          </a:p>
        </p:txBody>
      </p:sp>
      <p:sp>
        <p:nvSpPr>
          <p:cNvPr id="14" name="TextBox 13">
            <a:extLst>
              <a:ext uri="{FF2B5EF4-FFF2-40B4-BE49-F238E27FC236}">
                <a16:creationId xmlns:a16="http://schemas.microsoft.com/office/drawing/2014/main" id="{34FEBB24-1D02-CCBC-61CE-819368EC6CE1}"/>
              </a:ext>
            </a:extLst>
          </p:cNvPr>
          <p:cNvSpPr txBox="1"/>
          <p:nvPr/>
        </p:nvSpPr>
        <p:spPr>
          <a:xfrm>
            <a:off x="11074400" y="2057400"/>
            <a:ext cx="812800" cy="584200"/>
          </a:xfrm>
          <a:prstGeom prst="rect">
            <a:avLst/>
          </a:prstGeom>
          <a:solidFill>
            <a:schemeClr val="accent3"/>
          </a:solidFill>
        </p:spPr>
        <p:txBody>
          <a:bodyPr>
            <a:spAutoFit/>
          </a:bodyPr>
          <a:lstStyle/>
          <a:p>
            <a:pPr>
              <a:defRPr/>
            </a:pPr>
            <a:r>
              <a:rPr lang="en-US" sz="1600" b="1" dirty="0" err="1">
                <a:solidFill>
                  <a:srgbClr val="FF0066"/>
                </a:solidFill>
                <a:latin typeface="Arial" charset="0"/>
              </a:rPr>
              <a:t>Lớp</a:t>
            </a:r>
            <a:r>
              <a:rPr lang="en-US" sz="1600" b="1" dirty="0">
                <a:solidFill>
                  <a:srgbClr val="FF0066"/>
                </a:solidFill>
                <a:latin typeface="Arial" charset="0"/>
              </a:rPr>
              <a:t> </a:t>
            </a:r>
            <a:r>
              <a:rPr lang="en-US" sz="1600" b="1" dirty="0" err="1">
                <a:solidFill>
                  <a:srgbClr val="FF0066"/>
                </a:solidFill>
                <a:latin typeface="Arial" charset="0"/>
              </a:rPr>
              <a:t>cầu</a:t>
            </a:r>
            <a:endParaRPr lang="en-US" sz="1600" b="1" dirty="0">
              <a:solidFill>
                <a:srgbClr val="FF0066"/>
              </a:solidFill>
              <a:latin typeface="Arial" charset="0"/>
            </a:endParaRPr>
          </a:p>
        </p:txBody>
      </p:sp>
      <p:sp>
        <p:nvSpPr>
          <p:cNvPr id="15" name="TextBox 14">
            <a:extLst>
              <a:ext uri="{FF2B5EF4-FFF2-40B4-BE49-F238E27FC236}">
                <a16:creationId xmlns:a16="http://schemas.microsoft.com/office/drawing/2014/main" id="{F1E8CCB4-3498-A17C-2968-1F66991897B9}"/>
              </a:ext>
            </a:extLst>
          </p:cNvPr>
          <p:cNvSpPr txBox="1"/>
          <p:nvPr/>
        </p:nvSpPr>
        <p:spPr>
          <a:xfrm>
            <a:off x="11206163" y="3259138"/>
            <a:ext cx="812800" cy="584200"/>
          </a:xfrm>
          <a:prstGeom prst="rect">
            <a:avLst/>
          </a:prstGeom>
          <a:solidFill>
            <a:schemeClr val="accent3"/>
          </a:solidFill>
        </p:spPr>
        <p:txBody>
          <a:bodyPr>
            <a:spAutoFit/>
          </a:bodyPr>
          <a:lstStyle/>
          <a:p>
            <a:pPr>
              <a:defRPr/>
            </a:pPr>
            <a:r>
              <a:rPr lang="en-US" sz="1600" b="1" dirty="0" err="1">
                <a:solidFill>
                  <a:srgbClr val="FF0066"/>
                </a:solidFill>
                <a:latin typeface="Arial" charset="0"/>
              </a:rPr>
              <a:t>Lớp</a:t>
            </a:r>
            <a:r>
              <a:rPr lang="en-US" sz="1600" b="1" dirty="0">
                <a:solidFill>
                  <a:srgbClr val="FF0066"/>
                </a:solidFill>
                <a:latin typeface="Arial" charset="0"/>
              </a:rPr>
              <a:t> </a:t>
            </a:r>
            <a:r>
              <a:rPr lang="en-US" sz="1600" b="1" dirty="0" err="1">
                <a:solidFill>
                  <a:srgbClr val="FF0066"/>
                </a:solidFill>
                <a:latin typeface="Arial" charset="0"/>
              </a:rPr>
              <a:t>sợi</a:t>
            </a:r>
            <a:endParaRPr lang="en-US" sz="1600" b="1" dirty="0">
              <a:solidFill>
                <a:srgbClr val="FF0066"/>
              </a:solidFill>
              <a:latin typeface="Arial" charset="0"/>
            </a:endParaRPr>
          </a:p>
        </p:txBody>
      </p:sp>
      <p:sp>
        <p:nvSpPr>
          <p:cNvPr id="16" name="TextBox 15">
            <a:extLst>
              <a:ext uri="{FF2B5EF4-FFF2-40B4-BE49-F238E27FC236}">
                <a16:creationId xmlns:a16="http://schemas.microsoft.com/office/drawing/2014/main" id="{A5924226-99AD-A7CE-B12B-637F6BBDB10B}"/>
              </a:ext>
            </a:extLst>
          </p:cNvPr>
          <p:cNvSpPr txBox="1"/>
          <p:nvPr/>
        </p:nvSpPr>
        <p:spPr>
          <a:xfrm>
            <a:off x="11074400" y="4572000"/>
            <a:ext cx="812800" cy="584200"/>
          </a:xfrm>
          <a:prstGeom prst="rect">
            <a:avLst/>
          </a:prstGeom>
          <a:solidFill>
            <a:schemeClr val="accent3"/>
          </a:solidFill>
        </p:spPr>
        <p:txBody>
          <a:bodyPr>
            <a:spAutoFit/>
          </a:bodyPr>
          <a:lstStyle/>
          <a:p>
            <a:pPr>
              <a:defRPr/>
            </a:pPr>
            <a:r>
              <a:rPr lang="en-US" sz="1600" b="1">
                <a:solidFill>
                  <a:srgbClr val="FF0066"/>
                </a:solidFill>
                <a:latin typeface="Arial" charset="0"/>
              </a:rPr>
              <a:t>Lớp lưới</a:t>
            </a:r>
          </a:p>
        </p:txBody>
      </p:sp>
      <p:sp>
        <p:nvSpPr>
          <p:cNvPr id="17" name="TextBox 16">
            <a:extLst>
              <a:ext uri="{FF2B5EF4-FFF2-40B4-BE49-F238E27FC236}">
                <a16:creationId xmlns:a16="http://schemas.microsoft.com/office/drawing/2014/main" id="{03381DDE-2C89-ECE5-1E36-E7FD8927C5F5}"/>
              </a:ext>
            </a:extLst>
          </p:cNvPr>
          <p:cNvSpPr txBox="1"/>
          <p:nvPr/>
        </p:nvSpPr>
        <p:spPr>
          <a:xfrm>
            <a:off x="6323013" y="5181600"/>
            <a:ext cx="1219200" cy="338138"/>
          </a:xfrm>
          <a:prstGeom prst="rect">
            <a:avLst/>
          </a:prstGeom>
          <a:solidFill>
            <a:schemeClr val="accent3"/>
          </a:solidFill>
        </p:spPr>
        <p:txBody>
          <a:bodyPr>
            <a:spAutoFit/>
          </a:bodyPr>
          <a:lstStyle/>
          <a:p>
            <a:pPr algn="r">
              <a:defRPr/>
            </a:pPr>
            <a:r>
              <a:rPr lang="en-US" sz="1600" b="1" dirty="0" err="1">
                <a:solidFill>
                  <a:srgbClr val="009900"/>
                </a:solidFill>
                <a:latin typeface="Arial" charset="0"/>
              </a:rPr>
              <a:t>Tủy</a:t>
            </a:r>
            <a:r>
              <a:rPr lang="en-US" sz="1600" b="1" dirty="0">
                <a:solidFill>
                  <a:srgbClr val="009900"/>
                </a:solidFill>
                <a:latin typeface="Arial" charset="0"/>
              </a:rPr>
              <a:t> </a:t>
            </a:r>
            <a:r>
              <a:rPr lang="en-US" sz="1600" b="1" dirty="0" err="1">
                <a:solidFill>
                  <a:srgbClr val="009900"/>
                </a:solidFill>
                <a:latin typeface="Arial" charset="0"/>
              </a:rPr>
              <a:t>tuyến</a:t>
            </a:r>
            <a:endParaRPr lang="en-US" sz="1600" b="1" dirty="0">
              <a:solidFill>
                <a:srgbClr val="0099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1">
            <a:extLst>
              <a:ext uri="{FF2B5EF4-FFF2-40B4-BE49-F238E27FC236}">
                <a16:creationId xmlns:a16="http://schemas.microsoft.com/office/drawing/2014/main" id="{A15B970F-2183-4A7D-A8EF-26A2CB79A5B7}"/>
              </a:ext>
            </a:extLst>
          </p:cNvPr>
          <p:cNvGrpSpPr>
            <a:grpSpLocks/>
          </p:cNvGrpSpPr>
          <p:nvPr/>
        </p:nvGrpSpPr>
        <p:grpSpPr bwMode="auto">
          <a:xfrm>
            <a:off x="-101600" y="1447800"/>
            <a:ext cx="7112000" cy="5410200"/>
            <a:chOff x="-48" y="912"/>
            <a:chExt cx="3360" cy="3504"/>
          </a:xfrm>
        </p:grpSpPr>
        <p:pic>
          <p:nvPicPr>
            <p:cNvPr id="13329" name="Picture 23" descr="untitled">
              <a:extLst>
                <a:ext uri="{FF2B5EF4-FFF2-40B4-BE49-F238E27FC236}">
                  <a16:creationId xmlns:a16="http://schemas.microsoft.com/office/drawing/2014/main" id="{A94E39F8-C6E9-ED59-D316-E9B3E7AA2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912"/>
              <a:ext cx="3024"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Text Box 25">
              <a:extLst>
                <a:ext uri="{FF2B5EF4-FFF2-40B4-BE49-F238E27FC236}">
                  <a16:creationId xmlns:a16="http://schemas.microsoft.com/office/drawing/2014/main" id="{848021EE-F2A6-87C9-D73E-2F44C48631A3}"/>
                </a:ext>
              </a:extLst>
            </p:cNvPr>
            <p:cNvSpPr txBox="1">
              <a:spLocks noChangeArrowheads="1"/>
            </p:cNvSpPr>
            <p:nvPr/>
          </p:nvSpPr>
          <p:spPr bwMode="auto">
            <a:xfrm>
              <a:off x="192" y="959"/>
              <a:ext cx="576"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rgbClr val="0000FF"/>
                  </a:solidFill>
                  <a:latin typeface="Arial" panose="020B0604020202020204" pitchFamily="34" charset="0"/>
                </a:rPr>
                <a:t>Màng liên kết </a:t>
              </a:r>
            </a:p>
          </p:txBody>
        </p:sp>
        <p:sp>
          <p:nvSpPr>
            <p:cNvPr id="13331" name="Text Box 26">
              <a:extLst>
                <a:ext uri="{FF2B5EF4-FFF2-40B4-BE49-F238E27FC236}">
                  <a16:creationId xmlns:a16="http://schemas.microsoft.com/office/drawing/2014/main" id="{2EA06FBF-84CD-D780-9B6F-A50B4A3BC0EA}"/>
                </a:ext>
              </a:extLst>
            </p:cNvPr>
            <p:cNvSpPr txBox="1">
              <a:spLocks noChangeArrowheads="1"/>
            </p:cNvSpPr>
            <p:nvPr/>
          </p:nvSpPr>
          <p:spPr bwMode="auto">
            <a:xfrm>
              <a:off x="-48" y="2121"/>
              <a:ext cx="12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rgbClr val="0000FF"/>
                  </a:solidFill>
                  <a:latin typeface="Arial" panose="020B0604020202020204" pitchFamily="34" charset="0"/>
                </a:rPr>
                <a:t>Vỏ tuyến</a:t>
              </a:r>
            </a:p>
          </p:txBody>
        </p:sp>
        <p:sp>
          <p:nvSpPr>
            <p:cNvPr id="13332" name="Text Box 27">
              <a:extLst>
                <a:ext uri="{FF2B5EF4-FFF2-40B4-BE49-F238E27FC236}">
                  <a16:creationId xmlns:a16="http://schemas.microsoft.com/office/drawing/2014/main" id="{9E0D6650-0D55-250F-5BEE-62D34E59D791}"/>
                </a:ext>
              </a:extLst>
            </p:cNvPr>
            <p:cNvSpPr txBox="1">
              <a:spLocks noChangeArrowheads="1"/>
            </p:cNvSpPr>
            <p:nvPr/>
          </p:nvSpPr>
          <p:spPr bwMode="auto">
            <a:xfrm>
              <a:off x="96" y="3397"/>
              <a:ext cx="1152"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rgbClr val="0000FF"/>
                  </a:solidFill>
                  <a:latin typeface="Arial" panose="020B0604020202020204" pitchFamily="34" charset="0"/>
                </a:rPr>
                <a:t>Tủy </a:t>
              </a:r>
            </a:p>
            <a:p>
              <a:pPr eaLnBrk="1" hangingPunct="1">
                <a:spcBef>
                  <a:spcPct val="50000"/>
                </a:spcBef>
                <a:buFontTx/>
                <a:buNone/>
              </a:pPr>
              <a:r>
                <a:rPr lang="en-US" altLang="en-US" sz="2000">
                  <a:solidFill>
                    <a:srgbClr val="0000FF"/>
                  </a:solidFill>
                  <a:latin typeface="Arial" panose="020B0604020202020204" pitchFamily="34" charset="0"/>
                </a:rPr>
                <a:t>tuyến</a:t>
              </a:r>
            </a:p>
          </p:txBody>
        </p:sp>
      </p:grpSp>
      <p:sp>
        <p:nvSpPr>
          <p:cNvPr id="13315" name="Text Box 19">
            <a:extLst>
              <a:ext uri="{FF2B5EF4-FFF2-40B4-BE49-F238E27FC236}">
                <a16:creationId xmlns:a16="http://schemas.microsoft.com/office/drawing/2014/main" id="{F5B65AAE-83E8-9B96-31BF-097879CF5C81}"/>
              </a:ext>
            </a:extLst>
          </p:cNvPr>
          <p:cNvSpPr txBox="1">
            <a:spLocks noChangeArrowheads="1"/>
          </p:cNvSpPr>
          <p:nvPr/>
        </p:nvSpPr>
        <p:spPr bwMode="auto">
          <a:xfrm>
            <a:off x="5181600" y="1981200"/>
            <a:ext cx="1422400" cy="4619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0000FF"/>
                </a:solidFill>
                <a:latin typeface="Arial" panose="020B0604020202020204" pitchFamily="34" charset="0"/>
              </a:rPr>
              <a:t>Lớp cầu</a:t>
            </a:r>
          </a:p>
        </p:txBody>
      </p:sp>
      <p:sp>
        <p:nvSpPr>
          <p:cNvPr id="13316" name="Text Box 20">
            <a:extLst>
              <a:ext uri="{FF2B5EF4-FFF2-40B4-BE49-F238E27FC236}">
                <a16:creationId xmlns:a16="http://schemas.microsoft.com/office/drawing/2014/main" id="{F349FD35-7E04-E2AA-973C-BD9A001FE38D}"/>
              </a:ext>
            </a:extLst>
          </p:cNvPr>
          <p:cNvSpPr txBox="1">
            <a:spLocks noChangeArrowheads="1"/>
          </p:cNvSpPr>
          <p:nvPr/>
        </p:nvSpPr>
        <p:spPr bwMode="auto">
          <a:xfrm>
            <a:off x="5283200" y="3276600"/>
            <a:ext cx="1016000" cy="8302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0000FF"/>
                </a:solidFill>
                <a:latin typeface="Arial" panose="020B0604020202020204" pitchFamily="34" charset="0"/>
              </a:rPr>
              <a:t>Lớp sợi</a:t>
            </a:r>
          </a:p>
        </p:txBody>
      </p:sp>
      <p:sp>
        <p:nvSpPr>
          <p:cNvPr id="13317" name="Text Box 21">
            <a:extLst>
              <a:ext uri="{FF2B5EF4-FFF2-40B4-BE49-F238E27FC236}">
                <a16:creationId xmlns:a16="http://schemas.microsoft.com/office/drawing/2014/main" id="{253F51A4-D9CB-D2A5-6289-FA4203D8508D}"/>
              </a:ext>
            </a:extLst>
          </p:cNvPr>
          <p:cNvSpPr txBox="1">
            <a:spLocks noChangeArrowheads="1"/>
          </p:cNvSpPr>
          <p:nvPr/>
        </p:nvSpPr>
        <p:spPr bwMode="auto">
          <a:xfrm>
            <a:off x="5181600" y="4648200"/>
            <a:ext cx="1016000" cy="8302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0000FF"/>
                </a:solidFill>
                <a:latin typeface="Arial" panose="020B0604020202020204" pitchFamily="34" charset="0"/>
              </a:rPr>
              <a:t>Lớp lưới</a:t>
            </a:r>
          </a:p>
        </p:txBody>
      </p:sp>
      <p:sp>
        <p:nvSpPr>
          <p:cNvPr id="23580" name="Rectangle 28">
            <a:extLst>
              <a:ext uri="{FF2B5EF4-FFF2-40B4-BE49-F238E27FC236}">
                <a16:creationId xmlns:a16="http://schemas.microsoft.com/office/drawing/2014/main" id="{EDE6C923-D008-8510-5073-0E97363536DB}"/>
              </a:ext>
            </a:extLst>
          </p:cNvPr>
          <p:cNvSpPr>
            <a:spLocks noChangeArrowheads="1"/>
          </p:cNvSpPr>
          <p:nvPr/>
        </p:nvSpPr>
        <p:spPr bwMode="auto">
          <a:xfrm>
            <a:off x="7518400" y="2057400"/>
            <a:ext cx="4470400" cy="830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solidFill>
                  <a:srgbClr val="0000FF"/>
                </a:solidFill>
                <a:latin typeface="Arial" panose="020B0604020202020204" pitchFamily="34" charset="0"/>
              </a:rPr>
              <a:t>Tiết hoocmôn điều hoà các muối natri, kali trong máu</a:t>
            </a:r>
          </a:p>
        </p:txBody>
      </p:sp>
      <p:sp>
        <p:nvSpPr>
          <p:cNvPr id="23581" name="Rectangle 29">
            <a:extLst>
              <a:ext uri="{FF2B5EF4-FFF2-40B4-BE49-F238E27FC236}">
                <a16:creationId xmlns:a16="http://schemas.microsoft.com/office/drawing/2014/main" id="{C9F822C1-2E28-AED1-7AAA-CF43398E6FF0}"/>
              </a:ext>
            </a:extLst>
          </p:cNvPr>
          <p:cNvSpPr>
            <a:spLocks noChangeArrowheads="1"/>
          </p:cNvSpPr>
          <p:nvPr/>
        </p:nvSpPr>
        <p:spPr bwMode="auto">
          <a:xfrm>
            <a:off x="7543800" y="3124200"/>
            <a:ext cx="4470400" cy="120015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solidFill>
                  <a:srgbClr val="0000FF"/>
                </a:solidFill>
                <a:latin typeface="Arial" panose="020B0604020202020204" pitchFamily="34" charset="0"/>
              </a:rPr>
              <a:t>Tiết hoocmôn điều hoà </a:t>
            </a:r>
          </a:p>
          <a:p>
            <a:pPr algn="just" eaLnBrk="1" hangingPunct="1">
              <a:spcBef>
                <a:spcPct val="0"/>
              </a:spcBef>
              <a:buFontTx/>
              <a:buNone/>
            </a:pPr>
            <a:r>
              <a:rPr lang="en-US" altLang="en-US" sz="2400">
                <a:solidFill>
                  <a:srgbClr val="0000FF"/>
                </a:solidFill>
                <a:latin typeface="Arial" panose="020B0604020202020204" pitchFamily="34" charset="0"/>
              </a:rPr>
              <a:t>đường huyết( tạo glucôzơ từ prôtêin và lipit)</a:t>
            </a:r>
          </a:p>
        </p:txBody>
      </p:sp>
      <p:sp>
        <p:nvSpPr>
          <p:cNvPr id="23582" name="Rectangle 30">
            <a:extLst>
              <a:ext uri="{FF2B5EF4-FFF2-40B4-BE49-F238E27FC236}">
                <a16:creationId xmlns:a16="http://schemas.microsoft.com/office/drawing/2014/main" id="{213E5E03-C9B7-1B47-CDF5-EE76929D0CA9}"/>
              </a:ext>
            </a:extLst>
          </p:cNvPr>
          <p:cNvSpPr>
            <a:spLocks noChangeArrowheads="1"/>
          </p:cNvSpPr>
          <p:nvPr/>
        </p:nvSpPr>
        <p:spPr bwMode="auto">
          <a:xfrm>
            <a:off x="7518400" y="4692650"/>
            <a:ext cx="4470400" cy="83026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solidFill>
                  <a:srgbClr val="0000FF"/>
                </a:solidFill>
                <a:latin typeface="Arial" panose="020B0604020202020204" pitchFamily="34" charset="0"/>
              </a:rPr>
              <a:t>Tiết hoocmôn điều hoà </a:t>
            </a:r>
          </a:p>
          <a:p>
            <a:pPr algn="just" eaLnBrk="1" hangingPunct="1">
              <a:spcBef>
                <a:spcPct val="0"/>
              </a:spcBef>
              <a:buFontTx/>
              <a:buNone/>
            </a:pPr>
            <a:r>
              <a:rPr lang="en-US" altLang="en-US" sz="2400">
                <a:solidFill>
                  <a:srgbClr val="0000FF"/>
                </a:solidFill>
                <a:latin typeface="Arial" panose="020B0604020202020204" pitchFamily="34" charset="0"/>
              </a:rPr>
              <a:t>sinh dục nam</a:t>
            </a:r>
          </a:p>
        </p:txBody>
      </p:sp>
      <p:sp>
        <p:nvSpPr>
          <p:cNvPr id="23583" name="Rectangle 31">
            <a:extLst>
              <a:ext uri="{FF2B5EF4-FFF2-40B4-BE49-F238E27FC236}">
                <a16:creationId xmlns:a16="http://schemas.microsoft.com/office/drawing/2014/main" id="{A1D88BF9-9426-FD65-A0B1-A63651FCBCA7}"/>
              </a:ext>
            </a:extLst>
          </p:cNvPr>
          <p:cNvSpPr>
            <a:spLocks noChangeArrowheads="1"/>
          </p:cNvSpPr>
          <p:nvPr/>
        </p:nvSpPr>
        <p:spPr bwMode="auto">
          <a:xfrm>
            <a:off x="7518400" y="5607050"/>
            <a:ext cx="4470400" cy="46196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solidFill>
                  <a:srgbClr val="0000FF"/>
                </a:solidFill>
                <a:latin typeface="Arial" panose="020B0604020202020204" pitchFamily="34" charset="0"/>
              </a:rPr>
              <a:t>Tiết Ađrênalin và Norađrênalin</a:t>
            </a:r>
          </a:p>
        </p:txBody>
      </p:sp>
      <p:grpSp>
        <p:nvGrpSpPr>
          <p:cNvPr id="13322" name="Group 38">
            <a:extLst>
              <a:ext uri="{FF2B5EF4-FFF2-40B4-BE49-F238E27FC236}">
                <a16:creationId xmlns:a16="http://schemas.microsoft.com/office/drawing/2014/main" id="{49A2A4F0-E78C-7AE4-9133-EDE2F6EBD391}"/>
              </a:ext>
            </a:extLst>
          </p:cNvPr>
          <p:cNvGrpSpPr>
            <a:grpSpLocks/>
          </p:cNvGrpSpPr>
          <p:nvPr/>
        </p:nvGrpSpPr>
        <p:grpSpPr bwMode="auto">
          <a:xfrm>
            <a:off x="4673600" y="2438400"/>
            <a:ext cx="2743200" cy="3505200"/>
            <a:chOff x="2208" y="1536"/>
            <a:chExt cx="1296" cy="2208"/>
          </a:xfrm>
        </p:grpSpPr>
        <p:sp>
          <p:nvSpPr>
            <p:cNvPr id="13325" name="Line 33">
              <a:extLst>
                <a:ext uri="{FF2B5EF4-FFF2-40B4-BE49-F238E27FC236}">
                  <a16:creationId xmlns:a16="http://schemas.microsoft.com/office/drawing/2014/main" id="{BB106524-C414-735F-B9AE-0AF797B02CEA}"/>
                </a:ext>
              </a:extLst>
            </p:cNvPr>
            <p:cNvSpPr>
              <a:spLocks noChangeShapeType="1"/>
            </p:cNvSpPr>
            <p:nvPr/>
          </p:nvSpPr>
          <p:spPr bwMode="auto">
            <a:xfrm>
              <a:off x="3120" y="1536"/>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3326" name="Line 34">
              <a:extLst>
                <a:ext uri="{FF2B5EF4-FFF2-40B4-BE49-F238E27FC236}">
                  <a16:creationId xmlns:a16="http://schemas.microsoft.com/office/drawing/2014/main" id="{31905C98-1B07-98B4-0AFA-014410C988FD}"/>
                </a:ext>
              </a:extLst>
            </p:cNvPr>
            <p:cNvSpPr>
              <a:spLocks noChangeShapeType="1"/>
            </p:cNvSpPr>
            <p:nvPr/>
          </p:nvSpPr>
          <p:spPr bwMode="auto">
            <a:xfrm>
              <a:off x="3024" y="2352"/>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3327" name="Line 35">
              <a:extLst>
                <a:ext uri="{FF2B5EF4-FFF2-40B4-BE49-F238E27FC236}">
                  <a16:creationId xmlns:a16="http://schemas.microsoft.com/office/drawing/2014/main" id="{5AF4264B-E7CA-5AC2-A39E-13F2F316884A}"/>
                </a:ext>
              </a:extLst>
            </p:cNvPr>
            <p:cNvSpPr>
              <a:spLocks noChangeShapeType="1"/>
            </p:cNvSpPr>
            <p:nvPr/>
          </p:nvSpPr>
          <p:spPr bwMode="auto">
            <a:xfrm flipV="1">
              <a:off x="2976" y="3168"/>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3328" name="Line 36">
              <a:extLst>
                <a:ext uri="{FF2B5EF4-FFF2-40B4-BE49-F238E27FC236}">
                  <a16:creationId xmlns:a16="http://schemas.microsoft.com/office/drawing/2014/main" id="{D6C49D9A-E394-C141-2BCB-EBAF47A7C902}"/>
                </a:ext>
              </a:extLst>
            </p:cNvPr>
            <p:cNvSpPr>
              <a:spLocks noChangeShapeType="1"/>
            </p:cNvSpPr>
            <p:nvPr/>
          </p:nvSpPr>
          <p:spPr bwMode="auto">
            <a:xfrm>
              <a:off x="2208" y="3744"/>
              <a:ext cx="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grpSp>
      <p:sp>
        <p:nvSpPr>
          <p:cNvPr id="13323" name="Rectangle 5">
            <a:extLst>
              <a:ext uri="{FF2B5EF4-FFF2-40B4-BE49-F238E27FC236}">
                <a16:creationId xmlns:a16="http://schemas.microsoft.com/office/drawing/2014/main" id="{BFC14701-C80E-DA80-B892-A4327A990952}"/>
              </a:ext>
            </a:extLst>
          </p:cNvPr>
          <p:cNvSpPr>
            <a:spLocks noChangeArrowheads="1"/>
          </p:cNvSpPr>
          <p:nvPr/>
        </p:nvSpPr>
        <p:spPr bwMode="auto">
          <a:xfrm>
            <a:off x="101600" y="381000"/>
            <a:ext cx="477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2800">
              <a:solidFill>
                <a:srgbClr val="0000FF"/>
              </a:solidFill>
              <a:latin typeface="Arial" panose="020B0604020202020204" pitchFamily="34" charset="0"/>
            </a:endParaRPr>
          </a:p>
        </p:txBody>
      </p:sp>
      <p:sp>
        <p:nvSpPr>
          <p:cNvPr id="13324" name="TextBox 3">
            <a:extLst>
              <a:ext uri="{FF2B5EF4-FFF2-40B4-BE49-F238E27FC236}">
                <a16:creationId xmlns:a16="http://schemas.microsoft.com/office/drawing/2014/main" id="{E1B0445E-8D7D-0484-7353-52AFF0B5806F}"/>
              </a:ext>
            </a:extLst>
          </p:cNvPr>
          <p:cNvSpPr txBox="1">
            <a:spLocks noChangeArrowheads="1"/>
          </p:cNvSpPr>
          <p:nvPr/>
        </p:nvSpPr>
        <p:spPr bwMode="auto">
          <a:xfrm>
            <a:off x="368300" y="533400"/>
            <a:ext cx="8609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Chức năng của các hoocmôn tuyến trên thận?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80"/>
                                        </p:tgtEl>
                                        <p:attrNameLst>
                                          <p:attrName>style.visibility</p:attrName>
                                        </p:attrNameLst>
                                      </p:cBhvr>
                                      <p:to>
                                        <p:strVal val="visible"/>
                                      </p:to>
                                    </p:set>
                                    <p:anim calcmode="lin" valueType="num">
                                      <p:cBhvr additive="base">
                                        <p:cTn id="7" dur="500" fill="hold"/>
                                        <p:tgtEl>
                                          <p:spTgt spid="23580"/>
                                        </p:tgtEl>
                                        <p:attrNameLst>
                                          <p:attrName>ppt_x</p:attrName>
                                        </p:attrNameLst>
                                      </p:cBhvr>
                                      <p:tavLst>
                                        <p:tav tm="0">
                                          <p:val>
                                            <p:strVal val="#ppt_x"/>
                                          </p:val>
                                        </p:tav>
                                        <p:tav tm="100000">
                                          <p:val>
                                            <p:strVal val="#ppt_x"/>
                                          </p:val>
                                        </p:tav>
                                      </p:tavLst>
                                    </p:anim>
                                    <p:anim calcmode="lin" valueType="num">
                                      <p:cBhvr additive="base">
                                        <p:cTn id="8" dur="500" fill="hold"/>
                                        <p:tgtEl>
                                          <p:spTgt spid="235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23581"/>
                                        </p:tgtEl>
                                        <p:attrNameLst>
                                          <p:attrName>style.visibility</p:attrName>
                                        </p:attrNameLst>
                                      </p:cBhvr>
                                      <p:to>
                                        <p:strVal val="visible"/>
                                      </p:to>
                                    </p:set>
                                    <p:animEffect transition="in" filter="wheel(4)">
                                      <p:cBhvr>
                                        <p:cTn id="13" dur="2000"/>
                                        <p:tgtEl>
                                          <p:spTgt spid="2358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nodeType="clickEffect">
                                  <p:stCondLst>
                                    <p:cond delay="0"/>
                                  </p:stCondLst>
                                  <p:childTnLst>
                                    <p:set>
                                      <p:cBhvr>
                                        <p:cTn id="17" dur="1" fill="hold">
                                          <p:stCondLst>
                                            <p:cond delay="0"/>
                                          </p:stCondLst>
                                        </p:cTn>
                                        <p:tgtEl>
                                          <p:spTgt spid="23582"/>
                                        </p:tgtEl>
                                        <p:attrNameLst>
                                          <p:attrName>style.visibility</p:attrName>
                                        </p:attrNameLst>
                                      </p:cBhvr>
                                      <p:to>
                                        <p:strVal val="visible"/>
                                      </p:to>
                                    </p:set>
                                    <p:animEffect transition="in" filter="wheel(4)">
                                      <p:cBhvr>
                                        <p:cTn id="18" dur="2000"/>
                                        <p:tgtEl>
                                          <p:spTgt spid="2358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3583"/>
                                        </p:tgtEl>
                                        <p:attrNameLst>
                                          <p:attrName>style.visibility</p:attrName>
                                        </p:attrNameLst>
                                      </p:cBhvr>
                                      <p:to>
                                        <p:strVal val="visible"/>
                                      </p:to>
                                    </p:set>
                                    <p:anim calcmode="lin" valueType="num">
                                      <p:cBhvr additive="base">
                                        <p:cTn id="23" dur="500" fill="hold"/>
                                        <p:tgtEl>
                                          <p:spTgt spid="23583"/>
                                        </p:tgtEl>
                                        <p:attrNameLst>
                                          <p:attrName>ppt_x</p:attrName>
                                        </p:attrNameLst>
                                      </p:cBhvr>
                                      <p:tavLst>
                                        <p:tav tm="0">
                                          <p:val>
                                            <p:strVal val="#ppt_x"/>
                                          </p:val>
                                        </p:tav>
                                        <p:tav tm="100000">
                                          <p:val>
                                            <p:strVal val="#ppt_x"/>
                                          </p:val>
                                        </p:tav>
                                      </p:tavLst>
                                    </p:anim>
                                    <p:anim calcmode="lin" valueType="num">
                                      <p:cBhvr additive="base">
                                        <p:cTn id="24" dur="500" fill="hold"/>
                                        <p:tgtEl>
                                          <p:spTgt spid="23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0" grpId="0" animBg="1"/>
      <p:bldP spid="23581" grpId="0" animBg="1"/>
      <p:bldP spid="23582" grpId="0" animBg="1"/>
      <p:bldP spid="235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7B6481F-99EC-709A-09ED-59238A476477}"/>
              </a:ext>
            </a:extLst>
          </p:cNvPr>
          <p:cNvSpPr>
            <a:spLocks noChangeArrowheads="1"/>
          </p:cNvSpPr>
          <p:nvPr/>
        </p:nvSpPr>
        <p:spPr bwMode="auto">
          <a:xfrm>
            <a:off x="0" y="1905000"/>
            <a:ext cx="11887200" cy="35401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Char char="-"/>
            </a:pPr>
            <a:r>
              <a:rPr lang="en-US" altLang="en-US" dirty="0" err="1">
                <a:solidFill>
                  <a:srgbClr val="0000FF"/>
                </a:solidFill>
                <a:latin typeface="Arial" panose="020B0604020202020204" pitchFamily="34" charset="0"/>
              </a:rPr>
              <a:t>Tuyến</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trên</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thận</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gồm</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phần</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vỏ</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và</a:t>
            </a:r>
            <a:r>
              <a:rPr lang="en-US" altLang="en-US" dirty="0">
                <a:solidFill>
                  <a:srgbClr val="0000FF"/>
                </a:solidFill>
                <a:latin typeface="Arial" panose="020B0604020202020204" pitchFamily="34" charset="0"/>
              </a:rPr>
              <a:t> ………. ...............................</a:t>
            </a:r>
          </a:p>
          <a:p>
            <a:pPr algn="just">
              <a:spcBef>
                <a:spcPct val="0"/>
              </a:spcBef>
              <a:buFontTx/>
              <a:buNone/>
            </a:pPr>
            <a:r>
              <a:rPr lang="en-US" altLang="en-US" dirty="0" err="1">
                <a:solidFill>
                  <a:srgbClr val="0000FF"/>
                </a:solidFill>
                <a:latin typeface="Arial" panose="020B0604020202020204" pitchFamily="34" charset="0"/>
              </a:rPr>
              <a:t>Phần</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vỏ</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tiết</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các</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hoocmôn</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có</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tác</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dụng</a:t>
            </a:r>
            <a:r>
              <a:rPr lang="en-US" altLang="en-US" dirty="0">
                <a:solidFill>
                  <a:srgbClr val="0000FF"/>
                </a:solidFill>
                <a:latin typeface="Arial" panose="020B0604020202020204" pitchFamily="34" charset="0"/>
              </a:rPr>
              <a:t>............... …………………</a:t>
            </a:r>
            <a:r>
              <a:rPr lang="vi-VN"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điều</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hoà</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các</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muối</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natri</a:t>
            </a:r>
            <a:r>
              <a:rPr lang="en-US" altLang="en-US" dirty="0">
                <a:solidFill>
                  <a:srgbClr val="0000FF"/>
                </a:solidFill>
                <a:latin typeface="Arial" panose="020B0604020202020204" pitchFamily="34" charset="0"/>
              </a:rPr>
              <a:t>, kali </a:t>
            </a:r>
            <a:r>
              <a:rPr lang="en-US" altLang="en-US" dirty="0" err="1">
                <a:solidFill>
                  <a:srgbClr val="0000FF"/>
                </a:solidFill>
                <a:latin typeface="Arial" panose="020B0604020202020204" pitchFamily="34" charset="0"/>
              </a:rPr>
              <a:t>trong</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máu</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và</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làm</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thay</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đổi</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các</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đặc</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tính</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sinh</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dục</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nam</a:t>
            </a:r>
            <a:endParaRPr lang="en-US" altLang="en-US" dirty="0">
              <a:solidFill>
                <a:srgbClr val="0000FF"/>
              </a:solidFill>
              <a:latin typeface="Arial" panose="020B0604020202020204" pitchFamily="34" charset="0"/>
            </a:endParaRPr>
          </a:p>
          <a:p>
            <a:pPr algn="just">
              <a:spcBef>
                <a:spcPct val="0"/>
              </a:spcBef>
              <a:buFontTx/>
              <a:buNone/>
            </a:pP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Phần</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tuỷ</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tiết</a:t>
            </a:r>
            <a:r>
              <a:rPr lang="en-US" altLang="en-US" dirty="0">
                <a:solidFill>
                  <a:srgbClr val="0000FF"/>
                </a:solidFill>
                <a:latin typeface="Arial" panose="020B0604020202020204" pitchFamily="34" charset="0"/>
              </a:rPr>
              <a:t> ………………. </a:t>
            </a:r>
            <a:r>
              <a:rPr lang="en-US" altLang="en-US" dirty="0" err="1">
                <a:solidFill>
                  <a:srgbClr val="0000FF"/>
                </a:solidFill>
                <a:latin typeface="Arial" panose="020B0604020202020204" pitchFamily="34" charset="0"/>
              </a:rPr>
              <a:t>và</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norađrênalin</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có</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tác</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dụng</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điều</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hoà</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hoạt</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động</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tim</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mạch</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hô</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hấp</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góp</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phần</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cùng</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glucagôn</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điều</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chỉnh</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lượng</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đường</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trong</a:t>
            </a:r>
            <a:r>
              <a:rPr lang="en-US" altLang="en-US" dirty="0">
                <a:solidFill>
                  <a:srgbClr val="0000FF"/>
                </a:solidFill>
                <a:latin typeface="Arial" panose="020B0604020202020204" pitchFamily="34" charset="0"/>
              </a:rPr>
              <a:t> </a:t>
            </a:r>
            <a:r>
              <a:rPr lang="en-US" altLang="en-US" dirty="0" err="1">
                <a:solidFill>
                  <a:srgbClr val="0000FF"/>
                </a:solidFill>
                <a:latin typeface="Arial" panose="020B0604020202020204" pitchFamily="34" charset="0"/>
              </a:rPr>
              <a:t>máu</a:t>
            </a:r>
            <a:r>
              <a:rPr lang="en-US" altLang="en-US" dirty="0">
                <a:solidFill>
                  <a:srgbClr val="0000FF"/>
                </a:solidFill>
                <a:latin typeface="Arial" panose="020B0604020202020204" pitchFamily="34" charset="0"/>
              </a:rPr>
              <a:t>.</a:t>
            </a:r>
          </a:p>
        </p:txBody>
      </p:sp>
      <p:sp>
        <p:nvSpPr>
          <p:cNvPr id="14339" name="Text Box 3">
            <a:extLst>
              <a:ext uri="{FF2B5EF4-FFF2-40B4-BE49-F238E27FC236}">
                <a16:creationId xmlns:a16="http://schemas.microsoft.com/office/drawing/2014/main" id="{85A2CDB9-59A9-3661-CC9F-0CE64510C18A}"/>
              </a:ext>
            </a:extLst>
          </p:cNvPr>
          <p:cNvSpPr txBox="1">
            <a:spLocks noChangeArrowheads="1"/>
          </p:cNvSpPr>
          <p:nvPr/>
        </p:nvSpPr>
        <p:spPr bwMode="auto">
          <a:xfrm>
            <a:off x="1155700" y="203200"/>
            <a:ext cx="8856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Chọn từ hoặc cụm từ thích hợp để điền vào chỗ trống:</a:t>
            </a:r>
          </a:p>
          <a:p>
            <a:pPr eaLnBrk="1" hangingPunct="1">
              <a:spcBef>
                <a:spcPct val="0"/>
              </a:spcBef>
              <a:buFontTx/>
              <a:buNone/>
            </a:pPr>
            <a:endParaRPr lang="en-US" altLang="en-US" sz="2000">
              <a:latin typeface=".VnTime"/>
            </a:endParaRPr>
          </a:p>
        </p:txBody>
      </p:sp>
      <p:sp>
        <p:nvSpPr>
          <p:cNvPr id="29703" name="Rectangle 7">
            <a:extLst>
              <a:ext uri="{FF2B5EF4-FFF2-40B4-BE49-F238E27FC236}">
                <a16:creationId xmlns:a16="http://schemas.microsoft.com/office/drawing/2014/main" id="{94FC7E65-7AAE-17F5-3412-4E66A1465B6D}"/>
              </a:ext>
            </a:extLst>
          </p:cNvPr>
          <p:cNvSpPr>
            <a:spLocks noChangeArrowheads="1"/>
          </p:cNvSpPr>
          <p:nvPr/>
        </p:nvSpPr>
        <p:spPr bwMode="auto">
          <a:xfrm>
            <a:off x="1981200" y="9906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err="1">
                <a:solidFill>
                  <a:srgbClr val="FF0000"/>
                </a:solidFill>
                <a:latin typeface=".VnTime"/>
              </a:rPr>
              <a:t>Phần</a:t>
            </a:r>
            <a:r>
              <a:rPr lang="en-US" altLang="en-US" dirty="0">
                <a:solidFill>
                  <a:srgbClr val="FF0000"/>
                </a:solidFill>
                <a:latin typeface=".VnTime"/>
              </a:rPr>
              <a:t> </a:t>
            </a:r>
            <a:r>
              <a:rPr lang="en-US" altLang="en-US" dirty="0" err="1">
                <a:solidFill>
                  <a:srgbClr val="FF0000"/>
                </a:solidFill>
                <a:latin typeface=".VnTime"/>
              </a:rPr>
              <a:t>tuỷ</a:t>
            </a:r>
            <a:endParaRPr lang="en-US" altLang="en-US" sz="3600" dirty="0">
              <a:solidFill>
                <a:srgbClr val="FF0000"/>
              </a:solidFill>
              <a:latin typeface=".VnTime"/>
            </a:endParaRPr>
          </a:p>
        </p:txBody>
      </p:sp>
      <p:sp>
        <p:nvSpPr>
          <p:cNvPr id="29704" name="Rectangle 8">
            <a:extLst>
              <a:ext uri="{FF2B5EF4-FFF2-40B4-BE49-F238E27FC236}">
                <a16:creationId xmlns:a16="http://schemas.microsoft.com/office/drawing/2014/main" id="{EAC00FA9-DEAA-8B80-FF73-1796CCD33D4B}"/>
              </a:ext>
            </a:extLst>
          </p:cNvPr>
          <p:cNvSpPr>
            <a:spLocks noChangeArrowheads="1"/>
          </p:cNvSpPr>
          <p:nvPr/>
        </p:nvSpPr>
        <p:spPr bwMode="auto">
          <a:xfrm>
            <a:off x="3962400" y="990600"/>
            <a:ext cx="434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Điều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hoà</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đường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huyết</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29705" name="Rectangle 9">
            <a:extLst>
              <a:ext uri="{FF2B5EF4-FFF2-40B4-BE49-F238E27FC236}">
                <a16:creationId xmlns:a16="http://schemas.microsoft.com/office/drawing/2014/main" id="{8D9C4169-F660-7BF5-107B-E652DF0AE643}"/>
              </a:ext>
            </a:extLst>
          </p:cNvPr>
          <p:cNvSpPr>
            <a:spLocks noChangeArrowheads="1"/>
          </p:cNvSpPr>
          <p:nvPr/>
        </p:nvSpPr>
        <p:spPr bwMode="auto">
          <a:xfrm>
            <a:off x="8686800" y="990600"/>
            <a:ext cx="203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rPr>
              <a:t>adrenalin</a:t>
            </a:r>
          </a:p>
        </p:txBody>
      </p:sp>
      <p:pic>
        <p:nvPicPr>
          <p:cNvPr id="14343" name="Picture 2" descr="dau hoi.gif">
            <a:extLst>
              <a:ext uri="{FF2B5EF4-FFF2-40B4-BE49-F238E27FC236}">
                <a16:creationId xmlns:a16="http://schemas.microsoft.com/office/drawing/2014/main" id="{573FF914-6D71-024D-0769-537D5D033D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524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07503E-6 3.33333E-6 L 0.46893 0.14444 " pathEditMode="relative" rAng="0" ptsTypes="AA">
                                      <p:cBhvr>
                                        <p:cTn id="6" dur="2000" fill="hold"/>
                                        <p:tgtEl>
                                          <p:spTgt spid="29703"/>
                                        </p:tgtEl>
                                        <p:attrNameLst>
                                          <p:attrName>ppt_x</p:attrName>
                                          <p:attrName>ppt_y</p:attrName>
                                        </p:attrNameLst>
                                      </p:cBhvr>
                                      <p:rCtr x="23447" y="7222"/>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3.68373E-6 3.33333E-6 L 0.24593 0.22222 " pathEditMode="relative" rAng="0" ptsTypes="AA">
                                      <p:cBhvr>
                                        <p:cTn id="10" dur="2000" fill="hold"/>
                                        <p:tgtEl>
                                          <p:spTgt spid="29704"/>
                                        </p:tgtEl>
                                        <p:attrNameLst>
                                          <p:attrName>ppt_x</p:attrName>
                                          <p:attrName>ppt_y</p:attrName>
                                        </p:attrNameLst>
                                      </p:cBhvr>
                                      <p:rCtr x="12296" y="1111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nodeType="clickEffect">
                                  <p:stCondLst>
                                    <p:cond delay="0"/>
                                  </p:stCondLst>
                                  <p:childTnLst>
                                    <p:animMotion origin="layout" path="M -4.32721E-6 3.33333E-6 L -0.47101 0.43333 " pathEditMode="relative" rAng="0" ptsTypes="AA">
                                      <p:cBhvr>
                                        <p:cTn id="14" dur="2000" fill="hold"/>
                                        <p:tgtEl>
                                          <p:spTgt spid="29705"/>
                                        </p:tgtEl>
                                        <p:attrNameLst>
                                          <p:attrName>ppt_x</p:attrName>
                                          <p:attrName>ppt_y</p:attrName>
                                        </p:attrNameLst>
                                      </p:cBhvr>
                                      <p:rCtr x="-23551" y="2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4" grpId="0"/>
      <p:bldP spid="297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a:extLst>
              <a:ext uri="{FF2B5EF4-FFF2-40B4-BE49-F238E27FC236}">
                <a16:creationId xmlns:a16="http://schemas.microsoft.com/office/drawing/2014/main" id="{C90D9400-F401-7B8D-4E3B-5D214A6302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F4B562B-B5F7-4A4A-8D99-B4A6F3332A87}" type="slidenum">
              <a:rPr lang="en-US" altLang="vi-VN" sz="1200">
                <a:solidFill>
                  <a:srgbClr val="898989"/>
                </a:solidFill>
                <a:latin typeface="Arial" panose="020B0604020202020204" pitchFamily="34" charset="0"/>
              </a:rPr>
              <a:pPr>
                <a:spcBef>
                  <a:spcPct val="0"/>
                </a:spcBef>
                <a:buFontTx/>
                <a:buNone/>
              </a:pPr>
              <a:t>13</a:t>
            </a:fld>
            <a:endParaRPr lang="en-US" altLang="vi-VN" sz="1200">
              <a:solidFill>
                <a:srgbClr val="898989"/>
              </a:solidFill>
              <a:latin typeface="Arial" panose="020B0604020202020204" pitchFamily="34" charset="0"/>
            </a:endParaRPr>
          </a:p>
        </p:txBody>
      </p:sp>
      <p:sp>
        <p:nvSpPr>
          <p:cNvPr id="15363" name="TextBox 2">
            <a:extLst>
              <a:ext uri="{FF2B5EF4-FFF2-40B4-BE49-F238E27FC236}">
                <a16:creationId xmlns:a16="http://schemas.microsoft.com/office/drawing/2014/main" id="{2C80D324-E9D1-27E8-B671-7D3866CBFA87}"/>
              </a:ext>
            </a:extLst>
          </p:cNvPr>
          <p:cNvSpPr txBox="1">
            <a:spLocks noChangeArrowheads="1"/>
          </p:cNvSpPr>
          <p:nvPr/>
        </p:nvSpPr>
        <p:spPr bwMode="auto">
          <a:xfrm>
            <a:off x="304800" y="228600"/>
            <a:ext cx="10896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solidFill>
                  <a:srgbClr val="FF0000"/>
                </a:solidFill>
                <a:latin typeface="Arial" panose="020B0604020202020204" pitchFamily="34" charset="0"/>
              </a:rPr>
              <a:t>Chọn phương án đúng.Khoanh tròn A,B,C hoặc D trong các câu trả lời sau: </a:t>
            </a:r>
          </a:p>
        </p:txBody>
      </p:sp>
      <p:sp>
        <p:nvSpPr>
          <p:cNvPr id="4" name="TextBox 3">
            <a:extLst>
              <a:ext uri="{FF2B5EF4-FFF2-40B4-BE49-F238E27FC236}">
                <a16:creationId xmlns:a16="http://schemas.microsoft.com/office/drawing/2014/main" id="{0B400181-7548-8E9E-727F-F1E3F8AA3D6B}"/>
              </a:ext>
            </a:extLst>
          </p:cNvPr>
          <p:cNvSpPr txBox="1"/>
          <p:nvPr/>
        </p:nvSpPr>
        <p:spPr>
          <a:xfrm>
            <a:off x="457200" y="1066800"/>
            <a:ext cx="6332538" cy="2832100"/>
          </a:xfrm>
          <a:prstGeom prst="rect">
            <a:avLst/>
          </a:prstGeom>
          <a:noFill/>
        </p:spPr>
        <p:txBody>
          <a:bodyPr wrap="none">
            <a:spAutoFit/>
          </a:bodyPr>
          <a:lstStyle/>
          <a:p>
            <a:pPr>
              <a:defRPr/>
            </a:pPr>
            <a:r>
              <a:rPr lang="en-US" sz="3200" dirty="0">
                <a:solidFill>
                  <a:srgbClr val="0000CC"/>
                </a:solidFill>
                <a:latin typeface="Arial" charset="0"/>
              </a:rPr>
              <a:t>1. Tuyến nội tiết nào là tuyến pha:</a:t>
            </a:r>
          </a:p>
          <a:p>
            <a:pPr marL="342900" indent="-342900">
              <a:buFontTx/>
              <a:buAutoNum type="alphaUcPeriod"/>
              <a:defRPr/>
            </a:pPr>
            <a:r>
              <a:rPr lang="en-US" sz="3200" dirty="0">
                <a:solidFill>
                  <a:srgbClr val="0000CC"/>
                </a:solidFill>
                <a:latin typeface="Arial" charset="0"/>
              </a:rPr>
              <a:t> tuyến yên</a:t>
            </a:r>
          </a:p>
          <a:p>
            <a:pPr marL="342900" indent="-342900">
              <a:buFontTx/>
              <a:buAutoNum type="alphaUcPeriod"/>
              <a:defRPr/>
            </a:pPr>
            <a:r>
              <a:rPr lang="en-US" sz="3200" dirty="0">
                <a:solidFill>
                  <a:srgbClr val="0000CC"/>
                </a:solidFill>
                <a:latin typeface="Arial" charset="0"/>
              </a:rPr>
              <a:t> tuyến giáp</a:t>
            </a:r>
          </a:p>
          <a:p>
            <a:pPr marL="342900" indent="-342900">
              <a:buFontTx/>
              <a:buAutoNum type="alphaUcPeriod"/>
              <a:defRPr/>
            </a:pPr>
            <a:r>
              <a:rPr lang="en-US" sz="3200" dirty="0">
                <a:solidFill>
                  <a:srgbClr val="0000CC"/>
                </a:solidFill>
                <a:latin typeface="Arial" charset="0"/>
              </a:rPr>
              <a:t> tuyến tuỵ</a:t>
            </a:r>
          </a:p>
          <a:p>
            <a:pPr marL="342900" indent="-342900">
              <a:buFontTx/>
              <a:buAutoNum type="alphaUcPeriod"/>
              <a:defRPr/>
            </a:pPr>
            <a:r>
              <a:rPr lang="en-US" sz="3200" dirty="0">
                <a:solidFill>
                  <a:srgbClr val="0000CC"/>
                </a:solidFill>
                <a:latin typeface="Arial" charset="0"/>
              </a:rPr>
              <a:t> tuyến trên thận</a:t>
            </a:r>
          </a:p>
          <a:p>
            <a:pPr marL="342900" indent="-342900">
              <a:buFontTx/>
              <a:buAutoNum type="alphaUcPeriod"/>
              <a:defRPr/>
            </a:pPr>
            <a:endParaRPr lang="en-US" dirty="0">
              <a:latin typeface="Arial" charset="0"/>
            </a:endParaRPr>
          </a:p>
        </p:txBody>
      </p:sp>
      <p:sp>
        <p:nvSpPr>
          <p:cNvPr id="5" name="Oval 4">
            <a:extLst>
              <a:ext uri="{FF2B5EF4-FFF2-40B4-BE49-F238E27FC236}">
                <a16:creationId xmlns:a16="http://schemas.microsoft.com/office/drawing/2014/main" id="{22D4D39E-0B33-A399-A624-3EBEA49E0801}"/>
              </a:ext>
            </a:extLst>
          </p:cNvPr>
          <p:cNvSpPr/>
          <p:nvPr/>
        </p:nvSpPr>
        <p:spPr>
          <a:xfrm>
            <a:off x="381000" y="25908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a:extLst>
              <a:ext uri="{FF2B5EF4-FFF2-40B4-BE49-F238E27FC236}">
                <a16:creationId xmlns:a16="http://schemas.microsoft.com/office/drawing/2014/main" id="{EE110F78-0B51-7B6E-8140-C33A557C1766}"/>
              </a:ext>
            </a:extLst>
          </p:cNvPr>
          <p:cNvSpPr txBox="1"/>
          <p:nvPr/>
        </p:nvSpPr>
        <p:spPr>
          <a:xfrm>
            <a:off x="381000" y="3581400"/>
            <a:ext cx="10834688" cy="3046413"/>
          </a:xfrm>
          <a:prstGeom prst="rect">
            <a:avLst/>
          </a:prstGeom>
          <a:noFill/>
        </p:spPr>
        <p:txBody>
          <a:bodyPr wrap="none">
            <a:spAutoFit/>
          </a:bodyPr>
          <a:lstStyle/>
          <a:p>
            <a:pPr>
              <a:defRPr/>
            </a:pPr>
            <a:r>
              <a:rPr lang="en-US" sz="3200" dirty="0">
                <a:solidFill>
                  <a:srgbClr val="0000CC"/>
                </a:solidFill>
                <a:latin typeface="Arial" charset="0"/>
              </a:rPr>
              <a:t>2. Hoocmon  có vai trò  làm  giảm đường huyết khi đường </a:t>
            </a:r>
          </a:p>
          <a:p>
            <a:pPr>
              <a:defRPr/>
            </a:pPr>
            <a:r>
              <a:rPr lang="en-US" sz="3200" dirty="0">
                <a:solidFill>
                  <a:srgbClr val="0000CC"/>
                </a:solidFill>
                <a:latin typeface="Arial" charset="0"/>
              </a:rPr>
              <a:t>huyết tăng là:</a:t>
            </a:r>
          </a:p>
          <a:p>
            <a:pPr marL="342900" indent="-342900">
              <a:buFontTx/>
              <a:buAutoNum type="alphaUcPeriod"/>
              <a:defRPr/>
            </a:pPr>
            <a:r>
              <a:rPr lang="en-US" sz="3200" dirty="0">
                <a:solidFill>
                  <a:srgbClr val="0000CC"/>
                </a:solidFill>
                <a:latin typeface="Arial" charset="0"/>
              </a:rPr>
              <a:t>  Kích tố nang trứng FSH</a:t>
            </a:r>
          </a:p>
          <a:p>
            <a:pPr marL="342900" indent="-342900">
              <a:buFontTx/>
              <a:buAutoNum type="alphaUcPeriod"/>
              <a:defRPr/>
            </a:pPr>
            <a:r>
              <a:rPr lang="en-US" sz="3200" dirty="0">
                <a:solidFill>
                  <a:srgbClr val="0000CC"/>
                </a:solidFill>
                <a:latin typeface="Arial" charset="0"/>
              </a:rPr>
              <a:t>  Insulin</a:t>
            </a:r>
          </a:p>
          <a:p>
            <a:pPr marL="342900" indent="-342900">
              <a:buFontTx/>
              <a:buAutoNum type="alphaUcPeriod"/>
              <a:defRPr/>
            </a:pPr>
            <a:r>
              <a:rPr lang="en-US" sz="3200" dirty="0">
                <a:solidFill>
                  <a:srgbClr val="0000CC"/>
                </a:solidFill>
                <a:latin typeface="Arial" charset="0"/>
              </a:rPr>
              <a:t> Glucagôn</a:t>
            </a:r>
          </a:p>
          <a:p>
            <a:pPr marL="342900" indent="-342900">
              <a:buFontTx/>
              <a:buAutoNum type="alphaUcPeriod"/>
              <a:defRPr/>
            </a:pPr>
            <a:r>
              <a:rPr lang="en-US" sz="3200" dirty="0">
                <a:solidFill>
                  <a:srgbClr val="0000CC"/>
                </a:solidFill>
                <a:latin typeface="Arial" charset="0"/>
              </a:rPr>
              <a:t>  tirôxin</a:t>
            </a:r>
            <a:endParaRPr lang="en-US" sz="2800" dirty="0">
              <a:solidFill>
                <a:srgbClr val="0000CC"/>
              </a:solidFill>
              <a:latin typeface="Arial" charset="0"/>
            </a:endParaRPr>
          </a:p>
        </p:txBody>
      </p:sp>
      <p:sp>
        <p:nvSpPr>
          <p:cNvPr id="7" name="Oval 6">
            <a:extLst>
              <a:ext uri="{FF2B5EF4-FFF2-40B4-BE49-F238E27FC236}">
                <a16:creationId xmlns:a16="http://schemas.microsoft.com/office/drawing/2014/main" id="{9D0DB957-4995-96F9-9DAA-9EA406BC8A14}"/>
              </a:ext>
            </a:extLst>
          </p:cNvPr>
          <p:cNvSpPr/>
          <p:nvPr/>
        </p:nvSpPr>
        <p:spPr>
          <a:xfrm>
            <a:off x="228600" y="5105400"/>
            <a:ext cx="68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1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a:extLst>
              <a:ext uri="{FF2B5EF4-FFF2-40B4-BE49-F238E27FC236}">
                <a16:creationId xmlns:a16="http://schemas.microsoft.com/office/drawing/2014/main" id="{FF60D46F-8E5B-A15B-3EB1-953F255C3E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06CA56-DE81-8643-8183-E475DA065D1A}" type="slidenum">
              <a:rPr lang="en-US" altLang="vi-VN" sz="1200">
                <a:solidFill>
                  <a:srgbClr val="898989"/>
                </a:solidFill>
                <a:latin typeface="Arial" panose="020B0604020202020204" pitchFamily="34" charset="0"/>
              </a:rPr>
              <a:pPr>
                <a:spcBef>
                  <a:spcPct val="0"/>
                </a:spcBef>
                <a:buFontTx/>
                <a:buNone/>
              </a:pPr>
              <a:t>14</a:t>
            </a:fld>
            <a:endParaRPr lang="en-US" altLang="vi-VN" sz="1200">
              <a:solidFill>
                <a:srgbClr val="898989"/>
              </a:solidFill>
              <a:latin typeface="Arial" panose="020B0604020202020204" pitchFamily="34" charset="0"/>
            </a:endParaRPr>
          </a:p>
        </p:txBody>
      </p:sp>
      <p:sp>
        <p:nvSpPr>
          <p:cNvPr id="3" name="TextBox 2">
            <a:extLst>
              <a:ext uri="{FF2B5EF4-FFF2-40B4-BE49-F238E27FC236}">
                <a16:creationId xmlns:a16="http://schemas.microsoft.com/office/drawing/2014/main" id="{8FC26771-30FA-CCDA-AEBC-AF461BC626ED}"/>
              </a:ext>
            </a:extLst>
          </p:cNvPr>
          <p:cNvSpPr txBox="1"/>
          <p:nvPr/>
        </p:nvSpPr>
        <p:spPr>
          <a:xfrm>
            <a:off x="381000" y="381000"/>
            <a:ext cx="11391900" cy="2370138"/>
          </a:xfrm>
          <a:prstGeom prst="rect">
            <a:avLst/>
          </a:prstGeom>
          <a:noFill/>
        </p:spPr>
        <p:txBody>
          <a:bodyPr wrap="none">
            <a:spAutoFit/>
          </a:bodyPr>
          <a:lstStyle/>
          <a:p>
            <a:pPr>
              <a:defRPr/>
            </a:pPr>
            <a:r>
              <a:rPr lang="en-US" sz="2400" dirty="0">
                <a:solidFill>
                  <a:srgbClr val="0000CC"/>
                </a:solidFill>
                <a:latin typeface="Arial" charset="0"/>
              </a:rPr>
              <a:t>3</a:t>
            </a:r>
            <a:r>
              <a:rPr lang="en-US" sz="3600" dirty="0">
                <a:solidFill>
                  <a:srgbClr val="0000CC"/>
                </a:solidFill>
                <a:latin typeface="Arial" charset="0"/>
              </a:rPr>
              <a:t>. </a:t>
            </a:r>
            <a:r>
              <a:rPr lang="en-US" sz="2800" dirty="0">
                <a:solidFill>
                  <a:srgbClr val="0000CC"/>
                </a:solidFill>
                <a:latin typeface="Arial" charset="0"/>
              </a:rPr>
              <a:t>Hoocmôn  Ađrênalin và Noađrênalin là do tuyến nào sau đây tiết ra:</a:t>
            </a:r>
          </a:p>
          <a:p>
            <a:pPr marL="342900" indent="-342900">
              <a:buFontTx/>
              <a:buAutoNum type="alphaUcPeriod"/>
              <a:defRPr/>
            </a:pPr>
            <a:r>
              <a:rPr lang="en-US" sz="2800" dirty="0">
                <a:solidFill>
                  <a:srgbClr val="0000CC"/>
                </a:solidFill>
                <a:latin typeface="Arial" charset="0"/>
              </a:rPr>
              <a:t> Tuyến tuỵ</a:t>
            </a:r>
          </a:p>
          <a:p>
            <a:pPr marL="342900" indent="-342900">
              <a:buFontTx/>
              <a:buAutoNum type="alphaUcPeriod"/>
              <a:defRPr/>
            </a:pPr>
            <a:r>
              <a:rPr lang="en-US" sz="2800" dirty="0">
                <a:solidFill>
                  <a:srgbClr val="0000CC"/>
                </a:solidFill>
                <a:latin typeface="Arial" charset="0"/>
              </a:rPr>
              <a:t> Tuyến yên</a:t>
            </a:r>
          </a:p>
          <a:p>
            <a:pPr marL="342900" indent="-342900">
              <a:buFontTx/>
              <a:buAutoNum type="alphaUcPeriod"/>
              <a:defRPr/>
            </a:pPr>
            <a:r>
              <a:rPr lang="en-US" sz="2800" dirty="0">
                <a:solidFill>
                  <a:srgbClr val="0000CC"/>
                </a:solidFill>
                <a:latin typeface="Arial" charset="0"/>
              </a:rPr>
              <a:t> Tuyến giáp</a:t>
            </a:r>
          </a:p>
          <a:p>
            <a:pPr marL="342900" indent="-342900">
              <a:buFontTx/>
              <a:buAutoNum type="alphaUcPeriod"/>
              <a:defRPr/>
            </a:pPr>
            <a:r>
              <a:rPr lang="en-US" sz="2800" dirty="0">
                <a:solidFill>
                  <a:srgbClr val="0000CC"/>
                </a:solidFill>
                <a:latin typeface="Arial" charset="0"/>
              </a:rPr>
              <a:t> Tuyến trên thận</a:t>
            </a:r>
          </a:p>
        </p:txBody>
      </p:sp>
      <p:sp>
        <p:nvSpPr>
          <p:cNvPr id="4" name="Oval 3">
            <a:extLst>
              <a:ext uri="{FF2B5EF4-FFF2-40B4-BE49-F238E27FC236}">
                <a16:creationId xmlns:a16="http://schemas.microsoft.com/office/drawing/2014/main" id="{E5A38D78-EEBC-ED42-E602-BDDA36865F12}"/>
              </a:ext>
            </a:extLst>
          </p:cNvPr>
          <p:cNvSpPr/>
          <p:nvPr/>
        </p:nvSpPr>
        <p:spPr>
          <a:xfrm>
            <a:off x="301625" y="2254250"/>
            <a:ext cx="61277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a:extLst>
              <a:ext uri="{FF2B5EF4-FFF2-40B4-BE49-F238E27FC236}">
                <a16:creationId xmlns:a16="http://schemas.microsoft.com/office/drawing/2014/main" id="{D17AFFCD-38A5-A1C1-605A-F4EE67203AF6}"/>
              </a:ext>
            </a:extLst>
          </p:cNvPr>
          <p:cNvSpPr txBox="1"/>
          <p:nvPr/>
        </p:nvSpPr>
        <p:spPr>
          <a:xfrm>
            <a:off x="381000" y="2819400"/>
            <a:ext cx="8662988" cy="2524125"/>
          </a:xfrm>
          <a:prstGeom prst="rect">
            <a:avLst/>
          </a:prstGeom>
          <a:noFill/>
        </p:spPr>
        <p:txBody>
          <a:bodyPr wrap="none">
            <a:spAutoFit/>
          </a:bodyPr>
          <a:lstStyle/>
          <a:p>
            <a:pPr>
              <a:defRPr/>
            </a:pPr>
            <a:r>
              <a:rPr lang="en-US" sz="2800" dirty="0">
                <a:solidFill>
                  <a:srgbClr val="0000CC"/>
                </a:solidFill>
                <a:latin typeface="Arial" charset="0"/>
              </a:rPr>
              <a:t>4. Ở người bình thường tỷ lệ đường huyết ổn định là:</a:t>
            </a:r>
          </a:p>
          <a:p>
            <a:pPr marL="342900" indent="-342900">
              <a:buFontTx/>
              <a:buAutoNum type="alphaUcPeriod"/>
              <a:defRPr/>
            </a:pPr>
            <a:r>
              <a:rPr lang="en-US" sz="2800" dirty="0">
                <a:solidFill>
                  <a:srgbClr val="0000CC"/>
                </a:solidFill>
                <a:latin typeface="Arial" charset="0"/>
              </a:rPr>
              <a:t> lớn hơn 0.12%</a:t>
            </a:r>
          </a:p>
          <a:p>
            <a:pPr marL="342900" indent="-342900">
              <a:buFontTx/>
              <a:buAutoNum type="alphaUcPeriod"/>
              <a:defRPr/>
            </a:pPr>
            <a:r>
              <a:rPr lang="en-US" sz="2800" dirty="0">
                <a:solidFill>
                  <a:srgbClr val="0000CC"/>
                </a:solidFill>
                <a:latin typeface="Arial" charset="0"/>
              </a:rPr>
              <a:t> 0.12%</a:t>
            </a:r>
          </a:p>
          <a:p>
            <a:pPr marL="342900" indent="-342900">
              <a:buFontTx/>
              <a:buAutoNum type="alphaUcPeriod"/>
              <a:defRPr/>
            </a:pPr>
            <a:r>
              <a:rPr lang="en-US" sz="2800" dirty="0">
                <a:solidFill>
                  <a:srgbClr val="0000CC"/>
                </a:solidFill>
                <a:latin typeface="Arial" charset="0"/>
              </a:rPr>
              <a:t> 1.2%</a:t>
            </a:r>
          </a:p>
          <a:p>
            <a:pPr marL="342900" indent="-342900">
              <a:buFontTx/>
              <a:buAutoNum type="alphaUcPeriod"/>
              <a:defRPr/>
            </a:pPr>
            <a:r>
              <a:rPr lang="en-US" sz="2800" dirty="0">
                <a:solidFill>
                  <a:srgbClr val="0000CC"/>
                </a:solidFill>
                <a:latin typeface="Arial" charset="0"/>
              </a:rPr>
              <a:t> 12%</a:t>
            </a:r>
            <a:endParaRPr lang="en-US" dirty="0">
              <a:solidFill>
                <a:srgbClr val="0000CC"/>
              </a:solidFill>
              <a:latin typeface="Arial" charset="0"/>
            </a:endParaRPr>
          </a:p>
          <a:p>
            <a:pPr marL="342900" indent="-342900">
              <a:buFontTx/>
              <a:buAutoNum type="alphaUcPeriod"/>
              <a:defRPr/>
            </a:pPr>
            <a:endParaRPr lang="en-US" dirty="0">
              <a:latin typeface="Arial" charset="0"/>
            </a:endParaRPr>
          </a:p>
        </p:txBody>
      </p:sp>
      <p:sp>
        <p:nvSpPr>
          <p:cNvPr id="7" name="Oval 6">
            <a:extLst>
              <a:ext uri="{FF2B5EF4-FFF2-40B4-BE49-F238E27FC236}">
                <a16:creationId xmlns:a16="http://schemas.microsoft.com/office/drawing/2014/main" id="{2AE5BBF3-397D-26A7-7721-7A038ECD23AE}"/>
              </a:ext>
            </a:extLst>
          </p:cNvPr>
          <p:cNvSpPr/>
          <p:nvPr/>
        </p:nvSpPr>
        <p:spPr>
          <a:xfrm>
            <a:off x="304800" y="37338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1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E1B0488B-58B8-6B14-6FA9-79600DDA11C8}"/>
              </a:ext>
            </a:extLst>
          </p:cNvPr>
          <p:cNvSpPr>
            <a:spLocks noGrp="1" noChangeArrowheads="1"/>
          </p:cNvSpPr>
          <p:nvPr>
            <p:ph type="body" sz="half" idx="1"/>
          </p:nvPr>
        </p:nvSpPr>
        <p:spPr>
          <a:xfrm>
            <a:off x="0" y="1219200"/>
            <a:ext cx="11887200" cy="3276600"/>
          </a:xfrm>
        </p:spPr>
        <p:txBody>
          <a:bodyPr/>
          <a:lstStyle/>
          <a:p>
            <a:pPr algn="ctr" eaLnBrk="1" hangingPunct="1">
              <a:buFontTx/>
              <a:buNone/>
            </a:pPr>
            <a:r>
              <a:rPr lang="en-US" altLang="en-US" b="1">
                <a:solidFill>
                  <a:srgbClr val="FF0000"/>
                </a:solidFill>
                <a:latin typeface="Times New Roman" panose="02020603050405020304" pitchFamily="18" charset="0"/>
              </a:rPr>
              <a:t>1.Bệnh tiểu đường</a:t>
            </a:r>
          </a:p>
          <a:p>
            <a:pPr algn="just" eaLnBrk="1" hangingPunct="1">
              <a:buFontTx/>
              <a:buNone/>
            </a:pPr>
            <a:r>
              <a:rPr lang="en-US" altLang="en-US" b="1">
                <a:latin typeface="Times New Roman" panose="02020603050405020304" pitchFamily="18" charset="0"/>
              </a:rPr>
              <a:t>	</a:t>
            </a:r>
            <a:r>
              <a:rPr lang="en-US" altLang="en-US">
                <a:latin typeface="Times New Roman" panose="02020603050405020304" pitchFamily="18" charset="0"/>
              </a:rPr>
              <a:t>Bệnh tiểu đường là do hàm lượng đường trong máu </a:t>
            </a:r>
            <a:r>
              <a:rPr lang="en-US" altLang="en-US" i="1" u="sng">
                <a:solidFill>
                  <a:srgbClr val="0000FF"/>
                </a:solidFill>
                <a:latin typeface="Times New Roman" panose="02020603050405020304" pitchFamily="18" charset="0"/>
              </a:rPr>
              <a:t>cao</a:t>
            </a:r>
            <a:r>
              <a:rPr lang="en-US" altLang="en-US">
                <a:latin typeface="Times New Roman" panose="02020603050405020304" pitchFamily="18" charset="0"/>
              </a:rPr>
              <a:t> làm cho thận không hấp thu hết nên đái tháo đường ra ngoài. Bệnh tiểu đường là do tế bào </a:t>
            </a:r>
            <a:r>
              <a:rPr lang="el-GR" altLang="en-US">
                <a:latin typeface="Times New Roman" panose="02020603050405020304" pitchFamily="18" charset="0"/>
                <a:cs typeface="Times New Roman" panose="02020603050405020304" pitchFamily="18" charset="0"/>
              </a:rPr>
              <a:t>β</a:t>
            </a:r>
            <a:r>
              <a:rPr lang="en-US" altLang="en-US">
                <a:latin typeface="Times New Roman" panose="02020603050405020304" pitchFamily="18" charset="0"/>
                <a:cs typeface="Times New Roman" panose="02020603050405020304" pitchFamily="18" charset="0"/>
              </a:rPr>
              <a:t> rối loạn nên không tiết hoocmôn insulin hoặc do tế bào gan, cơ không tiếp nhận insulin.</a:t>
            </a:r>
          </a:p>
          <a:p>
            <a:pPr eaLnBrk="1" hangingPunct="1">
              <a:buFontTx/>
              <a:buNone/>
            </a:pPr>
            <a:r>
              <a:rPr lang="en-US" altLang="en-US">
                <a:latin typeface="Times New Roman" panose="02020603050405020304" pitchFamily="18" charset="0"/>
                <a:cs typeface="Times New Roman" panose="02020603050405020304" pitchFamily="18" charset="0"/>
              </a:rPr>
              <a:t>   </a:t>
            </a:r>
          </a:p>
          <a:p>
            <a:pPr algn="just" eaLnBrk="1" hangingPunct="1">
              <a:buFontTx/>
              <a:buNone/>
            </a:pPr>
            <a:endParaRPr lang="en-US" altLang="en-US">
              <a:latin typeface="Times New Roman" panose="02020603050405020304" pitchFamily="18" charset="0"/>
              <a:cs typeface="Times New Roman" panose="02020603050405020304" pitchFamily="18" charset="0"/>
            </a:endParaRPr>
          </a:p>
        </p:txBody>
      </p:sp>
      <p:sp>
        <p:nvSpPr>
          <p:cNvPr id="5" name="Text Box 10">
            <a:extLst>
              <a:ext uri="{FF2B5EF4-FFF2-40B4-BE49-F238E27FC236}">
                <a16:creationId xmlns:a16="http://schemas.microsoft.com/office/drawing/2014/main" id="{03FBED05-7073-DA96-0BB7-BD5F4E5815E5}"/>
              </a:ext>
            </a:extLst>
          </p:cNvPr>
          <p:cNvSpPr txBox="1">
            <a:spLocks noChangeArrowheads="1"/>
          </p:cNvSpPr>
          <p:nvPr/>
        </p:nvSpPr>
        <p:spPr bwMode="auto">
          <a:xfrm>
            <a:off x="533400" y="171450"/>
            <a:ext cx="11201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Arial" panose="020B0604020202020204" pitchFamily="34" charset="0"/>
              </a:rPr>
              <a:t>Sự rối loạn trong hoạt động nội tiết của tuyến tụy sẽ dẫn tới tình trạng bệnh lí: </a:t>
            </a:r>
            <a:r>
              <a:rPr lang="en-US" altLang="en-US" sz="2800" b="1">
                <a:solidFill>
                  <a:srgbClr val="FF0000"/>
                </a:solidFill>
                <a:latin typeface="Arial" panose="020B0604020202020204" pitchFamily="34" charset="0"/>
              </a:rPr>
              <a:t>bệnh tiểu đường ho</a:t>
            </a:r>
            <a:r>
              <a:rPr lang="vi-VN" altLang="en-US" sz="2800" b="1">
                <a:solidFill>
                  <a:srgbClr val="FF0000"/>
                </a:solidFill>
                <a:latin typeface="Arial" panose="020B0604020202020204" pitchFamily="34" charset="0"/>
              </a:rPr>
              <a:t>ặc</a:t>
            </a:r>
            <a:r>
              <a:rPr lang="en-US" altLang="en-US" sz="2800" b="1">
                <a:solidFill>
                  <a:srgbClr val="FF0000"/>
                </a:solidFill>
                <a:latin typeface="Arial" panose="020B0604020202020204" pitchFamily="34" charset="0"/>
              </a:rPr>
              <a:t> ch</a:t>
            </a:r>
            <a:r>
              <a:rPr lang="vi-VN" altLang="en-US" sz="2800" b="1">
                <a:solidFill>
                  <a:srgbClr val="FF0000"/>
                </a:solidFill>
                <a:latin typeface="Arial" panose="020B0604020202020204" pitchFamily="34" charset="0"/>
              </a:rPr>
              <a:t>ứng</a:t>
            </a:r>
            <a:r>
              <a:rPr lang="en-US" altLang="en-US" sz="2800" b="1">
                <a:solidFill>
                  <a:srgbClr val="FF0000"/>
                </a:solidFill>
                <a:latin typeface="Arial" panose="020B0604020202020204" pitchFamily="34" charset="0"/>
              </a:rPr>
              <a:t> h</a:t>
            </a:r>
            <a:r>
              <a:rPr lang="vi-VN" altLang="en-US" sz="2800" b="1">
                <a:solidFill>
                  <a:srgbClr val="FF0000"/>
                </a:solidFill>
                <a:latin typeface="Arial" panose="020B0604020202020204" pitchFamily="34" charset="0"/>
              </a:rPr>
              <a:t>ạ</a:t>
            </a:r>
            <a:r>
              <a:rPr lang="en-US" altLang="en-US" sz="2800" b="1">
                <a:solidFill>
                  <a:srgbClr val="FF0000"/>
                </a:solidFill>
                <a:latin typeface="Arial" panose="020B0604020202020204" pitchFamily="34" charset="0"/>
              </a:rPr>
              <a:t> </a:t>
            </a:r>
            <a:r>
              <a:rPr lang="vi-VN" altLang="en-US" sz="2800" b="1">
                <a:solidFill>
                  <a:srgbClr val="FF0000"/>
                </a:solidFill>
                <a:latin typeface="Arial" panose="020B0604020202020204" pitchFamily="34" charset="0"/>
              </a:rPr>
              <a:t>đường</a:t>
            </a:r>
            <a:r>
              <a:rPr lang="en-US" altLang="en-US" sz="2800" b="1">
                <a:solidFill>
                  <a:srgbClr val="FF0000"/>
                </a:solidFill>
                <a:latin typeface="Arial" panose="020B0604020202020204" pitchFamily="34" charset="0"/>
              </a:rPr>
              <a:t> huy</a:t>
            </a:r>
            <a:r>
              <a:rPr lang="vi-VN" altLang="en-US" sz="2800" b="1">
                <a:solidFill>
                  <a:srgbClr val="FF0000"/>
                </a:solidFill>
                <a:latin typeface="Arial" panose="020B0604020202020204" pitchFamily="34" charset="0"/>
              </a:rPr>
              <a:t>ết</a:t>
            </a:r>
            <a:endParaRPr lang="en-US" altLang="en-US" sz="2800" b="1" i="1" u="sng">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additive="base">
                                        <p:cTn id="12"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710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7107">
                                            <p:txEl>
                                              <p:pRg st="1" end="1"/>
                                            </p:txEl>
                                          </p:spTgt>
                                        </p:tgtEl>
                                        <p:attrNameLst>
                                          <p:attrName>style.visibility</p:attrName>
                                        </p:attrNameLst>
                                      </p:cBhvr>
                                      <p:to>
                                        <p:strVal val="visible"/>
                                      </p:to>
                                    </p:set>
                                    <p:anim calcmode="lin" valueType="num">
                                      <p:cBhvr additive="base">
                                        <p:cTn id="16"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7107">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7107">
                                            <p:txEl>
                                              <p:pRg st="2" end="2"/>
                                            </p:txEl>
                                          </p:spTgt>
                                        </p:tgtEl>
                                        <p:attrNameLst>
                                          <p:attrName>style.visibility</p:attrName>
                                        </p:attrNameLst>
                                      </p:cBhvr>
                                      <p:to>
                                        <p:strVal val="visible"/>
                                      </p:to>
                                    </p:set>
                                    <p:anim calcmode="lin" valueType="num">
                                      <p:cBhvr additive="base">
                                        <p:cTn id="20"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701C2A22-A97B-A069-BBC4-54F72D5861C5}"/>
              </a:ext>
            </a:extLst>
          </p:cNvPr>
          <p:cNvSpPr txBox="1">
            <a:spLocks noChangeArrowheads="1"/>
          </p:cNvSpPr>
          <p:nvPr/>
        </p:nvSpPr>
        <p:spPr bwMode="auto">
          <a:xfrm>
            <a:off x="304800" y="287338"/>
            <a:ext cx="11379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Bệnh nhân rất dễ bị cao huyết áp, xơ cứng động mạch, nhồi máu cơ tim, tai biến mạch máu não gây bại liệt hoặc tử vong. Theo các số liệu thống kê cho thấy 65 % tỉ lệ tử vong ở bệnh tiểu đường là do tai biến mạch máu. </a:t>
            </a:r>
          </a:p>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Bệnh tiểu đường trường hợp nặng có thể dẫn tới tổn thương động mạch vành tim(viêm tắc) động mạch màng lưới dẫn tới mù loà , ảnh hưởng tới chức năng thận không chữa trị kịp thời có thể dẫn đến tử vong .</a:t>
            </a:r>
          </a:p>
          <a:p>
            <a:pPr eaLnBrk="1" hangingPunct="1">
              <a:spcBef>
                <a:spcPct val="50000"/>
              </a:spcBef>
              <a:buFontTx/>
              <a:buNone/>
            </a:pPr>
            <a:r>
              <a:rPr lang="vi-VN" altLang="en-US" sz="2800">
                <a:latin typeface="Times New Roman" panose="02020603050405020304" pitchFamily="18" charset="0"/>
                <a:cs typeface="Times New Roman" panose="02020603050405020304" pitchFamily="18" charset="0"/>
              </a:rPr>
              <a:t>Tại Việt Nam, trong 4 thành phố lớn Hà Nội, Huế, Thành phố Hồ Chí Minh, Hải Phòng, tỷ lệ bệnh tiểu đường là 4%, riêng quận Hoàn Kiếm (Hà Nội) lên tới 7%. Phần lớn người bệnh phát hiện và điều trị muộn,</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phát hiện bệnh sớm nhưng chưa hoàn thiện.</a:t>
            </a:r>
            <a:br>
              <a:rPr lang="vi-VN" altLang="en-US" sz="2800">
                <a:latin typeface="Times New Roman" panose="02020603050405020304" pitchFamily="18" charset="0"/>
                <a:cs typeface="Times New Roman" panose="02020603050405020304" pitchFamily="18" charset="0"/>
              </a:rPr>
            </a:br>
            <a:r>
              <a:rPr lang="vi-VN" altLang="en-US" sz="2800">
                <a:latin typeface="Times New Roman" panose="02020603050405020304" pitchFamily="18" charset="0"/>
                <a:cs typeface="Times New Roman" panose="02020603050405020304" pitchFamily="18" charset="0"/>
              </a:rPr>
              <a:t>Hiện trên thế giới ước lượng có hơn 190 triệu người mắc bệnh tiểu đường và số này tiếp tục tăng lên.</a:t>
            </a: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xo vua dong mach">
            <a:extLst>
              <a:ext uri="{FF2B5EF4-FFF2-40B4-BE49-F238E27FC236}">
                <a16:creationId xmlns:a16="http://schemas.microsoft.com/office/drawing/2014/main" id="{03389F30-3A8F-7698-D13B-44522D18E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54864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4174467574_ac44e3ee1b_o">
            <a:extLst>
              <a:ext uri="{FF2B5EF4-FFF2-40B4-BE49-F238E27FC236}">
                <a16:creationId xmlns:a16="http://schemas.microsoft.com/office/drawing/2014/main" id="{5D074B66-84F9-5466-262B-D82D11FAD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57600"/>
            <a:ext cx="568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20691667_images1302174_tieuduong01CMS">
            <a:extLst>
              <a:ext uri="{FF2B5EF4-FFF2-40B4-BE49-F238E27FC236}">
                <a16:creationId xmlns:a16="http://schemas.microsoft.com/office/drawing/2014/main" id="{E5BF503F-0443-B254-2BEF-57583403C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314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ien-chung-vong-mac-do-dai-">
            <a:hlinkClick r:id="rId5"/>
            <a:extLst>
              <a:ext uri="{FF2B5EF4-FFF2-40B4-BE49-F238E27FC236}">
                <a16:creationId xmlns:a16="http://schemas.microsoft.com/office/drawing/2014/main" id="{80C4C619-4C7B-2533-7B9B-E5D5342689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1600" y="304800"/>
            <a:ext cx="406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4DD10F7A-AE9A-483C-87AF-B979149B96B9}"/>
              </a:ext>
            </a:extLst>
          </p:cNvPr>
          <p:cNvSpPr txBox="1">
            <a:spLocks noChangeArrowheads="1"/>
          </p:cNvSpPr>
          <p:nvPr/>
        </p:nvSpPr>
        <p:spPr bwMode="auto">
          <a:xfrm>
            <a:off x="2946400" y="6229350"/>
            <a:ext cx="660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i="1">
                <a:solidFill>
                  <a:srgbClr val="FF0000"/>
                </a:solidFill>
                <a:latin typeface="Arial" panose="020B0604020202020204" pitchFamily="34" charset="0"/>
                <a:cs typeface="Arial" panose="020B0604020202020204" pitchFamily="34" charset="0"/>
              </a:rPr>
              <a:t>Các biến chứng của bệnh tiểu đường </a:t>
            </a:r>
          </a:p>
        </p:txBody>
      </p:sp>
      <p:pic>
        <p:nvPicPr>
          <p:cNvPr id="9" name="Picture 4" descr="tieu duong">
            <a:extLst>
              <a:ext uri="{FF2B5EF4-FFF2-40B4-BE49-F238E27FC236}">
                <a16:creationId xmlns:a16="http://schemas.microsoft.com/office/drawing/2014/main" id="{E588747D-0BFC-A44B-4D51-D300497F48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3810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par>
                                <p:cTn id="12" presetID="9"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173DC9D-F236-60BF-7FAD-7B189F3C62F8}"/>
              </a:ext>
            </a:extLst>
          </p:cNvPr>
          <p:cNvSpPr>
            <a:spLocks noGrp="1"/>
          </p:cNvSpPr>
          <p:nvPr>
            <p:ph type="title"/>
          </p:nvPr>
        </p:nvSpPr>
        <p:spPr>
          <a:xfrm>
            <a:off x="457200" y="304800"/>
            <a:ext cx="10972800" cy="1143000"/>
          </a:xfrm>
        </p:spPr>
        <p:txBody>
          <a:bodyPr rtlCol="0">
            <a:normAutofit fontScale="90000"/>
          </a:bodyPr>
          <a:lstStyle/>
          <a:p>
            <a:pPr eaLnBrk="1" fontAlgn="auto" hangingPunct="1">
              <a:spcAft>
                <a:spcPts val="0"/>
              </a:spcAft>
              <a:defRPr/>
            </a:pPr>
            <a:r>
              <a:rPr lang="en-US" b="1" dirty="0">
                <a:solidFill>
                  <a:srgbClr val="FF0000"/>
                </a:solidFill>
                <a:latin typeface="Times New Roman" pitchFamily="18" charset="0"/>
              </a:rPr>
              <a:t>2. Chứng hạ đường huyết </a:t>
            </a:r>
            <a:br>
              <a:rPr lang="en-US" b="1" dirty="0">
                <a:solidFill>
                  <a:srgbClr val="FF0000"/>
                </a:solidFill>
                <a:latin typeface="Times New Roman" pitchFamily="18" charset="0"/>
              </a:rPr>
            </a:br>
            <a:endParaRPr lang="en-US" dirty="0"/>
          </a:p>
        </p:txBody>
      </p:sp>
      <p:sp>
        <p:nvSpPr>
          <p:cNvPr id="20483" name="Content Placeholder 2">
            <a:extLst>
              <a:ext uri="{FF2B5EF4-FFF2-40B4-BE49-F238E27FC236}">
                <a16:creationId xmlns:a16="http://schemas.microsoft.com/office/drawing/2014/main" id="{9311BE00-82F5-343F-D05A-560A8FAD6FCE}"/>
              </a:ext>
            </a:extLst>
          </p:cNvPr>
          <p:cNvSpPr>
            <a:spLocks noGrp="1"/>
          </p:cNvSpPr>
          <p:nvPr>
            <p:ph idx="1"/>
          </p:nvPr>
        </p:nvSpPr>
        <p:spPr>
          <a:xfrm>
            <a:off x="533400" y="1371600"/>
            <a:ext cx="10972800" cy="5135563"/>
          </a:xfrm>
        </p:spPr>
        <p:txBody>
          <a:bodyPr/>
          <a:lstStyle/>
          <a:p>
            <a:pPr marL="0" indent="0" eaLnBrk="1" hangingPunct="1">
              <a:buFontTx/>
              <a:buNone/>
            </a:pPr>
            <a:r>
              <a:rPr lang="en-US" altLang="en-US">
                <a:latin typeface="Times New Roman" panose="02020603050405020304" pitchFamily="18" charset="0"/>
                <a:cs typeface="Times New Roman" panose="02020603050405020304" pitchFamily="18" charset="0"/>
              </a:rPr>
              <a:t>L</a:t>
            </a:r>
            <a:r>
              <a:rPr lang="vi-VN" altLang="en-US">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t</a:t>
            </a:r>
            <a:r>
              <a:rPr lang="vi-VN" altLang="en-US">
                <a:latin typeface="Times New Roman" panose="02020603050405020304" pitchFamily="18" charset="0"/>
                <a:cs typeface="Times New Roman" panose="02020603050405020304" pitchFamily="18" charset="0"/>
              </a:rPr>
              <a:t>ình</a:t>
            </a:r>
            <a:r>
              <a:rPr lang="en-US" altLang="en-US">
                <a:latin typeface="Times New Roman" panose="02020603050405020304" pitchFamily="18" charset="0"/>
                <a:cs typeface="Times New Roman" panose="02020603050405020304" pitchFamily="18" charset="0"/>
              </a:rPr>
              <a:t> tr</a:t>
            </a:r>
            <a:r>
              <a:rPr lang="vi-VN" altLang="en-US">
                <a:latin typeface="Times New Roman" panose="02020603050405020304" pitchFamily="18" charset="0"/>
                <a:cs typeface="Times New Roman" panose="02020603050405020304" pitchFamily="18" charset="0"/>
              </a:rPr>
              <a:t>ạng</a:t>
            </a:r>
            <a:r>
              <a:rPr lang="en-US" altLang="en-US">
                <a:latin typeface="Times New Roman" panose="02020603050405020304" pitchFamily="18" charset="0"/>
                <a:cs typeface="Times New Roman" panose="02020603050405020304" pitchFamily="18" charset="0"/>
              </a:rPr>
              <a:t> l</a:t>
            </a:r>
            <a:r>
              <a:rPr lang="vi-VN" altLang="en-US">
                <a:latin typeface="Times New Roman" panose="02020603050405020304" pitchFamily="18" charset="0"/>
                <a:cs typeface="Times New Roman" panose="02020603050405020304" pitchFamily="18" charset="0"/>
              </a:rPr>
              <a:t>ượng</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đường</a:t>
            </a:r>
            <a:r>
              <a:rPr lang="en-US" altLang="en-US">
                <a:latin typeface="Times New Roman" panose="02020603050405020304" pitchFamily="18" charset="0"/>
                <a:cs typeface="Times New Roman" panose="02020603050405020304" pitchFamily="18" charset="0"/>
              </a:rPr>
              <a:t> glucoz</a:t>
            </a:r>
            <a:r>
              <a:rPr lang="vi-VN" altLang="en-US">
                <a:latin typeface="Times New Roman" panose="02020603050405020304" pitchFamily="18" charset="0"/>
                <a:cs typeface="Times New Roman" panose="02020603050405020304" pitchFamily="18" charset="0"/>
              </a:rPr>
              <a:t>ơ</a:t>
            </a:r>
            <a:r>
              <a:rPr lang="en-US" altLang="en-US">
                <a:latin typeface="Times New Roman" panose="02020603050405020304" pitchFamily="18" charset="0"/>
                <a:cs typeface="Times New Roman" panose="02020603050405020304" pitchFamily="18" charset="0"/>
              </a:rPr>
              <a:t> trong m</a:t>
            </a:r>
            <a:r>
              <a:rPr lang="vi-VN" altLang="en-US">
                <a:latin typeface="Times New Roman" panose="02020603050405020304" pitchFamily="18" charset="0"/>
                <a:cs typeface="Times New Roman" panose="02020603050405020304" pitchFamily="18" charset="0"/>
              </a:rPr>
              <a:t>áu</a:t>
            </a:r>
            <a:r>
              <a:rPr lang="en-US" altLang="en-US">
                <a:latin typeface="Times New Roman" panose="02020603050405020304" pitchFamily="18" charset="0"/>
                <a:cs typeface="Times New Roman" panose="02020603050405020304" pitchFamily="18" charset="0"/>
              </a:rPr>
              <a:t> qu</a:t>
            </a:r>
            <a:r>
              <a:rPr lang="vi-VN" altLang="en-US">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th</a:t>
            </a:r>
            <a:r>
              <a:rPr lang="vi-VN" altLang="en-US">
                <a:latin typeface="Times New Roman" panose="02020603050405020304" pitchFamily="18" charset="0"/>
                <a:cs typeface="Times New Roman" panose="02020603050405020304" pitchFamily="18" charset="0"/>
              </a:rPr>
              <a:t>ấp</a:t>
            </a:r>
            <a:r>
              <a:rPr lang="en-US" altLang="en-US">
                <a:latin typeface="Times New Roman" panose="02020603050405020304" pitchFamily="18" charset="0"/>
                <a:cs typeface="Times New Roman" panose="02020603050405020304" pitchFamily="18" charset="0"/>
              </a:rPr>
              <a:t>. Khi t</a:t>
            </a:r>
            <a:r>
              <a:rPr lang="vi-VN" altLang="en-US">
                <a:latin typeface="Times New Roman" panose="02020603050405020304" pitchFamily="18" charset="0"/>
                <a:cs typeface="Times New Roman" panose="02020603050405020304" pitchFamily="18" charset="0"/>
              </a:rPr>
              <a:t>ế</a:t>
            </a:r>
            <a:r>
              <a:rPr lang="en-US" altLang="en-US">
                <a:latin typeface="Times New Roman" panose="02020603050405020304" pitchFamily="18" charset="0"/>
                <a:cs typeface="Times New Roman" panose="02020603050405020304" pitchFamily="18" charset="0"/>
              </a:rPr>
              <a:t> b</a:t>
            </a:r>
            <a:r>
              <a:rPr lang="vi-VN" altLang="en-US">
                <a:latin typeface="Times New Roman" panose="02020603050405020304" pitchFamily="18" charset="0"/>
                <a:cs typeface="Times New Roman" panose="02020603050405020304" pitchFamily="18" charset="0"/>
              </a:rPr>
              <a:t>ào</a:t>
            </a:r>
            <a:r>
              <a:rPr lang="en-US" altLang="en-US">
                <a:latin typeface="Times New Roman" panose="02020603050405020304" pitchFamily="18" charset="0"/>
                <a:cs typeface="Times New Roman" panose="02020603050405020304" pitchFamily="18" charset="0"/>
              </a:rPr>
              <a:t> </a:t>
            </a:r>
            <a:r>
              <a:rPr lang="el-GR" altLang="en-US">
                <a:latin typeface="Times New Roman" panose="02020603050405020304" pitchFamily="18" charset="0"/>
                <a:cs typeface="Times New Roman" panose="02020603050405020304" pitchFamily="18" charset="0"/>
              </a:rPr>
              <a:t>α</a:t>
            </a:r>
            <a:r>
              <a:rPr lang="en-US" altLang="en-US">
                <a:latin typeface="Times New Roman" panose="02020603050405020304" pitchFamily="18" charset="0"/>
                <a:cs typeface="Times New Roman" panose="02020603050405020304" pitchFamily="18" charset="0"/>
              </a:rPr>
              <a:t> c</a:t>
            </a:r>
            <a:r>
              <a:rPr lang="vi-VN" altLang="en-US">
                <a:latin typeface="Times New Roman" panose="02020603050405020304" pitchFamily="18" charset="0"/>
                <a:cs typeface="Times New Roman" panose="02020603050405020304" pitchFamily="18" charset="0"/>
              </a:rPr>
              <a:t>ủa </a:t>
            </a:r>
            <a:r>
              <a:rPr lang="en-US" altLang="en-US">
                <a:latin typeface="Times New Roman" panose="02020603050405020304" pitchFamily="18" charset="0"/>
                <a:cs typeface="Times New Roman" panose="02020603050405020304" pitchFamily="18" charset="0"/>
              </a:rPr>
              <a:t> t</a:t>
            </a:r>
            <a:r>
              <a:rPr lang="vi-VN" altLang="en-US">
                <a:latin typeface="Times New Roman" panose="02020603050405020304" pitchFamily="18" charset="0"/>
                <a:cs typeface="Times New Roman" panose="02020603050405020304" pitchFamily="18" charset="0"/>
              </a:rPr>
              <a:t>ụy</a:t>
            </a:r>
            <a:r>
              <a:rPr lang="en-US" altLang="en-US">
                <a:latin typeface="Times New Roman" panose="02020603050405020304" pitchFamily="18" charset="0"/>
                <a:cs typeface="Times New Roman" panose="02020603050405020304" pitchFamily="18" charset="0"/>
              </a:rPr>
              <a:t> không s</a:t>
            </a:r>
            <a:r>
              <a:rPr lang="vi-VN" altLang="en-US">
                <a:latin typeface="Times New Roman" panose="02020603050405020304" pitchFamily="18" charset="0"/>
                <a:cs typeface="Times New Roman" panose="02020603050405020304" pitchFamily="18" charset="0"/>
              </a:rPr>
              <a:t>ản</a:t>
            </a:r>
            <a:r>
              <a:rPr lang="en-US" altLang="en-US">
                <a:latin typeface="Times New Roman" panose="02020603050405020304" pitchFamily="18" charset="0"/>
                <a:cs typeface="Times New Roman" panose="02020603050405020304" pitchFamily="18" charset="0"/>
              </a:rPr>
              <a:t> xu</a:t>
            </a:r>
            <a:r>
              <a:rPr lang="vi-VN" altLang="en-US">
                <a:latin typeface="Times New Roman" panose="02020603050405020304" pitchFamily="18" charset="0"/>
                <a:cs typeface="Times New Roman" panose="02020603050405020304" pitchFamily="18" charset="0"/>
              </a:rPr>
              <a:t>ất</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đủ</a:t>
            </a:r>
            <a:r>
              <a:rPr lang="en-US" altLang="en-US">
                <a:latin typeface="Times New Roman" panose="02020603050405020304" pitchFamily="18" charset="0"/>
                <a:cs typeface="Times New Roman" panose="02020603050405020304" pitchFamily="18" charset="0"/>
              </a:rPr>
              <a:t> hoocmon glucagon, l</a:t>
            </a:r>
            <a:r>
              <a:rPr lang="vi-VN" altLang="en-US">
                <a:latin typeface="Times New Roman" panose="02020603050405020304" pitchFamily="18" charset="0"/>
                <a:cs typeface="Times New Roman" panose="02020603050405020304" pitchFamily="18" charset="0"/>
              </a:rPr>
              <a:t>ượng</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đường</a:t>
            </a:r>
            <a:r>
              <a:rPr lang="en-US" altLang="en-US">
                <a:latin typeface="Times New Roman" panose="02020603050405020304" pitchFamily="18" charset="0"/>
                <a:cs typeface="Times New Roman" panose="02020603050405020304" pitchFamily="18" charset="0"/>
              </a:rPr>
              <a:t> trong m</a:t>
            </a:r>
            <a:r>
              <a:rPr lang="vi-VN" altLang="en-US">
                <a:latin typeface="Times New Roman" panose="02020603050405020304" pitchFamily="18" charset="0"/>
                <a:cs typeface="Times New Roman" panose="02020603050405020304" pitchFamily="18" charset="0"/>
              </a:rPr>
              <a:t>áu</a:t>
            </a:r>
            <a:r>
              <a:rPr lang="en-US" altLang="en-US">
                <a:latin typeface="Times New Roman" panose="02020603050405020304" pitchFamily="18" charset="0"/>
                <a:cs typeface="Times New Roman" panose="02020603050405020304" pitchFamily="18" charset="0"/>
              </a:rPr>
              <a:t> s</a:t>
            </a:r>
            <a:r>
              <a:rPr lang="vi-VN" altLang="en-US">
                <a:latin typeface="Times New Roman" panose="02020603050405020304" pitchFamily="18" charset="0"/>
                <a:cs typeface="Times New Roman" panose="02020603050405020304" pitchFamily="18" charset="0"/>
              </a:rPr>
              <a:t>ẽ</a:t>
            </a:r>
            <a:r>
              <a:rPr lang="en-US" altLang="en-US">
                <a:latin typeface="Times New Roman" panose="02020603050405020304" pitchFamily="18" charset="0"/>
                <a:cs typeface="Times New Roman" panose="02020603050405020304" pitchFamily="18" charset="0"/>
              </a:rPr>
              <a:t> gi</a:t>
            </a:r>
            <a:r>
              <a:rPr lang="vi-VN" altLang="en-US">
                <a:latin typeface="Times New Roman" panose="02020603050405020304" pitchFamily="18" charset="0"/>
                <a:cs typeface="Times New Roman" panose="02020603050405020304" pitchFamily="18" charset="0"/>
              </a:rPr>
              <a:t>ảm</a:t>
            </a:r>
            <a:r>
              <a:rPr lang="en-US" altLang="en-US">
                <a:latin typeface="Times New Roman" panose="02020603050405020304" pitchFamily="18" charset="0"/>
                <a:cs typeface="Times New Roman" panose="02020603050405020304" pitchFamily="18" charset="0"/>
              </a:rPr>
              <a:t> v</a:t>
            </a:r>
            <a:r>
              <a:rPr lang="vi-VN" altLang="en-US">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gây h</a:t>
            </a:r>
            <a:r>
              <a:rPr lang="vi-VN" altLang="en-US">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đường</a:t>
            </a:r>
            <a:r>
              <a:rPr lang="en-US" altLang="en-US">
                <a:latin typeface="Times New Roman" panose="02020603050405020304" pitchFamily="18" charset="0"/>
                <a:cs typeface="Times New Roman" panose="02020603050405020304" pitchFamily="18" charset="0"/>
              </a:rPr>
              <a:t> huy</a:t>
            </a:r>
            <a:r>
              <a:rPr lang="vi-VN" altLang="en-US">
                <a:latin typeface="Times New Roman" panose="02020603050405020304" pitchFamily="18" charset="0"/>
                <a:cs typeface="Times New Roman" panose="02020603050405020304" pitchFamily="18" charset="0"/>
              </a:rPr>
              <a:t>ết</a:t>
            </a:r>
            <a:endParaRPr lang="en-US" altLang="en-US">
              <a:latin typeface="Times New Roman" panose="02020603050405020304" pitchFamily="18" charset="0"/>
              <a:cs typeface="Times New Roman" panose="02020603050405020304" pitchFamily="18" charset="0"/>
            </a:endParaRPr>
          </a:p>
          <a:p>
            <a:pPr marL="0" indent="0" eaLnBrk="1" hangingPunct="1">
              <a:buFontTx/>
              <a:buNone/>
            </a:pPr>
            <a:r>
              <a:rPr lang="en-US" altLang="en-US">
                <a:latin typeface="Times New Roman" panose="02020603050405020304" pitchFamily="18" charset="0"/>
                <a:cs typeface="Times New Roman" panose="02020603050405020304" pitchFamily="18" charset="0"/>
              </a:rPr>
              <a:t>C</a:t>
            </a:r>
            <a:r>
              <a:rPr lang="vi-VN" altLang="en-US">
                <a:latin typeface="Times New Roman" panose="02020603050405020304" pitchFamily="18" charset="0"/>
                <a:cs typeface="Times New Roman" panose="02020603050405020304" pitchFamily="18" charset="0"/>
              </a:rPr>
              <a:t>ác</a:t>
            </a:r>
            <a:r>
              <a:rPr lang="en-US" altLang="en-US">
                <a:latin typeface="Times New Roman" panose="02020603050405020304" pitchFamily="18" charset="0"/>
                <a:cs typeface="Times New Roman" panose="02020603050405020304" pitchFamily="18" charset="0"/>
              </a:rPr>
              <a:t> tri</a:t>
            </a:r>
            <a:r>
              <a:rPr lang="vi-VN" altLang="en-US">
                <a:latin typeface="Times New Roman" panose="02020603050405020304" pitchFamily="18" charset="0"/>
                <a:cs typeface="Times New Roman" panose="02020603050405020304" pitchFamily="18" charset="0"/>
              </a:rPr>
              <a:t>ệu</a:t>
            </a:r>
            <a:r>
              <a:rPr lang="en-US" altLang="en-US">
                <a:latin typeface="Times New Roman" panose="02020603050405020304" pitchFamily="18" charset="0"/>
                <a:cs typeface="Times New Roman" panose="02020603050405020304" pitchFamily="18" charset="0"/>
              </a:rPr>
              <a:t> ch</a:t>
            </a:r>
            <a:r>
              <a:rPr lang="vi-VN" altLang="en-US">
                <a:latin typeface="Times New Roman" panose="02020603050405020304" pitchFamily="18" charset="0"/>
                <a:cs typeface="Times New Roman" panose="02020603050405020304" pitchFamily="18" charset="0"/>
              </a:rPr>
              <a:t>ứng</a:t>
            </a:r>
            <a:r>
              <a:rPr lang="en-US" altLang="en-US">
                <a:latin typeface="Times New Roman" panose="02020603050405020304" pitchFamily="18" charset="0"/>
                <a:cs typeface="Times New Roman" panose="02020603050405020304" pitchFamily="18" charset="0"/>
              </a:rPr>
              <a:t>: Ng</a:t>
            </a:r>
            <a:r>
              <a:rPr lang="vi-VN" altLang="en-US">
                <a:latin typeface="Times New Roman" panose="02020603050405020304" pitchFamily="18" charset="0"/>
                <a:cs typeface="Times New Roman" panose="02020603050405020304" pitchFamily="18" charset="0"/>
              </a:rPr>
              <a:t>ười</a:t>
            </a:r>
            <a:r>
              <a:rPr lang="en-US" altLang="en-US">
                <a:latin typeface="Times New Roman" panose="02020603050405020304" pitchFamily="18" charset="0"/>
                <a:cs typeface="Times New Roman" panose="02020603050405020304" pitchFamily="18" charset="0"/>
              </a:rPr>
              <a:t> run r</a:t>
            </a:r>
            <a:r>
              <a:rPr lang="vi-VN" altLang="en-US">
                <a:latin typeface="Times New Roman" panose="02020603050405020304" pitchFamily="18" charset="0"/>
                <a:cs typeface="Times New Roman" panose="02020603050405020304" pitchFamily="18" charset="0"/>
              </a:rPr>
              <a:t>ẩy</a:t>
            </a:r>
            <a:r>
              <a:rPr lang="en-US" altLang="en-US">
                <a:latin typeface="Times New Roman" panose="02020603050405020304" pitchFamily="18" charset="0"/>
                <a:cs typeface="Times New Roman" panose="02020603050405020304" pitchFamily="18" charset="0"/>
              </a:rPr>
              <a:t>, ch</a:t>
            </a:r>
            <a:r>
              <a:rPr lang="vi-VN" altLang="en-US">
                <a:latin typeface="Times New Roman" panose="02020603050405020304" pitchFamily="18" charset="0"/>
                <a:cs typeface="Times New Roman" panose="02020603050405020304" pitchFamily="18" charset="0"/>
              </a:rPr>
              <a:t>óng</a:t>
            </a:r>
            <a:r>
              <a:rPr lang="en-US" altLang="en-US">
                <a:latin typeface="Times New Roman" panose="02020603050405020304" pitchFamily="18" charset="0"/>
                <a:cs typeface="Times New Roman" panose="02020603050405020304" pitchFamily="18" charset="0"/>
              </a:rPr>
              <a:t> m</a:t>
            </a:r>
            <a:r>
              <a:rPr lang="vi-VN" altLang="en-US">
                <a:latin typeface="Times New Roman" panose="02020603050405020304" pitchFamily="18" charset="0"/>
                <a:cs typeface="Times New Roman" panose="02020603050405020304" pitchFamily="18" charset="0"/>
              </a:rPr>
              <a:t>ặt</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đ</a:t>
            </a:r>
            <a:r>
              <a:rPr lang="en-US" altLang="en-US">
                <a:latin typeface="Times New Roman" panose="02020603050405020304" pitchFamily="18" charset="0"/>
                <a:cs typeface="Times New Roman" panose="02020603050405020304" pitchFamily="18" charset="0"/>
              </a:rPr>
              <a:t>au </a:t>
            </a:r>
            <a:r>
              <a:rPr lang="vi-VN" altLang="en-US">
                <a:latin typeface="Times New Roman" panose="02020603050405020304" pitchFamily="18" charset="0"/>
                <a:cs typeface="Times New Roman" panose="02020603050405020304" pitchFamily="18" charset="0"/>
              </a:rPr>
              <a:t>đầu</a:t>
            </a:r>
            <a:r>
              <a:rPr lang="en-US" altLang="en-US">
                <a:latin typeface="Times New Roman" panose="02020603050405020304" pitchFamily="18" charset="0"/>
                <a:cs typeface="Times New Roman" panose="02020603050405020304" pitchFamily="18" charset="0"/>
              </a:rPr>
              <a:t>, th</a:t>
            </a:r>
            <a:r>
              <a:rPr lang="vi-VN" altLang="en-US">
                <a:latin typeface="Times New Roman" panose="02020603050405020304" pitchFamily="18" charset="0"/>
                <a:cs typeface="Times New Roman" panose="02020603050405020304" pitchFamily="18" charset="0"/>
              </a:rPr>
              <a:t>ường</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đổ</a:t>
            </a:r>
            <a:r>
              <a:rPr lang="en-US" altLang="en-US">
                <a:latin typeface="Times New Roman" panose="02020603050405020304" pitchFamily="18" charset="0"/>
                <a:cs typeface="Times New Roman" panose="02020603050405020304" pitchFamily="18" charset="0"/>
              </a:rPr>
              <a:t> m</a:t>
            </a:r>
            <a:r>
              <a:rPr lang="vi-VN" altLang="en-US">
                <a:latin typeface="Times New Roman" panose="02020603050405020304" pitchFamily="18" charset="0"/>
                <a:cs typeface="Times New Roman" panose="02020603050405020304" pitchFamily="18" charset="0"/>
              </a:rPr>
              <a:t>ồ</a:t>
            </a:r>
            <a:r>
              <a:rPr lang="en-US" altLang="en-US">
                <a:latin typeface="Times New Roman" panose="02020603050405020304" pitchFamily="18" charset="0"/>
                <a:cs typeface="Times New Roman" panose="02020603050405020304" pitchFamily="18" charset="0"/>
              </a:rPr>
              <a:t> hôi v</a:t>
            </a:r>
            <a:r>
              <a:rPr lang="vi-VN" altLang="en-US">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c</a:t>
            </a:r>
            <a:r>
              <a:rPr lang="vi-VN" altLang="en-US">
                <a:latin typeface="Times New Roman" panose="02020603050405020304" pitchFamily="18" charset="0"/>
                <a:cs typeface="Times New Roman" panose="02020603050405020304" pitchFamily="18" charset="0"/>
              </a:rPr>
              <a:t>ảm</a:t>
            </a:r>
            <a:r>
              <a:rPr lang="en-US" altLang="en-US">
                <a:latin typeface="Times New Roman" panose="02020603050405020304" pitchFamily="18" charset="0"/>
                <a:cs typeface="Times New Roman" panose="02020603050405020304" pitchFamily="18" charset="0"/>
              </a:rPr>
              <a:t> th</a:t>
            </a:r>
            <a:r>
              <a:rPr lang="vi-VN" altLang="en-US">
                <a:latin typeface="Times New Roman" panose="02020603050405020304" pitchFamily="18" charset="0"/>
                <a:cs typeface="Times New Roman" panose="02020603050405020304" pitchFamily="18" charset="0"/>
              </a:rPr>
              <a:t>ấy</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đói</a:t>
            </a:r>
            <a:r>
              <a:rPr lang="en-US" altLang="en-US">
                <a:latin typeface="Times New Roman" panose="02020603050405020304" pitchFamily="18" charset="0"/>
                <a:cs typeface="Times New Roman" panose="02020603050405020304" pitchFamily="18" charset="0"/>
              </a:rPr>
              <a:t>, m</a:t>
            </a:r>
            <a:r>
              <a:rPr lang="vi-VN" altLang="en-US">
                <a:latin typeface="Times New Roman" panose="02020603050405020304" pitchFamily="18" charset="0"/>
                <a:cs typeface="Times New Roman" panose="02020603050405020304" pitchFamily="18" charset="0"/>
              </a:rPr>
              <a:t>ệt</a:t>
            </a:r>
            <a:r>
              <a:rPr lang="en-US" altLang="en-US">
                <a:latin typeface="Times New Roman" panose="02020603050405020304" pitchFamily="18" charset="0"/>
                <a:cs typeface="Times New Roman" panose="02020603050405020304" pitchFamily="18" charset="0"/>
              </a:rPr>
              <a:t> m</a:t>
            </a:r>
            <a:r>
              <a:rPr lang="vi-VN" altLang="en-US">
                <a:latin typeface="Times New Roman" panose="02020603050405020304" pitchFamily="18" charset="0"/>
                <a:cs typeface="Times New Roman" panose="02020603050405020304" pitchFamily="18" charset="0"/>
              </a:rPr>
              <a:t>ỏi</a:t>
            </a:r>
            <a:r>
              <a:rPr lang="en-US" altLang="en-US">
                <a:latin typeface="Times New Roman" panose="02020603050405020304" pitchFamily="18" charset="0"/>
                <a:cs typeface="Times New Roman" panose="02020603050405020304" pitchFamily="18" charset="0"/>
              </a:rPr>
              <a:t>, tim </a:t>
            </a:r>
            <a:r>
              <a:rPr lang="vi-VN" altLang="en-US">
                <a:latin typeface="Times New Roman" panose="02020603050405020304" pitchFamily="18" charset="0"/>
                <a:cs typeface="Times New Roman" panose="02020603050405020304" pitchFamily="18" charset="0"/>
              </a:rPr>
              <a:t>đập</a:t>
            </a:r>
            <a:r>
              <a:rPr lang="en-US" altLang="en-US">
                <a:latin typeface="Times New Roman" panose="02020603050405020304" pitchFamily="18" charset="0"/>
                <a:cs typeface="Times New Roman" panose="02020603050405020304" pitchFamily="18" charset="0"/>
              </a:rPr>
              <a:t> nhanh v</a:t>
            </a:r>
            <a:r>
              <a:rPr lang="vi-VN" altLang="en-US">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da t</a:t>
            </a:r>
            <a:r>
              <a:rPr lang="vi-VN" altLang="en-US">
                <a:latin typeface="Times New Roman" panose="02020603050405020304" pitchFamily="18" charset="0"/>
                <a:cs typeface="Times New Roman" panose="02020603050405020304" pitchFamily="18" charset="0"/>
              </a:rPr>
              <a:t>ái</a:t>
            </a:r>
            <a:r>
              <a:rPr lang="en-US" altLang="en-US">
                <a:latin typeface="Times New Roman" panose="02020603050405020304" pitchFamily="18" charset="0"/>
                <a:cs typeface="Times New Roman" panose="02020603050405020304" pitchFamily="18" charset="0"/>
              </a:rPr>
              <a:t>. Trong tr</a:t>
            </a:r>
            <a:r>
              <a:rPr lang="vi-VN" altLang="en-US">
                <a:latin typeface="Times New Roman" panose="02020603050405020304" pitchFamily="18" charset="0"/>
                <a:cs typeface="Times New Roman" panose="02020603050405020304" pitchFamily="18" charset="0"/>
              </a:rPr>
              <a:t>ường</a:t>
            </a:r>
            <a:r>
              <a:rPr lang="en-US" altLang="en-US">
                <a:latin typeface="Times New Roman" panose="02020603050405020304" pitchFamily="18" charset="0"/>
                <a:cs typeface="Times New Roman" panose="02020603050405020304" pitchFamily="18" charset="0"/>
              </a:rPr>
              <a:t> h</a:t>
            </a:r>
            <a:r>
              <a:rPr lang="vi-VN" altLang="en-US">
                <a:latin typeface="Times New Roman" panose="02020603050405020304" pitchFamily="18" charset="0"/>
                <a:cs typeface="Times New Roman" panose="02020603050405020304" pitchFamily="18" charset="0"/>
              </a:rPr>
              <a:t>ợp</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đường</a:t>
            </a:r>
            <a:r>
              <a:rPr lang="en-US" altLang="en-US">
                <a:latin typeface="Times New Roman" panose="02020603050405020304" pitchFamily="18" charset="0"/>
                <a:cs typeface="Times New Roman" panose="02020603050405020304" pitchFamily="18" charset="0"/>
              </a:rPr>
              <a:t> huy</a:t>
            </a:r>
            <a:r>
              <a:rPr lang="vi-VN" altLang="en-US">
                <a:latin typeface="Times New Roman" panose="02020603050405020304" pitchFamily="18" charset="0"/>
                <a:cs typeface="Times New Roman" panose="02020603050405020304" pitchFamily="18" charset="0"/>
              </a:rPr>
              <a:t>ết</a:t>
            </a:r>
            <a:r>
              <a:rPr lang="en-US" altLang="en-US">
                <a:latin typeface="Times New Roman" panose="02020603050405020304" pitchFamily="18" charset="0"/>
                <a:cs typeface="Times New Roman" panose="02020603050405020304" pitchFamily="18" charset="0"/>
              </a:rPr>
              <a:t> gi</a:t>
            </a:r>
            <a:r>
              <a:rPr lang="vi-VN" altLang="en-US">
                <a:latin typeface="Times New Roman" panose="02020603050405020304" pitchFamily="18" charset="0"/>
                <a:cs typeface="Times New Roman" panose="02020603050405020304" pitchFamily="18" charset="0"/>
              </a:rPr>
              <a:t>ảm</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đột</a:t>
            </a:r>
            <a:r>
              <a:rPr lang="en-US" altLang="en-US">
                <a:latin typeface="Times New Roman" panose="02020603050405020304" pitchFamily="18" charset="0"/>
                <a:cs typeface="Times New Roman" panose="02020603050405020304" pitchFamily="18" charset="0"/>
              </a:rPr>
              <a:t> ng</a:t>
            </a:r>
            <a:r>
              <a:rPr lang="vi-VN" altLang="en-US">
                <a:latin typeface="Times New Roman" panose="02020603050405020304" pitchFamily="18" charset="0"/>
                <a:cs typeface="Times New Roman" panose="02020603050405020304" pitchFamily="18" charset="0"/>
              </a:rPr>
              <a:t>ột</a:t>
            </a:r>
            <a:r>
              <a:rPr lang="en-US" altLang="en-US">
                <a:latin typeface="Times New Roman" panose="02020603050405020304" pitchFamily="18" charset="0"/>
                <a:cs typeface="Times New Roman" panose="02020603050405020304" pitchFamily="18" charset="0"/>
              </a:rPr>
              <a:t> s</a:t>
            </a:r>
            <a:r>
              <a:rPr lang="vi-VN" altLang="en-US">
                <a:latin typeface="Times New Roman" panose="02020603050405020304" pitchFamily="18" charset="0"/>
                <a:cs typeface="Times New Roman" panose="02020603050405020304" pitchFamily="18" charset="0"/>
              </a:rPr>
              <a:t>ẽ</a:t>
            </a:r>
            <a:r>
              <a:rPr lang="en-US" altLang="en-US">
                <a:latin typeface="Times New Roman" panose="02020603050405020304" pitchFamily="18" charset="0"/>
                <a:cs typeface="Times New Roman" panose="02020603050405020304" pitchFamily="18" charset="0"/>
              </a:rPr>
              <a:t> gây ng</a:t>
            </a:r>
            <a:r>
              <a:rPr lang="vi-VN" altLang="en-US">
                <a:latin typeface="Times New Roman" panose="02020603050405020304" pitchFamily="18" charset="0"/>
                <a:cs typeface="Times New Roman" panose="02020603050405020304" pitchFamily="18" charset="0"/>
              </a:rPr>
              <a:t>ất</a:t>
            </a:r>
            <a:r>
              <a:rPr lang="en-US" altLang="en-US">
                <a:latin typeface="Times New Roman" panose="02020603050405020304" pitchFamily="18" charset="0"/>
                <a:cs typeface="Times New Roman" panose="02020603050405020304" pitchFamily="18" charset="0"/>
              </a:rPr>
              <a:t> x</a:t>
            </a:r>
            <a:r>
              <a:rPr lang="vi-VN" altLang="en-US">
                <a:latin typeface="Times New Roman" panose="02020603050405020304" pitchFamily="18" charset="0"/>
                <a:cs typeface="Times New Roman" panose="02020603050405020304" pitchFamily="18" charset="0"/>
              </a:rPr>
              <a:t>ỉu</a:t>
            </a:r>
            <a:r>
              <a:rPr lang="en-US" altLang="en-US">
                <a:latin typeface="Times New Roman" panose="02020603050405020304" pitchFamily="18" charset="0"/>
                <a:cs typeface="Times New Roman" panose="02020603050405020304" pitchFamily="18" charset="0"/>
              </a:rPr>
              <a:t> ho</a:t>
            </a:r>
            <a:r>
              <a:rPr lang="vi-VN" altLang="en-US">
                <a:latin typeface="Times New Roman" panose="02020603050405020304" pitchFamily="18" charset="0"/>
                <a:cs typeface="Times New Roman" panose="02020603050405020304" pitchFamily="18" charset="0"/>
              </a:rPr>
              <a:t>ặc</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động</a:t>
            </a:r>
            <a:r>
              <a:rPr lang="en-US" altLang="en-US">
                <a:latin typeface="Times New Roman" panose="02020603050405020304" pitchFamily="18" charset="0"/>
                <a:cs typeface="Times New Roman" panose="02020603050405020304" pitchFamily="18" charset="0"/>
              </a:rPr>
              <a:t> kinh.</a:t>
            </a:r>
          </a:p>
          <a:p>
            <a:pPr marL="0" indent="0" eaLnBrk="1" hangingPunct="1">
              <a:buFontTx/>
              <a:buNone/>
            </a:pPr>
            <a:r>
              <a:rPr lang="en-US" altLang="en-US">
                <a:latin typeface="Times New Roman" panose="02020603050405020304" pitchFamily="18" charset="0"/>
                <a:cs typeface="Times New Roman" panose="02020603050405020304" pitchFamily="18" charset="0"/>
              </a:rPr>
              <a:t>C</a:t>
            </a:r>
            <a:r>
              <a:rPr lang="vi-VN" altLang="en-US">
                <a:latin typeface="Times New Roman" panose="02020603050405020304" pitchFamily="18" charset="0"/>
                <a:cs typeface="Times New Roman" panose="02020603050405020304" pitchFamily="18" charset="0"/>
              </a:rPr>
              <a:t>ách</a:t>
            </a:r>
            <a:r>
              <a:rPr lang="en-US" altLang="en-US">
                <a:latin typeface="Times New Roman" panose="02020603050405020304" pitchFamily="18" charset="0"/>
                <a:cs typeface="Times New Roman" panose="02020603050405020304" pitchFamily="18" charset="0"/>
              </a:rPr>
              <a:t> kh</a:t>
            </a:r>
            <a:r>
              <a:rPr lang="vi-VN" altLang="en-US">
                <a:latin typeface="Times New Roman" panose="02020603050405020304" pitchFamily="18" charset="0"/>
                <a:cs typeface="Times New Roman" panose="02020603050405020304" pitchFamily="18" charset="0"/>
              </a:rPr>
              <a:t>ắc</a:t>
            </a:r>
            <a:r>
              <a:rPr lang="en-US" altLang="en-US">
                <a:latin typeface="Times New Roman" panose="02020603050405020304" pitchFamily="18" charset="0"/>
                <a:cs typeface="Times New Roman" panose="02020603050405020304" pitchFamily="18" charset="0"/>
              </a:rPr>
              <a:t> ph</a:t>
            </a:r>
            <a:r>
              <a:rPr lang="vi-VN" altLang="en-US">
                <a:latin typeface="Times New Roman" panose="02020603050405020304" pitchFamily="18" charset="0"/>
                <a:cs typeface="Times New Roman" panose="02020603050405020304" pitchFamily="18" charset="0"/>
              </a:rPr>
              <a:t>ục</a:t>
            </a:r>
            <a:r>
              <a:rPr lang="en-US" altLang="en-US">
                <a:latin typeface="Times New Roman" panose="02020603050405020304" pitchFamily="18" charset="0"/>
                <a:cs typeface="Times New Roman" panose="02020603050405020304" pitchFamily="18" charset="0"/>
              </a:rPr>
              <a:t>: U</a:t>
            </a:r>
            <a:r>
              <a:rPr lang="vi-VN" altLang="en-US">
                <a:latin typeface="Times New Roman" panose="02020603050405020304" pitchFamily="18" charset="0"/>
                <a:cs typeface="Times New Roman" panose="02020603050405020304" pitchFamily="18" charset="0"/>
              </a:rPr>
              <a:t>ống</a:t>
            </a:r>
            <a:r>
              <a:rPr lang="en-US" altLang="en-US">
                <a:latin typeface="Times New Roman" panose="02020603050405020304" pitchFamily="18" charset="0"/>
                <a:cs typeface="Times New Roman" panose="02020603050405020304" pitchFamily="18" charset="0"/>
              </a:rPr>
              <a:t> glucoz</a:t>
            </a:r>
            <a:r>
              <a:rPr lang="vi-VN" altLang="en-US">
                <a:latin typeface="Times New Roman" panose="02020603050405020304" pitchFamily="18" charset="0"/>
                <a:cs typeface="Times New Roman" panose="02020603050405020304" pitchFamily="18" charset="0"/>
              </a:rPr>
              <a:t>ơ</a:t>
            </a:r>
            <a:r>
              <a:rPr lang="en-US" altLang="en-US">
                <a:latin typeface="Times New Roman" panose="02020603050405020304" pitchFamily="18" charset="0"/>
                <a:cs typeface="Times New Roman" panose="02020603050405020304" pitchFamily="18" charset="0"/>
              </a:rPr>
              <a:t>, u</a:t>
            </a:r>
            <a:r>
              <a:rPr lang="vi-VN" altLang="en-US">
                <a:latin typeface="Times New Roman" panose="02020603050405020304" pitchFamily="18" charset="0"/>
                <a:cs typeface="Times New Roman" panose="02020603050405020304" pitchFamily="18" charset="0"/>
              </a:rPr>
              <a:t>ống</a:t>
            </a:r>
            <a:r>
              <a:rPr lang="en-US" altLang="en-US">
                <a:latin typeface="Times New Roman" panose="02020603050405020304" pitchFamily="18" charset="0"/>
                <a:cs typeface="Times New Roman" panose="02020603050405020304" pitchFamily="18" charset="0"/>
              </a:rPr>
              <a:t> n</a:t>
            </a:r>
            <a:r>
              <a:rPr lang="vi-VN" altLang="en-US">
                <a:latin typeface="Times New Roman" panose="02020603050405020304" pitchFamily="18" charset="0"/>
                <a:cs typeface="Times New Roman" panose="02020603050405020304" pitchFamily="18" charset="0"/>
              </a:rPr>
              <a:t>ước</a:t>
            </a:r>
            <a:r>
              <a:rPr lang="en-US" altLang="en-US">
                <a:latin typeface="Times New Roman" panose="02020603050405020304" pitchFamily="18" charset="0"/>
                <a:cs typeface="Times New Roman" panose="02020603050405020304" pitchFamily="18" charset="0"/>
              </a:rPr>
              <a:t> tr</a:t>
            </a:r>
            <a:r>
              <a:rPr lang="vi-VN" altLang="en-US">
                <a:latin typeface="Times New Roman" panose="02020603050405020304" pitchFamily="18" charset="0"/>
                <a:cs typeface="Times New Roman" panose="02020603050405020304" pitchFamily="18" charset="0"/>
              </a:rPr>
              <a:t>ái</a:t>
            </a:r>
            <a:r>
              <a:rPr lang="en-US" altLang="en-US">
                <a:latin typeface="Times New Roman" panose="02020603050405020304" pitchFamily="18" charset="0"/>
                <a:cs typeface="Times New Roman" panose="02020603050405020304" pitchFamily="18" charset="0"/>
              </a:rPr>
              <a:t> cây ho</a:t>
            </a:r>
            <a:r>
              <a:rPr lang="vi-VN" altLang="en-US">
                <a:latin typeface="Times New Roman" panose="02020603050405020304" pitchFamily="18" charset="0"/>
                <a:cs typeface="Times New Roman" panose="02020603050405020304" pitchFamily="18" charset="0"/>
              </a:rPr>
              <a:t>ặc</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ă</a:t>
            </a:r>
            <a:r>
              <a:rPr lang="en-US" altLang="en-US">
                <a:latin typeface="Times New Roman" panose="02020603050405020304" pitchFamily="18" charset="0"/>
                <a:cs typeface="Times New Roman" panose="02020603050405020304" pitchFamily="18" charset="0"/>
              </a:rPr>
              <a:t>n k</a:t>
            </a:r>
            <a:r>
              <a:rPr lang="vi-VN" altLang="en-US">
                <a:latin typeface="Times New Roman" panose="02020603050405020304" pitchFamily="18" charset="0"/>
                <a:cs typeface="Times New Roman" panose="02020603050405020304" pitchFamily="18" charset="0"/>
              </a:rPr>
              <a:t>ẹo</a:t>
            </a:r>
            <a:r>
              <a:rPr lang="en-US" altLang="en-US">
                <a:latin typeface="Times New Roman" panose="02020603050405020304" pitchFamily="18" charset="0"/>
                <a:cs typeface="Times New Roman" panose="02020603050405020304" pitchFamily="18" charset="0"/>
              </a:rPr>
              <a:t> ng</a:t>
            </a:r>
            <a:r>
              <a:rPr lang="vi-VN" altLang="en-US">
                <a:latin typeface="Times New Roman" panose="02020603050405020304" pitchFamily="18" charset="0"/>
                <a:cs typeface="Times New Roman" panose="02020603050405020304" pitchFamily="18" charset="0"/>
              </a:rPr>
              <a:t>ọt</a:t>
            </a:r>
            <a:r>
              <a:rPr lang="en-US" altLang="en-US">
                <a:latin typeface="Times New Roman" panose="02020603050405020304" pitchFamily="18" charset="0"/>
                <a:cs typeface="Times New Roman" panose="02020603050405020304" pitchFamily="18" charset="0"/>
              </a:rPr>
              <a:t>… </a:t>
            </a:r>
          </a:p>
        </p:txBody>
      </p:sp>
      <p:sp>
        <p:nvSpPr>
          <p:cNvPr id="20484" name="Slide Number Placeholder 3">
            <a:extLst>
              <a:ext uri="{FF2B5EF4-FFF2-40B4-BE49-F238E27FC236}">
                <a16:creationId xmlns:a16="http://schemas.microsoft.com/office/drawing/2014/main" id="{51AC2591-9EE8-2A12-C0B7-6FB70EE8F6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47CDEA0-6159-AB43-B50F-E459A25FF780}" type="slidenum">
              <a:rPr lang="en-US" altLang="vi-VN" sz="1200">
                <a:solidFill>
                  <a:srgbClr val="898989"/>
                </a:solidFill>
                <a:latin typeface="Arial" panose="020B0604020202020204" pitchFamily="34" charset="0"/>
              </a:rPr>
              <a:pPr>
                <a:spcBef>
                  <a:spcPct val="0"/>
                </a:spcBef>
                <a:buFontTx/>
                <a:buNone/>
              </a:pPr>
              <a:t>18</a:t>
            </a:fld>
            <a:endParaRPr lang="en-US" altLang="vi-VN" sz="1200">
              <a:solidFill>
                <a:srgbClr val="898989"/>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DB7E7C1-68B1-5D78-A111-9C80109B0708}"/>
              </a:ext>
            </a:extLst>
          </p:cNvPr>
          <p:cNvSpPr>
            <a:spLocks noGrp="1" noChangeArrowheads="1"/>
          </p:cNvSpPr>
          <p:nvPr>
            <p:ph type="title"/>
          </p:nvPr>
        </p:nvSpPr>
        <p:spPr>
          <a:xfrm>
            <a:off x="609600" y="0"/>
            <a:ext cx="10668000" cy="563563"/>
          </a:xfrm>
        </p:spPr>
        <p:txBody>
          <a:bodyPr/>
          <a:lstStyle/>
          <a:p>
            <a:pPr eaLnBrk="1" hangingPunct="1"/>
            <a:r>
              <a:rPr lang="en-US" altLang="en-US" sz="2800" b="1">
                <a:solidFill>
                  <a:srgbClr val="0000FF"/>
                </a:solidFill>
              </a:rPr>
              <a:t>Hội chứng Cushing</a:t>
            </a:r>
          </a:p>
        </p:txBody>
      </p:sp>
      <p:sp>
        <p:nvSpPr>
          <p:cNvPr id="18435" name="Rectangle 3">
            <a:extLst>
              <a:ext uri="{FF2B5EF4-FFF2-40B4-BE49-F238E27FC236}">
                <a16:creationId xmlns:a16="http://schemas.microsoft.com/office/drawing/2014/main" id="{6EB9BF99-231A-B754-93B1-C3B65E35B34A}"/>
              </a:ext>
            </a:extLst>
          </p:cNvPr>
          <p:cNvSpPr>
            <a:spLocks noGrp="1" noChangeArrowheads="1"/>
          </p:cNvSpPr>
          <p:nvPr>
            <p:ph idx="1"/>
          </p:nvPr>
        </p:nvSpPr>
        <p:spPr>
          <a:xfrm>
            <a:off x="508000" y="457200"/>
            <a:ext cx="10972800" cy="1981200"/>
          </a:xfrm>
        </p:spPr>
        <p:txBody>
          <a:bodyPr/>
          <a:lstStyle/>
          <a:p>
            <a:pPr marL="0" indent="0" algn="just" eaLnBrk="1" hangingPunct="1">
              <a:buFontTx/>
              <a:buNone/>
            </a:pPr>
            <a:r>
              <a:rPr lang="en-US" altLang="en-US" sz="2800">
                <a:latin typeface="Times New Roman" panose="02020603050405020304" pitchFamily="18" charset="0"/>
                <a:cs typeface="Times New Roman" panose="02020603050405020304" pitchFamily="18" charset="0"/>
              </a:rPr>
              <a:t>Do lớp giữa tuyến trên thận tiết nhiều hoocmôn gây rối loạn chuyển hóa gluxit và prôtêin làm đường huyết tăng, huyết áp cao, cơ yếu và phù nề. Khối lượng của xương và cơ bị giảm do prôtêin bị phân giải. có trường hợp bệnh nhân tích mỡ ở vai hoặc mặt gây vai u, mặt phị.</a:t>
            </a:r>
            <a:endParaRPr lang="vi-VN" altLang="en-US" sz="2800">
              <a:latin typeface="Times New Roman" panose="02020603050405020304" pitchFamily="18" charset="0"/>
              <a:cs typeface="Times New Roman" panose="02020603050405020304" pitchFamily="18" charset="0"/>
            </a:endParaRPr>
          </a:p>
        </p:txBody>
      </p:sp>
      <p:pic>
        <p:nvPicPr>
          <p:cNvPr id="28676" name="Picture 4" descr="Hình ảnh006">
            <a:extLst>
              <a:ext uri="{FF2B5EF4-FFF2-40B4-BE49-F238E27FC236}">
                <a16:creationId xmlns:a16="http://schemas.microsoft.com/office/drawing/2014/main" id="{C4D1D7C9-266E-0ABF-319F-C7FC5FA5C273}"/>
              </a:ext>
            </a:extLst>
          </p:cNvPr>
          <p:cNvPicPr>
            <a:picLocks noChangeAspect="1" noChangeArrowheads="1"/>
          </p:cNvPicPr>
          <p:nvPr/>
        </p:nvPicPr>
        <p:blipFill>
          <a:blip r:embed="rId2">
            <a:lum contrast="66000"/>
            <a:extLst>
              <a:ext uri="{28A0092B-C50C-407E-A947-70E740481C1C}">
                <a14:useLocalDpi xmlns:a14="http://schemas.microsoft.com/office/drawing/2010/main" val="0"/>
              </a:ext>
            </a:extLst>
          </a:blip>
          <a:srcRect/>
          <a:stretch>
            <a:fillRect/>
          </a:stretch>
        </p:blipFill>
        <p:spPr bwMode="auto">
          <a:xfrm>
            <a:off x="2235200" y="2544763"/>
            <a:ext cx="32512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Hình ảnh007">
            <a:extLst>
              <a:ext uri="{FF2B5EF4-FFF2-40B4-BE49-F238E27FC236}">
                <a16:creationId xmlns:a16="http://schemas.microsoft.com/office/drawing/2014/main" id="{1EAB0D69-8A00-4BA4-F907-DB6A837C5BDC}"/>
              </a:ext>
            </a:extLst>
          </p:cNvPr>
          <p:cNvPicPr>
            <a:picLocks noChangeAspect="1" noChangeArrowheads="1"/>
          </p:cNvPicPr>
          <p:nvPr/>
        </p:nvPicPr>
        <p:blipFill>
          <a:blip r:embed="rId3">
            <a:lum contrast="66000"/>
            <a:extLst>
              <a:ext uri="{28A0092B-C50C-407E-A947-70E740481C1C}">
                <a14:useLocalDpi xmlns:a14="http://schemas.microsoft.com/office/drawing/2010/main" val="0"/>
              </a:ext>
            </a:extLst>
          </a:blip>
          <a:srcRect/>
          <a:stretch>
            <a:fillRect/>
          </a:stretch>
        </p:blipFill>
        <p:spPr bwMode="auto">
          <a:xfrm>
            <a:off x="6299200" y="2590800"/>
            <a:ext cx="31496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a:extLst>
              <a:ext uri="{FF2B5EF4-FFF2-40B4-BE49-F238E27FC236}">
                <a16:creationId xmlns:a16="http://schemas.microsoft.com/office/drawing/2014/main" id="{1CA8586B-26C0-C499-AEF6-E3B6C8CD91D6}"/>
              </a:ext>
            </a:extLst>
          </p:cNvPr>
          <p:cNvSpPr txBox="1">
            <a:spLocks noChangeArrowheads="1"/>
          </p:cNvSpPr>
          <p:nvPr/>
        </p:nvSpPr>
        <p:spPr bwMode="auto">
          <a:xfrm>
            <a:off x="1828800" y="5943600"/>
            <a:ext cx="925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i="1">
                <a:solidFill>
                  <a:srgbClr val="FF0000"/>
                </a:solidFill>
                <a:latin typeface="Arial" panose="020B0604020202020204" pitchFamily="34" charset="0"/>
              </a:rPr>
              <a:t>Hình 57-3. Bệnh nhân mắc hội chứng Cushing (sau 4 tháng)</a:t>
            </a:r>
          </a:p>
        </p:txBody>
      </p:sp>
      <p:pic>
        <p:nvPicPr>
          <p:cNvPr id="7" name="Picture 2" descr="HOI CHUNG CUSHINH">
            <a:extLst>
              <a:ext uri="{FF2B5EF4-FFF2-40B4-BE49-F238E27FC236}">
                <a16:creationId xmlns:a16="http://schemas.microsoft.com/office/drawing/2014/main" id="{C3F60945-62D2-F7D6-E212-24912D602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438400"/>
            <a:ext cx="64008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12" dur="500"/>
                                        <p:tgtEl>
                                          <p:spTgt spid="18435">
                                            <p:txEl>
                                              <p:pRg st="0" end="0"/>
                                            </p:txEl>
                                          </p:spTgt>
                                        </p:tgtEl>
                                      </p:cBhvr>
                                    </p:animEffect>
                                  </p:childTnLst>
                                </p:cTn>
                              </p:par>
                            </p:childTnLst>
                          </p:cTn>
                        </p:par>
                        <p:par>
                          <p:cTn id="13" fill="hold" nodeType="afterGroup">
                            <p:stCondLst>
                              <p:cond delay="1000"/>
                            </p:stCondLst>
                            <p:childTnLst>
                              <p:par>
                                <p:cTn id="14" presetID="5" presetClass="entr" presetSubtype="10" fill="hold" nodeType="afterEffect">
                                  <p:stCondLst>
                                    <p:cond delay="0"/>
                                  </p:stCondLst>
                                  <p:childTnLst>
                                    <p:set>
                                      <p:cBhvr>
                                        <p:cTn id="15" dur="1" fill="hold">
                                          <p:stCondLst>
                                            <p:cond delay="0"/>
                                          </p:stCondLst>
                                        </p:cTn>
                                        <p:tgtEl>
                                          <p:spTgt spid="28676"/>
                                        </p:tgtEl>
                                        <p:attrNameLst>
                                          <p:attrName>style.visibility</p:attrName>
                                        </p:attrNameLst>
                                      </p:cBhvr>
                                      <p:to>
                                        <p:strVal val="visible"/>
                                      </p:to>
                                    </p:set>
                                    <p:animEffect transition="in" filter="checkerboard(across)">
                                      <p:cBhvr>
                                        <p:cTn id="16" dur="500"/>
                                        <p:tgtEl>
                                          <p:spTgt spid="28676"/>
                                        </p:tgtEl>
                                      </p:cBhvr>
                                    </p:animEffect>
                                  </p:childTnLst>
                                </p:cTn>
                              </p:par>
                              <p:par>
                                <p:cTn id="17" presetID="5" presetClass="entr" presetSubtype="10" fill="hold" nodeType="withEffect">
                                  <p:stCondLst>
                                    <p:cond delay="0"/>
                                  </p:stCondLst>
                                  <p:childTnLst>
                                    <p:set>
                                      <p:cBhvr>
                                        <p:cTn id="18" dur="1" fill="hold">
                                          <p:stCondLst>
                                            <p:cond delay="0"/>
                                          </p:stCondLst>
                                        </p:cTn>
                                        <p:tgtEl>
                                          <p:spTgt spid="28677"/>
                                        </p:tgtEl>
                                        <p:attrNameLst>
                                          <p:attrName>style.visibility</p:attrName>
                                        </p:attrNameLst>
                                      </p:cBhvr>
                                      <p:to>
                                        <p:strVal val="visible"/>
                                      </p:to>
                                    </p:set>
                                    <p:animEffect transition="in" filter="checkerboard(across)">
                                      <p:cBhvr>
                                        <p:cTn id="19" dur="500"/>
                                        <p:tgtEl>
                                          <p:spTgt spid="28677"/>
                                        </p:tgtEl>
                                      </p:cBhvr>
                                    </p:animEffect>
                                  </p:childTnLst>
                                </p:cTn>
                              </p:par>
                              <p:par>
                                <p:cTn id="20" presetID="3" presetClass="entr" presetSubtype="10" fill="hold" nodeType="with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blinds(horizontal)">
                                      <p:cBhvr>
                                        <p:cTn id="22" dur="500"/>
                                        <p:tgtEl>
                                          <p:spTgt spid="184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nodeType="clickEffect">
                                  <p:stCondLst>
                                    <p:cond delay="0"/>
                                  </p:stCondLst>
                                  <p:childTnLst>
                                    <p:animEffect transition="out" filter="blinds(horizontal)">
                                      <p:cBhvr>
                                        <p:cTn id="26" dur="500"/>
                                        <p:tgtEl>
                                          <p:spTgt spid="28676"/>
                                        </p:tgtEl>
                                      </p:cBhvr>
                                    </p:animEffect>
                                    <p:set>
                                      <p:cBhvr>
                                        <p:cTn id="27" dur="1" fill="hold">
                                          <p:stCondLst>
                                            <p:cond delay="499"/>
                                          </p:stCondLst>
                                        </p:cTn>
                                        <p:tgtEl>
                                          <p:spTgt spid="28676"/>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8677"/>
                                        </p:tgtEl>
                                      </p:cBhvr>
                                    </p:animEffect>
                                    <p:set>
                                      <p:cBhvr>
                                        <p:cTn id="30" dur="1" fill="hold">
                                          <p:stCondLst>
                                            <p:cond delay="499"/>
                                          </p:stCondLst>
                                        </p:cTn>
                                        <p:tgtEl>
                                          <p:spTgt spid="28677"/>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18438"/>
                                        </p:tgtEl>
                                      </p:cBhvr>
                                    </p:animEffect>
                                    <p:set>
                                      <p:cBhvr>
                                        <p:cTn id="33" dur="1" fill="hold">
                                          <p:stCondLst>
                                            <p:cond delay="499"/>
                                          </p:stCondLst>
                                        </p:cTn>
                                        <p:tgtEl>
                                          <p:spTgt spid="18438"/>
                                        </p:tgtEl>
                                        <p:attrNameLst>
                                          <p:attrName>style.visibility</p:attrName>
                                        </p:attrNameLst>
                                      </p:cBhvr>
                                      <p:to>
                                        <p:strVal val="hidden"/>
                                      </p:to>
                                    </p:se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18435" grpId="0" build="p"/>
      <p:bldP spid="18438" grpId="0"/>
      <p:bldP spid="1843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4FCC59F-8F61-1B84-93A4-0608FA14288C}"/>
              </a:ext>
            </a:extLst>
          </p:cNvPr>
          <p:cNvSpPr>
            <a:spLocks noGrp="1"/>
          </p:cNvSpPr>
          <p:nvPr>
            <p:ph type="title"/>
          </p:nvPr>
        </p:nvSpPr>
        <p:spPr>
          <a:xfrm>
            <a:off x="457200" y="1676400"/>
            <a:ext cx="10972800" cy="1143000"/>
          </a:xfrm>
        </p:spPr>
        <p:txBody>
          <a:bodyPr/>
          <a:lstStyle/>
          <a:p>
            <a:pPr eaLnBrk="1" hangingPunct="1"/>
            <a:r>
              <a:rPr lang="en-US" altLang="en-US">
                <a:solidFill>
                  <a:srgbClr val="FF0000"/>
                </a:solidFill>
              </a:rPr>
              <a:t>Bệnh tiểu đường( đái tháo đường)</a:t>
            </a:r>
          </a:p>
        </p:txBody>
      </p:sp>
      <p:sp>
        <p:nvSpPr>
          <p:cNvPr id="4099" name="Slide Number Placeholder 3">
            <a:extLst>
              <a:ext uri="{FF2B5EF4-FFF2-40B4-BE49-F238E27FC236}">
                <a16:creationId xmlns:a16="http://schemas.microsoft.com/office/drawing/2014/main" id="{E40ACF4C-74CF-F610-9C41-46C31AC485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AB8BC6B-2EC8-8343-8642-6995F2546E04}" type="slidenum">
              <a:rPr lang="en-US" altLang="vi-VN" sz="1200">
                <a:solidFill>
                  <a:srgbClr val="898989"/>
                </a:solidFill>
                <a:latin typeface="Arial" panose="020B0604020202020204" pitchFamily="34" charset="0"/>
              </a:rPr>
              <a:pPr>
                <a:spcBef>
                  <a:spcPct val="0"/>
                </a:spcBef>
                <a:buFontTx/>
                <a:buNone/>
              </a:pPr>
              <a:t>2</a:t>
            </a:fld>
            <a:endParaRPr lang="en-US" altLang="vi-VN" sz="1200">
              <a:solidFill>
                <a:srgbClr val="898989"/>
              </a:solidFill>
              <a:latin typeface="Arial" panose="020B0604020202020204" pitchFamily="34" charset="0"/>
            </a:endParaRPr>
          </a:p>
        </p:txBody>
      </p:sp>
      <p:sp>
        <p:nvSpPr>
          <p:cNvPr id="5" name="TextBox 4">
            <a:extLst>
              <a:ext uri="{FF2B5EF4-FFF2-40B4-BE49-F238E27FC236}">
                <a16:creationId xmlns:a16="http://schemas.microsoft.com/office/drawing/2014/main" id="{680B0F5D-4059-9366-5340-04BFDD3F4CE6}"/>
              </a:ext>
            </a:extLst>
          </p:cNvPr>
          <p:cNvSpPr txBox="1">
            <a:spLocks noChangeArrowheads="1"/>
          </p:cNvSpPr>
          <p:nvPr/>
        </p:nvSpPr>
        <p:spPr bwMode="auto">
          <a:xfrm>
            <a:off x="838200" y="3352800"/>
            <a:ext cx="3665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000">
                <a:solidFill>
                  <a:srgbClr val="0000CC"/>
                </a:solidFill>
                <a:latin typeface="Arial" panose="020B0604020202020204" pitchFamily="34" charset="0"/>
              </a:rPr>
              <a:t>Nguyên nhân ?</a:t>
            </a:r>
          </a:p>
        </p:txBody>
      </p:sp>
      <p:sp>
        <p:nvSpPr>
          <p:cNvPr id="6" name="TextBox 5">
            <a:extLst>
              <a:ext uri="{FF2B5EF4-FFF2-40B4-BE49-F238E27FC236}">
                <a16:creationId xmlns:a16="http://schemas.microsoft.com/office/drawing/2014/main" id="{B0C1AFA9-E3E2-564D-94FC-B602D9927B96}"/>
              </a:ext>
            </a:extLst>
          </p:cNvPr>
          <p:cNvSpPr txBox="1">
            <a:spLocks noChangeArrowheads="1"/>
          </p:cNvSpPr>
          <p:nvPr/>
        </p:nvSpPr>
        <p:spPr bwMode="auto">
          <a:xfrm>
            <a:off x="5867400" y="48768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0000CC"/>
                </a:solidFill>
                <a:latin typeface="Arial" panose="020B0604020202020204" pitchFamily="34" charset="0"/>
              </a:rPr>
              <a:t> </a:t>
            </a:r>
            <a:r>
              <a:rPr lang="en-US" altLang="en-US" sz="3600">
                <a:solidFill>
                  <a:srgbClr val="0000CC"/>
                </a:solidFill>
                <a:latin typeface="Arial" panose="020B0604020202020204" pitchFamily="34" charset="0"/>
              </a:rPr>
              <a:t>Hậu quả?</a:t>
            </a:r>
          </a:p>
        </p:txBody>
      </p:sp>
      <p:sp>
        <p:nvSpPr>
          <p:cNvPr id="4102" name="TextBox 6">
            <a:extLst>
              <a:ext uri="{FF2B5EF4-FFF2-40B4-BE49-F238E27FC236}">
                <a16:creationId xmlns:a16="http://schemas.microsoft.com/office/drawing/2014/main" id="{3FFD2F56-C2D7-5478-4BA5-F0C0EAAEC04D}"/>
              </a:ext>
            </a:extLst>
          </p:cNvPr>
          <p:cNvSpPr txBox="1">
            <a:spLocks noChangeArrowheads="1"/>
          </p:cNvSpPr>
          <p:nvPr/>
        </p:nvSpPr>
        <p:spPr bwMode="auto">
          <a:xfrm>
            <a:off x="4038600" y="609600"/>
            <a:ext cx="360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000">
                <a:solidFill>
                  <a:srgbClr val="0000CC"/>
                </a:solidFill>
                <a:latin typeface="Arial" panose="020B0604020202020204" pitchFamily="34" charset="0"/>
              </a:rPr>
              <a:t>Bạn biết gì về: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1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8E57981A-4E3F-2FE3-17DE-E582074CF6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DDEC2F-4EEF-404D-814B-3B4DA88CA825}" type="slidenum">
              <a:rPr lang="en-US" altLang="vi-VN" sz="1200">
                <a:solidFill>
                  <a:srgbClr val="898989"/>
                </a:solidFill>
                <a:latin typeface="Arial" panose="020B0604020202020204" pitchFamily="34" charset="0"/>
              </a:rPr>
              <a:pPr>
                <a:spcBef>
                  <a:spcPct val="0"/>
                </a:spcBef>
                <a:buFontTx/>
                <a:buNone/>
              </a:pPr>
              <a:t>20</a:t>
            </a:fld>
            <a:endParaRPr lang="en-US" altLang="vi-VN" sz="1200">
              <a:solidFill>
                <a:srgbClr val="898989"/>
              </a:solidFill>
              <a:latin typeface="Arial" panose="020B0604020202020204" pitchFamily="34" charset="0"/>
            </a:endParaRPr>
          </a:p>
        </p:txBody>
      </p:sp>
      <p:sp>
        <p:nvSpPr>
          <p:cNvPr id="22531" name="TextBox 4">
            <a:extLst>
              <a:ext uri="{FF2B5EF4-FFF2-40B4-BE49-F238E27FC236}">
                <a16:creationId xmlns:a16="http://schemas.microsoft.com/office/drawing/2014/main" id="{67AF8A83-31DE-538E-15E7-4F1B48097769}"/>
              </a:ext>
            </a:extLst>
          </p:cNvPr>
          <p:cNvSpPr txBox="1">
            <a:spLocks noChangeArrowheads="1"/>
          </p:cNvSpPr>
          <p:nvPr/>
        </p:nvSpPr>
        <p:spPr bwMode="auto">
          <a:xfrm>
            <a:off x="304800" y="1066800"/>
            <a:ext cx="11506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b="1">
                <a:latin typeface="Arial" panose="020B0604020202020204" pitchFamily="34" charset="0"/>
              </a:rPr>
              <a:t>	</a:t>
            </a:r>
            <a:r>
              <a:rPr lang="vi-VN" altLang="en-US" b="1">
                <a:latin typeface="Arial" panose="020B0604020202020204" pitchFamily="34" charset="0"/>
              </a:rPr>
              <a:t>Khi nhắc đến chế độ ăn cho người bệnh tiểu đường (đái tháo đường), điều quan trọng nhất là một chế độ dinh dưỡng cân bằng để vừa giúp ổn định lượng đường trong máu và vừa đảm bảo dưỡng chất đầy đủ cho cơ thể hoạt động, giúp ngăn ngừa cảm giác đói và thèm ăn. Theo khuyến cáo của Hiệp Hội Đái Tháo Đường Châu Âu (EASD), chế độ ăn cho người đái tháo đường nên bao gồm 45-60% chất bột đường trong đó nên sử dụng thực phẩm có chỉ số đường huyết thấp hơn 55 và giàu chất xơ, 10-20% chất đạm như thịt, cá và trứng và 25-35% chất béo!</a:t>
            </a:r>
            <a:endParaRPr lang="en-US" altLang="en-US">
              <a:latin typeface="Arial" panose="020B0604020202020204" pitchFamily="34" charset="0"/>
            </a:endParaRPr>
          </a:p>
        </p:txBody>
      </p:sp>
      <p:sp>
        <p:nvSpPr>
          <p:cNvPr id="6" name="TextBox 5">
            <a:extLst>
              <a:ext uri="{FF2B5EF4-FFF2-40B4-BE49-F238E27FC236}">
                <a16:creationId xmlns:a16="http://schemas.microsoft.com/office/drawing/2014/main" id="{3FFD4F45-A203-37AF-D033-C1D3713A1EE0}"/>
              </a:ext>
            </a:extLst>
          </p:cNvPr>
          <p:cNvSpPr txBox="1"/>
          <p:nvPr/>
        </p:nvSpPr>
        <p:spPr>
          <a:xfrm>
            <a:off x="1524000" y="304800"/>
            <a:ext cx="8740775" cy="1200150"/>
          </a:xfrm>
          <a:prstGeom prst="rect">
            <a:avLst/>
          </a:prstGeom>
          <a:noFill/>
        </p:spPr>
        <p:txBody>
          <a:bodyPr wrap="none">
            <a:spAutoFit/>
          </a:bodyPr>
          <a:lstStyle/>
          <a:p>
            <a:pPr>
              <a:defRPr/>
            </a:pPr>
            <a:r>
              <a:rPr lang="vi-VN" sz="2400" b="1" cap="all" dirty="0">
                <a:solidFill>
                  <a:srgbClr val="FF0000"/>
                </a:solidFill>
                <a:latin typeface="Arial" charset="0"/>
              </a:rPr>
              <a:t>CHỌN THỰC PHẨM DỰA TRÊN CHỈ SỐ TIỂU ĐƯỜNG CHO</a:t>
            </a:r>
            <a:endParaRPr lang="en-US" sz="2400" b="1" cap="all" dirty="0">
              <a:solidFill>
                <a:srgbClr val="FF0000"/>
              </a:solidFill>
              <a:latin typeface="Arial" charset="0"/>
            </a:endParaRPr>
          </a:p>
          <a:p>
            <a:pPr algn="ctr">
              <a:defRPr/>
            </a:pPr>
            <a:r>
              <a:rPr lang="vi-VN" sz="2400" b="1" cap="all" dirty="0">
                <a:solidFill>
                  <a:srgbClr val="FF0000"/>
                </a:solidFill>
                <a:latin typeface="Arial" charset="0"/>
              </a:rPr>
              <a:t> NGƯỜI BỆNH</a:t>
            </a:r>
          </a:p>
          <a:p>
            <a:pPr>
              <a:defRPr/>
            </a:pPr>
            <a:endParaRPr lang="en-US" sz="2400" dirty="0">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06B04C9A-5452-1237-33AB-18216B2FF77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870F52-2CFD-644C-8841-972830D8748E}" type="slidenum">
              <a:rPr lang="en-US" altLang="vi-VN" sz="1200">
                <a:solidFill>
                  <a:srgbClr val="898989"/>
                </a:solidFill>
                <a:latin typeface="Arial" panose="020B0604020202020204" pitchFamily="34" charset="0"/>
              </a:rPr>
              <a:pPr>
                <a:spcBef>
                  <a:spcPct val="0"/>
                </a:spcBef>
                <a:buFontTx/>
                <a:buNone/>
              </a:pPr>
              <a:t>21</a:t>
            </a:fld>
            <a:endParaRPr lang="en-US" altLang="vi-VN" sz="1200">
              <a:solidFill>
                <a:srgbClr val="898989"/>
              </a:solidFill>
              <a:latin typeface="Arial" panose="020B0604020202020204" pitchFamily="34" charset="0"/>
            </a:endParaRPr>
          </a:p>
        </p:txBody>
      </p:sp>
      <p:pic>
        <p:nvPicPr>
          <p:cNvPr id="23555" name="Picture 2" descr="hinh">
            <a:extLst>
              <a:ext uri="{FF2B5EF4-FFF2-40B4-BE49-F238E27FC236}">
                <a16:creationId xmlns:a16="http://schemas.microsoft.com/office/drawing/2014/main" id="{6DADB648-FD9B-EF58-51DB-1B7FF9A3E90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3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a:extLst>
              <a:ext uri="{FF2B5EF4-FFF2-40B4-BE49-F238E27FC236}">
                <a16:creationId xmlns:a16="http://schemas.microsoft.com/office/drawing/2014/main" id="{4DDB3A83-C877-B868-4894-5A3615A41C2D}"/>
              </a:ext>
            </a:extLst>
          </p:cNvPr>
          <p:cNvSpPr txBox="1">
            <a:spLocks noChangeArrowheads="1"/>
          </p:cNvSpPr>
          <p:nvPr/>
        </p:nvSpPr>
        <p:spPr bwMode="auto">
          <a:xfrm>
            <a:off x="3505200" y="1143000"/>
            <a:ext cx="54102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800" b="1">
                <a:solidFill>
                  <a:srgbClr val="0000FF"/>
                </a:solidFill>
                <a:latin typeface="Arial" panose="020B0604020202020204" pitchFamily="34" charset="0"/>
              </a:rPr>
              <a:t>HƯỚNG DẪN VỀ NHÀ</a:t>
            </a:r>
          </a:p>
          <a:p>
            <a:pPr eaLnBrk="1" hangingPunct="1">
              <a:spcBef>
                <a:spcPct val="0"/>
              </a:spcBef>
              <a:buFontTx/>
              <a:buNone/>
            </a:pPr>
            <a:endParaRPr lang="en-US" altLang="vi-VN" sz="2800" b="1">
              <a:solidFill>
                <a:srgbClr val="FF0000"/>
              </a:solidFill>
              <a:latin typeface="Arial" panose="020B0604020202020204" pitchFamily="34" charset="0"/>
            </a:endParaRPr>
          </a:p>
          <a:p>
            <a:pPr eaLnBrk="1" hangingPunct="1">
              <a:spcBef>
                <a:spcPct val="0"/>
              </a:spcBef>
              <a:buFontTx/>
              <a:buNone/>
            </a:pPr>
            <a:r>
              <a:rPr lang="en-US" altLang="vi-VN" sz="2800" b="1">
                <a:solidFill>
                  <a:srgbClr val="FF0000"/>
                </a:solidFill>
                <a:latin typeface="Times New Roman" panose="02020603050405020304" pitchFamily="18" charset="0"/>
              </a:rPr>
              <a:t>    - Học, trả lời các câu hỏi:1,2,3 (SGK/181)</a:t>
            </a:r>
          </a:p>
          <a:p>
            <a:pPr eaLnBrk="1" hangingPunct="1">
              <a:spcBef>
                <a:spcPct val="0"/>
              </a:spcBef>
              <a:buFontTx/>
              <a:buNone/>
            </a:pPr>
            <a:r>
              <a:rPr lang="en-US" altLang="vi-VN" sz="2800" b="1">
                <a:solidFill>
                  <a:srgbClr val="FF0000"/>
                </a:solidFill>
                <a:latin typeface="Times New Roman" panose="02020603050405020304" pitchFamily="18" charset="0"/>
              </a:rPr>
              <a:t>   - Soạn trước bài 58: </a:t>
            </a:r>
          </a:p>
          <a:p>
            <a:pPr eaLnBrk="1" hangingPunct="1">
              <a:spcBef>
                <a:spcPct val="0"/>
              </a:spcBef>
              <a:buFontTx/>
              <a:buNone/>
            </a:pPr>
            <a:r>
              <a:rPr lang="en-US" altLang="vi-VN" sz="2800" b="1">
                <a:solidFill>
                  <a:srgbClr val="FF0000"/>
                </a:solidFill>
                <a:latin typeface="Times New Roman" panose="02020603050405020304" pitchFamily="18" charset="0"/>
              </a:rPr>
              <a:t>                </a:t>
            </a:r>
            <a:r>
              <a:rPr lang="en-US" altLang="vi-VN" sz="2800" b="1">
                <a:latin typeface="Times New Roman" panose="02020603050405020304" pitchFamily="18" charset="0"/>
              </a:rPr>
              <a:t>Tuyến sinh dục</a:t>
            </a:r>
          </a:p>
          <a:p>
            <a:pPr eaLnBrk="1" hangingPunct="1">
              <a:spcBef>
                <a:spcPct val="0"/>
              </a:spcBef>
              <a:buFontTx/>
              <a:buNone/>
            </a:pPr>
            <a:r>
              <a:rPr lang="en-US" altLang="vi-VN" sz="2800" b="1">
                <a:solidFill>
                  <a:srgbClr val="FF0000"/>
                </a:solidFill>
                <a:latin typeface="Times New Roman" panose="02020603050405020304" pitchFamily="18" charset="0"/>
              </a:rPr>
              <a:t>     + </a:t>
            </a:r>
            <a:r>
              <a:rPr lang="vi-VN" altLang="vi-VN" sz="2800" b="1">
                <a:solidFill>
                  <a:srgbClr val="FF0000"/>
                </a:solidFill>
                <a:latin typeface="Times New Roman" panose="02020603050405020304" pitchFamily="18" charset="0"/>
              </a:rPr>
              <a:t>L</a:t>
            </a:r>
            <a:r>
              <a:rPr lang="en-US" altLang="vi-VN" sz="2800" b="1">
                <a:solidFill>
                  <a:srgbClr val="FF0000"/>
                </a:solidFill>
                <a:latin typeface="Times New Roman" panose="02020603050405020304" pitchFamily="18" charset="0"/>
              </a:rPr>
              <a:t>àm b</a:t>
            </a:r>
            <a:r>
              <a:rPr lang="en-US" altLang="vi-VN" sz="2400" b="1">
                <a:solidFill>
                  <a:srgbClr val="FF0000"/>
                </a:solidFill>
                <a:latin typeface="Times New Roman" panose="02020603050405020304" pitchFamily="18" charset="0"/>
              </a:rPr>
              <a:t>ài </a:t>
            </a:r>
            <a:r>
              <a:rPr lang="en-US" altLang="vi-VN" sz="2800" b="1">
                <a:solidFill>
                  <a:srgbClr val="FF0000"/>
                </a:solidFill>
                <a:latin typeface="Times New Roman" panose="02020603050405020304" pitchFamily="18" charset="0"/>
              </a:rPr>
              <a:t>tập điền từ trang      182,183</a:t>
            </a:r>
            <a:r>
              <a:rPr lang="en-US" altLang="vi-VN" sz="1800">
                <a:latin typeface="Times New Roman" panose="02020603050405020304" pitchFamily="18" charset="0"/>
              </a:rPr>
              <a:t> </a:t>
            </a:r>
          </a:p>
          <a:p>
            <a:pPr eaLnBrk="1" hangingPunct="1">
              <a:spcBef>
                <a:spcPct val="0"/>
              </a:spcBef>
              <a:buFontTx/>
              <a:buNone/>
            </a:pPr>
            <a:r>
              <a:rPr lang="en-US" altLang="vi-VN" sz="2800" b="1">
                <a:solidFill>
                  <a:srgbClr val="FF0000"/>
                </a:solidFill>
                <a:latin typeface="Times New Roman" panose="02020603050405020304" pitchFamily="18" charset="0"/>
              </a:rPr>
              <a:t>     + </a:t>
            </a:r>
            <a:r>
              <a:rPr lang="vi-VN" altLang="vi-VN" sz="2800" b="1">
                <a:solidFill>
                  <a:srgbClr val="FF0000"/>
                </a:solidFill>
                <a:latin typeface="Times New Roman" panose="02020603050405020304" pitchFamily="18" charset="0"/>
              </a:rPr>
              <a:t>L</a:t>
            </a:r>
            <a:r>
              <a:rPr lang="en-US" altLang="vi-VN" sz="2800" b="1">
                <a:solidFill>
                  <a:srgbClr val="FF0000"/>
                </a:solidFill>
                <a:latin typeface="Times New Roman" panose="02020603050405020304" pitchFamily="18" charset="0"/>
              </a:rPr>
              <a:t>àm bài tập bảng 58.1,58.2</a:t>
            </a:r>
          </a:p>
          <a:p>
            <a:pPr eaLnBrk="1" hangingPunct="1">
              <a:spcBef>
                <a:spcPct val="0"/>
              </a:spcBef>
              <a:buFontTx/>
              <a:buNone/>
            </a:pPr>
            <a:r>
              <a:rPr lang="en-US" altLang="vi-VN" sz="2800" b="1">
                <a:solidFill>
                  <a:srgbClr val="FF0000"/>
                </a:solidFill>
                <a:latin typeface="Times New Roman" panose="02020603050405020304" pitchFamily="18" charset="0"/>
              </a:rPr>
              <a:t>   </a:t>
            </a:r>
          </a:p>
          <a:p>
            <a:pPr eaLnBrk="1" hangingPunct="1">
              <a:spcBef>
                <a:spcPct val="50000"/>
              </a:spcBef>
              <a:buFontTx/>
              <a:buNone/>
            </a:pPr>
            <a:endParaRPr lang="en-US" altLang="vi-VN" sz="2800" b="1">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8">
            <a:extLst>
              <a:ext uri="{FF2B5EF4-FFF2-40B4-BE49-F238E27FC236}">
                <a16:creationId xmlns:a16="http://schemas.microsoft.com/office/drawing/2014/main" id="{C360043B-6C1F-D9F3-1AA8-A2743A7F90FC}"/>
              </a:ext>
            </a:extLst>
          </p:cNvPr>
          <p:cNvSpPr>
            <a:spLocks noGrp="1" noChangeArrowheads="1" noChangeShapeType="1" noTextEdit="1"/>
          </p:cNvSpPr>
          <p:nvPr>
            <p:ph idx="1"/>
          </p:nvPr>
        </p:nvSpPr>
        <p:spPr>
          <a:xfrm>
            <a:off x="1676400" y="1371601"/>
            <a:ext cx="8763000" cy="688975"/>
          </a:xfrm>
        </p:spPr>
        <p:txBody>
          <a:bodyPr wrap="none" rtlCol="0" fromWordArt="1">
            <a:prstTxWarp prst="textPlain">
              <a:avLst>
                <a:gd name="adj" fmla="val 50000"/>
              </a:avLst>
            </a:prstTxWarp>
            <a:normAutofit/>
          </a:bodyPr>
          <a:lstStyle/>
          <a:p>
            <a:pPr algn="ctr" fontAlgn="auto">
              <a:spcAft>
                <a:spcPts val="0"/>
              </a:spcAft>
              <a:defRPr/>
            </a:pPr>
            <a:r>
              <a:rPr lang="en-US" sz="3600" b="1" kern="10">
                <a:ln w="12700">
                  <a:solidFill>
                    <a:srgbClr val="EAEAEA"/>
                  </a:solidFill>
                  <a:round/>
                  <a:headEnd/>
                  <a:tailEnd/>
                </a:ln>
                <a:solidFill>
                  <a:srgbClr val="0000CC"/>
                </a:solidFill>
                <a:effectLst>
                  <a:outerShdw dist="35921" dir="2700000" sy="50000" kx="2115830" algn="bl" rotWithShape="0">
                    <a:srgbClr val="C0C0C0">
                      <a:alpha val="79999"/>
                    </a:srgbClr>
                  </a:outerShdw>
                </a:effectLst>
                <a:cs typeface="Times New Roman" panose="02020603050405020304" pitchFamily="18" charset="0"/>
              </a:rPr>
              <a:t>CHỦ ĐỀ MỘT SỐ </a:t>
            </a:r>
            <a:r>
              <a:rPr lang="en-US" sz="3600" b="1" kern="10">
                <a:ln w="12700">
                  <a:solidFill>
                    <a:srgbClr val="EAEAEA"/>
                  </a:solidFill>
                  <a:round/>
                  <a:headEnd/>
                  <a:tailEnd/>
                </a:ln>
                <a:solidFill>
                  <a:srgbClr val="0000CC"/>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TUYẾN</a:t>
            </a:r>
            <a:r>
              <a:rPr lang="en-US" sz="3600" b="1" kern="10">
                <a:ln w="12700">
                  <a:solidFill>
                    <a:srgbClr val="EAEAEA"/>
                  </a:solidFill>
                  <a:round/>
                  <a:headEnd/>
                  <a:tailEnd/>
                </a:ln>
                <a:solidFill>
                  <a:srgbClr val="0000CC"/>
                </a:solidFill>
                <a:effectLst>
                  <a:outerShdw dist="35921" dir="2700000" sy="50000" kx="2115830" algn="bl" rotWithShape="0">
                    <a:srgbClr val="C0C0C0">
                      <a:alpha val="79999"/>
                    </a:srgbClr>
                  </a:outerShdw>
                </a:effectLst>
                <a:cs typeface="Times New Roman" panose="02020603050405020304" pitchFamily="18" charset="0"/>
              </a:rPr>
              <a:t> NỘI TIẾT ( Tiếp)</a:t>
            </a:r>
          </a:p>
        </p:txBody>
      </p:sp>
      <p:sp>
        <p:nvSpPr>
          <p:cNvPr id="5" name="Text Box 6">
            <a:extLst>
              <a:ext uri="{FF2B5EF4-FFF2-40B4-BE49-F238E27FC236}">
                <a16:creationId xmlns:a16="http://schemas.microsoft.com/office/drawing/2014/main" id="{85425C5B-11D0-E0C2-9C84-4A0D59B0103E}"/>
              </a:ext>
            </a:extLst>
          </p:cNvPr>
          <p:cNvSpPr>
            <a:spLocks noGrp="1" noChangeArrowheads="1"/>
          </p:cNvSpPr>
          <p:nvPr>
            <p:ph type="title"/>
          </p:nvPr>
        </p:nvSpPr>
        <p:spPr>
          <a:xfrm>
            <a:off x="2152650" y="704850"/>
            <a:ext cx="7886700" cy="6461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00"/>
                </a:solidFill>
                <a:latin typeface="VNI-Times" pitchFamily="2" charset="0"/>
              </a:rPr>
              <a:t>Tieát 61+62+63:</a:t>
            </a:r>
            <a:r>
              <a:rPr lang="en-US" altLang="en-US" sz="3600" b="1">
                <a:solidFill>
                  <a:srgbClr val="FF0000"/>
                </a:solidFill>
                <a:latin typeface="VNgeometric Slabserif Extr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2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9B598D72-528B-EE3F-5D88-102004AC43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A27DF3A-84F1-3448-8183-CFED32D49986}" type="slidenum">
              <a:rPr lang="en-US" altLang="vi-VN" sz="1200">
                <a:solidFill>
                  <a:srgbClr val="898989"/>
                </a:solidFill>
                <a:latin typeface="Arial" panose="020B0604020202020204" pitchFamily="34" charset="0"/>
              </a:rPr>
              <a:pPr>
                <a:spcBef>
                  <a:spcPct val="0"/>
                </a:spcBef>
                <a:buFontTx/>
                <a:buNone/>
              </a:pPr>
              <a:t>4</a:t>
            </a:fld>
            <a:endParaRPr lang="en-US" altLang="vi-VN" sz="1200">
              <a:solidFill>
                <a:srgbClr val="898989"/>
              </a:solidFill>
              <a:latin typeface="Arial" panose="020B0604020202020204" pitchFamily="34" charset="0"/>
            </a:endParaRPr>
          </a:p>
        </p:txBody>
      </p:sp>
      <p:sp>
        <p:nvSpPr>
          <p:cNvPr id="6147" name="Rectangle 5">
            <a:extLst>
              <a:ext uri="{FF2B5EF4-FFF2-40B4-BE49-F238E27FC236}">
                <a16:creationId xmlns:a16="http://schemas.microsoft.com/office/drawing/2014/main" id="{527F6373-35B5-DC9A-5AB4-7EC331E78168}"/>
              </a:ext>
            </a:extLst>
          </p:cNvPr>
          <p:cNvSpPr>
            <a:spLocks noChangeArrowheads="1"/>
          </p:cNvSpPr>
          <p:nvPr/>
        </p:nvSpPr>
        <p:spPr bwMode="auto">
          <a:xfrm>
            <a:off x="1524000" y="762000"/>
            <a:ext cx="358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endParaRPr lang="en-US" altLang="vi-VN" sz="2800">
              <a:solidFill>
                <a:srgbClr val="FF0000"/>
              </a:solidFill>
              <a:latin typeface="Times New Roman" panose="02020603050405020304" pitchFamily="18" charset="0"/>
            </a:endParaRPr>
          </a:p>
        </p:txBody>
      </p:sp>
      <p:sp>
        <p:nvSpPr>
          <p:cNvPr id="6148" name="Rectangle 5">
            <a:extLst>
              <a:ext uri="{FF2B5EF4-FFF2-40B4-BE49-F238E27FC236}">
                <a16:creationId xmlns:a16="http://schemas.microsoft.com/office/drawing/2014/main" id="{BFB62834-9D25-5591-4B87-70652360DA48}"/>
              </a:ext>
            </a:extLst>
          </p:cNvPr>
          <p:cNvSpPr>
            <a:spLocks noChangeArrowheads="1"/>
          </p:cNvSpPr>
          <p:nvPr/>
        </p:nvSpPr>
        <p:spPr bwMode="auto">
          <a:xfrm>
            <a:off x="15240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endParaRPr lang="en-US" altLang="vi-VN" sz="2800">
              <a:solidFill>
                <a:srgbClr val="FF0000"/>
              </a:solidFill>
              <a:latin typeface="Times New Roman" panose="02020603050405020304" pitchFamily="18" charset="0"/>
            </a:endParaRPr>
          </a:p>
        </p:txBody>
      </p:sp>
      <p:pic>
        <p:nvPicPr>
          <p:cNvPr id="51202" name="Picture 2" descr="co the nguoi2">
            <a:extLst>
              <a:ext uri="{FF2B5EF4-FFF2-40B4-BE49-F238E27FC236}">
                <a16:creationId xmlns:a16="http://schemas.microsoft.com/office/drawing/2014/main" id="{1D4DC799-AE35-B563-E4AE-530987615A91}"/>
              </a:ext>
            </a:extLst>
          </p:cNvPr>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b="5759"/>
          <a:stretch>
            <a:fillRect/>
          </a:stretch>
        </p:blipFill>
        <p:spPr bwMode="auto">
          <a:xfrm>
            <a:off x="0" y="0"/>
            <a:ext cx="647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2" name="Line 16">
            <a:extLst>
              <a:ext uri="{FF2B5EF4-FFF2-40B4-BE49-F238E27FC236}">
                <a16:creationId xmlns:a16="http://schemas.microsoft.com/office/drawing/2014/main" id="{CBFB9320-8576-196F-74B0-622C5519AA7E}"/>
              </a:ext>
            </a:extLst>
          </p:cNvPr>
          <p:cNvSpPr>
            <a:spLocks noChangeShapeType="1"/>
          </p:cNvSpPr>
          <p:nvPr/>
        </p:nvSpPr>
        <p:spPr bwMode="auto">
          <a:xfrm flipV="1">
            <a:off x="3657600" y="2209800"/>
            <a:ext cx="4572000" cy="2590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55313" name="Text Box 17">
            <a:extLst>
              <a:ext uri="{FF2B5EF4-FFF2-40B4-BE49-F238E27FC236}">
                <a16:creationId xmlns:a16="http://schemas.microsoft.com/office/drawing/2014/main" id="{40F3EE39-F359-1722-6400-758D9E632066}"/>
              </a:ext>
            </a:extLst>
          </p:cNvPr>
          <p:cNvSpPr txBox="1">
            <a:spLocks noChangeArrowheads="1"/>
          </p:cNvSpPr>
          <p:nvPr/>
        </p:nvSpPr>
        <p:spPr bwMode="auto">
          <a:xfrm>
            <a:off x="8153400" y="16002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vi-VN" sz="3600" b="1">
                <a:solidFill>
                  <a:srgbClr val="0000FF"/>
                </a:solidFill>
                <a:latin typeface="Times New Roman" panose="02020603050405020304" pitchFamily="18" charset="0"/>
                <a:cs typeface="Times New Roman" panose="02020603050405020304" pitchFamily="18" charset="0"/>
              </a:rPr>
              <a:t>Tuyến tụy</a:t>
            </a:r>
          </a:p>
        </p:txBody>
      </p:sp>
      <p:sp>
        <p:nvSpPr>
          <p:cNvPr id="8" name="TextBox 7">
            <a:extLst>
              <a:ext uri="{FF2B5EF4-FFF2-40B4-BE49-F238E27FC236}">
                <a16:creationId xmlns:a16="http://schemas.microsoft.com/office/drawing/2014/main" id="{48F90E3B-2765-2EA7-1DE7-979C8C4A4DA0}"/>
              </a:ext>
            </a:extLst>
          </p:cNvPr>
          <p:cNvSpPr txBox="1">
            <a:spLocks noChangeArrowheads="1"/>
          </p:cNvSpPr>
          <p:nvPr/>
        </p:nvSpPr>
        <p:spPr bwMode="auto">
          <a:xfrm>
            <a:off x="8229600" y="22860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latin typeface="Arial" panose="020B0604020202020204" pitchFamily="34" charset="0"/>
              </a:rPr>
              <a:t>  </a:t>
            </a:r>
            <a:r>
              <a:rPr lang="en-US" altLang="en-US" sz="2000">
                <a:solidFill>
                  <a:srgbClr val="FF0000"/>
                </a:solidFill>
                <a:latin typeface="Arial" panose="020B0604020202020204" pitchFamily="34" charset="0"/>
              </a:rPr>
              <a:t>(</a:t>
            </a:r>
            <a:r>
              <a:rPr lang="en-US" altLang="en-US" sz="2000" b="1">
                <a:solidFill>
                  <a:srgbClr val="FF0000"/>
                </a:solidFill>
                <a:latin typeface="Arial" panose="020B0604020202020204" pitchFamily="34" charset="0"/>
              </a:rPr>
              <a:t>Tuyến pha)</a:t>
            </a:r>
          </a:p>
        </p:txBody>
      </p:sp>
      <p:sp>
        <p:nvSpPr>
          <p:cNvPr id="10" name="Rectangle 9">
            <a:extLst>
              <a:ext uri="{FF2B5EF4-FFF2-40B4-BE49-F238E27FC236}">
                <a16:creationId xmlns:a16="http://schemas.microsoft.com/office/drawing/2014/main" id="{A2149C70-3079-F123-CF7B-09CD1BAE56D7}"/>
              </a:ext>
            </a:extLst>
          </p:cNvPr>
          <p:cNvSpPr/>
          <p:nvPr/>
        </p:nvSpPr>
        <p:spPr>
          <a:xfrm>
            <a:off x="7086600" y="3886200"/>
            <a:ext cx="1600200" cy="762000"/>
          </a:xfrm>
          <a:prstGeom prst="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Ngoại tiết</a:t>
            </a:r>
          </a:p>
        </p:txBody>
      </p:sp>
      <p:sp>
        <p:nvSpPr>
          <p:cNvPr id="14" name="Rectangle 13">
            <a:extLst>
              <a:ext uri="{FF2B5EF4-FFF2-40B4-BE49-F238E27FC236}">
                <a16:creationId xmlns:a16="http://schemas.microsoft.com/office/drawing/2014/main" id="{9E1682BB-E5F3-C2AA-33DD-587E67B27243}"/>
              </a:ext>
            </a:extLst>
          </p:cNvPr>
          <p:cNvSpPr/>
          <p:nvPr/>
        </p:nvSpPr>
        <p:spPr>
          <a:xfrm>
            <a:off x="9753600" y="3886200"/>
            <a:ext cx="1600200" cy="762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Nội tiết</a:t>
            </a:r>
          </a:p>
        </p:txBody>
      </p:sp>
      <p:cxnSp>
        <p:nvCxnSpPr>
          <p:cNvPr id="16" name="Straight Arrow Connector 15">
            <a:extLst>
              <a:ext uri="{FF2B5EF4-FFF2-40B4-BE49-F238E27FC236}">
                <a16:creationId xmlns:a16="http://schemas.microsoft.com/office/drawing/2014/main" id="{AB3E22D4-7DBF-9C5A-3850-2CD8C0BC22A2}"/>
              </a:ext>
            </a:extLst>
          </p:cNvPr>
          <p:cNvCxnSpPr/>
          <p:nvPr/>
        </p:nvCxnSpPr>
        <p:spPr>
          <a:xfrm rot="5400000">
            <a:off x="8077200" y="2819400"/>
            <a:ext cx="1066800" cy="7620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2160EFF-4908-4CEF-02EE-5174F0F3F551}"/>
              </a:ext>
            </a:extLst>
          </p:cNvPr>
          <p:cNvCxnSpPr/>
          <p:nvPr/>
        </p:nvCxnSpPr>
        <p:spPr>
          <a:xfrm rot="16200000" flipH="1">
            <a:off x="9677400" y="2819400"/>
            <a:ext cx="1066800" cy="7620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C7B6DF7-D2C1-A587-2656-A7409CDF3D00}"/>
              </a:ext>
            </a:extLst>
          </p:cNvPr>
          <p:cNvCxnSpPr/>
          <p:nvPr/>
        </p:nvCxnSpPr>
        <p:spPr>
          <a:xfrm rot="5400000">
            <a:off x="7469188" y="4953000"/>
            <a:ext cx="60801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97063ED-E32E-3CC0-4EFD-80DD1D399C08}"/>
              </a:ext>
            </a:extLst>
          </p:cNvPr>
          <p:cNvSpPr txBox="1">
            <a:spLocks noChangeArrowheads="1"/>
          </p:cNvSpPr>
          <p:nvPr/>
        </p:nvSpPr>
        <p:spPr bwMode="auto">
          <a:xfrm>
            <a:off x="7010400" y="5334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rgbClr val="0000FF"/>
                </a:solidFill>
                <a:latin typeface="Arial" panose="020B0604020202020204" pitchFamily="34" charset="0"/>
              </a:rPr>
              <a:t>Dịch tiêu hoá</a:t>
            </a:r>
          </a:p>
        </p:txBody>
      </p:sp>
      <p:cxnSp>
        <p:nvCxnSpPr>
          <p:cNvPr id="28" name="Straight Arrow Connector 27">
            <a:extLst>
              <a:ext uri="{FF2B5EF4-FFF2-40B4-BE49-F238E27FC236}">
                <a16:creationId xmlns:a16="http://schemas.microsoft.com/office/drawing/2014/main" id="{0A63D1CD-FA9F-4DBD-7362-6F78FABBEA0A}"/>
              </a:ext>
            </a:extLst>
          </p:cNvPr>
          <p:cNvCxnSpPr/>
          <p:nvPr/>
        </p:nvCxnSpPr>
        <p:spPr>
          <a:xfrm rot="5400000">
            <a:off x="10401301" y="4914900"/>
            <a:ext cx="533400" cy="3175"/>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427F567-BBBB-7CB7-7A8E-A191317BE2D5}"/>
              </a:ext>
            </a:extLst>
          </p:cNvPr>
          <p:cNvSpPr txBox="1">
            <a:spLocks noChangeArrowheads="1"/>
          </p:cNvSpPr>
          <p:nvPr/>
        </p:nvSpPr>
        <p:spPr bwMode="auto">
          <a:xfrm>
            <a:off x="9906000" y="5257800"/>
            <a:ext cx="1503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rgbClr val="FF0000"/>
                </a:solidFill>
                <a:latin typeface="Arial" panose="020B0604020202020204" pitchFamily="34" charset="0"/>
              </a:rPr>
              <a:t>Hoocmôn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5312"/>
                                        </p:tgtEl>
                                        <p:attrNameLst>
                                          <p:attrName>style.visibility</p:attrName>
                                        </p:attrNameLst>
                                      </p:cBhvr>
                                      <p:to>
                                        <p:strVal val="visible"/>
                                      </p:to>
                                    </p:set>
                                    <p:anim calcmode="lin" valueType="num">
                                      <p:cBhvr>
                                        <p:cTn id="13" dur="500" fill="hold"/>
                                        <p:tgtEl>
                                          <p:spTgt spid="55312"/>
                                        </p:tgtEl>
                                        <p:attrNameLst>
                                          <p:attrName>ppt_w</p:attrName>
                                        </p:attrNameLst>
                                      </p:cBhvr>
                                      <p:tavLst>
                                        <p:tav tm="0">
                                          <p:val>
                                            <p:fltVal val="0"/>
                                          </p:val>
                                        </p:tav>
                                        <p:tav tm="100000">
                                          <p:val>
                                            <p:strVal val="#ppt_w"/>
                                          </p:val>
                                        </p:tav>
                                      </p:tavLst>
                                    </p:anim>
                                    <p:anim calcmode="lin" valueType="num">
                                      <p:cBhvr>
                                        <p:cTn id="14" dur="500" fill="hold"/>
                                        <p:tgtEl>
                                          <p:spTgt spid="5531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55313"/>
                                        </p:tgtEl>
                                        <p:attrNameLst>
                                          <p:attrName>style.visibility</p:attrName>
                                        </p:attrNameLst>
                                      </p:cBhvr>
                                      <p:to>
                                        <p:strVal val="visible"/>
                                      </p:to>
                                    </p:set>
                                    <p:animEffect transition="in" filter="wipe(down)">
                                      <p:cBhvr>
                                        <p:cTn id="19" dur="500"/>
                                        <p:tgtEl>
                                          <p:spTgt spid="553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plus(in)">
                                      <p:cBhvr>
                                        <p:cTn id="24" dur="10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3" presetClass="entr" presetSubtype="1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plus(in)">
                                      <p:cBhvr>
                                        <p:cTn id="29" dur="1000"/>
                                        <p:tgtEl>
                                          <p:spTgt spid="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downLeft)">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strips(downLeft)">
                                      <p:cBhvr>
                                        <p:cTn id="39" dur="10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trips(downLeft)">
                                      <p:cBhvr>
                                        <p:cTn id="44" dur="500"/>
                                        <p:tgtEl>
                                          <p:spTgt spid="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strips(downLeft)">
                                      <p:cBhvr>
                                        <p:cTn id="49" dur="1000"/>
                                        <p:tgtEl>
                                          <p:spTgt spid="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12" fill="hold" nodeType="clickEffect">
                                  <p:stCondLst>
                                    <p:cond delay="0"/>
                                  </p:stCondLst>
                                  <p:childTnLst>
                                    <p:set>
                                      <p:cBhvr>
                                        <p:cTn id="53" dur="1" fill="hold">
                                          <p:stCondLst>
                                            <p:cond delay="0"/>
                                          </p:stCondLst>
                                        </p:cTn>
                                        <p:tgtEl>
                                          <p:spTgt spid="25">
                                            <p:txEl>
                                              <p:pRg st="0" end="0"/>
                                            </p:txEl>
                                          </p:spTgt>
                                        </p:tgtEl>
                                        <p:attrNameLst>
                                          <p:attrName>style.visibility</p:attrName>
                                        </p:attrNameLst>
                                      </p:cBhvr>
                                      <p:to>
                                        <p:strVal val="visible"/>
                                      </p:to>
                                    </p:set>
                                    <p:animEffect transition="in" filter="strips(downLeft)">
                                      <p:cBhvr>
                                        <p:cTn id="54" dur="1000"/>
                                        <p:tgtEl>
                                          <p:spTgt spid="25">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12"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strips(downLeft)">
                                      <p:cBhvr>
                                        <p:cTn id="59" dur="500"/>
                                        <p:tgtEl>
                                          <p:spTgt spid="2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8" presetClass="entr" presetSubtype="12"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strips(downLeft)">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3" grpId="0"/>
      <p:bldP spid="8" grpId="0"/>
      <p:bldP spid="10" grpId="0" animBg="1"/>
      <p:bldP spid="14"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4">
            <a:extLst>
              <a:ext uri="{FF2B5EF4-FFF2-40B4-BE49-F238E27FC236}">
                <a16:creationId xmlns:a16="http://schemas.microsoft.com/office/drawing/2014/main" id="{AB2041A4-B3C4-46E3-5CBD-1A154176175C}"/>
              </a:ext>
            </a:extLst>
          </p:cNvPr>
          <p:cNvSpPr>
            <a:spLocks noGrp="1"/>
          </p:cNvSpPr>
          <p:nvPr>
            <p:ph idx="1"/>
          </p:nvPr>
        </p:nvSpPr>
        <p:spPr>
          <a:xfrm>
            <a:off x="5105400" y="981075"/>
            <a:ext cx="6942138" cy="4525963"/>
          </a:xfrm>
        </p:spPr>
        <p:txBody>
          <a:bodyPr/>
          <a:lstStyle/>
          <a:p>
            <a:pPr marL="0" indent="0" eaLnBrk="1" hangingPunct="1">
              <a:buFontTx/>
              <a:buNone/>
            </a:pPr>
            <a:endParaRPr lang="en-US" altLang="en-US" sz="2800" b="1">
              <a:solidFill>
                <a:srgbClr val="FF0000"/>
              </a:solidFill>
              <a:latin typeface="Times New Roman" panose="02020603050405020304" pitchFamily="18" charset="0"/>
              <a:cs typeface="Times New Roman" panose="02020603050405020304" pitchFamily="18" charset="0"/>
            </a:endParaRPr>
          </a:p>
          <a:p>
            <a:pPr marL="0" indent="0" eaLnBrk="1" hangingPunct="1">
              <a:buFontTx/>
              <a:buNone/>
            </a:pPr>
            <a:endParaRPr lang="en-US" altLang="en-US" b="1">
              <a:solidFill>
                <a:srgbClr val="FF0000"/>
              </a:solidFill>
              <a:latin typeface="Times New Roman" panose="02020603050405020304" pitchFamily="18" charset="0"/>
              <a:cs typeface="Times New Roman" panose="02020603050405020304" pitchFamily="18" charset="0"/>
            </a:endParaRPr>
          </a:p>
          <a:p>
            <a:pPr marL="0" indent="0" eaLnBrk="1" hangingPunct="1">
              <a:buFontTx/>
              <a:buNone/>
            </a:pPr>
            <a:endParaRPr lang="en-US" altLang="en-US">
              <a:latin typeface="Times New Roman" panose="02020603050405020304" pitchFamily="18" charset="0"/>
              <a:cs typeface="Times New Roman" panose="02020603050405020304" pitchFamily="18" charset="0"/>
            </a:endParaRPr>
          </a:p>
          <a:p>
            <a:pPr marL="0" indent="0" eaLnBrk="1" hangingPunct="1">
              <a:buFontTx/>
              <a:buNone/>
            </a:pPr>
            <a:endParaRPr lang="en-US" altLang="en-US"/>
          </a:p>
        </p:txBody>
      </p:sp>
      <p:pic>
        <p:nvPicPr>
          <p:cNvPr id="7171" name="Picture 6">
            <a:extLst>
              <a:ext uri="{FF2B5EF4-FFF2-40B4-BE49-F238E27FC236}">
                <a16:creationId xmlns:a16="http://schemas.microsoft.com/office/drawing/2014/main" id="{4BDD15DC-C709-8329-2759-837B91737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0"/>
            <a:ext cx="5791200"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a:extLst>
              <a:ext uri="{FF2B5EF4-FFF2-40B4-BE49-F238E27FC236}">
                <a16:creationId xmlns:a16="http://schemas.microsoft.com/office/drawing/2014/main" id="{275C2CBF-539C-6CED-64AB-BE7049BBAA61}"/>
              </a:ext>
            </a:extLst>
          </p:cNvPr>
          <p:cNvSpPr/>
          <p:nvPr/>
        </p:nvSpPr>
        <p:spPr>
          <a:xfrm>
            <a:off x="7010400" y="2819400"/>
            <a:ext cx="2667000" cy="1981200"/>
          </a:xfrm>
          <a:custGeom>
            <a:avLst/>
            <a:gdLst>
              <a:gd name="connsiteX0" fmla="*/ 3002507 w 3470719"/>
              <a:gd name="connsiteY0" fmla="*/ 122830 h 2051376"/>
              <a:gd name="connsiteX1" fmla="*/ 2920620 w 3470719"/>
              <a:gd name="connsiteY1" fmla="*/ 218364 h 2051376"/>
              <a:gd name="connsiteX2" fmla="*/ 2838734 w 3470719"/>
              <a:gd name="connsiteY2" fmla="*/ 272955 h 2051376"/>
              <a:gd name="connsiteX3" fmla="*/ 2770495 w 3470719"/>
              <a:gd name="connsiteY3" fmla="*/ 327546 h 2051376"/>
              <a:gd name="connsiteX4" fmla="*/ 2647665 w 3470719"/>
              <a:gd name="connsiteY4" fmla="*/ 382137 h 2051376"/>
              <a:gd name="connsiteX5" fmla="*/ 2442949 w 3470719"/>
              <a:gd name="connsiteY5" fmla="*/ 450376 h 2051376"/>
              <a:gd name="connsiteX6" fmla="*/ 2361062 w 3470719"/>
              <a:gd name="connsiteY6" fmla="*/ 477672 h 2051376"/>
              <a:gd name="connsiteX7" fmla="*/ 2306471 w 3470719"/>
              <a:gd name="connsiteY7" fmla="*/ 491320 h 2051376"/>
              <a:gd name="connsiteX8" fmla="*/ 2265528 w 3470719"/>
              <a:gd name="connsiteY8" fmla="*/ 504967 h 2051376"/>
              <a:gd name="connsiteX9" fmla="*/ 2142698 w 3470719"/>
              <a:gd name="connsiteY9" fmla="*/ 532263 h 2051376"/>
              <a:gd name="connsiteX10" fmla="*/ 2101755 w 3470719"/>
              <a:gd name="connsiteY10" fmla="*/ 545911 h 2051376"/>
              <a:gd name="connsiteX11" fmla="*/ 2060812 w 3470719"/>
              <a:gd name="connsiteY11" fmla="*/ 573206 h 2051376"/>
              <a:gd name="connsiteX12" fmla="*/ 1992573 w 3470719"/>
              <a:gd name="connsiteY12" fmla="*/ 586854 h 2051376"/>
              <a:gd name="connsiteX13" fmla="*/ 1787856 w 3470719"/>
              <a:gd name="connsiteY13" fmla="*/ 614149 h 2051376"/>
              <a:gd name="connsiteX14" fmla="*/ 1665026 w 3470719"/>
              <a:gd name="connsiteY14" fmla="*/ 641445 h 2051376"/>
              <a:gd name="connsiteX15" fmla="*/ 1528549 w 3470719"/>
              <a:gd name="connsiteY15" fmla="*/ 668740 h 2051376"/>
              <a:gd name="connsiteX16" fmla="*/ 1487606 w 3470719"/>
              <a:gd name="connsiteY16" fmla="*/ 682388 h 2051376"/>
              <a:gd name="connsiteX17" fmla="*/ 1405719 w 3470719"/>
              <a:gd name="connsiteY17" fmla="*/ 736979 h 2051376"/>
              <a:gd name="connsiteX18" fmla="*/ 1364776 w 3470719"/>
              <a:gd name="connsiteY18" fmla="*/ 750627 h 2051376"/>
              <a:gd name="connsiteX19" fmla="*/ 1282889 w 3470719"/>
              <a:gd name="connsiteY19" fmla="*/ 805218 h 2051376"/>
              <a:gd name="connsiteX20" fmla="*/ 1214650 w 3470719"/>
              <a:gd name="connsiteY20" fmla="*/ 818866 h 2051376"/>
              <a:gd name="connsiteX21" fmla="*/ 1132764 w 3470719"/>
              <a:gd name="connsiteY21" fmla="*/ 846161 h 2051376"/>
              <a:gd name="connsiteX22" fmla="*/ 1091820 w 3470719"/>
              <a:gd name="connsiteY22" fmla="*/ 859809 h 2051376"/>
              <a:gd name="connsiteX23" fmla="*/ 1037229 w 3470719"/>
              <a:gd name="connsiteY23" fmla="*/ 873457 h 2051376"/>
              <a:gd name="connsiteX24" fmla="*/ 955343 w 3470719"/>
              <a:gd name="connsiteY24" fmla="*/ 928048 h 2051376"/>
              <a:gd name="connsiteX25" fmla="*/ 914400 w 3470719"/>
              <a:gd name="connsiteY25" fmla="*/ 955343 h 2051376"/>
              <a:gd name="connsiteX26" fmla="*/ 791570 w 3470719"/>
              <a:gd name="connsiteY26" fmla="*/ 996287 h 2051376"/>
              <a:gd name="connsiteX27" fmla="*/ 709683 w 3470719"/>
              <a:gd name="connsiteY27" fmla="*/ 1023582 h 2051376"/>
              <a:gd name="connsiteX28" fmla="*/ 655092 w 3470719"/>
              <a:gd name="connsiteY28" fmla="*/ 1050878 h 2051376"/>
              <a:gd name="connsiteX29" fmla="*/ 573206 w 3470719"/>
              <a:gd name="connsiteY29" fmla="*/ 1105469 h 2051376"/>
              <a:gd name="connsiteX30" fmla="*/ 532262 w 3470719"/>
              <a:gd name="connsiteY30" fmla="*/ 1119117 h 2051376"/>
              <a:gd name="connsiteX31" fmla="*/ 450376 w 3470719"/>
              <a:gd name="connsiteY31" fmla="*/ 1160060 h 2051376"/>
              <a:gd name="connsiteX32" fmla="*/ 395785 w 3470719"/>
              <a:gd name="connsiteY32" fmla="*/ 1214651 h 2051376"/>
              <a:gd name="connsiteX33" fmla="*/ 313898 w 3470719"/>
              <a:gd name="connsiteY33" fmla="*/ 1241946 h 2051376"/>
              <a:gd name="connsiteX34" fmla="*/ 272955 w 3470719"/>
              <a:gd name="connsiteY34" fmla="*/ 1269242 h 2051376"/>
              <a:gd name="connsiteX35" fmla="*/ 191068 w 3470719"/>
              <a:gd name="connsiteY35" fmla="*/ 1310185 h 2051376"/>
              <a:gd name="connsiteX36" fmla="*/ 95534 w 3470719"/>
              <a:gd name="connsiteY36" fmla="*/ 1419367 h 2051376"/>
              <a:gd name="connsiteX37" fmla="*/ 81886 w 3470719"/>
              <a:gd name="connsiteY37" fmla="*/ 1460311 h 2051376"/>
              <a:gd name="connsiteX38" fmla="*/ 27295 w 3470719"/>
              <a:gd name="connsiteY38" fmla="*/ 1542197 h 2051376"/>
              <a:gd name="connsiteX39" fmla="*/ 13647 w 3470719"/>
              <a:gd name="connsiteY39" fmla="*/ 1596788 h 2051376"/>
              <a:gd name="connsiteX40" fmla="*/ 0 w 3470719"/>
              <a:gd name="connsiteY40" fmla="*/ 1637731 h 2051376"/>
              <a:gd name="connsiteX41" fmla="*/ 13647 w 3470719"/>
              <a:gd name="connsiteY41" fmla="*/ 1965278 h 2051376"/>
              <a:gd name="connsiteX42" fmla="*/ 40943 w 3470719"/>
              <a:gd name="connsiteY42" fmla="*/ 2006221 h 2051376"/>
              <a:gd name="connsiteX43" fmla="*/ 95534 w 3470719"/>
              <a:gd name="connsiteY43" fmla="*/ 2019869 h 2051376"/>
              <a:gd name="connsiteX44" fmla="*/ 286603 w 3470719"/>
              <a:gd name="connsiteY44" fmla="*/ 2047164 h 2051376"/>
              <a:gd name="connsiteX45" fmla="*/ 586853 w 3470719"/>
              <a:gd name="connsiteY45" fmla="*/ 2033517 h 2051376"/>
              <a:gd name="connsiteX46" fmla="*/ 614149 w 3470719"/>
              <a:gd name="connsiteY46" fmla="*/ 1992573 h 2051376"/>
              <a:gd name="connsiteX47" fmla="*/ 655092 w 3470719"/>
              <a:gd name="connsiteY47" fmla="*/ 1978926 h 2051376"/>
              <a:gd name="connsiteX48" fmla="*/ 750626 w 3470719"/>
              <a:gd name="connsiteY48" fmla="*/ 1924334 h 2051376"/>
              <a:gd name="connsiteX49" fmla="*/ 805218 w 3470719"/>
              <a:gd name="connsiteY49" fmla="*/ 1910687 h 2051376"/>
              <a:gd name="connsiteX50" fmla="*/ 887104 w 3470719"/>
              <a:gd name="connsiteY50" fmla="*/ 1842448 h 2051376"/>
              <a:gd name="connsiteX51" fmla="*/ 968991 w 3470719"/>
              <a:gd name="connsiteY51" fmla="*/ 1828800 h 2051376"/>
              <a:gd name="connsiteX52" fmla="*/ 1023582 w 3470719"/>
              <a:gd name="connsiteY52" fmla="*/ 1801505 h 2051376"/>
              <a:gd name="connsiteX53" fmla="*/ 1064525 w 3470719"/>
              <a:gd name="connsiteY53" fmla="*/ 1774209 h 2051376"/>
              <a:gd name="connsiteX54" fmla="*/ 1105468 w 3470719"/>
              <a:gd name="connsiteY54" fmla="*/ 1760561 h 2051376"/>
              <a:gd name="connsiteX55" fmla="*/ 1187355 w 3470719"/>
              <a:gd name="connsiteY55" fmla="*/ 1705970 h 2051376"/>
              <a:gd name="connsiteX56" fmla="*/ 1310185 w 3470719"/>
              <a:gd name="connsiteY56" fmla="*/ 1651379 h 2051376"/>
              <a:gd name="connsiteX57" fmla="*/ 1269241 w 3470719"/>
              <a:gd name="connsiteY57" fmla="*/ 1637731 h 2051376"/>
              <a:gd name="connsiteX58" fmla="*/ 1269241 w 3470719"/>
              <a:gd name="connsiteY58" fmla="*/ 1678675 h 2051376"/>
              <a:gd name="connsiteX59" fmla="*/ 1351128 w 3470719"/>
              <a:gd name="connsiteY59" fmla="*/ 1665027 h 2051376"/>
              <a:gd name="connsiteX60" fmla="*/ 1487606 w 3470719"/>
              <a:gd name="connsiteY60" fmla="*/ 1624084 h 2051376"/>
              <a:gd name="connsiteX61" fmla="*/ 1528549 w 3470719"/>
              <a:gd name="connsiteY61" fmla="*/ 1610436 h 2051376"/>
              <a:gd name="connsiteX62" fmla="*/ 1569492 w 3470719"/>
              <a:gd name="connsiteY62" fmla="*/ 1596788 h 2051376"/>
              <a:gd name="connsiteX63" fmla="*/ 1692322 w 3470719"/>
              <a:gd name="connsiteY63" fmla="*/ 1542197 h 2051376"/>
              <a:gd name="connsiteX64" fmla="*/ 1842447 w 3470719"/>
              <a:gd name="connsiteY64" fmla="*/ 1528549 h 2051376"/>
              <a:gd name="connsiteX65" fmla="*/ 1965277 w 3470719"/>
              <a:gd name="connsiteY65" fmla="*/ 1487606 h 2051376"/>
              <a:gd name="connsiteX66" fmla="*/ 2006220 w 3470719"/>
              <a:gd name="connsiteY66" fmla="*/ 1473958 h 2051376"/>
              <a:gd name="connsiteX67" fmla="*/ 2060812 w 3470719"/>
              <a:gd name="connsiteY67" fmla="*/ 1460311 h 2051376"/>
              <a:gd name="connsiteX68" fmla="*/ 2142698 w 3470719"/>
              <a:gd name="connsiteY68" fmla="*/ 1419367 h 2051376"/>
              <a:gd name="connsiteX69" fmla="*/ 2183641 w 3470719"/>
              <a:gd name="connsiteY69" fmla="*/ 1392072 h 2051376"/>
              <a:gd name="connsiteX70" fmla="*/ 2265528 w 3470719"/>
              <a:gd name="connsiteY70" fmla="*/ 1364776 h 2051376"/>
              <a:gd name="connsiteX71" fmla="*/ 2388358 w 3470719"/>
              <a:gd name="connsiteY71" fmla="*/ 1282890 h 2051376"/>
              <a:gd name="connsiteX72" fmla="*/ 2429301 w 3470719"/>
              <a:gd name="connsiteY72" fmla="*/ 1255594 h 2051376"/>
              <a:gd name="connsiteX73" fmla="*/ 2470244 w 3470719"/>
              <a:gd name="connsiteY73" fmla="*/ 1241946 h 2051376"/>
              <a:gd name="connsiteX74" fmla="*/ 2565779 w 3470719"/>
              <a:gd name="connsiteY74" fmla="*/ 1201003 h 2051376"/>
              <a:gd name="connsiteX75" fmla="*/ 2606722 w 3470719"/>
              <a:gd name="connsiteY75" fmla="*/ 1173708 h 2051376"/>
              <a:gd name="connsiteX76" fmla="*/ 2634018 w 3470719"/>
              <a:gd name="connsiteY76" fmla="*/ 1132764 h 2051376"/>
              <a:gd name="connsiteX77" fmla="*/ 2674961 w 3470719"/>
              <a:gd name="connsiteY77" fmla="*/ 1119117 h 2051376"/>
              <a:gd name="connsiteX78" fmla="*/ 2715904 w 3470719"/>
              <a:gd name="connsiteY78" fmla="*/ 1091821 h 2051376"/>
              <a:gd name="connsiteX79" fmla="*/ 2770495 w 3470719"/>
              <a:gd name="connsiteY79" fmla="*/ 1050878 h 2051376"/>
              <a:gd name="connsiteX80" fmla="*/ 2811438 w 3470719"/>
              <a:gd name="connsiteY80" fmla="*/ 1037230 h 2051376"/>
              <a:gd name="connsiteX81" fmla="*/ 2852382 w 3470719"/>
              <a:gd name="connsiteY81" fmla="*/ 996287 h 2051376"/>
              <a:gd name="connsiteX82" fmla="*/ 2893325 w 3470719"/>
              <a:gd name="connsiteY82" fmla="*/ 982639 h 2051376"/>
              <a:gd name="connsiteX83" fmla="*/ 2947916 w 3470719"/>
              <a:gd name="connsiteY83" fmla="*/ 941696 h 2051376"/>
              <a:gd name="connsiteX84" fmla="*/ 3016155 w 3470719"/>
              <a:gd name="connsiteY84" fmla="*/ 859809 h 2051376"/>
              <a:gd name="connsiteX85" fmla="*/ 3057098 w 3470719"/>
              <a:gd name="connsiteY85" fmla="*/ 832514 h 2051376"/>
              <a:gd name="connsiteX86" fmla="*/ 3111689 w 3470719"/>
              <a:gd name="connsiteY86" fmla="*/ 750627 h 2051376"/>
              <a:gd name="connsiteX87" fmla="*/ 3138985 w 3470719"/>
              <a:gd name="connsiteY87" fmla="*/ 709684 h 2051376"/>
              <a:gd name="connsiteX88" fmla="*/ 3220871 w 3470719"/>
              <a:gd name="connsiteY88" fmla="*/ 668740 h 2051376"/>
              <a:gd name="connsiteX89" fmla="*/ 3289110 w 3470719"/>
              <a:gd name="connsiteY89" fmla="*/ 600502 h 2051376"/>
              <a:gd name="connsiteX90" fmla="*/ 3357349 w 3470719"/>
              <a:gd name="connsiteY90" fmla="*/ 532263 h 2051376"/>
              <a:gd name="connsiteX91" fmla="*/ 3370997 w 3470719"/>
              <a:gd name="connsiteY91" fmla="*/ 491320 h 2051376"/>
              <a:gd name="connsiteX92" fmla="*/ 3425588 w 3470719"/>
              <a:gd name="connsiteY92" fmla="*/ 409433 h 2051376"/>
              <a:gd name="connsiteX93" fmla="*/ 3452883 w 3470719"/>
              <a:gd name="connsiteY93" fmla="*/ 300251 h 2051376"/>
              <a:gd name="connsiteX94" fmla="*/ 3466531 w 3470719"/>
              <a:gd name="connsiteY94" fmla="*/ 259308 h 2051376"/>
              <a:gd name="connsiteX95" fmla="*/ 3425588 w 3470719"/>
              <a:gd name="connsiteY95" fmla="*/ 95534 h 2051376"/>
              <a:gd name="connsiteX96" fmla="*/ 3370997 w 3470719"/>
              <a:gd name="connsiteY96" fmla="*/ 81887 h 2051376"/>
              <a:gd name="connsiteX97" fmla="*/ 3289110 w 3470719"/>
              <a:gd name="connsiteY97" fmla="*/ 13648 h 2051376"/>
              <a:gd name="connsiteX98" fmla="*/ 3220871 w 3470719"/>
              <a:gd name="connsiteY98" fmla="*/ 0 h 2051376"/>
              <a:gd name="connsiteX99" fmla="*/ 3111689 w 3470719"/>
              <a:gd name="connsiteY99" fmla="*/ 27296 h 2051376"/>
              <a:gd name="connsiteX100" fmla="*/ 3070746 w 3470719"/>
              <a:gd name="connsiteY100" fmla="*/ 54591 h 2051376"/>
              <a:gd name="connsiteX101" fmla="*/ 3029803 w 3470719"/>
              <a:gd name="connsiteY101" fmla="*/ 68239 h 2051376"/>
              <a:gd name="connsiteX102" fmla="*/ 3002507 w 3470719"/>
              <a:gd name="connsiteY102" fmla="*/ 122830 h 205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470719" h="2051376">
                <a:moveTo>
                  <a:pt x="3002507" y="122830"/>
                </a:moveTo>
                <a:cubicBezTo>
                  <a:pt x="2984310" y="147851"/>
                  <a:pt x="3068771" y="70214"/>
                  <a:pt x="2920620" y="218364"/>
                </a:cubicBezTo>
                <a:cubicBezTo>
                  <a:pt x="2897423" y="241561"/>
                  <a:pt x="2838734" y="272955"/>
                  <a:pt x="2838734" y="272955"/>
                </a:cubicBezTo>
                <a:cubicBezTo>
                  <a:pt x="2760504" y="390300"/>
                  <a:pt x="2864671" y="252204"/>
                  <a:pt x="2770495" y="327546"/>
                </a:cubicBezTo>
                <a:cubicBezTo>
                  <a:pt x="2677273" y="402125"/>
                  <a:pt x="2853738" y="352700"/>
                  <a:pt x="2647665" y="382137"/>
                </a:cubicBezTo>
                <a:lnTo>
                  <a:pt x="2442949" y="450376"/>
                </a:lnTo>
                <a:lnTo>
                  <a:pt x="2361062" y="477672"/>
                </a:lnTo>
                <a:cubicBezTo>
                  <a:pt x="2342865" y="482221"/>
                  <a:pt x="2324506" y="486167"/>
                  <a:pt x="2306471" y="491320"/>
                </a:cubicBezTo>
                <a:cubicBezTo>
                  <a:pt x="2292639" y="495272"/>
                  <a:pt x="2279484" y="501478"/>
                  <a:pt x="2265528" y="504967"/>
                </a:cubicBezTo>
                <a:cubicBezTo>
                  <a:pt x="2152985" y="533102"/>
                  <a:pt x="2240745" y="504249"/>
                  <a:pt x="2142698" y="532263"/>
                </a:cubicBezTo>
                <a:cubicBezTo>
                  <a:pt x="2128866" y="536215"/>
                  <a:pt x="2114622" y="539477"/>
                  <a:pt x="2101755" y="545911"/>
                </a:cubicBezTo>
                <a:cubicBezTo>
                  <a:pt x="2087084" y="553246"/>
                  <a:pt x="2076170" y="567447"/>
                  <a:pt x="2060812" y="573206"/>
                </a:cubicBezTo>
                <a:cubicBezTo>
                  <a:pt x="2039092" y="581351"/>
                  <a:pt x="2015396" y="582704"/>
                  <a:pt x="1992573" y="586854"/>
                </a:cubicBezTo>
                <a:cubicBezTo>
                  <a:pt x="1862049" y="610586"/>
                  <a:pt x="1950103" y="592516"/>
                  <a:pt x="1787856" y="614149"/>
                </a:cubicBezTo>
                <a:cubicBezTo>
                  <a:pt x="1566265" y="643694"/>
                  <a:pt x="1797475" y="612011"/>
                  <a:pt x="1665026" y="641445"/>
                </a:cubicBezTo>
                <a:cubicBezTo>
                  <a:pt x="1544395" y="668252"/>
                  <a:pt x="1623708" y="641552"/>
                  <a:pt x="1528549" y="668740"/>
                </a:cubicBezTo>
                <a:cubicBezTo>
                  <a:pt x="1514717" y="672692"/>
                  <a:pt x="1500182" y="675402"/>
                  <a:pt x="1487606" y="682388"/>
                </a:cubicBezTo>
                <a:cubicBezTo>
                  <a:pt x="1458929" y="698320"/>
                  <a:pt x="1436841" y="726605"/>
                  <a:pt x="1405719" y="736979"/>
                </a:cubicBezTo>
                <a:cubicBezTo>
                  <a:pt x="1392071" y="741528"/>
                  <a:pt x="1377352" y="743641"/>
                  <a:pt x="1364776" y="750627"/>
                </a:cubicBezTo>
                <a:cubicBezTo>
                  <a:pt x="1336099" y="766559"/>
                  <a:pt x="1315057" y="798784"/>
                  <a:pt x="1282889" y="805218"/>
                </a:cubicBezTo>
                <a:cubicBezTo>
                  <a:pt x="1260143" y="809767"/>
                  <a:pt x="1237029" y="812763"/>
                  <a:pt x="1214650" y="818866"/>
                </a:cubicBezTo>
                <a:cubicBezTo>
                  <a:pt x="1186892" y="826436"/>
                  <a:pt x="1160059" y="837063"/>
                  <a:pt x="1132764" y="846161"/>
                </a:cubicBezTo>
                <a:cubicBezTo>
                  <a:pt x="1119116" y="850710"/>
                  <a:pt x="1105777" y="856320"/>
                  <a:pt x="1091820" y="859809"/>
                </a:cubicBezTo>
                <a:lnTo>
                  <a:pt x="1037229" y="873457"/>
                </a:lnTo>
                <a:lnTo>
                  <a:pt x="955343" y="928048"/>
                </a:lnTo>
                <a:cubicBezTo>
                  <a:pt x="941695" y="937146"/>
                  <a:pt x="929961" y="950156"/>
                  <a:pt x="914400" y="955343"/>
                </a:cubicBezTo>
                <a:lnTo>
                  <a:pt x="791570" y="996287"/>
                </a:lnTo>
                <a:cubicBezTo>
                  <a:pt x="791559" y="996291"/>
                  <a:pt x="709694" y="1023577"/>
                  <a:pt x="709683" y="1023582"/>
                </a:cubicBezTo>
                <a:cubicBezTo>
                  <a:pt x="691486" y="1032681"/>
                  <a:pt x="672538" y="1040411"/>
                  <a:pt x="655092" y="1050878"/>
                </a:cubicBezTo>
                <a:cubicBezTo>
                  <a:pt x="626962" y="1067756"/>
                  <a:pt x="604328" y="1095095"/>
                  <a:pt x="573206" y="1105469"/>
                </a:cubicBezTo>
                <a:cubicBezTo>
                  <a:pt x="559558" y="1110018"/>
                  <a:pt x="545129" y="1112683"/>
                  <a:pt x="532262" y="1119117"/>
                </a:cubicBezTo>
                <a:cubicBezTo>
                  <a:pt x="426432" y="1172031"/>
                  <a:pt x="553291" y="1125754"/>
                  <a:pt x="450376" y="1160060"/>
                </a:cubicBezTo>
                <a:cubicBezTo>
                  <a:pt x="432179" y="1178257"/>
                  <a:pt x="417852" y="1201411"/>
                  <a:pt x="395785" y="1214651"/>
                </a:cubicBezTo>
                <a:cubicBezTo>
                  <a:pt x="371113" y="1229454"/>
                  <a:pt x="313898" y="1241946"/>
                  <a:pt x="313898" y="1241946"/>
                </a:cubicBezTo>
                <a:cubicBezTo>
                  <a:pt x="300250" y="1251045"/>
                  <a:pt x="287626" y="1261906"/>
                  <a:pt x="272955" y="1269242"/>
                </a:cubicBezTo>
                <a:cubicBezTo>
                  <a:pt x="159933" y="1325754"/>
                  <a:pt x="308423" y="1231951"/>
                  <a:pt x="191068" y="1310185"/>
                </a:cubicBezTo>
                <a:cubicBezTo>
                  <a:pt x="127379" y="1405720"/>
                  <a:pt x="163773" y="1373875"/>
                  <a:pt x="95534" y="1419367"/>
                </a:cubicBezTo>
                <a:cubicBezTo>
                  <a:pt x="90985" y="1433015"/>
                  <a:pt x="88873" y="1447735"/>
                  <a:pt x="81886" y="1460311"/>
                </a:cubicBezTo>
                <a:cubicBezTo>
                  <a:pt x="65954" y="1488988"/>
                  <a:pt x="27295" y="1542197"/>
                  <a:pt x="27295" y="1542197"/>
                </a:cubicBezTo>
                <a:cubicBezTo>
                  <a:pt x="22746" y="1560394"/>
                  <a:pt x="18800" y="1578753"/>
                  <a:pt x="13647" y="1596788"/>
                </a:cubicBezTo>
                <a:cubicBezTo>
                  <a:pt x="9695" y="1610620"/>
                  <a:pt x="0" y="1623345"/>
                  <a:pt x="0" y="1637731"/>
                </a:cubicBezTo>
                <a:cubicBezTo>
                  <a:pt x="0" y="1747008"/>
                  <a:pt x="1579" y="1856669"/>
                  <a:pt x="13647" y="1965278"/>
                </a:cubicBezTo>
                <a:cubicBezTo>
                  <a:pt x="15458" y="1981580"/>
                  <a:pt x="27295" y="1997123"/>
                  <a:pt x="40943" y="2006221"/>
                </a:cubicBezTo>
                <a:cubicBezTo>
                  <a:pt x="56550" y="2016626"/>
                  <a:pt x="77499" y="2014716"/>
                  <a:pt x="95534" y="2019869"/>
                </a:cubicBezTo>
                <a:cubicBezTo>
                  <a:pt x="205807" y="2051376"/>
                  <a:pt x="46492" y="2025337"/>
                  <a:pt x="286603" y="2047164"/>
                </a:cubicBezTo>
                <a:cubicBezTo>
                  <a:pt x="386686" y="2042615"/>
                  <a:pt x="488029" y="2049988"/>
                  <a:pt x="586853" y="2033517"/>
                </a:cubicBezTo>
                <a:cubicBezTo>
                  <a:pt x="603033" y="2030820"/>
                  <a:pt x="601341" y="2002820"/>
                  <a:pt x="614149" y="1992573"/>
                </a:cubicBezTo>
                <a:cubicBezTo>
                  <a:pt x="625382" y="1983586"/>
                  <a:pt x="641444" y="1983475"/>
                  <a:pt x="655092" y="1978926"/>
                </a:cubicBezTo>
                <a:cubicBezTo>
                  <a:pt x="689030" y="1956300"/>
                  <a:pt x="711049" y="1939175"/>
                  <a:pt x="750626" y="1924334"/>
                </a:cubicBezTo>
                <a:cubicBezTo>
                  <a:pt x="768189" y="1917748"/>
                  <a:pt x="787021" y="1915236"/>
                  <a:pt x="805218" y="1910687"/>
                </a:cubicBezTo>
                <a:cubicBezTo>
                  <a:pt x="824223" y="1891681"/>
                  <a:pt x="858601" y="1851949"/>
                  <a:pt x="887104" y="1842448"/>
                </a:cubicBezTo>
                <a:cubicBezTo>
                  <a:pt x="913356" y="1833697"/>
                  <a:pt x="941695" y="1833349"/>
                  <a:pt x="968991" y="1828800"/>
                </a:cubicBezTo>
                <a:cubicBezTo>
                  <a:pt x="987188" y="1819702"/>
                  <a:pt x="1005918" y="1811599"/>
                  <a:pt x="1023582" y="1801505"/>
                </a:cubicBezTo>
                <a:cubicBezTo>
                  <a:pt x="1037823" y="1793367"/>
                  <a:pt x="1049854" y="1781545"/>
                  <a:pt x="1064525" y="1774209"/>
                </a:cubicBezTo>
                <a:cubicBezTo>
                  <a:pt x="1077392" y="1767775"/>
                  <a:pt x="1092892" y="1767547"/>
                  <a:pt x="1105468" y="1760561"/>
                </a:cubicBezTo>
                <a:cubicBezTo>
                  <a:pt x="1134145" y="1744629"/>
                  <a:pt x="1156233" y="1716344"/>
                  <a:pt x="1187355" y="1705970"/>
                </a:cubicBezTo>
                <a:cubicBezTo>
                  <a:pt x="1284802" y="1673488"/>
                  <a:pt x="1245301" y="1694635"/>
                  <a:pt x="1310185" y="1651379"/>
                </a:cubicBezTo>
                <a:cubicBezTo>
                  <a:pt x="1296537" y="1646830"/>
                  <a:pt x="1283432" y="1635366"/>
                  <a:pt x="1269241" y="1637731"/>
                </a:cubicBezTo>
                <a:cubicBezTo>
                  <a:pt x="1163415" y="1655369"/>
                  <a:pt x="1259145" y="1675310"/>
                  <a:pt x="1269241" y="1678675"/>
                </a:cubicBezTo>
                <a:cubicBezTo>
                  <a:pt x="1296537" y="1674126"/>
                  <a:pt x="1323993" y="1670454"/>
                  <a:pt x="1351128" y="1665027"/>
                </a:cubicBezTo>
                <a:cubicBezTo>
                  <a:pt x="1402688" y="1654715"/>
                  <a:pt x="1435390" y="1641489"/>
                  <a:pt x="1487606" y="1624084"/>
                </a:cubicBezTo>
                <a:lnTo>
                  <a:pt x="1528549" y="1610436"/>
                </a:lnTo>
                <a:cubicBezTo>
                  <a:pt x="1542197" y="1605887"/>
                  <a:pt x="1557522" y="1604768"/>
                  <a:pt x="1569492" y="1596788"/>
                </a:cubicBezTo>
                <a:cubicBezTo>
                  <a:pt x="1610984" y="1569127"/>
                  <a:pt x="1635906" y="1547326"/>
                  <a:pt x="1692322" y="1542197"/>
                </a:cubicBezTo>
                <a:lnTo>
                  <a:pt x="1842447" y="1528549"/>
                </a:lnTo>
                <a:lnTo>
                  <a:pt x="1965277" y="1487606"/>
                </a:lnTo>
                <a:cubicBezTo>
                  <a:pt x="1978925" y="1483057"/>
                  <a:pt x="1992264" y="1477447"/>
                  <a:pt x="2006220" y="1473958"/>
                </a:cubicBezTo>
                <a:lnTo>
                  <a:pt x="2060812" y="1460311"/>
                </a:lnTo>
                <a:cubicBezTo>
                  <a:pt x="2178140" y="1382091"/>
                  <a:pt x="2029699" y="1475867"/>
                  <a:pt x="2142698" y="1419367"/>
                </a:cubicBezTo>
                <a:cubicBezTo>
                  <a:pt x="2157369" y="1412032"/>
                  <a:pt x="2168652" y="1398734"/>
                  <a:pt x="2183641" y="1392072"/>
                </a:cubicBezTo>
                <a:cubicBezTo>
                  <a:pt x="2209933" y="1380387"/>
                  <a:pt x="2241588" y="1380736"/>
                  <a:pt x="2265528" y="1364776"/>
                </a:cubicBezTo>
                <a:lnTo>
                  <a:pt x="2388358" y="1282890"/>
                </a:lnTo>
                <a:cubicBezTo>
                  <a:pt x="2402006" y="1273791"/>
                  <a:pt x="2413740" y="1260781"/>
                  <a:pt x="2429301" y="1255594"/>
                </a:cubicBezTo>
                <a:cubicBezTo>
                  <a:pt x="2442949" y="1251045"/>
                  <a:pt x="2457377" y="1248380"/>
                  <a:pt x="2470244" y="1241946"/>
                </a:cubicBezTo>
                <a:cubicBezTo>
                  <a:pt x="2564493" y="1194822"/>
                  <a:pt x="2452166" y="1229407"/>
                  <a:pt x="2565779" y="1201003"/>
                </a:cubicBezTo>
                <a:cubicBezTo>
                  <a:pt x="2579427" y="1191905"/>
                  <a:pt x="2595124" y="1185306"/>
                  <a:pt x="2606722" y="1173708"/>
                </a:cubicBezTo>
                <a:cubicBezTo>
                  <a:pt x="2618321" y="1162109"/>
                  <a:pt x="2621210" y="1143011"/>
                  <a:pt x="2634018" y="1132764"/>
                </a:cubicBezTo>
                <a:cubicBezTo>
                  <a:pt x="2645251" y="1123777"/>
                  <a:pt x="2661313" y="1123666"/>
                  <a:pt x="2674961" y="1119117"/>
                </a:cubicBezTo>
                <a:cubicBezTo>
                  <a:pt x="2688609" y="1110018"/>
                  <a:pt x="2702557" y="1101355"/>
                  <a:pt x="2715904" y="1091821"/>
                </a:cubicBezTo>
                <a:cubicBezTo>
                  <a:pt x="2734413" y="1078600"/>
                  <a:pt x="2750746" y="1062163"/>
                  <a:pt x="2770495" y="1050878"/>
                </a:cubicBezTo>
                <a:cubicBezTo>
                  <a:pt x="2782985" y="1043741"/>
                  <a:pt x="2797790" y="1041779"/>
                  <a:pt x="2811438" y="1037230"/>
                </a:cubicBezTo>
                <a:cubicBezTo>
                  <a:pt x="2825086" y="1023582"/>
                  <a:pt x="2836323" y="1006993"/>
                  <a:pt x="2852382" y="996287"/>
                </a:cubicBezTo>
                <a:cubicBezTo>
                  <a:pt x="2864352" y="988307"/>
                  <a:pt x="2880835" y="989776"/>
                  <a:pt x="2893325" y="982639"/>
                </a:cubicBezTo>
                <a:cubicBezTo>
                  <a:pt x="2913074" y="971354"/>
                  <a:pt x="2930646" y="956499"/>
                  <a:pt x="2947916" y="941696"/>
                </a:cubicBezTo>
                <a:cubicBezTo>
                  <a:pt x="3104430" y="807540"/>
                  <a:pt x="2889793" y="986169"/>
                  <a:pt x="3016155" y="859809"/>
                </a:cubicBezTo>
                <a:cubicBezTo>
                  <a:pt x="3027753" y="848211"/>
                  <a:pt x="3043450" y="841612"/>
                  <a:pt x="3057098" y="832514"/>
                </a:cubicBezTo>
                <a:lnTo>
                  <a:pt x="3111689" y="750627"/>
                </a:lnTo>
                <a:cubicBezTo>
                  <a:pt x="3120788" y="736979"/>
                  <a:pt x="3123424" y="714871"/>
                  <a:pt x="3138985" y="709684"/>
                </a:cubicBezTo>
                <a:cubicBezTo>
                  <a:pt x="3195489" y="690849"/>
                  <a:pt x="3167958" y="704016"/>
                  <a:pt x="3220871" y="668740"/>
                </a:cubicBezTo>
                <a:cubicBezTo>
                  <a:pt x="3293663" y="559554"/>
                  <a:pt x="3198122" y="691490"/>
                  <a:pt x="3289110" y="600502"/>
                </a:cubicBezTo>
                <a:cubicBezTo>
                  <a:pt x="3380095" y="509517"/>
                  <a:pt x="3248169" y="605049"/>
                  <a:pt x="3357349" y="532263"/>
                </a:cubicBezTo>
                <a:cubicBezTo>
                  <a:pt x="3361898" y="518615"/>
                  <a:pt x="3364011" y="503896"/>
                  <a:pt x="3370997" y="491320"/>
                </a:cubicBezTo>
                <a:cubicBezTo>
                  <a:pt x="3386929" y="462643"/>
                  <a:pt x="3425588" y="409433"/>
                  <a:pt x="3425588" y="409433"/>
                </a:cubicBezTo>
                <a:cubicBezTo>
                  <a:pt x="3456786" y="315834"/>
                  <a:pt x="3419941" y="432018"/>
                  <a:pt x="3452883" y="300251"/>
                </a:cubicBezTo>
                <a:cubicBezTo>
                  <a:pt x="3456372" y="286295"/>
                  <a:pt x="3461982" y="272956"/>
                  <a:pt x="3466531" y="259308"/>
                </a:cubicBezTo>
                <a:cubicBezTo>
                  <a:pt x="3463667" y="233529"/>
                  <a:pt x="3470719" y="125621"/>
                  <a:pt x="3425588" y="95534"/>
                </a:cubicBezTo>
                <a:cubicBezTo>
                  <a:pt x="3409981" y="85129"/>
                  <a:pt x="3389194" y="86436"/>
                  <a:pt x="3370997" y="81887"/>
                </a:cubicBezTo>
                <a:cubicBezTo>
                  <a:pt x="3349756" y="60646"/>
                  <a:pt x="3319512" y="25049"/>
                  <a:pt x="3289110" y="13648"/>
                </a:cubicBezTo>
                <a:cubicBezTo>
                  <a:pt x="3267390" y="5503"/>
                  <a:pt x="3243617" y="4549"/>
                  <a:pt x="3220871" y="0"/>
                </a:cubicBezTo>
                <a:cubicBezTo>
                  <a:pt x="3184477" y="9099"/>
                  <a:pt x="3146945" y="14476"/>
                  <a:pt x="3111689" y="27296"/>
                </a:cubicBezTo>
                <a:cubicBezTo>
                  <a:pt x="3096274" y="32901"/>
                  <a:pt x="3085417" y="47256"/>
                  <a:pt x="3070746" y="54591"/>
                </a:cubicBezTo>
                <a:cubicBezTo>
                  <a:pt x="3057879" y="61025"/>
                  <a:pt x="3042670" y="61805"/>
                  <a:pt x="3029803" y="68239"/>
                </a:cubicBezTo>
                <a:cubicBezTo>
                  <a:pt x="2970166" y="98057"/>
                  <a:pt x="3020704" y="97809"/>
                  <a:pt x="3002507" y="12283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8" descr="57-1,7">
            <a:extLst>
              <a:ext uri="{FF2B5EF4-FFF2-40B4-BE49-F238E27FC236}">
                <a16:creationId xmlns:a16="http://schemas.microsoft.com/office/drawing/2014/main" id="{93BC21C6-21E0-AF7E-666D-3AEBF3624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CC4880AA-3ADB-61A7-D449-931675B005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8C21C7-3ABB-5149-AB7F-8F33A080F5D5}" type="slidenum">
              <a:rPr lang="en-US" altLang="vi-VN" sz="1200">
                <a:solidFill>
                  <a:srgbClr val="898989"/>
                </a:solidFill>
                <a:latin typeface="Arial" panose="020B0604020202020204" pitchFamily="34" charset="0"/>
              </a:rPr>
              <a:pPr>
                <a:spcBef>
                  <a:spcPct val="0"/>
                </a:spcBef>
                <a:buFontTx/>
                <a:buNone/>
              </a:pPr>
              <a:t>6</a:t>
            </a:fld>
            <a:endParaRPr lang="en-US" altLang="vi-VN" sz="1200">
              <a:solidFill>
                <a:srgbClr val="898989"/>
              </a:solidFill>
              <a:latin typeface="Arial" panose="020B0604020202020204" pitchFamily="34" charset="0"/>
            </a:endParaRPr>
          </a:p>
        </p:txBody>
      </p:sp>
      <p:sp>
        <p:nvSpPr>
          <p:cNvPr id="8195" name="TextBox 4">
            <a:extLst>
              <a:ext uri="{FF2B5EF4-FFF2-40B4-BE49-F238E27FC236}">
                <a16:creationId xmlns:a16="http://schemas.microsoft.com/office/drawing/2014/main" id="{F70F6F94-1005-36B8-0A55-47C895B8F1D1}"/>
              </a:ext>
            </a:extLst>
          </p:cNvPr>
          <p:cNvSpPr txBox="1">
            <a:spLocks noChangeArrowheads="1"/>
          </p:cNvSpPr>
          <p:nvPr/>
        </p:nvSpPr>
        <p:spPr bwMode="auto">
          <a:xfrm>
            <a:off x="685800" y="1457325"/>
            <a:ext cx="1612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solidFill>
                  <a:srgbClr val="0000FF"/>
                </a:solidFill>
                <a:latin typeface="Arial" panose="020B0604020202020204" pitchFamily="34" charset="0"/>
              </a:rPr>
              <a:t>Tế bào </a:t>
            </a:r>
            <a:r>
              <a:rPr lang="el-GR" altLang="en-US" sz="2800">
                <a:solidFill>
                  <a:srgbClr val="0000FF"/>
                </a:solidFill>
                <a:latin typeface="Arial" panose="020B0604020202020204" pitchFamily="34" charset="0"/>
              </a:rPr>
              <a:t>α</a:t>
            </a:r>
            <a:endParaRPr lang="en-US" altLang="en-US" sz="2800">
              <a:solidFill>
                <a:srgbClr val="0000FF"/>
              </a:solidFill>
              <a:latin typeface="Arial" panose="020B0604020202020204" pitchFamily="34" charset="0"/>
            </a:endParaRPr>
          </a:p>
        </p:txBody>
      </p:sp>
      <p:cxnSp>
        <p:nvCxnSpPr>
          <p:cNvPr id="7" name="Straight Arrow Connector 6">
            <a:extLst>
              <a:ext uri="{FF2B5EF4-FFF2-40B4-BE49-F238E27FC236}">
                <a16:creationId xmlns:a16="http://schemas.microsoft.com/office/drawing/2014/main" id="{FA329459-6947-A7C4-4392-573F30A735DC}"/>
              </a:ext>
            </a:extLst>
          </p:cNvPr>
          <p:cNvCxnSpPr/>
          <p:nvPr/>
        </p:nvCxnSpPr>
        <p:spPr>
          <a:xfrm>
            <a:off x="2286000" y="1751013"/>
            <a:ext cx="1219200" cy="1587"/>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8197" name="TextBox 7">
            <a:extLst>
              <a:ext uri="{FF2B5EF4-FFF2-40B4-BE49-F238E27FC236}">
                <a16:creationId xmlns:a16="http://schemas.microsoft.com/office/drawing/2014/main" id="{AEEBE6DF-F8FD-2AA3-6CC8-659A01256669}"/>
              </a:ext>
            </a:extLst>
          </p:cNvPr>
          <p:cNvSpPr txBox="1">
            <a:spLocks noChangeArrowheads="1"/>
          </p:cNvSpPr>
          <p:nvPr/>
        </p:nvSpPr>
        <p:spPr bwMode="auto">
          <a:xfrm>
            <a:off x="3581400" y="1457325"/>
            <a:ext cx="1824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solidFill>
                  <a:srgbClr val="0000FF"/>
                </a:solidFill>
                <a:latin typeface="Arial" panose="020B0604020202020204" pitchFamily="34" charset="0"/>
              </a:rPr>
              <a:t>Glucagon </a:t>
            </a:r>
          </a:p>
        </p:txBody>
      </p:sp>
      <p:cxnSp>
        <p:nvCxnSpPr>
          <p:cNvPr id="9" name="Straight Arrow Connector 8">
            <a:extLst>
              <a:ext uri="{FF2B5EF4-FFF2-40B4-BE49-F238E27FC236}">
                <a16:creationId xmlns:a16="http://schemas.microsoft.com/office/drawing/2014/main" id="{597063C1-00BA-F13E-21A0-E5D9261D5CB8}"/>
              </a:ext>
            </a:extLst>
          </p:cNvPr>
          <p:cNvCxnSpPr/>
          <p:nvPr/>
        </p:nvCxnSpPr>
        <p:spPr>
          <a:xfrm>
            <a:off x="5257800" y="1751013"/>
            <a:ext cx="1143000" cy="1587"/>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8199" name="TextBox 12">
            <a:extLst>
              <a:ext uri="{FF2B5EF4-FFF2-40B4-BE49-F238E27FC236}">
                <a16:creationId xmlns:a16="http://schemas.microsoft.com/office/drawing/2014/main" id="{D1895FD0-15B3-BE13-05C6-F844F66C4345}"/>
              </a:ext>
            </a:extLst>
          </p:cNvPr>
          <p:cNvSpPr txBox="1">
            <a:spLocks noChangeArrowheads="1"/>
          </p:cNvSpPr>
          <p:nvPr/>
        </p:nvSpPr>
        <p:spPr bwMode="auto">
          <a:xfrm>
            <a:off x="6477000" y="1457325"/>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solidFill>
                  <a:srgbClr val="0000FF"/>
                </a:solidFill>
                <a:latin typeface="Arial" panose="020B0604020202020204" pitchFamily="34" charset="0"/>
              </a:rPr>
              <a:t>Glicôgen</a:t>
            </a:r>
          </a:p>
        </p:txBody>
      </p:sp>
      <p:cxnSp>
        <p:nvCxnSpPr>
          <p:cNvPr id="14" name="Straight Arrow Connector 13">
            <a:extLst>
              <a:ext uri="{FF2B5EF4-FFF2-40B4-BE49-F238E27FC236}">
                <a16:creationId xmlns:a16="http://schemas.microsoft.com/office/drawing/2014/main" id="{FFF81548-0736-159D-3655-ED6CF11C447E}"/>
              </a:ext>
            </a:extLst>
          </p:cNvPr>
          <p:cNvCxnSpPr/>
          <p:nvPr/>
        </p:nvCxnSpPr>
        <p:spPr>
          <a:xfrm>
            <a:off x="8001000" y="1751013"/>
            <a:ext cx="1143000" cy="1587"/>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8201" name="TextBox 14">
            <a:extLst>
              <a:ext uri="{FF2B5EF4-FFF2-40B4-BE49-F238E27FC236}">
                <a16:creationId xmlns:a16="http://schemas.microsoft.com/office/drawing/2014/main" id="{7E4FC5B8-D90B-B1A8-68EA-FA6A5E9FC5C1}"/>
              </a:ext>
            </a:extLst>
          </p:cNvPr>
          <p:cNvSpPr txBox="1">
            <a:spLocks noChangeArrowheads="1"/>
          </p:cNvSpPr>
          <p:nvPr/>
        </p:nvSpPr>
        <p:spPr bwMode="auto">
          <a:xfrm>
            <a:off x="9220200" y="1457325"/>
            <a:ext cx="1460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solidFill>
                  <a:srgbClr val="0000FF"/>
                </a:solidFill>
                <a:latin typeface="Arial" panose="020B0604020202020204" pitchFamily="34" charset="0"/>
              </a:rPr>
              <a:t>glucôzơ</a:t>
            </a:r>
          </a:p>
        </p:txBody>
      </p:sp>
      <p:sp>
        <p:nvSpPr>
          <p:cNvPr id="8202" name="TextBox 15">
            <a:extLst>
              <a:ext uri="{FF2B5EF4-FFF2-40B4-BE49-F238E27FC236}">
                <a16:creationId xmlns:a16="http://schemas.microsoft.com/office/drawing/2014/main" id="{0C582830-266A-27D2-C181-7E7556EC4C47}"/>
              </a:ext>
            </a:extLst>
          </p:cNvPr>
          <p:cNvSpPr txBox="1">
            <a:spLocks noChangeArrowheads="1"/>
          </p:cNvSpPr>
          <p:nvPr/>
        </p:nvSpPr>
        <p:spPr bwMode="auto">
          <a:xfrm>
            <a:off x="1219200" y="609600"/>
            <a:ext cx="1010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solidFill>
                  <a:srgbClr val="0000FF"/>
                </a:solidFill>
                <a:latin typeface="Arial" panose="020B0604020202020204" pitchFamily="34" charset="0"/>
              </a:rPr>
              <a:t>Khi lượng đường( glucô) trong máu giảm so với bình thường</a:t>
            </a:r>
          </a:p>
        </p:txBody>
      </p:sp>
      <p:sp>
        <p:nvSpPr>
          <p:cNvPr id="8203" name="TextBox 16">
            <a:extLst>
              <a:ext uri="{FF2B5EF4-FFF2-40B4-BE49-F238E27FC236}">
                <a16:creationId xmlns:a16="http://schemas.microsoft.com/office/drawing/2014/main" id="{98E8D156-C810-1DB9-2775-B01EBAB83244}"/>
              </a:ext>
            </a:extLst>
          </p:cNvPr>
          <p:cNvSpPr txBox="1">
            <a:spLocks noChangeArrowheads="1"/>
          </p:cNvSpPr>
          <p:nvPr/>
        </p:nvSpPr>
        <p:spPr bwMode="auto">
          <a:xfrm>
            <a:off x="1143000" y="2438400"/>
            <a:ext cx="98282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solidFill>
                  <a:srgbClr val="FF0000"/>
                </a:solidFill>
                <a:latin typeface="Arial" panose="020B0604020202020204" pitchFamily="34" charset="0"/>
              </a:rPr>
              <a:t>Khi lượng đường( glucô) trong máu tăng so với bình thường</a:t>
            </a:r>
          </a:p>
          <a:p>
            <a:pPr>
              <a:spcBef>
                <a:spcPct val="0"/>
              </a:spcBef>
              <a:buFontTx/>
              <a:buNone/>
            </a:pPr>
            <a:endParaRPr lang="en-US" altLang="en-US" sz="1800">
              <a:latin typeface="Arial" panose="020B0604020202020204" pitchFamily="34" charset="0"/>
            </a:endParaRPr>
          </a:p>
        </p:txBody>
      </p:sp>
      <p:sp>
        <p:nvSpPr>
          <p:cNvPr id="8204" name="TextBox 17">
            <a:extLst>
              <a:ext uri="{FF2B5EF4-FFF2-40B4-BE49-F238E27FC236}">
                <a16:creationId xmlns:a16="http://schemas.microsoft.com/office/drawing/2014/main" id="{FC2F6ED3-E946-74B7-4714-D68650EE13CE}"/>
              </a:ext>
            </a:extLst>
          </p:cNvPr>
          <p:cNvSpPr txBox="1">
            <a:spLocks noChangeArrowheads="1"/>
          </p:cNvSpPr>
          <p:nvPr/>
        </p:nvSpPr>
        <p:spPr bwMode="auto">
          <a:xfrm>
            <a:off x="609600" y="3733800"/>
            <a:ext cx="1808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Tế bào </a:t>
            </a:r>
            <a:r>
              <a:rPr lang="el-GR" altLang="en-US">
                <a:solidFill>
                  <a:srgbClr val="FF0000"/>
                </a:solidFill>
                <a:latin typeface="Arial" panose="020B0604020202020204" pitchFamily="34" charset="0"/>
              </a:rPr>
              <a:t>β</a:t>
            </a:r>
            <a:endParaRPr lang="en-US" altLang="en-US">
              <a:solidFill>
                <a:srgbClr val="FF0000"/>
              </a:solidFill>
              <a:latin typeface="Arial" panose="020B0604020202020204" pitchFamily="34" charset="0"/>
            </a:endParaRPr>
          </a:p>
        </p:txBody>
      </p:sp>
      <p:cxnSp>
        <p:nvCxnSpPr>
          <p:cNvPr id="19" name="Straight Arrow Connector 18">
            <a:extLst>
              <a:ext uri="{FF2B5EF4-FFF2-40B4-BE49-F238E27FC236}">
                <a16:creationId xmlns:a16="http://schemas.microsoft.com/office/drawing/2014/main" id="{77164AAC-6B72-3461-E201-89DDFAC6F6C6}"/>
              </a:ext>
            </a:extLst>
          </p:cNvPr>
          <p:cNvCxnSpPr/>
          <p:nvPr/>
        </p:nvCxnSpPr>
        <p:spPr>
          <a:xfrm>
            <a:off x="2362200" y="4114800"/>
            <a:ext cx="1219200" cy="1588"/>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8206" name="TextBox 19">
            <a:extLst>
              <a:ext uri="{FF2B5EF4-FFF2-40B4-BE49-F238E27FC236}">
                <a16:creationId xmlns:a16="http://schemas.microsoft.com/office/drawing/2014/main" id="{E2DC065B-9CEC-6665-E214-FB51F94725C9}"/>
              </a:ext>
            </a:extLst>
          </p:cNvPr>
          <p:cNvSpPr txBox="1">
            <a:spLocks noChangeArrowheads="1"/>
          </p:cNvSpPr>
          <p:nvPr/>
        </p:nvSpPr>
        <p:spPr bwMode="auto">
          <a:xfrm>
            <a:off x="3581400" y="3733800"/>
            <a:ext cx="1370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Insulin</a:t>
            </a:r>
          </a:p>
        </p:txBody>
      </p:sp>
      <p:cxnSp>
        <p:nvCxnSpPr>
          <p:cNvPr id="21" name="Straight Arrow Connector 20">
            <a:extLst>
              <a:ext uri="{FF2B5EF4-FFF2-40B4-BE49-F238E27FC236}">
                <a16:creationId xmlns:a16="http://schemas.microsoft.com/office/drawing/2014/main" id="{ECF98319-C586-3DD8-6ED9-77349AE47278}"/>
              </a:ext>
            </a:extLst>
          </p:cNvPr>
          <p:cNvCxnSpPr/>
          <p:nvPr/>
        </p:nvCxnSpPr>
        <p:spPr>
          <a:xfrm>
            <a:off x="4953000" y="4114800"/>
            <a:ext cx="1219200" cy="1588"/>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8208" name="TextBox 21">
            <a:extLst>
              <a:ext uri="{FF2B5EF4-FFF2-40B4-BE49-F238E27FC236}">
                <a16:creationId xmlns:a16="http://schemas.microsoft.com/office/drawing/2014/main" id="{EC163ECF-1EC4-F7B8-47F9-784FB913730C}"/>
              </a:ext>
            </a:extLst>
          </p:cNvPr>
          <p:cNvSpPr txBox="1">
            <a:spLocks noChangeArrowheads="1"/>
          </p:cNvSpPr>
          <p:nvPr/>
        </p:nvSpPr>
        <p:spPr bwMode="auto">
          <a:xfrm>
            <a:off x="6172200" y="3810000"/>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Glucôzơ</a:t>
            </a:r>
          </a:p>
        </p:txBody>
      </p:sp>
      <p:cxnSp>
        <p:nvCxnSpPr>
          <p:cNvPr id="23" name="Straight Arrow Connector 22">
            <a:extLst>
              <a:ext uri="{FF2B5EF4-FFF2-40B4-BE49-F238E27FC236}">
                <a16:creationId xmlns:a16="http://schemas.microsoft.com/office/drawing/2014/main" id="{FF216754-33DE-B76B-EC81-15683341F282}"/>
              </a:ext>
            </a:extLst>
          </p:cNvPr>
          <p:cNvCxnSpPr/>
          <p:nvPr/>
        </p:nvCxnSpPr>
        <p:spPr>
          <a:xfrm>
            <a:off x="8001000" y="4114800"/>
            <a:ext cx="1219200" cy="1588"/>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8210" name="TextBox 23">
            <a:extLst>
              <a:ext uri="{FF2B5EF4-FFF2-40B4-BE49-F238E27FC236}">
                <a16:creationId xmlns:a16="http://schemas.microsoft.com/office/drawing/2014/main" id="{5BF97411-5B79-0BB0-EF59-352BB00129BA}"/>
              </a:ext>
            </a:extLst>
          </p:cNvPr>
          <p:cNvSpPr txBox="1">
            <a:spLocks noChangeArrowheads="1"/>
          </p:cNvSpPr>
          <p:nvPr/>
        </p:nvSpPr>
        <p:spPr bwMode="auto">
          <a:xfrm>
            <a:off x="9323388" y="3810000"/>
            <a:ext cx="1801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Glicôgen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32AF7E75-1636-C56C-1B7D-24E37D1F5626}"/>
              </a:ext>
            </a:extLst>
          </p:cNvPr>
          <p:cNvSpPr txBox="1">
            <a:spLocks noChangeArrowheads="1"/>
          </p:cNvSpPr>
          <p:nvPr/>
        </p:nvSpPr>
        <p:spPr bwMode="auto">
          <a:xfrm>
            <a:off x="0" y="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b="1">
                <a:latin typeface=".VnTime"/>
              </a:rPr>
              <a:t>Khi ®­ưêng huyÕt</a:t>
            </a:r>
          </a:p>
          <a:p>
            <a:pPr eaLnBrk="1" hangingPunct="1">
              <a:spcBef>
                <a:spcPct val="0"/>
              </a:spcBef>
              <a:buFontTx/>
              <a:buNone/>
            </a:pPr>
            <a:r>
              <a:rPr lang="en-US" altLang="en-US" sz="2200" b="1">
                <a:latin typeface=".VnTime"/>
              </a:rPr>
              <a:t>(Sau b÷a ¨n)</a:t>
            </a:r>
          </a:p>
        </p:txBody>
      </p:sp>
      <p:sp>
        <p:nvSpPr>
          <p:cNvPr id="9219" name="Text Box 3">
            <a:extLst>
              <a:ext uri="{FF2B5EF4-FFF2-40B4-BE49-F238E27FC236}">
                <a16:creationId xmlns:a16="http://schemas.microsoft.com/office/drawing/2014/main" id="{00B898C8-AC54-68B4-2BE4-98DFE1631C12}"/>
              </a:ext>
            </a:extLst>
          </p:cNvPr>
          <p:cNvSpPr txBox="1">
            <a:spLocks noChangeArrowheads="1"/>
          </p:cNvSpPr>
          <p:nvPr/>
        </p:nvSpPr>
        <p:spPr bwMode="auto">
          <a:xfrm>
            <a:off x="6908800" y="0"/>
            <a:ext cx="37385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b="1">
                <a:solidFill>
                  <a:srgbClr val="FF0000"/>
                </a:solidFill>
                <a:latin typeface=".VnTime"/>
              </a:rPr>
              <a:t>Khi ®ư­êng huyÕt</a:t>
            </a:r>
          </a:p>
          <a:p>
            <a:pPr eaLnBrk="1" hangingPunct="1">
              <a:spcBef>
                <a:spcPct val="0"/>
              </a:spcBef>
              <a:buFontTx/>
              <a:buNone/>
            </a:pPr>
            <a:r>
              <a:rPr lang="en-US" altLang="en-US" sz="2200" b="1">
                <a:solidFill>
                  <a:srgbClr val="FF0000"/>
                </a:solidFill>
                <a:latin typeface=".VnTime"/>
              </a:rPr>
              <a:t>(Xa b÷a ¨n, c¬ thÓ ho¹t ®éng)</a:t>
            </a:r>
          </a:p>
        </p:txBody>
      </p:sp>
      <p:sp>
        <p:nvSpPr>
          <p:cNvPr id="9220" name="Rectangle 4">
            <a:extLst>
              <a:ext uri="{FF2B5EF4-FFF2-40B4-BE49-F238E27FC236}">
                <a16:creationId xmlns:a16="http://schemas.microsoft.com/office/drawing/2014/main" id="{E1C5D7AF-60F7-84EB-0528-6B1DF93513DC}"/>
              </a:ext>
            </a:extLst>
          </p:cNvPr>
          <p:cNvSpPr>
            <a:spLocks noChangeArrowheads="1"/>
          </p:cNvSpPr>
          <p:nvPr/>
        </p:nvSpPr>
        <p:spPr bwMode="auto">
          <a:xfrm>
            <a:off x="3149600" y="1447800"/>
            <a:ext cx="2844800" cy="990600"/>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latin typeface=".VnTime"/>
              </a:rPr>
              <a:t>TÕ bµo </a:t>
            </a:r>
            <a:r>
              <a:rPr lang="el-GR" altLang="en-US" sz="2400" b="1">
                <a:latin typeface="Times New Roman" panose="02020603050405020304" pitchFamily="18" charset="0"/>
                <a:cs typeface="Times New Roman" panose="02020603050405020304" pitchFamily="18" charset="0"/>
              </a:rPr>
              <a:t>β</a:t>
            </a:r>
          </a:p>
        </p:txBody>
      </p:sp>
      <p:sp>
        <p:nvSpPr>
          <p:cNvPr id="9221" name="Rectangle 5">
            <a:extLst>
              <a:ext uri="{FF2B5EF4-FFF2-40B4-BE49-F238E27FC236}">
                <a16:creationId xmlns:a16="http://schemas.microsoft.com/office/drawing/2014/main" id="{DB987AEB-DCE0-F666-C648-26CA0D1665DB}"/>
              </a:ext>
            </a:extLst>
          </p:cNvPr>
          <p:cNvSpPr>
            <a:spLocks noChangeArrowheads="1"/>
          </p:cNvSpPr>
          <p:nvPr/>
        </p:nvSpPr>
        <p:spPr bwMode="auto">
          <a:xfrm>
            <a:off x="5994400" y="1447800"/>
            <a:ext cx="2743200" cy="990600"/>
          </a:xfrm>
          <a:prstGeom prst="rect">
            <a:avLst/>
          </a:prstGeom>
          <a:solidFill>
            <a:srgbClr val="CC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latin typeface=".VnTime"/>
              </a:rPr>
              <a:t>TÕ bµo </a:t>
            </a:r>
            <a:r>
              <a:rPr lang="el-GR" altLang="en-US" sz="2400" b="1">
                <a:latin typeface="Times New Roman" panose="02020603050405020304" pitchFamily="18" charset="0"/>
                <a:cs typeface="Times New Roman" panose="02020603050405020304" pitchFamily="18" charset="0"/>
              </a:rPr>
              <a:t>α</a:t>
            </a:r>
          </a:p>
        </p:txBody>
      </p:sp>
      <p:sp>
        <p:nvSpPr>
          <p:cNvPr id="9222" name="Rectangle 6">
            <a:extLst>
              <a:ext uri="{FF2B5EF4-FFF2-40B4-BE49-F238E27FC236}">
                <a16:creationId xmlns:a16="http://schemas.microsoft.com/office/drawing/2014/main" id="{BDF75D47-7E92-3108-C50D-AAD066EB65E4}"/>
              </a:ext>
            </a:extLst>
          </p:cNvPr>
          <p:cNvSpPr>
            <a:spLocks noChangeArrowheads="1"/>
          </p:cNvSpPr>
          <p:nvPr/>
        </p:nvSpPr>
        <p:spPr bwMode="auto">
          <a:xfrm>
            <a:off x="5181600" y="1447800"/>
            <a:ext cx="1625600" cy="381000"/>
          </a:xfrm>
          <a:prstGeom prst="rect">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VnTime"/>
              </a:rPr>
              <a:t>§¶o tuþ</a:t>
            </a:r>
          </a:p>
        </p:txBody>
      </p:sp>
      <p:sp>
        <p:nvSpPr>
          <p:cNvPr id="11271" name="Rectangle 7">
            <a:extLst>
              <a:ext uri="{FF2B5EF4-FFF2-40B4-BE49-F238E27FC236}">
                <a16:creationId xmlns:a16="http://schemas.microsoft.com/office/drawing/2014/main" id="{30A846AA-28B9-356F-060A-4DE88A6EDF28}"/>
              </a:ext>
            </a:extLst>
          </p:cNvPr>
          <p:cNvSpPr>
            <a:spLocks noChangeArrowheads="1"/>
          </p:cNvSpPr>
          <p:nvPr/>
        </p:nvSpPr>
        <p:spPr bwMode="auto">
          <a:xfrm>
            <a:off x="3200400" y="3352800"/>
            <a:ext cx="2133600" cy="381000"/>
          </a:xfrm>
          <a:prstGeom prst="rect">
            <a:avLst/>
          </a:prstGeom>
          <a:solidFill>
            <a:srgbClr val="FF99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latin typeface=".VnTime"/>
              </a:rPr>
              <a:t>1</a:t>
            </a:r>
            <a:endParaRPr lang="vi-VN" altLang="en-US" sz="2800" b="1">
              <a:latin typeface=".VnTime"/>
            </a:endParaRPr>
          </a:p>
        </p:txBody>
      </p:sp>
      <p:sp>
        <p:nvSpPr>
          <p:cNvPr id="11272" name="Rectangle 8">
            <a:extLst>
              <a:ext uri="{FF2B5EF4-FFF2-40B4-BE49-F238E27FC236}">
                <a16:creationId xmlns:a16="http://schemas.microsoft.com/office/drawing/2014/main" id="{35E46799-D8F6-A52F-BB98-45E4B6812512}"/>
              </a:ext>
            </a:extLst>
          </p:cNvPr>
          <p:cNvSpPr>
            <a:spLocks noChangeArrowheads="1"/>
          </p:cNvSpPr>
          <p:nvPr/>
        </p:nvSpPr>
        <p:spPr bwMode="auto">
          <a:xfrm>
            <a:off x="6807200" y="3429000"/>
            <a:ext cx="1828800" cy="381000"/>
          </a:xfrm>
          <a:prstGeom prst="rect">
            <a:avLst/>
          </a:prstGeom>
          <a:solidFill>
            <a:srgbClr val="CC99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latin typeface=".VnTime"/>
              </a:rPr>
              <a:t>2</a:t>
            </a:r>
            <a:endParaRPr lang="vi-VN" altLang="en-US" sz="2400" b="1">
              <a:latin typeface=".VnTime"/>
            </a:endParaRPr>
          </a:p>
        </p:txBody>
      </p:sp>
      <p:sp>
        <p:nvSpPr>
          <p:cNvPr id="9225" name="Rectangle 9">
            <a:extLst>
              <a:ext uri="{FF2B5EF4-FFF2-40B4-BE49-F238E27FC236}">
                <a16:creationId xmlns:a16="http://schemas.microsoft.com/office/drawing/2014/main" id="{C068CE8A-FC21-F020-6A64-7688CD7AB6D0}"/>
              </a:ext>
            </a:extLst>
          </p:cNvPr>
          <p:cNvSpPr>
            <a:spLocks noChangeArrowheads="1"/>
          </p:cNvSpPr>
          <p:nvPr/>
        </p:nvSpPr>
        <p:spPr bwMode="auto">
          <a:xfrm>
            <a:off x="1320800" y="4724400"/>
            <a:ext cx="2032000" cy="381000"/>
          </a:xfrm>
          <a:prstGeom prst="rect">
            <a:avLst/>
          </a:prstGeom>
          <a:solidFill>
            <a:srgbClr val="008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VnTime"/>
              </a:rPr>
              <a:t>Gluc«z¬</a:t>
            </a:r>
          </a:p>
        </p:txBody>
      </p:sp>
      <p:sp>
        <p:nvSpPr>
          <p:cNvPr id="9226" name="Rectangle 10">
            <a:extLst>
              <a:ext uri="{FF2B5EF4-FFF2-40B4-BE49-F238E27FC236}">
                <a16:creationId xmlns:a16="http://schemas.microsoft.com/office/drawing/2014/main" id="{0FB10E67-9EE7-DD6D-7741-C8C163E6F129}"/>
              </a:ext>
            </a:extLst>
          </p:cNvPr>
          <p:cNvSpPr>
            <a:spLocks noChangeArrowheads="1"/>
          </p:cNvSpPr>
          <p:nvPr/>
        </p:nvSpPr>
        <p:spPr bwMode="auto">
          <a:xfrm>
            <a:off x="5105400" y="4648200"/>
            <a:ext cx="1828800" cy="381000"/>
          </a:xfrm>
          <a:prstGeom prst="rect">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400">
              <a:latin typeface=".VnTime"/>
            </a:endParaRPr>
          </a:p>
        </p:txBody>
      </p:sp>
      <p:sp>
        <p:nvSpPr>
          <p:cNvPr id="9227" name="Rectangle 11">
            <a:extLst>
              <a:ext uri="{FF2B5EF4-FFF2-40B4-BE49-F238E27FC236}">
                <a16:creationId xmlns:a16="http://schemas.microsoft.com/office/drawing/2014/main" id="{D9EC06B2-9085-8813-E8C3-06B780AC54B0}"/>
              </a:ext>
            </a:extLst>
          </p:cNvPr>
          <p:cNvSpPr>
            <a:spLocks noChangeArrowheads="1"/>
          </p:cNvSpPr>
          <p:nvPr/>
        </p:nvSpPr>
        <p:spPr bwMode="auto">
          <a:xfrm>
            <a:off x="8534400" y="4724400"/>
            <a:ext cx="2032000" cy="381000"/>
          </a:xfrm>
          <a:prstGeom prst="rect">
            <a:avLst/>
          </a:prstGeom>
          <a:solidFill>
            <a:srgbClr val="008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VnTime"/>
              </a:rPr>
              <a:t>Gluc«z¬</a:t>
            </a:r>
          </a:p>
        </p:txBody>
      </p:sp>
      <p:sp>
        <p:nvSpPr>
          <p:cNvPr id="50188" name="Text Box 12">
            <a:extLst>
              <a:ext uri="{FF2B5EF4-FFF2-40B4-BE49-F238E27FC236}">
                <a16:creationId xmlns:a16="http://schemas.microsoft.com/office/drawing/2014/main" id="{7AFA7CBE-1460-EB6D-BFF9-A719A8F792D2}"/>
              </a:ext>
            </a:extLst>
          </p:cNvPr>
          <p:cNvSpPr txBox="1">
            <a:spLocks noChangeArrowheads="1"/>
          </p:cNvSpPr>
          <p:nvPr/>
        </p:nvSpPr>
        <p:spPr bwMode="auto">
          <a:xfrm>
            <a:off x="2438400" y="5410200"/>
            <a:ext cx="3962400" cy="708025"/>
          </a:xfrm>
          <a:prstGeom prst="rect">
            <a:avLst/>
          </a:prstGeom>
          <a:noFill/>
          <a:ln w="9525">
            <a:noFill/>
            <a:miter lim="800000"/>
            <a:headEnd/>
            <a:tailEnd/>
          </a:ln>
          <a:effectLst/>
        </p:spPr>
        <p:txBody>
          <a:bodyPr>
            <a:spAutoFit/>
          </a:bodyPr>
          <a:lstStyle/>
          <a:p>
            <a:pPr>
              <a:defRPr/>
            </a:pPr>
            <a:r>
              <a:rPr lang="en-US" sz="2000" b="1" dirty="0">
                <a:effectLst>
                  <a:outerShdw blurRad="38100" dist="38100" dir="2700000" algn="tl">
                    <a:srgbClr val="C0C0C0"/>
                  </a:outerShdw>
                </a:effectLst>
                <a:latin typeface=".VnTime" pitchFamily="34" charset="0"/>
              </a:rPr>
              <a:t>§ư­êng huyÕt gi¶m xuèng møc </a:t>
            </a:r>
            <a:r>
              <a:rPr lang="en-US" sz="2000" b="1" dirty="0">
                <a:effectLst>
                  <a:outerShdw blurRad="38100" dist="38100" dir="2700000" algn="tl">
                    <a:srgbClr val="C0C0C0"/>
                  </a:outerShdw>
                </a:effectLst>
                <a:latin typeface="VNI Times" pitchFamily="2" charset="0"/>
              </a:rPr>
              <a:t>bình thường</a:t>
            </a:r>
          </a:p>
        </p:txBody>
      </p:sp>
      <p:sp>
        <p:nvSpPr>
          <p:cNvPr id="9229" name="AutoShape 13">
            <a:extLst>
              <a:ext uri="{FF2B5EF4-FFF2-40B4-BE49-F238E27FC236}">
                <a16:creationId xmlns:a16="http://schemas.microsoft.com/office/drawing/2014/main" id="{926BB4C5-BD6B-5790-0E83-5F4D2DDEC704}"/>
              </a:ext>
            </a:extLst>
          </p:cNvPr>
          <p:cNvSpPr>
            <a:spLocks/>
          </p:cNvSpPr>
          <p:nvPr/>
        </p:nvSpPr>
        <p:spPr bwMode="auto">
          <a:xfrm rot="-5400000">
            <a:off x="4051300" y="3670300"/>
            <a:ext cx="228600" cy="3251200"/>
          </a:xfrm>
          <a:prstGeom prst="leftBrace">
            <a:avLst>
              <a:gd name="adj1" fmla="val 88889"/>
              <a:gd name="adj2" fmla="val 4986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Arial" panose="020B0604020202020204" pitchFamily="34" charset="0"/>
            </a:endParaRPr>
          </a:p>
        </p:txBody>
      </p:sp>
      <p:sp>
        <p:nvSpPr>
          <p:cNvPr id="9230" name="AutoShape 14">
            <a:extLst>
              <a:ext uri="{FF2B5EF4-FFF2-40B4-BE49-F238E27FC236}">
                <a16:creationId xmlns:a16="http://schemas.microsoft.com/office/drawing/2014/main" id="{9503F8F4-B161-99A3-E435-3BE6E2836B37}"/>
              </a:ext>
            </a:extLst>
          </p:cNvPr>
          <p:cNvSpPr>
            <a:spLocks/>
          </p:cNvSpPr>
          <p:nvPr/>
        </p:nvSpPr>
        <p:spPr bwMode="auto">
          <a:xfrm rot="5400000">
            <a:off x="7810500" y="3568700"/>
            <a:ext cx="228600" cy="3454400"/>
          </a:xfrm>
          <a:prstGeom prst="rightBrace">
            <a:avLst>
              <a:gd name="adj1" fmla="val 94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Arial" panose="020B0604020202020204" pitchFamily="34" charset="0"/>
            </a:endParaRPr>
          </a:p>
        </p:txBody>
      </p:sp>
      <p:sp>
        <p:nvSpPr>
          <p:cNvPr id="50191" name="Text Box 15">
            <a:extLst>
              <a:ext uri="{FF2B5EF4-FFF2-40B4-BE49-F238E27FC236}">
                <a16:creationId xmlns:a16="http://schemas.microsoft.com/office/drawing/2014/main" id="{7AB9E9DC-A133-1049-6DC6-2887E261ADE7}"/>
              </a:ext>
            </a:extLst>
          </p:cNvPr>
          <p:cNvSpPr txBox="1">
            <a:spLocks noChangeArrowheads="1"/>
          </p:cNvSpPr>
          <p:nvPr/>
        </p:nvSpPr>
        <p:spPr bwMode="auto">
          <a:xfrm>
            <a:off x="6502400" y="5410200"/>
            <a:ext cx="3556000" cy="701675"/>
          </a:xfrm>
          <a:prstGeom prst="rect">
            <a:avLst/>
          </a:prstGeom>
          <a:no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VnTime" pitchFamily="34" charset="0"/>
              </a:rPr>
              <a:t>§</a:t>
            </a:r>
            <a:r>
              <a:rPr lang="en-US" sz="2000" b="1" dirty="0" err="1">
                <a:solidFill>
                  <a:srgbClr val="FF0000"/>
                </a:solidFill>
                <a:effectLst>
                  <a:outerShdw blurRad="38100" dist="38100" dir="2700000" algn="tl">
                    <a:srgbClr val="C0C0C0"/>
                  </a:outerShdw>
                </a:effectLst>
                <a:latin typeface=".VnTime" pitchFamily="34" charset="0"/>
              </a:rPr>
              <a:t>ư­êng</a:t>
            </a:r>
            <a:r>
              <a:rPr lang="en-US" sz="2000" b="1" dirty="0">
                <a:solidFill>
                  <a:srgbClr val="FF0000"/>
                </a:solidFill>
                <a:effectLst>
                  <a:outerShdw blurRad="38100" dist="38100" dir="2700000" algn="tl">
                    <a:srgbClr val="C0C0C0"/>
                  </a:outerShdw>
                </a:effectLst>
                <a:latin typeface=".VnTime" pitchFamily="34" charset="0"/>
              </a:rPr>
              <a:t> </a:t>
            </a:r>
            <a:r>
              <a:rPr lang="en-US" sz="2000" b="1" dirty="0" err="1">
                <a:solidFill>
                  <a:srgbClr val="FF0000"/>
                </a:solidFill>
                <a:effectLst>
                  <a:outerShdw blurRad="38100" dist="38100" dir="2700000" algn="tl">
                    <a:srgbClr val="C0C0C0"/>
                  </a:outerShdw>
                </a:effectLst>
                <a:latin typeface=".VnTime" pitchFamily="34" charset="0"/>
              </a:rPr>
              <a:t>huyÕt</a:t>
            </a:r>
            <a:r>
              <a:rPr lang="en-US" sz="2000" b="1" dirty="0">
                <a:solidFill>
                  <a:srgbClr val="FF0000"/>
                </a:solidFill>
                <a:effectLst>
                  <a:outerShdw blurRad="38100" dist="38100" dir="2700000" algn="tl">
                    <a:srgbClr val="C0C0C0"/>
                  </a:outerShdw>
                </a:effectLst>
                <a:latin typeface=".VnTime" pitchFamily="34" charset="0"/>
              </a:rPr>
              <a:t> </a:t>
            </a:r>
            <a:r>
              <a:rPr lang="en-US" sz="2000" b="1" dirty="0" err="1">
                <a:solidFill>
                  <a:srgbClr val="FF0000"/>
                </a:solidFill>
                <a:effectLst>
                  <a:outerShdw blurRad="38100" dist="38100" dir="2700000" algn="tl">
                    <a:srgbClr val="C0C0C0"/>
                  </a:outerShdw>
                </a:effectLst>
                <a:latin typeface=".VnTime" pitchFamily="34" charset="0"/>
              </a:rPr>
              <a:t>t¨ng</a:t>
            </a:r>
            <a:r>
              <a:rPr lang="en-US" sz="2000" b="1" dirty="0">
                <a:solidFill>
                  <a:srgbClr val="FF0000"/>
                </a:solidFill>
                <a:effectLst>
                  <a:outerShdw blurRad="38100" dist="38100" dir="2700000" algn="tl">
                    <a:srgbClr val="C0C0C0"/>
                  </a:outerShdw>
                </a:effectLst>
                <a:latin typeface=".VnTime" pitchFamily="34" charset="0"/>
              </a:rPr>
              <a:t> </a:t>
            </a:r>
            <a:r>
              <a:rPr lang="en-US" sz="2000" b="1" dirty="0" err="1">
                <a:solidFill>
                  <a:srgbClr val="FF0000"/>
                </a:solidFill>
                <a:effectLst>
                  <a:outerShdw blurRad="38100" dist="38100" dir="2700000" algn="tl">
                    <a:srgbClr val="C0C0C0"/>
                  </a:outerShdw>
                </a:effectLst>
                <a:latin typeface=".VnTime" pitchFamily="34" charset="0"/>
              </a:rPr>
              <a:t>lªn</a:t>
            </a:r>
            <a:endParaRPr lang="en-US" sz="2000" b="1" dirty="0">
              <a:solidFill>
                <a:srgbClr val="FF0000"/>
              </a:solidFill>
              <a:effectLst>
                <a:outerShdw blurRad="38100" dist="38100" dir="2700000" algn="tl">
                  <a:srgbClr val="C0C0C0"/>
                </a:outerShdw>
              </a:effectLst>
              <a:latin typeface=".VnTime" pitchFamily="34" charset="0"/>
            </a:endParaRPr>
          </a:p>
          <a:p>
            <a:pPr>
              <a:defRPr/>
            </a:pPr>
            <a:r>
              <a:rPr lang="en-US" sz="2000" b="1" dirty="0">
                <a:solidFill>
                  <a:srgbClr val="FF0000"/>
                </a:solidFill>
                <a:effectLst>
                  <a:outerShdw blurRad="38100" dist="38100" dir="2700000" algn="tl">
                    <a:srgbClr val="C0C0C0"/>
                  </a:outerShdw>
                </a:effectLst>
                <a:latin typeface=".VnTime" pitchFamily="34" charset="0"/>
              </a:rPr>
              <a:t>møc b×nh th</a:t>
            </a:r>
            <a:r>
              <a:rPr lang="en-US" sz="2000" b="1" dirty="0">
                <a:solidFill>
                  <a:srgbClr val="FF0000"/>
                </a:solidFill>
                <a:effectLst>
                  <a:outerShdw blurRad="38100" dist="38100" dir="2700000" algn="tl">
                    <a:srgbClr val="C0C0C0"/>
                  </a:outerShdw>
                </a:effectLst>
                <a:latin typeface="Time new roman"/>
              </a:rPr>
              <a:t>ường</a:t>
            </a:r>
            <a:endParaRPr lang="en-US" sz="2000" b="1" dirty="0">
              <a:solidFill>
                <a:srgbClr val="FF0000"/>
              </a:solidFill>
              <a:effectLst>
                <a:outerShdw blurRad="38100" dist="38100" dir="2700000" algn="tl">
                  <a:srgbClr val="C0C0C0"/>
                </a:outerShdw>
              </a:effectLst>
              <a:latin typeface=".VnTime" pitchFamily="34" charset="0"/>
            </a:endParaRPr>
          </a:p>
        </p:txBody>
      </p:sp>
      <p:sp>
        <p:nvSpPr>
          <p:cNvPr id="9232" name="Line 16">
            <a:extLst>
              <a:ext uri="{FF2B5EF4-FFF2-40B4-BE49-F238E27FC236}">
                <a16:creationId xmlns:a16="http://schemas.microsoft.com/office/drawing/2014/main" id="{48938784-BB75-8B77-FC2B-5705C840B6EB}"/>
              </a:ext>
            </a:extLst>
          </p:cNvPr>
          <p:cNvSpPr>
            <a:spLocks noChangeShapeType="1"/>
          </p:cNvSpPr>
          <p:nvPr/>
        </p:nvSpPr>
        <p:spPr bwMode="auto">
          <a:xfrm flipH="1">
            <a:off x="711200" y="5791200"/>
            <a:ext cx="172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9233" name="Line 17">
            <a:extLst>
              <a:ext uri="{FF2B5EF4-FFF2-40B4-BE49-F238E27FC236}">
                <a16:creationId xmlns:a16="http://schemas.microsoft.com/office/drawing/2014/main" id="{9BCB0297-69C3-D828-C544-0BD400476C78}"/>
              </a:ext>
            </a:extLst>
          </p:cNvPr>
          <p:cNvSpPr>
            <a:spLocks noChangeShapeType="1"/>
          </p:cNvSpPr>
          <p:nvPr/>
        </p:nvSpPr>
        <p:spPr bwMode="auto">
          <a:xfrm flipV="1">
            <a:off x="711200" y="18288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9234" name="Line 18">
            <a:extLst>
              <a:ext uri="{FF2B5EF4-FFF2-40B4-BE49-F238E27FC236}">
                <a16:creationId xmlns:a16="http://schemas.microsoft.com/office/drawing/2014/main" id="{D4780182-5D8D-B538-2C78-EF4B1E289BEC}"/>
              </a:ext>
            </a:extLst>
          </p:cNvPr>
          <p:cNvSpPr>
            <a:spLocks noChangeShapeType="1"/>
          </p:cNvSpPr>
          <p:nvPr/>
        </p:nvSpPr>
        <p:spPr bwMode="auto">
          <a:xfrm>
            <a:off x="711200" y="1828800"/>
            <a:ext cx="2438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9235" name="Line 19">
            <a:extLst>
              <a:ext uri="{FF2B5EF4-FFF2-40B4-BE49-F238E27FC236}">
                <a16:creationId xmlns:a16="http://schemas.microsoft.com/office/drawing/2014/main" id="{D819DA51-903B-693C-0A3B-A04191723F32}"/>
              </a:ext>
            </a:extLst>
          </p:cNvPr>
          <p:cNvSpPr>
            <a:spLocks noChangeShapeType="1"/>
          </p:cNvSpPr>
          <p:nvPr/>
        </p:nvSpPr>
        <p:spPr bwMode="auto">
          <a:xfrm>
            <a:off x="9652000" y="5791200"/>
            <a:ext cx="203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9236" name="Line 20">
            <a:extLst>
              <a:ext uri="{FF2B5EF4-FFF2-40B4-BE49-F238E27FC236}">
                <a16:creationId xmlns:a16="http://schemas.microsoft.com/office/drawing/2014/main" id="{87B251FE-428F-199A-D7F0-88623ADF5756}"/>
              </a:ext>
            </a:extLst>
          </p:cNvPr>
          <p:cNvSpPr>
            <a:spLocks noChangeShapeType="1"/>
          </p:cNvSpPr>
          <p:nvPr/>
        </p:nvSpPr>
        <p:spPr bwMode="auto">
          <a:xfrm flipV="1">
            <a:off x="11684000" y="18288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9237" name="Line 21">
            <a:extLst>
              <a:ext uri="{FF2B5EF4-FFF2-40B4-BE49-F238E27FC236}">
                <a16:creationId xmlns:a16="http://schemas.microsoft.com/office/drawing/2014/main" id="{A9730A4D-0AA5-AFBD-189B-EA6E4AEBE5AB}"/>
              </a:ext>
            </a:extLst>
          </p:cNvPr>
          <p:cNvSpPr>
            <a:spLocks noChangeShapeType="1"/>
          </p:cNvSpPr>
          <p:nvPr/>
        </p:nvSpPr>
        <p:spPr bwMode="auto">
          <a:xfrm flipH="1">
            <a:off x="8737600" y="1828800"/>
            <a:ext cx="294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9238" name="Line 22">
            <a:extLst>
              <a:ext uri="{FF2B5EF4-FFF2-40B4-BE49-F238E27FC236}">
                <a16:creationId xmlns:a16="http://schemas.microsoft.com/office/drawing/2014/main" id="{043A0234-35FA-BA7C-20A7-4A599720F073}"/>
              </a:ext>
            </a:extLst>
          </p:cNvPr>
          <p:cNvSpPr>
            <a:spLocks noChangeShapeType="1"/>
          </p:cNvSpPr>
          <p:nvPr/>
        </p:nvSpPr>
        <p:spPr bwMode="auto">
          <a:xfrm>
            <a:off x="3352800" y="4876800"/>
            <a:ext cx="172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9239" name="Line 23">
            <a:extLst>
              <a:ext uri="{FF2B5EF4-FFF2-40B4-BE49-F238E27FC236}">
                <a16:creationId xmlns:a16="http://schemas.microsoft.com/office/drawing/2014/main" id="{C92016EC-A966-E17B-1A35-E157BE9D4150}"/>
              </a:ext>
            </a:extLst>
          </p:cNvPr>
          <p:cNvSpPr>
            <a:spLocks noChangeShapeType="1"/>
          </p:cNvSpPr>
          <p:nvPr/>
        </p:nvSpPr>
        <p:spPr bwMode="auto">
          <a:xfrm>
            <a:off x="6908800" y="4953000"/>
            <a:ext cx="1625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9240" name="Line 24">
            <a:extLst>
              <a:ext uri="{FF2B5EF4-FFF2-40B4-BE49-F238E27FC236}">
                <a16:creationId xmlns:a16="http://schemas.microsoft.com/office/drawing/2014/main" id="{DC8079C1-F8C2-BAE1-0776-2CF3C41490C6}"/>
              </a:ext>
            </a:extLst>
          </p:cNvPr>
          <p:cNvSpPr>
            <a:spLocks noChangeShapeType="1"/>
          </p:cNvSpPr>
          <p:nvPr/>
        </p:nvSpPr>
        <p:spPr bwMode="auto">
          <a:xfrm>
            <a:off x="4267200" y="3810000"/>
            <a:ext cx="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9241" name="Line 25">
            <a:extLst>
              <a:ext uri="{FF2B5EF4-FFF2-40B4-BE49-F238E27FC236}">
                <a16:creationId xmlns:a16="http://schemas.microsoft.com/office/drawing/2014/main" id="{5CB91AA8-AB9D-AE7C-0185-AB62202AEA50}"/>
              </a:ext>
            </a:extLst>
          </p:cNvPr>
          <p:cNvSpPr>
            <a:spLocks noChangeShapeType="1"/>
          </p:cNvSpPr>
          <p:nvPr/>
        </p:nvSpPr>
        <p:spPr bwMode="auto">
          <a:xfrm>
            <a:off x="7721600" y="3810000"/>
            <a:ext cx="0" cy="1143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9242" name="Line 26">
            <a:extLst>
              <a:ext uri="{FF2B5EF4-FFF2-40B4-BE49-F238E27FC236}">
                <a16:creationId xmlns:a16="http://schemas.microsoft.com/office/drawing/2014/main" id="{CF400FAA-2F7C-9B53-3C11-E3C2008B7649}"/>
              </a:ext>
            </a:extLst>
          </p:cNvPr>
          <p:cNvSpPr>
            <a:spLocks noChangeShapeType="1"/>
          </p:cNvSpPr>
          <p:nvPr/>
        </p:nvSpPr>
        <p:spPr bwMode="auto">
          <a:xfrm>
            <a:off x="4267200" y="2438400"/>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9243" name="Line 27">
            <a:extLst>
              <a:ext uri="{FF2B5EF4-FFF2-40B4-BE49-F238E27FC236}">
                <a16:creationId xmlns:a16="http://schemas.microsoft.com/office/drawing/2014/main" id="{281FAFC1-5920-873E-DE13-FD3C9E8BB106}"/>
              </a:ext>
            </a:extLst>
          </p:cNvPr>
          <p:cNvSpPr>
            <a:spLocks noChangeShapeType="1"/>
          </p:cNvSpPr>
          <p:nvPr/>
        </p:nvSpPr>
        <p:spPr bwMode="auto">
          <a:xfrm>
            <a:off x="7721600" y="25146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9244" name="Line 28">
            <a:extLst>
              <a:ext uri="{FF2B5EF4-FFF2-40B4-BE49-F238E27FC236}">
                <a16:creationId xmlns:a16="http://schemas.microsoft.com/office/drawing/2014/main" id="{D54F6C8E-D6EA-A57A-0CD1-E78AB020355C}"/>
              </a:ext>
            </a:extLst>
          </p:cNvPr>
          <p:cNvSpPr>
            <a:spLocks noChangeShapeType="1"/>
          </p:cNvSpPr>
          <p:nvPr/>
        </p:nvSpPr>
        <p:spPr bwMode="auto">
          <a:xfrm>
            <a:off x="3048000" y="762000"/>
            <a:ext cx="1422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9245" name="Line 29">
            <a:extLst>
              <a:ext uri="{FF2B5EF4-FFF2-40B4-BE49-F238E27FC236}">
                <a16:creationId xmlns:a16="http://schemas.microsoft.com/office/drawing/2014/main" id="{F74AD229-7B6B-330A-0ACD-5F2944994BB0}"/>
              </a:ext>
            </a:extLst>
          </p:cNvPr>
          <p:cNvSpPr>
            <a:spLocks noChangeShapeType="1"/>
          </p:cNvSpPr>
          <p:nvPr/>
        </p:nvSpPr>
        <p:spPr bwMode="auto">
          <a:xfrm flipH="1">
            <a:off x="7315200" y="762000"/>
            <a:ext cx="1117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9246" name="Oval 30">
            <a:extLst>
              <a:ext uri="{FF2B5EF4-FFF2-40B4-BE49-F238E27FC236}">
                <a16:creationId xmlns:a16="http://schemas.microsoft.com/office/drawing/2014/main" id="{232068DE-C1A6-0D31-8C0F-7C4792949F08}"/>
              </a:ext>
            </a:extLst>
          </p:cNvPr>
          <p:cNvSpPr>
            <a:spLocks noChangeArrowheads="1"/>
          </p:cNvSpPr>
          <p:nvPr/>
        </p:nvSpPr>
        <p:spPr bwMode="auto">
          <a:xfrm>
            <a:off x="508000" y="6019800"/>
            <a:ext cx="508000" cy="381000"/>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latin typeface=".VnTime"/>
              </a:rPr>
              <a:t>+</a:t>
            </a:r>
          </a:p>
        </p:txBody>
      </p:sp>
      <p:sp>
        <p:nvSpPr>
          <p:cNvPr id="9247" name="Text Box 31">
            <a:extLst>
              <a:ext uri="{FF2B5EF4-FFF2-40B4-BE49-F238E27FC236}">
                <a16:creationId xmlns:a16="http://schemas.microsoft.com/office/drawing/2014/main" id="{83BE92FF-52A1-F61C-F7CB-7CFE4B04968D}"/>
              </a:ext>
            </a:extLst>
          </p:cNvPr>
          <p:cNvSpPr txBox="1">
            <a:spLocks noChangeArrowheads="1"/>
          </p:cNvSpPr>
          <p:nvPr/>
        </p:nvSpPr>
        <p:spPr bwMode="auto">
          <a:xfrm>
            <a:off x="1016000" y="6019800"/>
            <a:ext cx="1463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VnTime"/>
              </a:rPr>
              <a:t>: </a:t>
            </a:r>
            <a:r>
              <a:rPr lang="en-US" altLang="en-US" sz="2000" b="1">
                <a:latin typeface=".VnTime"/>
              </a:rPr>
              <a:t>KÝch thÝch</a:t>
            </a:r>
          </a:p>
        </p:txBody>
      </p:sp>
      <p:sp>
        <p:nvSpPr>
          <p:cNvPr id="9248" name="Oval 32">
            <a:extLst>
              <a:ext uri="{FF2B5EF4-FFF2-40B4-BE49-F238E27FC236}">
                <a16:creationId xmlns:a16="http://schemas.microsoft.com/office/drawing/2014/main" id="{A287764C-8426-395A-1F41-E223DC41C1C8}"/>
              </a:ext>
            </a:extLst>
          </p:cNvPr>
          <p:cNvSpPr>
            <a:spLocks noChangeArrowheads="1"/>
          </p:cNvSpPr>
          <p:nvPr/>
        </p:nvSpPr>
        <p:spPr bwMode="auto">
          <a:xfrm>
            <a:off x="508000" y="6477000"/>
            <a:ext cx="508000" cy="381000"/>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latin typeface=".VnTime"/>
              </a:rPr>
              <a:t>-</a:t>
            </a:r>
          </a:p>
        </p:txBody>
      </p:sp>
      <p:sp>
        <p:nvSpPr>
          <p:cNvPr id="9249" name="Text Box 33">
            <a:extLst>
              <a:ext uri="{FF2B5EF4-FFF2-40B4-BE49-F238E27FC236}">
                <a16:creationId xmlns:a16="http://schemas.microsoft.com/office/drawing/2014/main" id="{F9839824-DE26-CB76-D640-31DAFAFF16DD}"/>
              </a:ext>
            </a:extLst>
          </p:cNvPr>
          <p:cNvSpPr txBox="1">
            <a:spLocks noChangeArrowheads="1"/>
          </p:cNvSpPr>
          <p:nvPr/>
        </p:nvSpPr>
        <p:spPr bwMode="auto">
          <a:xfrm>
            <a:off x="1016000" y="6461125"/>
            <a:ext cx="134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VnTime"/>
              </a:rPr>
              <a:t>: </a:t>
            </a:r>
            <a:r>
              <a:rPr lang="en-US" altLang="en-US" sz="2000" b="1">
                <a:latin typeface=".VnTime"/>
              </a:rPr>
              <a:t>K×m h·m</a:t>
            </a:r>
          </a:p>
        </p:txBody>
      </p:sp>
      <p:sp>
        <p:nvSpPr>
          <p:cNvPr id="9250" name="Oval 34">
            <a:extLst>
              <a:ext uri="{FF2B5EF4-FFF2-40B4-BE49-F238E27FC236}">
                <a16:creationId xmlns:a16="http://schemas.microsoft.com/office/drawing/2014/main" id="{9C6BFB40-6991-543B-4130-74CD8B6ED127}"/>
              </a:ext>
            </a:extLst>
          </p:cNvPr>
          <p:cNvSpPr>
            <a:spLocks noChangeArrowheads="1"/>
          </p:cNvSpPr>
          <p:nvPr/>
        </p:nvSpPr>
        <p:spPr bwMode="auto">
          <a:xfrm>
            <a:off x="2844800" y="914400"/>
            <a:ext cx="508000" cy="381000"/>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solidFill>
                  <a:srgbClr val="FF0000"/>
                </a:solidFill>
                <a:latin typeface=".VnTime"/>
              </a:rPr>
              <a:t>+</a:t>
            </a:r>
          </a:p>
        </p:txBody>
      </p:sp>
      <p:sp>
        <p:nvSpPr>
          <p:cNvPr id="9251" name="Oval 35">
            <a:extLst>
              <a:ext uri="{FF2B5EF4-FFF2-40B4-BE49-F238E27FC236}">
                <a16:creationId xmlns:a16="http://schemas.microsoft.com/office/drawing/2014/main" id="{7C67C68B-CC75-E917-9F72-C7D0E2D0D297}"/>
              </a:ext>
            </a:extLst>
          </p:cNvPr>
          <p:cNvSpPr>
            <a:spLocks noChangeArrowheads="1"/>
          </p:cNvSpPr>
          <p:nvPr/>
        </p:nvSpPr>
        <p:spPr bwMode="auto">
          <a:xfrm>
            <a:off x="8128000" y="914400"/>
            <a:ext cx="508000" cy="381000"/>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solidFill>
                  <a:srgbClr val="FF0000"/>
                </a:solidFill>
                <a:latin typeface=".VnTime"/>
              </a:rPr>
              <a:t>+</a:t>
            </a:r>
          </a:p>
        </p:txBody>
      </p:sp>
      <p:sp>
        <p:nvSpPr>
          <p:cNvPr id="9252" name="Oval 36">
            <a:extLst>
              <a:ext uri="{FF2B5EF4-FFF2-40B4-BE49-F238E27FC236}">
                <a16:creationId xmlns:a16="http://schemas.microsoft.com/office/drawing/2014/main" id="{6B5CC201-73CC-4D61-CE40-1B10F676FCE6}"/>
              </a:ext>
            </a:extLst>
          </p:cNvPr>
          <p:cNvSpPr>
            <a:spLocks noChangeArrowheads="1"/>
          </p:cNvSpPr>
          <p:nvPr/>
        </p:nvSpPr>
        <p:spPr bwMode="auto">
          <a:xfrm>
            <a:off x="203200" y="3276600"/>
            <a:ext cx="508000" cy="381000"/>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solidFill>
                  <a:srgbClr val="002060"/>
                </a:solidFill>
                <a:latin typeface=".VnTime"/>
              </a:rPr>
              <a:t>-</a:t>
            </a:r>
          </a:p>
        </p:txBody>
      </p:sp>
      <p:sp>
        <p:nvSpPr>
          <p:cNvPr id="9253" name="Oval 37">
            <a:extLst>
              <a:ext uri="{FF2B5EF4-FFF2-40B4-BE49-F238E27FC236}">
                <a16:creationId xmlns:a16="http://schemas.microsoft.com/office/drawing/2014/main" id="{52D25F38-2AC0-6958-2DE2-F00EFB8FF895}"/>
              </a:ext>
            </a:extLst>
          </p:cNvPr>
          <p:cNvSpPr>
            <a:spLocks noChangeArrowheads="1"/>
          </p:cNvSpPr>
          <p:nvPr/>
        </p:nvSpPr>
        <p:spPr bwMode="auto">
          <a:xfrm>
            <a:off x="11684000" y="3276600"/>
            <a:ext cx="508000" cy="381000"/>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solidFill>
                  <a:srgbClr val="002060"/>
                </a:solidFill>
                <a:latin typeface=".VnTime"/>
              </a:rPr>
              <a:t>-</a:t>
            </a:r>
          </a:p>
        </p:txBody>
      </p:sp>
      <p:sp>
        <p:nvSpPr>
          <p:cNvPr id="50214" name="Text Box 38">
            <a:extLst>
              <a:ext uri="{FF2B5EF4-FFF2-40B4-BE49-F238E27FC236}">
                <a16:creationId xmlns:a16="http://schemas.microsoft.com/office/drawing/2014/main" id="{C5D87E67-4D64-10CC-E69B-4FA29BCABBD4}"/>
              </a:ext>
            </a:extLst>
          </p:cNvPr>
          <p:cNvSpPr txBox="1">
            <a:spLocks noChangeArrowheads="1"/>
          </p:cNvSpPr>
          <p:nvPr/>
        </p:nvSpPr>
        <p:spPr bwMode="auto">
          <a:xfrm>
            <a:off x="3276600" y="3352800"/>
            <a:ext cx="193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FF0000"/>
                </a:solidFill>
                <a:latin typeface=".VnTime"/>
              </a:rPr>
              <a:t>Insulin</a:t>
            </a:r>
          </a:p>
        </p:txBody>
      </p:sp>
      <p:sp>
        <p:nvSpPr>
          <p:cNvPr id="50215" name="Text Box 39">
            <a:extLst>
              <a:ext uri="{FF2B5EF4-FFF2-40B4-BE49-F238E27FC236}">
                <a16:creationId xmlns:a16="http://schemas.microsoft.com/office/drawing/2014/main" id="{441846D4-6312-DB86-57C4-2C72C54624E9}"/>
              </a:ext>
            </a:extLst>
          </p:cNvPr>
          <p:cNvSpPr txBox="1">
            <a:spLocks noChangeArrowheads="1"/>
          </p:cNvSpPr>
          <p:nvPr/>
        </p:nvSpPr>
        <p:spPr bwMode="auto">
          <a:xfrm>
            <a:off x="6934200" y="3352800"/>
            <a:ext cx="1603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VnTime"/>
              </a:rPr>
              <a:t>  Glucag«n</a:t>
            </a:r>
          </a:p>
        </p:txBody>
      </p:sp>
      <p:sp>
        <p:nvSpPr>
          <p:cNvPr id="50216" name="Text Box 40">
            <a:extLst>
              <a:ext uri="{FF2B5EF4-FFF2-40B4-BE49-F238E27FC236}">
                <a16:creationId xmlns:a16="http://schemas.microsoft.com/office/drawing/2014/main" id="{A89B0399-E396-DB05-D4DE-8DD25302A8AD}"/>
              </a:ext>
            </a:extLst>
          </p:cNvPr>
          <p:cNvSpPr txBox="1">
            <a:spLocks noChangeArrowheads="1"/>
          </p:cNvSpPr>
          <p:nvPr/>
        </p:nvSpPr>
        <p:spPr bwMode="auto">
          <a:xfrm>
            <a:off x="5334000" y="4648200"/>
            <a:ext cx="1344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chemeClr val="bg1"/>
                </a:solidFill>
                <a:latin typeface=".VnTime"/>
              </a:rPr>
              <a:t>Glic«gen</a:t>
            </a:r>
          </a:p>
        </p:txBody>
      </p:sp>
      <p:sp>
        <p:nvSpPr>
          <p:cNvPr id="50221" name="Text Box 45">
            <a:extLst>
              <a:ext uri="{FF2B5EF4-FFF2-40B4-BE49-F238E27FC236}">
                <a16:creationId xmlns:a16="http://schemas.microsoft.com/office/drawing/2014/main" id="{BD5EA973-2B9F-C9D1-9BA5-5D78853B8BDD}"/>
              </a:ext>
            </a:extLst>
          </p:cNvPr>
          <p:cNvSpPr txBox="1">
            <a:spLocks noChangeArrowheads="1"/>
          </p:cNvSpPr>
          <p:nvPr/>
        </p:nvSpPr>
        <p:spPr bwMode="auto">
          <a:xfrm>
            <a:off x="5791200" y="46561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VnTime"/>
              </a:rPr>
              <a:t>3</a:t>
            </a:r>
          </a:p>
        </p:txBody>
      </p:sp>
      <p:sp>
        <p:nvSpPr>
          <p:cNvPr id="9258" name="Text Box 46">
            <a:extLst>
              <a:ext uri="{FF2B5EF4-FFF2-40B4-BE49-F238E27FC236}">
                <a16:creationId xmlns:a16="http://schemas.microsoft.com/office/drawing/2014/main" id="{2B1F810A-D9AD-5EF2-7B02-80985D8BA6A2}"/>
              </a:ext>
            </a:extLst>
          </p:cNvPr>
          <p:cNvSpPr txBox="1">
            <a:spLocks noChangeArrowheads="1"/>
          </p:cNvSpPr>
          <p:nvPr/>
        </p:nvSpPr>
        <p:spPr bwMode="auto">
          <a:xfrm>
            <a:off x="2362200" y="0"/>
            <a:ext cx="2125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b="1">
                <a:latin typeface=".VnTime"/>
              </a:rPr>
              <a:t>t¨ng ( &gt; 0,12% )</a:t>
            </a:r>
          </a:p>
        </p:txBody>
      </p:sp>
      <p:sp>
        <p:nvSpPr>
          <p:cNvPr id="9259" name="Text Box 47">
            <a:extLst>
              <a:ext uri="{FF2B5EF4-FFF2-40B4-BE49-F238E27FC236}">
                <a16:creationId xmlns:a16="http://schemas.microsoft.com/office/drawing/2014/main" id="{ABEBE6CD-2D3C-4A35-5D26-9B3109AF8F53}"/>
              </a:ext>
            </a:extLst>
          </p:cNvPr>
          <p:cNvSpPr txBox="1">
            <a:spLocks noChangeArrowheads="1"/>
          </p:cNvSpPr>
          <p:nvPr/>
        </p:nvSpPr>
        <p:spPr bwMode="auto">
          <a:xfrm>
            <a:off x="9372600" y="0"/>
            <a:ext cx="21891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b="1">
                <a:latin typeface=".VnTime"/>
              </a:rPr>
              <a:t>gi¶m ( &lt; 0,12% )</a:t>
            </a:r>
          </a:p>
        </p:txBody>
      </p:sp>
      <p:sp>
        <p:nvSpPr>
          <p:cNvPr id="50224" name="Text Box 48">
            <a:extLst>
              <a:ext uri="{FF2B5EF4-FFF2-40B4-BE49-F238E27FC236}">
                <a16:creationId xmlns:a16="http://schemas.microsoft.com/office/drawing/2014/main" id="{1CE3D880-1225-6995-CD9A-A093E4E31C08}"/>
              </a:ext>
            </a:extLst>
          </p:cNvPr>
          <p:cNvSpPr txBox="1">
            <a:spLocks noChangeArrowheads="1"/>
          </p:cNvSpPr>
          <p:nvPr/>
        </p:nvSpPr>
        <p:spPr bwMode="auto">
          <a:xfrm>
            <a:off x="3149600" y="6248400"/>
            <a:ext cx="6696075" cy="461963"/>
          </a:xfrm>
          <a:prstGeom prst="rect">
            <a:avLst/>
          </a:prstGeom>
          <a:noFill/>
          <a:ln w="9525">
            <a:noFill/>
            <a:miter lim="800000"/>
            <a:headEnd/>
            <a:tailEnd/>
          </a:ln>
          <a:effectLst/>
        </p:spPr>
        <p:txBody>
          <a:bodyPr wrap="none">
            <a:spAutoFit/>
          </a:bodyPr>
          <a:lstStyle/>
          <a:p>
            <a:pPr>
              <a:defRPr/>
            </a:pPr>
            <a:r>
              <a:rPr lang="en-US" sz="2400" b="1" dirty="0">
                <a:solidFill>
                  <a:srgbClr val="FF3300"/>
                </a:solidFill>
                <a:effectLst>
                  <a:outerShdw blurRad="38100" dist="38100" dir="2700000" algn="tl">
                    <a:srgbClr val="C0C0C0"/>
                  </a:outerShdw>
                </a:effectLst>
                <a:latin typeface=".VnTime" pitchFamily="34" charset="0"/>
              </a:rPr>
              <a:t>S¬ ®å </a:t>
            </a:r>
            <a:r>
              <a:rPr lang="en-US" sz="2400" b="1" dirty="0" err="1">
                <a:solidFill>
                  <a:srgbClr val="FF3300"/>
                </a:solidFill>
                <a:effectLst>
                  <a:outerShdw blurRad="38100" dist="38100" dir="2700000" algn="tl">
                    <a:srgbClr val="C0C0C0"/>
                  </a:outerShdw>
                </a:effectLst>
                <a:latin typeface=".VnTime" pitchFamily="34" charset="0"/>
              </a:rPr>
              <a:t>qu</a:t>
            </a:r>
            <a:r>
              <a:rPr lang="en-US" sz="2400" b="1" dirty="0">
                <a:solidFill>
                  <a:srgbClr val="FF3300"/>
                </a:solidFill>
                <a:effectLst>
                  <a:outerShdw blurRad="38100" dist="38100" dir="2700000" algn="tl">
                    <a:srgbClr val="C0C0C0"/>
                  </a:outerShdw>
                </a:effectLst>
                <a:latin typeface=".VnTime" pitchFamily="34" charset="0"/>
              </a:rPr>
              <a:t>¸ </a:t>
            </a:r>
            <a:r>
              <a:rPr lang="en-US" sz="2400" b="1" dirty="0" err="1">
                <a:solidFill>
                  <a:srgbClr val="FF3300"/>
                </a:solidFill>
                <a:effectLst>
                  <a:outerShdw blurRad="38100" dist="38100" dir="2700000" algn="tl">
                    <a:srgbClr val="C0C0C0"/>
                  </a:outerShdw>
                </a:effectLst>
                <a:latin typeface=".VnTime" pitchFamily="34" charset="0"/>
              </a:rPr>
              <a:t>tr×nh</a:t>
            </a:r>
            <a:r>
              <a:rPr lang="en-US" sz="2400" b="1" dirty="0">
                <a:solidFill>
                  <a:srgbClr val="FF3300"/>
                </a:solidFill>
                <a:effectLst>
                  <a:outerShdw blurRad="38100" dist="38100" dir="2700000" algn="tl">
                    <a:srgbClr val="C0C0C0"/>
                  </a:outerShdw>
                </a:effectLst>
                <a:latin typeface=".VnTime" pitchFamily="34" charset="0"/>
              </a:rPr>
              <a:t> ®</a:t>
            </a:r>
            <a:r>
              <a:rPr lang="en-US" sz="2400" b="1" dirty="0" err="1">
                <a:solidFill>
                  <a:srgbClr val="FF3300"/>
                </a:solidFill>
                <a:effectLst>
                  <a:outerShdw blurRad="38100" dist="38100" dir="2700000" algn="tl">
                    <a:srgbClr val="C0C0C0"/>
                  </a:outerShdw>
                </a:effectLst>
                <a:latin typeface=".VnTime" pitchFamily="34" charset="0"/>
              </a:rPr>
              <a:t>iÒu</a:t>
            </a:r>
            <a:r>
              <a:rPr lang="en-US" sz="2400" b="1" dirty="0">
                <a:solidFill>
                  <a:srgbClr val="FF3300"/>
                </a:solidFill>
                <a:effectLst>
                  <a:outerShdw blurRad="38100" dist="38100" dir="2700000" algn="tl">
                    <a:srgbClr val="C0C0C0"/>
                  </a:outerShdw>
                </a:effectLst>
                <a:latin typeface=".VnTime" pitchFamily="34" charset="0"/>
              </a:rPr>
              <a:t> hoµ </a:t>
            </a:r>
            <a:r>
              <a:rPr lang="en-US" sz="2400" b="1" dirty="0" err="1">
                <a:solidFill>
                  <a:srgbClr val="FF3300"/>
                </a:solidFill>
                <a:effectLst>
                  <a:outerShdw blurRad="38100" dist="38100" dir="2700000" algn="tl">
                    <a:srgbClr val="C0C0C0"/>
                  </a:outerShdw>
                </a:effectLst>
                <a:latin typeface=".VnTime" pitchFamily="34" charset="0"/>
              </a:rPr>
              <a:t>lư­îng</a:t>
            </a:r>
            <a:r>
              <a:rPr lang="en-US" sz="2400" b="1" dirty="0">
                <a:solidFill>
                  <a:srgbClr val="FF3300"/>
                </a:solidFill>
                <a:effectLst>
                  <a:outerShdw blurRad="38100" dist="38100" dir="2700000" algn="tl">
                    <a:srgbClr val="C0C0C0"/>
                  </a:outerShdw>
                </a:effectLst>
                <a:latin typeface=".VnTime" pitchFamily="34" charset="0"/>
              </a:rPr>
              <a:t> ®­</a:t>
            </a:r>
            <a:r>
              <a:rPr lang="en-US" sz="2400" b="1" dirty="0" err="1">
                <a:solidFill>
                  <a:srgbClr val="FF3300"/>
                </a:solidFill>
                <a:effectLst>
                  <a:outerShdw blurRad="38100" dist="38100" dir="2700000" algn="tl">
                    <a:srgbClr val="C0C0C0"/>
                  </a:outerShdw>
                </a:effectLst>
                <a:latin typeface=".VnTime" pitchFamily="34" charset="0"/>
              </a:rPr>
              <a:t>ưêng</a:t>
            </a:r>
            <a:r>
              <a:rPr lang="en-US" sz="2400" b="1" dirty="0">
                <a:solidFill>
                  <a:srgbClr val="FF3300"/>
                </a:solidFill>
                <a:effectLst>
                  <a:outerShdw blurRad="38100" dist="38100" dir="2700000" algn="tl">
                    <a:srgbClr val="C0C0C0"/>
                  </a:outerShdw>
                </a:effectLst>
                <a:latin typeface=".VnTime" pitchFamily="34" charset="0"/>
              </a:rPr>
              <a:t> </a:t>
            </a:r>
            <a:r>
              <a:rPr lang="en-US" sz="2400" b="1" dirty="0" err="1">
                <a:solidFill>
                  <a:srgbClr val="FF3300"/>
                </a:solidFill>
                <a:effectLst>
                  <a:outerShdw blurRad="38100" dist="38100" dir="2700000" algn="tl">
                    <a:srgbClr val="C0C0C0"/>
                  </a:outerShdw>
                </a:effectLst>
                <a:latin typeface=".VnTime" pitchFamily="34" charset="0"/>
              </a:rPr>
              <a:t>trong</a:t>
            </a:r>
            <a:r>
              <a:rPr lang="en-US" sz="2400" b="1" dirty="0">
                <a:solidFill>
                  <a:srgbClr val="FF3300"/>
                </a:solidFill>
                <a:effectLst>
                  <a:outerShdw blurRad="38100" dist="38100" dir="2700000" algn="tl">
                    <a:srgbClr val="C0C0C0"/>
                  </a:outerShdw>
                </a:effectLst>
                <a:latin typeface=".VnTime" pitchFamily="34" charset="0"/>
              </a:rPr>
              <a:t> </a:t>
            </a:r>
            <a:r>
              <a:rPr lang="en-US" sz="2400" b="1" dirty="0" err="1">
                <a:solidFill>
                  <a:srgbClr val="FF3300"/>
                </a:solidFill>
                <a:effectLst>
                  <a:outerShdw blurRad="38100" dist="38100" dir="2700000" algn="tl">
                    <a:srgbClr val="C0C0C0"/>
                  </a:outerShdw>
                </a:effectLst>
                <a:latin typeface=".VnTime" pitchFamily="34" charset="0"/>
              </a:rPr>
              <a:t>m¸u</a:t>
            </a:r>
            <a:endParaRPr lang="en-US" sz="2400" b="1" dirty="0">
              <a:solidFill>
                <a:srgbClr val="FF3300"/>
              </a:solidFill>
              <a:effectLst>
                <a:outerShdw blurRad="38100" dist="38100" dir="2700000" algn="tl">
                  <a:srgbClr val="C0C0C0"/>
                </a:outerShdw>
              </a:effectLst>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1271">
                                            <p:txEl>
                                              <p:pRg st="0" end="0"/>
                                            </p:txEl>
                                          </p:spTgt>
                                        </p:tgtEl>
                                      </p:cBhvr>
                                    </p:animEffect>
                                    <p:set>
                                      <p:cBhvr>
                                        <p:cTn id="7" dur="1" fill="hold">
                                          <p:stCondLst>
                                            <p:cond delay="499"/>
                                          </p:stCondLst>
                                        </p:cTn>
                                        <p:tgtEl>
                                          <p:spTgt spid="11271">
                                            <p:txEl>
                                              <p:pRg st="0" end="0"/>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0214"/>
                                        </p:tgtEl>
                                        <p:attrNameLst>
                                          <p:attrName>style.visibility</p:attrName>
                                        </p:attrNameLst>
                                      </p:cBhvr>
                                      <p:to>
                                        <p:strVal val="visible"/>
                                      </p:to>
                                    </p:set>
                                    <p:animEffect transition="in" filter="box(in)">
                                      <p:cBhvr>
                                        <p:cTn id="12" dur="500"/>
                                        <p:tgtEl>
                                          <p:spTgt spid="502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50221">
                                            <p:txEl>
                                              <p:pRg st="0" end="0"/>
                                            </p:txEl>
                                          </p:spTgt>
                                        </p:tgtEl>
                                      </p:cBhvr>
                                    </p:animEffect>
                                    <p:set>
                                      <p:cBhvr>
                                        <p:cTn id="17" dur="1" fill="hold">
                                          <p:stCondLst>
                                            <p:cond delay="499"/>
                                          </p:stCondLst>
                                        </p:cTn>
                                        <p:tgtEl>
                                          <p:spTgt spid="50221">
                                            <p:txEl>
                                              <p:pRg st="0" end="0"/>
                                            </p:txEl>
                                          </p:spTgt>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0216">
                                            <p:txEl>
                                              <p:pRg st="0" end="0"/>
                                            </p:txEl>
                                          </p:spTgt>
                                        </p:tgtEl>
                                        <p:attrNameLst>
                                          <p:attrName>style.visibility</p:attrName>
                                        </p:attrNameLst>
                                      </p:cBhvr>
                                      <p:to>
                                        <p:strVal val="visible"/>
                                      </p:to>
                                    </p:set>
                                    <p:animEffect transition="in" filter="box(in)">
                                      <p:cBhvr>
                                        <p:cTn id="22" dur="500"/>
                                        <p:tgtEl>
                                          <p:spTgt spid="5021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nodeType="clickEffect">
                                  <p:stCondLst>
                                    <p:cond delay="0"/>
                                  </p:stCondLst>
                                  <p:childTnLst>
                                    <p:animEffect transition="out" filter="blinds(horizontal)">
                                      <p:cBhvr>
                                        <p:cTn id="26" dur="500"/>
                                        <p:tgtEl>
                                          <p:spTgt spid="11272">
                                            <p:txEl>
                                              <p:pRg st="0" end="0"/>
                                            </p:txEl>
                                          </p:spTgt>
                                        </p:tgtEl>
                                      </p:cBhvr>
                                    </p:animEffect>
                                    <p:set>
                                      <p:cBhvr>
                                        <p:cTn id="27" dur="1" fill="hold">
                                          <p:stCondLst>
                                            <p:cond delay="499"/>
                                          </p:stCondLst>
                                        </p:cTn>
                                        <p:tgtEl>
                                          <p:spTgt spid="11272">
                                            <p:txEl>
                                              <p:pRg st="0" end="0"/>
                                            </p:txEl>
                                          </p:spTgt>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0215"/>
                                        </p:tgtEl>
                                        <p:attrNameLst>
                                          <p:attrName>style.visibility</p:attrName>
                                        </p:attrNameLst>
                                      </p:cBhvr>
                                      <p:to>
                                        <p:strVal val="visible"/>
                                      </p:to>
                                    </p:set>
                                    <p:animEffect transition="in" filter="box(in)">
                                      <p:cBhvr>
                                        <p:cTn id="32" dur="500"/>
                                        <p:tgtEl>
                                          <p:spTgt spid="50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4" grpId="0"/>
      <p:bldP spid="502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id="{078C6CBF-A199-C606-9DD0-EB9CC58768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2594F26-2EE7-2648-A10D-09AF0318AC6C}" type="slidenum">
              <a:rPr lang="en-US" altLang="vi-VN" sz="1200">
                <a:solidFill>
                  <a:srgbClr val="898989"/>
                </a:solidFill>
                <a:latin typeface="Arial" panose="020B0604020202020204" pitchFamily="34" charset="0"/>
              </a:rPr>
              <a:pPr>
                <a:spcBef>
                  <a:spcPct val="0"/>
                </a:spcBef>
                <a:buFontTx/>
                <a:buNone/>
              </a:pPr>
              <a:t>8</a:t>
            </a:fld>
            <a:endParaRPr lang="en-US" altLang="vi-VN" sz="1200">
              <a:solidFill>
                <a:srgbClr val="898989"/>
              </a:solidFill>
              <a:latin typeface="Arial" panose="020B0604020202020204" pitchFamily="34" charset="0"/>
            </a:endParaRPr>
          </a:p>
        </p:txBody>
      </p:sp>
      <p:sp>
        <p:nvSpPr>
          <p:cNvPr id="10243" name="TextBox 2">
            <a:extLst>
              <a:ext uri="{FF2B5EF4-FFF2-40B4-BE49-F238E27FC236}">
                <a16:creationId xmlns:a16="http://schemas.microsoft.com/office/drawing/2014/main" id="{CEEE857B-8BE5-8714-ED92-E7C2A0D81DA3}"/>
              </a:ext>
            </a:extLst>
          </p:cNvPr>
          <p:cNvSpPr txBox="1">
            <a:spLocks noChangeArrowheads="1"/>
          </p:cNvSpPr>
          <p:nvPr/>
        </p:nvSpPr>
        <p:spPr bwMode="auto">
          <a:xfrm>
            <a:off x="762000" y="914400"/>
            <a:ext cx="107442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0000CC"/>
                </a:solidFill>
                <a:latin typeface="Arial" panose="020B0604020202020204" pitchFamily="34" charset="0"/>
              </a:rPr>
              <a:t>	Tuyến tuỵ là một tuyến ................, vừa tiết dịch tiêu hoá và tiết hoocmôn.</a:t>
            </a:r>
          </a:p>
          <a:p>
            <a:pPr>
              <a:spcBef>
                <a:spcPct val="0"/>
              </a:spcBef>
              <a:buFontTx/>
              <a:buNone/>
            </a:pPr>
            <a:r>
              <a:rPr lang="en-US" altLang="en-US">
                <a:solidFill>
                  <a:srgbClr val="0000CC"/>
                </a:solidFill>
                <a:latin typeface="Arial" panose="020B0604020202020204" pitchFamily="34" charset="0"/>
              </a:rPr>
              <a:t>	Có 2 loại hoocmôn là insulin và glucagôn có tác dụng điều hoà ...................... trong máu luôn ổn định.</a:t>
            </a:r>
          </a:p>
          <a:p>
            <a:pPr>
              <a:spcBef>
                <a:spcPct val="0"/>
              </a:spcBef>
              <a:buFontTx/>
              <a:buNone/>
            </a:pPr>
            <a:r>
              <a:rPr lang="en-US" altLang="en-US">
                <a:solidFill>
                  <a:srgbClr val="0000CC"/>
                </a:solidFill>
                <a:latin typeface="Arial" panose="020B0604020202020204" pitchFamily="34" charset="0"/>
              </a:rPr>
              <a:t>Hoocmôn ........................... làm giảm đường huyết khi đường huyết tăng.</a:t>
            </a:r>
          </a:p>
          <a:p>
            <a:pPr>
              <a:spcBef>
                <a:spcPct val="0"/>
              </a:spcBef>
              <a:buFontTx/>
              <a:buNone/>
            </a:pPr>
            <a:r>
              <a:rPr lang="en-US" altLang="en-US">
                <a:solidFill>
                  <a:srgbClr val="0000CC"/>
                </a:solidFill>
                <a:latin typeface="Arial" panose="020B0604020202020204" pitchFamily="34" charset="0"/>
              </a:rPr>
              <a:t>Hoocmôn ........................... làm tăng đường huyết khi đường huyết giảm.</a:t>
            </a:r>
          </a:p>
          <a:p>
            <a:pPr>
              <a:spcBef>
                <a:spcPct val="0"/>
              </a:spcBef>
              <a:buFontTx/>
              <a:buNone/>
            </a:pPr>
            <a:r>
              <a:rPr lang="en-US" altLang="en-US">
                <a:solidFill>
                  <a:srgbClr val="0000CC"/>
                </a:solidFill>
                <a:latin typeface="Arial" panose="020B0604020202020204" pitchFamily="34" charset="0"/>
              </a:rPr>
              <a:t>	Nhờ tác dụng.................... của hai loại hoocmôn trên</a:t>
            </a:r>
          </a:p>
          <a:p>
            <a:pPr>
              <a:spcBef>
                <a:spcPct val="0"/>
              </a:spcBef>
              <a:buFontTx/>
              <a:buNone/>
            </a:pPr>
            <a:r>
              <a:rPr lang="en-US" altLang="en-US">
                <a:solidFill>
                  <a:srgbClr val="0000CC"/>
                </a:solidFill>
                <a:latin typeface="Arial" panose="020B0604020202020204" pitchFamily="34" charset="0"/>
              </a:rPr>
              <a:t>mà tỷ lệ đường huyết luôn ổn định.</a:t>
            </a:r>
          </a:p>
          <a:p>
            <a:pPr>
              <a:spcBef>
                <a:spcPct val="0"/>
              </a:spcBef>
              <a:buFontTx/>
              <a:buNone/>
            </a:pPr>
            <a:endParaRPr lang="en-US" altLang="en-US" sz="3600">
              <a:solidFill>
                <a:srgbClr val="0000CC"/>
              </a:solidFill>
              <a:latin typeface="Arial" panose="020B0604020202020204" pitchFamily="34" charset="0"/>
            </a:endParaRPr>
          </a:p>
        </p:txBody>
      </p:sp>
      <p:sp>
        <p:nvSpPr>
          <p:cNvPr id="4" name="TextBox 3">
            <a:extLst>
              <a:ext uri="{FF2B5EF4-FFF2-40B4-BE49-F238E27FC236}">
                <a16:creationId xmlns:a16="http://schemas.microsoft.com/office/drawing/2014/main" id="{208D215F-3DE8-5017-A454-59065EC1C1BF}"/>
              </a:ext>
            </a:extLst>
          </p:cNvPr>
          <p:cNvSpPr txBox="1">
            <a:spLocks noChangeArrowheads="1"/>
          </p:cNvSpPr>
          <p:nvPr/>
        </p:nvSpPr>
        <p:spPr bwMode="auto">
          <a:xfrm>
            <a:off x="6477000" y="863600"/>
            <a:ext cx="1027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Pha </a:t>
            </a:r>
          </a:p>
        </p:txBody>
      </p:sp>
      <p:sp>
        <p:nvSpPr>
          <p:cNvPr id="5" name="TextBox 4">
            <a:extLst>
              <a:ext uri="{FF2B5EF4-FFF2-40B4-BE49-F238E27FC236}">
                <a16:creationId xmlns:a16="http://schemas.microsoft.com/office/drawing/2014/main" id="{83400441-9814-76A9-623E-D300CD3748C5}"/>
              </a:ext>
            </a:extLst>
          </p:cNvPr>
          <p:cNvSpPr txBox="1">
            <a:spLocks noChangeArrowheads="1"/>
          </p:cNvSpPr>
          <p:nvPr/>
        </p:nvSpPr>
        <p:spPr bwMode="auto">
          <a:xfrm>
            <a:off x="2514600" y="2387600"/>
            <a:ext cx="2614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lượng đường</a:t>
            </a:r>
          </a:p>
        </p:txBody>
      </p:sp>
      <p:sp>
        <p:nvSpPr>
          <p:cNvPr id="6" name="TextBox 5">
            <a:extLst>
              <a:ext uri="{FF2B5EF4-FFF2-40B4-BE49-F238E27FC236}">
                <a16:creationId xmlns:a16="http://schemas.microsoft.com/office/drawing/2014/main" id="{CD4DB5F6-9F66-B7F3-E6CB-194537915F1A}"/>
              </a:ext>
            </a:extLst>
          </p:cNvPr>
          <p:cNvSpPr txBox="1">
            <a:spLocks noChangeArrowheads="1"/>
          </p:cNvSpPr>
          <p:nvPr/>
        </p:nvSpPr>
        <p:spPr bwMode="auto">
          <a:xfrm>
            <a:off x="3505200" y="2819400"/>
            <a:ext cx="134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insulin</a:t>
            </a:r>
          </a:p>
        </p:txBody>
      </p:sp>
      <p:sp>
        <p:nvSpPr>
          <p:cNvPr id="7" name="TextBox 6">
            <a:extLst>
              <a:ext uri="{FF2B5EF4-FFF2-40B4-BE49-F238E27FC236}">
                <a16:creationId xmlns:a16="http://schemas.microsoft.com/office/drawing/2014/main" id="{23AA43AE-1620-369A-CCE8-E0DCDDD25FC3}"/>
              </a:ext>
            </a:extLst>
          </p:cNvPr>
          <p:cNvSpPr txBox="1">
            <a:spLocks noChangeArrowheads="1"/>
          </p:cNvSpPr>
          <p:nvPr/>
        </p:nvSpPr>
        <p:spPr bwMode="auto">
          <a:xfrm>
            <a:off x="3124200" y="3835400"/>
            <a:ext cx="1846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glucagôn</a:t>
            </a:r>
          </a:p>
        </p:txBody>
      </p:sp>
      <p:sp>
        <p:nvSpPr>
          <p:cNvPr id="10248" name="TextBox 7">
            <a:extLst>
              <a:ext uri="{FF2B5EF4-FFF2-40B4-BE49-F238E27FC236}">
                <a16:creationId xmlns:a16="http://schemas.microsoft.com/office/drawing/2014/main" id="{23915D3F-CAD5-A951-C4A0-F762C789A8A3}"/>
              </a:ext>
            </a:extLst>
          </p:cNvPr>
          <p:cNvSpPr txBox="1">
            <a:spLocks noChangeArrowheads="1"/>
          </p:cNvSpPr>
          <p:nvPr/>
        </p:nvSpPr>
        <p:spPr bwMode="auto">
          <a:xfrm>
            <a:off x="533400" y="2286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a:solidFill>
                  <a:srgbClr val="FF0000"/>
                </a:solidFill>
                <a:latin typeface="Time new roman"/>
              </a:rPr>
              <a:t>III. Tuyến tuỵ</a:t>
            </a:r>
          </a:p>
        </p:txBody>
      </p:sp>
      <p:sp>
        <p:nvSpPr>
          <p:cNvPr id="9" name="TextBox 8">
            <a:extLst>
              <a:ext uri="{FF2B5EF4-FFF2-40B4-BE49-F238E27FC236}">
                <a16:creationId xmlns:a16="http://schemas.microsoft.com/office/drawing/2014/main" id="{3ADA239E-7D5A-EC7D-3DA5-871B2749174F}"/>
              </a:ext>
            </a:extLst>
          </p:cNvPr>
          <p:cNvSpPr txBox="1">
            <a:spLocks noChangeArrowheads="1"/>
          </p:cNvSpPr>
          <p:nvPr/>
        </p:nvSpPr>
        <p:spPr bwMode="auto">
          <a:xfrm>
            <a:off x="4572000" y="4800600"/>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đối lập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1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amond(in)">
                                      <p:cBhvr>
                                        <p:cTn id="17" dur="10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amond(in)">
                                      <p:cBhvr>
                                        <p:cTn id="22" dur="1000"/>
                                        <p:tgtEl>
                                          <p:spTgt spid="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diamond(in)">
                                      <p:cBhvr>
                                        <p:cTn id="2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6A529E-4E13-778B-B6FC-C4143DD7DE23}"/>
              </a:ext>
            </a:extLst>
          </p:cNvPr>
          <p:cNvSpPr>
            <a:spLocks noChangeArrowheads="1"/>
          </p:cNvSpPr>
          <p:nvPr/>
        </p:nvSpPr>
        <p:spPr bwMode="auto">
          <a:xfrm>
            <a:off x="228600" y="228600"/>
            <a:ext cx="11176000" cy="533400"/>
          </a:xfrm>
          <a:prstGeom prst="rect">
            <a:avLst/>
          </a:prstGeom>
          <a:noFill/>
          <a:ln w="9525">
            <a:noFill/>
            <a:miter lim="800000"/>
            <a:headEnd/>
            <a:tailEnd/>
          </a:ln>
        </p:spPr>
        <p:txBody>
          <a:bodyPr/>
          <a:lstStyle/>
          <a:p>
            <a:pPr>
              <a:lnSpc>
                <a:spcPct val="80000"/>
              </a:lnSpc>
              <a:spcBef>
                <a:spcPct val="20000"/>
              </a:spcBef>
              <a:defRPr/>
            </a:pPr>
            <a:r>
              <a:rPr lang="en-US" sz="2400" b="1" u="sng">
                <a:solidFill>
                  <a:srgbClr val="FF0066"/>
                </a:solidFill>
                <a:latin typeface="+mn-lt"/>
              </a:rPr>
              <a:t>IV </a:t>
            </a:r>
            <a:r>
              <a:rPr lang="en-US" sz="2400" b="1" u="sng" dirty="0">
                <a:solidFill>
                  <a:srgbClr val="FF0066"/>
                </a:solidFill>
                <a:latin typeface="+mn-lt"/>
              </a:rPr>
              <a:t>– TUYẾN TRÊN THẬN:</a:t>
            </a:r>
          </a:p>
        </p:txBody>
      </p:sp>
      <p:pic>
        <p:nvPicPr>
          <p:cNvPr id="11267" name="Picture 6" descr="TUYEN TREN THAN 1">
            <a:extLst>
              <a:ext uri="{FF2B5EF4-FFF2-40B4-BE49-F238E27FC236}">
                <a16:creationId xmlns:a16="http://schemas.microsoft.com/office/drawing/2014/main" id="{937AAD20-5B3B-F037-138A-4D6B008EA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592"/>
          <a:stretch>
            <a:fillRect/>
          </a:stretch>
        </p:blipFill>
        <p:spPr bwMode="auto">
          <a:xfrm>
            <a:off x="6019800" y="914400"/>
            <a:ext cx="56388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D:\PHONG\GIAO AN SINH\Sinh 8 lam roi\HinhSinh-8\Gh1_2.BMP">
            <a:extLst>
              <a:ext uri="{FF2B5EF4-FFF2-40B4-BE49-F238E27FC236}">
                <a16:creationId xmlns:a16="http://schemas.microsoft.com/office/drawing/2014/main" id="{A0A1BFAA-D5B4-5DC2-EE27-A4AF3253C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5486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5&quot;/&gt;&lt;/object&gt;&lt;object type=&quot;3&quot; unique_id=&quot;10005&quot;&gt;&lt;property id=&quot;20148&quot; value=&quot;5&quot;/&gt;&lt;property id=&quot;20300&quot; value=&quot;Slide 2&quot;/&gt;&lt;property id=&quot;20307&quot; value=&quot;285&quot;/&gt;&lt;/object&gt;&lt;object type=&quot;3&quot; unique_id=&quot;10006&quot;&gt;&lt;property id=&quot;20148&quot; value=&quot;5&quot;/&gt;&lt;property id=&quot;20300&quot; value=&quot;Slide 3&quot;/&gt;&lt;property id=&quot;20307&quot; value=&quot;303&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6&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301&quot;/&gt;&lt;/object&gt;&lt;object type=&quot;3&quot; unique_id=&quot;10011&quot;&gt;&lt;property id=&quot;20148&quot; value=&quot;5&quot;/&gt;&lt;property id=&quot;20300&quot; value=&quot;Slide 8&quot;/&gt;&lt;property id=&quot;20307&quot; value=&quot;286&quot;/&gt;&lt;/object&gt;&lt;object type=&quot;3&quot; unique_id=&quot;10012&quot;&gt;&lt;property id=&quot;20148&quot; value=&quot;5&quot;/&gt;&lt;property id=&quot;20300&quot; value=&quot;Slide 9&quot;/&gt;&lt;property id=&quot;20307&quot; value=&quot;295&quot;/&gt;&lt;/object&gt;&lt;object type=&quot;3&quot; unique_id=&quot;10013&quot;&gt;&lt;property id=&quot;20148&quot; value=&quot;5&quot;/&gt;&lt;property id=&quot;20300&quot; value=&quot;Slide 10 - &amp;quot;Liên hệ trong thực tế :&amp;quot;&quot;/&gt;&lt;property id=&quot;20307&quot; value=&quot;300&quot;/&gt;&lt;/object&gt;&lt;object type=&quot;3&quot; unique_id=&quot;10014&quot;&gt;&lt;property id=&quot;20148&quot; value=&quot;5&quot;/&gt;&lt;property id=&quot;20300&quot; value=&quot;Slide 11&quot;/&gt;&lt;property id=&quot;20307&quot; value=&quot;297&quot;/&gt;&lt;/object&gt;&lt;object type=&quot;3&quot; unique_id=&quot;10015&quot;&gt;&lt;property id=&quot;20148&quot; value=&quot;5&quot;/&gt;&lt;property id=&quot;20300&quot; value=&quot;Slide 12&quot;/&gt;&lt;property id=&quot;20307&quot; value=&quot;298&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 - &amp;quot;Bệnh nhân mắc hội chứng Cushing&amp;quot;&quot;/&gt;&lt;property id=&quot;20307&quot; value=&quot;282&quot;/&gt;&lt;/object&gt;&lt;object type=&quot;3&quot; unique_id=&quot;10020&quot;&gt;&lt;property id=&quot;20148&quot; value=&quot;5&quot;/&gt;&lt;property id=&quot;20300&quot; value=&quot;Slide 18&quot;/&gt;&lt;property id=&quot;20307&quot; value=&quot;281&quot;/&gt;&lt;/object&gt;&lt;object type=&quot;3&quot; unique_id=&quot;10021&quot;&gt;&lt;property id=&quot;20148&quot; value=&quot;5&quot;/&gt;&lt;property id=&quot;20300&quot; value=&quot;Slide 19&quot;/&gt;&lt;property id=&quot;20307&quot; value=&quot;283&quot;/&gt;&lt;/object&gt;&lt;object type=&quot;3&quot; unique_id=&quot;10022&quot;&gt;&lt;property id=&quot;20148&quot; value=&quot;5&quot;/&gt;&lt;property id=&quot;20300&quot; value=&quot;Slide 20&quot;/&gt;&lt;property id=&quot;20307&quot; value=&quot;270&quot;/&gt;&lt;/object&gt;&lt;object type=&quot;3&quot; unique_id=&quot;10023&quot;&gt;&lt;property id=&quot;20148&quot; value=&quot;5&quot;/&gt;&lt;property id=&quot;20300&quot; value=&quot;Slide 21&quot;/&gt;&lt;property id=&quot;20307&quot; value=&quot;284&quot;/&gt;&lt;/object&gt;&lt;object type=&quot;3&quot; unique_id=&quot;10024&quot;&gt;&lt;property id=&quot;20148&quot; value=&quot;5&quot;/&gt;&lt;property id=&quot;20300&quot; value=&quot;Slide 22&quot;/&gt;&lt;property id=&quot;20307&quot; value=&quot;299&quot;/&gt;&lt;/object&gt;&lt;object type=&quot;3&quot; unique_id=&quot;10025&quot;&gt;&lt;property id=&quot;20148&quot; value=&quot;5&quot;/&gt;&lt;property id=&quot;20300&quot; value=&quot;Slide 23&quot;/&gt;&lt;property id=&quot;20307&quot; value=&quot;271&quot;/&gt;&lt;/object&gt;&lt;object type=&quot;3&quot; unique_id=&quot;10050&quot;&gt;&lt;property id=&quot;20148&quot; value=&quot;5&quot;/&gt;&lt;property id=&quot;20300&quot; value=&quot;Slide 13 - &amp;quot;II&amp;quot;&quot;/&gt;&lt;property id=&quot;20307&quot; value=&quot;30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1660</TotalTime>
  <Words>1466</Words>
  <Application>Microsoft Macintosh PowerPoint</Application>
  <PresentationFormat>Widescreen</PresentationFormat>
  <Paragraphs>165</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VNI-Times</vt:lpstr>
      <vt:lpstr>VNgeometric Slabserif Extra</vt:lpstr>
      <vt:lpstr>Times New Roman</vt:lpstr>
      <vt:lpstr>.VnTime</vt:lpstr>
      <vt:lpstr>VNI Times</vt:lpstr>
      <vt:lpstr>Time new roman</vt:lpstr>
      <vt:lpstr>Wingdings 3</vt:lpstr>
      <vt:lpstr>Wingdings</vt:lpstr>
      <vt:lpstr>Office Theme</vt:lpstr>
      <vt:lpstr>PowerPoint Presentation</vt:lpstr>
      <vt:lpstr>Bệnh tiểu đường( đái tháo đường)</vt:lpstr>
      <vt:lpstr>Tieát 61+62+63: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Chứng hạ đường huyết  </vt:lpstr>
      <vt:lpstr>Hội chứng Cushing</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Minhkythuat2021@hotmail.com</cp:lastModifiedBy>
  <cp:revision>130</cp:revision>
  <dcterms:created xsi:type="dcterms:W3CDTF">2011-03-20T03:48:43Z</dcterms:created>
  <dcterms:modified xsi:type="dcterms:W3CDTF">2023-04-11T16:54:56Z</dcterms:modified>
</cp:coreProperties>
</file>