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360" r:id="rId2"/>
    <p:sldId id="258" r:id="rId3"/>
    <p:sldId id="259" r:id="rId4"/>
    <p:sldId id="322" r:id="rId5"/>
    <p:sldId id="344" r:id="rId6"/>
    <p:sldId id="311" r:id="rId7"/>
    <p:sldId id="345" r:id="rId8"/>
    <p:sldId id="312" r:id="rId9"/>
    <p:sldId id="321" r:id="rId10"/>
    <p:sldId id="313" r:id="rId11"/>
    <p:sldId id="323" r:id="rId12"/>
    <p:sldId id="310" r:id="rId13"/>
    <p:sldId id="260" r:id="rId14"/>
    <p:sldId id="261" r:id="rId15"/>
    <p:sldId id="315" r:id="rId16"/>
    <p:sldId id="304" r:id="rId17"/>
    <p:sldId id="346" r:id="rId18"/>
    <p:sldId id="327" r:id="rId19"/>
    <p:sldId id="347" r:id="rId20"/>
    <p:sldId id="316" r:id="rId21"/>
    <p:sldId id="324" r:id="rId22"/>
    <p:sldId id="328" r:id="rId23"/>
    <p:sldId id="318" r:id="rId24"/>
    <p:sldId id="330" r:id="rId25"/>
    <p:sldId id="348" r:id="rId26"/>
    <p:sldId id="349" r:id="rId27"/>
    <p:sldId id="350" r:id="rId28"/>
    <p:sldId id="317" r:id="rId29"/>
    <p:sldId id="265" r:id="rId30"/>
    <p:sldId id="357" r:id="rId31"/>
    <p:sldId id="320" r:id="rId32"/>
    <p:sldId id="331" r:id="rId33"/>
    <p:sldId id="334" r:id="rId34"/>
    <p:sldId id="351" r:id="rId35"/>
    <p:sldId id="355" r:id="rId36"/>
    <p:sldId id="335" r:id="rId37"/>
    <p:sldId id="333" r:id="rId38"/>
    <p:sldId id="340" r:id="rId39"/>
    <p:sldId id="267" r:id="rId40"/>
    <p:sldId id="338" r:id="rId41"/>
    <p:sldId id="356" r:id="rId42"/>
    <p:sldId id="341" r:id="rId43"/>
    <p:sldId id="300"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3300"/>
    <a:srgbClr val="FF0000"/>
    <a:srgbClr val="FF0066"/>
    <a:srgbClr val="FFFFCC"/>
    <a:srgbClr val="00FF00"/>
    <a:srgbClr val="FF99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ungphattrien0123456@gmail.com" userId="639bf380e7d8d746" providerId="LiveId" clId="{CFC16009-CFE2-274A-BB7C-AD2BE5F3C788}"/>
    <pc:docChg chg="custSel modSld">
      <pc:chgData name="phungphattrien0123456@gmail.com" userId="639bf380e7d8d746" providerId="LiveId" clId="{CFC16009-CFE2-274A-BB7C-AD2BE5F3C788}" dt="2021-04-13T13:11:41.465" v="0" actId="478"/>
      <pc:docMkLst>
        <pc:docMk/>
      </pc:docMkLst>
      <pc:sldChg chg="delSp delAnim">
        <pc:chgData name="phungphattrien0123456@gmail.com" userId="639bf380e7d8d746" providerId="LiveId" clId="{CFC16009-CFE2-274A-BB7C-AD2BE5F3C788}" dt="2021-04-13T13:11:41.465" v="0" actId="478"/>
        <pc:sldMkLst>
          <pc:docMk/>
          <pc:sldMk cId="0" sldId="358"/>
        </pc:sldMkLst>
        <pc:spChg chg="del">
          <ac:chgData name="phungphattrien0123456@gmail.com" userId="639bf380e7d8d746" providerId="LiveId" clId="{CFC16009-CFE2-274A-BB7C-AD2BE5F3C788}" dt="2021-04-13T13:11:41.465" v="0" actId="478"/>
          <ac:spMkLst>
            <pc:docMk/>
            <pc:sldMk cId="0" sldId="358"/>
            <ac:spMk id="205828" creationId="{A75B5BF4-614E-4E27-9C81-0F3A428BB40F}"/>
          </ac:spMkLst>
        </pc:spChg>
      </pc:sldChg>
    </pc:docChg>
  </pc:docChgLst>
  <pc:docChgLst>
    <pc:chgData name="phungphattrien0123456@gmail.com" userId="639bf380e7d8d746" providerId="LiveId" clId="{1F8ED3B1-B780-4343-AFAB-58A321F19245}"/>
    <pc:docChg chg="undo custSel modSld">
      <pc:chgData name="phungphattrien0123456@gmail.com" userId="639bf380e7d8d746" providerId="LiveId" clId="{1F8ED3B1-B780-4343-AFAB-58A321F19245}" dt="2022-02-18T11:08:44.344" v="4" actId="478"/>
      <pc:docMkLst>
        <pc:docMk/>
      </pc:docMkLst>
      <pc:sldChg chg="delSp">
        <pc:chgData name="phungphattrien0123456@gmail.com" userId="639bf380e7d8d746" providerId="LiveId" clId="{1F8ED3B1-B780-4343-AFAB-58A321F19245}" dt="2022-02-18T11:08:44.344" v="4" actId="478"/>
        <pc:sldMkLst>
          <pc:docMk/>
          <pc:sldMk cId="0" sldId="259"/>
        </pc:sldMkLst>
        <pc:spChg chg="del">
          <ac:chgData name="phungphattrien0123456@gmail.com" userId="639bf380e7d8d746" providerId="LiveId" clId="{1F8ED3B1-B780-4343-AFAB-58A321F19245}" dt="2022-02-18T11:08:44.344" v="4" actId="478"/>
          <ac:spMkLst>
            <pc:docMk/>
            <pc:sldMk cId="0" sldId="259"/>
            <ac:spMk id="2" creationId="{5F8C580D-894D-4EB9-A171-09B3759EADF6}"/>
          </ac:spMkLst>
        </pc:spChg>
      </pc:sldChg>
      <pc:sldChg chg="delSp modSp delAnim">
        <pc:chgData name="phungphattrien0123456@gmail.com" userId="639bf380e7d8d746" providerId="LiveId" clId="{1F8ED3B1-B780-4343-AFAB-58A321F19245}" dt="2022-02-18T11:08:37.348" v="3" actId="478"/>
        <pc:sldMkLst>
          <pc:docMk/>
          <pc:sldMk cId="0" sldId="358"/>
        </pc:sldMkLst>
        <pc:spChg chg="del">
          <ac:chgData name="phungphattrien0123456@gmail.com" userId="639bf380e7d8d746" providerId="LiveId" clId="{1F8ED3B1-B780-4343-AFAB-58A321F19245}" dt="2022-02-18T11:08:37.348" v="3" actId="478"/>
          <ac:spMkLst>
            <pc:docMk/>
            <pc:sldMk cId="0" sldId="358"/>
            <ac:spMk id="205831" creationId="{B4FD5AAC-4852-4E6C-B52D-D2413958659D}"/>
          </ac:spMkLst>
        </pc:spChg>
        <pc:picChg chg="mod">
          <ac:chgData name="phungphattrien0123456@gmail.com" userId="639bf380e7d8d746" providerId="LiveId" clId="{1F8ED3B1-B780-4343-AFAB-58A321F19245}" dt="2022-02-18T11:08:31.466" v="2" actId="1076"/>
          <ac:picMkLst>
            <pc:docMk/>
            <pc:sldMk cId="0" sldId="358"/>
            <ac:picMk id="2050" creationId="{D602413D-033D-443F-96EE-CCA46485B21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7D4F578-EA60-4AC1-8E74-7D427006CC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6DFE571-2476-4B7C-B6D1-8F9F5A1ACC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F7C228-9058-4C76-9A8B-A60357E494EF}"/>
              </a:ext>
            </a:extLst>
          </p:cNvPr>
          <p:cNvSpPr>
            <a:spLocks noGrp="1" noChangeArrowheads="1"/>
          </p:cNvSpPr>
          <p:nvPr>
            <p:ph type="sldNum" sz="quarter" idx="12"/>
          </p:nvPr>
        </p:nvSpPr>
        <p:spPr>
          <a:ln/>
        </p:spPr>
        <p:txBody>
          <a:bodyPr/>
          <a:lstStyle>
            <a:lvl1pPr>
              <a:defRPr/>
            </a:lvl1pPr>
          </a:lstStyle>
          <a:p>
            <a:fld id="{773BDB1B-A69E-43A9-B7A8-5239FDCC0E1B}" type="slidenum">
              <a:rPr lang="en-US" altLang="en-US"/>
              <a:pPr/>
              <a:t>‹#›</a:t>
            </a:fld>
            <a:endParaRPr lang="en-US" altLang="en-US"/>
          </a:p>
        </p:txBody>
      </p:sp>
    </p:spTree>
    <p:extLst>
      <p:ext uri="{BB962C8B-B14F-4D97-AF65-F5344CB8AC3E}">
        <p14:creationId xmlns:p14="http://schemas.microsoft.com/office/powerpoint/2010/main" val="92339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A1A7E7-52D3-4833-8C57-532D21239A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47950A-5B12-49EF-8538-BA5683E204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D22860D-10C0-46E0-9476-CC852D4616ED}"/>
              </a:ext>
            </a:extLst>
          </p:cNvPr>
          <p:cNvSpPr>
            <a:spLocks noGrp="1" noChangeArrowheads="1"/>
          </p:cNvSpPr>
          <p:nvPr>
            <p:ph type="sldNum" sz="quarter" idx="12"/>
          </p:nvPr>
        </p:nvSpPr>
        <p:spPr>
          <a:ln/>
        </p:spPr>
        <p:txBody>
          <a:bodyPr/>
          <a:lstStyle>
            <a:lvl1pPr>
              <a:defRPr/>
            </a:lvl1pPr>
          </a:lstStyle>
          <a:p>
            <a:fld id="{0B30A5F2-CE98-4333-8CA9-32F87B27A3C4}" type="slidenum">
              <a:rPr lang="en-US" altLang="en-US"/>
              <a:pPr/>
              <a:t>‹#›</a:t>
            </a:fld>
            <a:endParaRPr lang="en-US" altLang="en-US"/>
          </a:p>
        </p:txBody>
      </p:sp>
    </p:spTree>
    <p:extLst>
      <p:ext uri="{BB962C8B-B14F-4D97-AF65-F5344CB8AC3E}">
        <p14:creationId xmlns:p14="http://schemas.microsoft.com/office/powerpoint/2010/main" val="4145586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FB00665-59EF-41E2-B984-2CFD667662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FADB17-6D46-458A-9992-397CBF95C0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DDA4EDA-2686-4089-BF93-5AB7EFE11026}"/>
              </a:ext>
            </a:extLst>
          </p:cNvPr>
          <p:cNvSpPr>
            <a:spLocks noGrp="1" noChangeArrowheads="1"/>
          </p:cNvSpPr>
          <p:nvPr>
            <p:ph type="sldNum" sz="quarter" idx="12"/>
          </p:nvPr>
        </p:nvSpPr>
        <p:spPr>
          <a:ln/>
        </p:spPr>
        <p:txBody>
          <a:bodyPr/>
          <a:lstStyle>
            <a:lvl1pPr>
              <a:defRPr/>
            </a:lvl1pPr>
          </a:lstStyle>
          <a:p>
            <a:fld id="{D44094C2-4D66-4BDA-9319-476C42FA8AA8}" type="slidenum">
              <a:rPr lang="en-US" altLang="en-US"/>
              <a:pPr/>
              <a:t>‹#›</a:t>
            </a:fld>
            <a:endParaRPr lang="en-US" altLang="en-US"/>
          </a:p>
        </p:txBody>
      </p:sp>
    </p:spTree>
    <p:extLst>
      <p:ext uri="{BB962C8B-B14F-4D97-AF65-F5344CB8AC3E}">
        <p14:creationId xmlns:p14="http://schemas.microsoft.com/office/powerpoint/2010/main" val="4118987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0790804-37EA-4CA4-A890-0E9EC3CE19F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05B4A25-D9C2-4E1F-9B42-F01BFEBCA6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1B7D7F8-61BD-449E-9D61-772DFC1CA001}"/>
              </a:ext>
            </a:extLst>
          </p:cNvPr>
          <p:cNvSpPr>
            <a:spLocks noGrp="1" noChangeArrowheads="1"/>
          </p:cNvSpPr>
          <p:nvPr>
            <p:ph type="sldNum" sz="quarter" idx="12"/>
          </p:nvPr>
        </p:nvSpPr>
        <p:spPr>
          <a:ln/>
        </p:spPr>
        <p:txBody>
          <a:bodyPr/>
          <a:lstStyle>
            <a:lvl1pPr>
              <a:defRPr/>
            </a:lvl1pPr>
          </a:lstStyle>
          <a:p>
            <a:fld id="{0F9FD0DE-7E46-4EDD-8147-AF97F4412847}" type="slidenum">
              <a:rPr lang="en-US" altLang="en-US"/>
              <a:pPr/>
              <a:t>‹#›</a:t>
            </a:fld>
            <a:endParaRPr lang="en-US" altLang="en-US"/>
          </a:p>
        </p:txBody>
      </p:sp>
    </p:spTree>
    <p:extLst>
      <p:ext uri="{BB962C8B-B14F-4D97-AF65-F5344CB8AC3E}">
        <p14:creationId xmlns:p14="http://schemas.microsoft.com/office/powerpoint/2010/main" val="205015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7FA798-C726-4E19-A8DD-B0CFF0F100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D96914-6BCD-4D0A-8201-4D9B47E713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5EB0A7-7176-412B-9510-8F695898311A}"/>
              </a:ext>
            </a:extLst>
          </p:cNvPr>
          <p:cNvSpPr>
            <a:spLocks noGrp="1" noChangeArrowheads="1"/>
          </p:cNvSpPr>
          <p:nvPr>
            <p:ph type="sldNum" sz="quarter" idx="12"/>
          </p:nvPr>
        </p:nvSpPr>
        <p:spPr>
          <a:ln/>
        </p:spPr>
        <p:txBody>
          <a:bodyPr/>
          <a:lstStyle>
            <a:lvl1pPr>
              <a:defRPr/>
            </a:lvl1pPr>
          </a:lstStyle>
          <a:p>
            <a:fld id="{34270A58-B92E-4E57-8D0B-BC1C7075A781}" type="slidenum">
              <a:rPr lang="en-US" altLang="en-US"/>
              <a:pPr/>
              <a:t>‹#›</a:t>
            </a:fld>
            <a:endParaRPr lang="en-US" altLang="en-US"/>
          </a:p>
        </p:txBody>
      </p:sp>
    </p:spTree>
    <p:extLst>
      <p:ext uri="{BB962C8B-B14F-4D97-AF65-F5344CB8AC3E}">
        <p14:creationId xmlns:p14="http://schemas.microsoft.com/office/powerpoint/2010/main" val="378704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DC5BEA5-2A58-4C9C-B429-7CB6DDDD7B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59A027-9C33-4E39-9E91-D21A08AEC5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E1B206-D838-4C0E-A296-8263EE3DAC1E}"/>
              </a:ext>
            </a:extLst>
          </p:cNvPr>
          <p:cNvSpPr>
            <a:spLocks noGrp="1" noChangeArrowheads="1"/>
          </p:cNvSpPr>
          <p:nvPr>
            <p:ph type="sldNum" sz="quarter" idx="12"/>
          </p:nvPr>
        </p:nvSpPr>
        <p:spPr>
          <a:ln/>
        </p:spPr>
        <p:txBody>
          <a:bodyPr/>
          <a:lstStyle>
            <a:lvl1pPr>
              <a:defRPr/>
            </a:lvl1pPr>
          </a:lstStyle>
          <a:p>
            <a:fld id="{35949346-C8C7-4F0E-94D8-A92F12580D58}" type="slidenum">
              <a:rPr lang="en-US" altLang="en-US"/>
              <a:pPr/>
              <a:t>‹#›</a:t>
            </a:fld>
            <a:endParaRPr lang="en-US" altLang="en-US"/>
          </a:p>
        </p:txBody>
      </p:sp>
    </p:spTree>
    <p:extLst>
      <p:ext uri="{BB962C8B-B14F-4D97-AF65-F5344CB8AC3E}">
        <p14:creationId xmlns:p14="http://schemas.microsoft.com/office/powerpoint/2010/main" val="196603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AAC55DB-68F3-40BF-A12B-EB2259340C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ADB6C7-79E5-461D-9176-97093E5770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1E6CCDF-812C-49DC-B2C9-F731D5CF03B9}"/>
              </a:ext>
            </a:extLst>
          </p:cNvPr>
          <p:cNvSpPr>
            <a:spLocks noGrp="1" noChangeArrowheads="1"/>
          </p:cNvSpPr>
          <p:nvPr>
            <p:ph type="sldNum" sz="quarter" idx="12"/>
          </p:nvPr>
        </p:nvSpPr>
        <p:spPr>
          <a:ln/>
        </p:spPr>
        <p:txBody>
          <a:bodyPr/>
          <a:lstStyle>
            <a:lvl1pPr>
              <a:defRPr/>
            </a:lvl1pPr>
          </a:lstStyle>
          <a:p>
            <a:fld id="{1C0074FA-79B8-463B-AF9E-4D535C837D2A}" type="slidenum">
              <a:rPr lang="en-US" altLang="en-US"/>
              <a:pPr/>
              <a:t>‹#›</a:t>
            </a:fld>
            <a:endParaRPr lang="en-US" altLang="en-US"/>
          </a:p>
        </p:txBody>
      </p:sp>
    </p:spTree>
    <p:extLst>
      <p:ext uri="{BB962C8B-B14F-4D97-AF65-F5344CB8AC3E}">
        <p14:creationId xmlns:p14="http://schemas.microsoft.com/office/powerpoint/2010/main" val="49944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343B22C-F92F-4327-9546-EBC124CC3BB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7B7BEB1-9F19-4902-B80F-25EE3FE1B4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8CB61B1-1462-4A03-96DD-2C9B766C27B6}"/>
              </a:ext>
            </a:extLst>
          </p:cNvPr>
          <p:cNvSpPr>
            <a:spLocks noGrp="1" noChangeArrowheads="1"/>
          </p:cNvSpPr>
          <p:nvPr>
            <p:ph type="sldNum" sz="quarter" idx="12"/>
          </p:nvPr>
        </p:nvSpPr>
        <p:spPr>
          <a:ln/>
        </p:spPr>
        <p:txBody>
          <a:bodyPr/>
          <a:lstStyle>
            <a:lvl1pPr>
              <a:defRPr/>
            </a:lvl1pPr>
          </a:lstStyle>
          <a:p>
            <a:fld id="{714230D3-86E5-43B5-B95F-A2DF6C6FCEAE}" type="slidenum">
              <a:rPr lang="en-US" altLang="en-US"/>
              <a:pPr/>
              <a:t>‹#›</a:t>
            </a:fld>
            <a:endParaRPr lang="en-US" altLang="en-US"/>
          </a:p>
        </p:txBody>
      </p:sp>
    </p:spTree>
    <p:extLst>
      <p:ext uri="{BB962C8B-B14F-4D97-AF65-F5344CB8AC3E}">
        <p14:creationId xmlns:p14="http://schemas.microsoft.com/office/powerpoint/2010/main" val="313263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EF76728-7825-4BDF-B91A-1A5C8C7ADB2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B98052E-06B0-4DE3-848A-2C7497E929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0F41026-7F8A-4B9F-B1A4-458CC0CC62F3}"/>
              </a:ext>
            </a:extLst>
          </p:cNvPr>
          <p:cNvSpPr>
            <a:spLocks noGrp="1" noChangeArrowheads="1"/>
          </p:cNvSpPr>
          <p:nvPr>
            <p:ph type="sldNum" sz="quarter" idx="12"/>
          </p:nvPr>
        </p:nvSpPr>
        <p:spPr>
          <a:ln/>
        </p:spPr>
        <p:txBody>
          <a:bodyPr/>
          <a:lstStyle>
            <a:lvl1pPr>
              <a:defRPr/>
            </a:lvl1pPr>
          </a:lstStyle>
          <a:p>
            <a:fld id="{56E3F98E-57F3-410A-95B4-22F5E58D2FA9}" type="slidenum">
              <a:rPr lang="en-US" altLang="en-US"/>
              <a:pPr/>
              <a:t>‹#›</a:t>
            </a:fld>
            <a:endParaRPr lang="en-US" altLang="en-US"/>
          </a:p>
        </p:txBody>
      </p:sp>
    </p:spTree>
    <p:extLst>
      <p:ext uri="{BB962C8B-B14F-4D97-AF65-F5344CB8AC3E}">
        <p14:creationId xmlns:p14="http://schemas.microsoft.com/office/powerpoint/2010/main" val="126829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E43CB9C-BADF-4FD4-8A4A-7D223805013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FEAF2CF-BE02-4509-B49D-782B013E53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29A9D8F-6DDA-4641-961E-58F63307BF9A}"/>
              </a:ext>
            </a:extLst>
          </p:cNvPr>
          <p:cNvSpPr>
            <a:spLocks noGrp="1" noChangeArrowheads="1"/>
          </p:cNvSpPr>
          <p:nvPr>
            <p:ph type="sldNum" sz="quarter" idx="12"/>
          </p:nvPr>
        </p:nvSpPr>
        <p:spPr>
          <a:ln/>
        </p:spPr>
        <p:txBody>
          <a:bodyPr/>
          <a:lstStyle>
            <a:lvl1pPr>
              <a:defRPr/>
            </a:lvl1pPr>
          </a:lstStyle>
          <a:p>
            <a:fld id="{81332B6D-9019-497C-BA8D-A00BC114AEA1}" type="slidenum">
              <a:rPr lang="en-US" altLang="en-US"/>
              <a:pPr/>
              <a:t>‹#›</a:t>
            </a:fld>
            <a:endParaRPr lang="en-US" altLang="en-US"/>
          </a:p>
        </p:txBody>
      </p:sp>
    </p:spTree>
    <p:extLst>
      <p:ext uri="{BB962C8B-B14F-4D97-AF65-F5344CB8AC3E}">
        <p14:creationId xmlns:p14="http://schemas.microsoft.com/office/powerpoint/2010/main" val="131834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E600832-C7AB-4AA1-9C7F-B7922FC0D3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373077B-3AE1-40FF-BC63-96B2F7BCC2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9B530BD-EDCD-4B85-BD82-61C30B922A5B}"/>
              </a:ext>
            </a:extLst>
          </p:cNvPr>
          <p:cNvSpPr>
            <a:spLocks noGrp="1" noChangeArrowheads="1"/>
          </p:cNvSpPr>
          <p:nvPr>
            <p:ph type="sldNum" sz="quarter" idx="12"/>
          </p:nvPr>
        </p:nvSpPr>
        <p:spPr>
          <a:ln/>
        </p:spPr>
        <p:txBody>
          <a:bodyPr/>
          <a:lstStyle>
            <a:lvl1pPr>
              <a:defRPr/>
            </a:lvl1pPr>
          </a:lstStyle>
          <a:p>
            <a:fld id="{221656E4-4C37-4910-B369-4D5BB9DF6391}" type="slidenum">
              <a:rPr lang="en-US" altLang="en-US"/>
              <a:pPr/>
              <a:t>‹#›</a:t>
            </a:fld>
            <a:endParaRPr lang="en-US" altLang="en-US"/>
          </a:p>
        </p:txBody>
      </p:sp>
    </p:spTree>
    <p:extLst>
      <p:ext uri="{BB962C8B-B14F-4D97-AF65-F5344CB8AC3E}">
        <p14:creationId xmlns:p14="http://schemas.microsoft.com/office/powerpoint/2010/main" val="1486653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CD43EF9-E782-48C4-B517-BD9683973A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B2D52D-4194-40BA-8008-F718BAEA61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50F44E6-3B7D-4F4B-BED0-663DA2FF985D}"/>
              </a:ext>
            </a:extLst>
          </p:cNvPr>
          <p:cNvSpPr>
            <a:spLocks noGrp="1" noChangeArrowheads="1"/>
          </p:cNvSpPr>
          <p:nvPr>
            <p:ph type="sldNum" sz="quarter" idx="12"/>
          </p:nvPr>
        </p:nvSpPr>
        <p:spPr>
          <a:ln/>
        </p:spPr>
        <p:txBody>
          <a:bodyPr/>
          <a:lstStyle>
            <a:lvl1pPr>
              <a:defRPr/>
            </a:lvl1pPr>
          </a:lstStyle>
          <a:p>
            <a:fld id="{7B31C9BE-FB66-4F33-98DF-30FFB2F7A9D7}" type="slidenum">
              <a:rPr lang="en-US" altLang="en-US"/>
              <a:pPr/>
              <a:t>‹#›</a:t>
            </a:fld>
            <a:endParaRPr lang="en-US" altLang="en-US"/>
          </a:p>
        </p:txBody>
      </p:sp>
    </p:spTree>
    <p:extLst>
      <p:ext uri="{BB962C8B-B14F-4D97-AF65-F5344CB8AC3E}">
        <p14:creationId xmlns:p14="http://schemas.microsoft.com/office/powerpoint/2010/main" val="238240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FD7B27-1BCF-441E-A967-1B1844A6283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A5DAE94-CC90-42D8-A64B-AFCC0A3257A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9092" name="Rectangle 4">
            <a:extLst>
              <a:ext uri="{FF2B5EF4-FFF2-40B4-BE49-F238E27FC236}">
                <a16:creationId xmlns:a16="http://schemas.microsoft.com/office/drawing/2014/main" id="{ADE4BA6E-B12B-40C1-B3A3-54116290528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89093" name="Rectangle 5">
            <a:extLst>
              <a:ext uri="{FF2B5EF4-FFF2-40B4-BE49-F238E27FC236}">
                <a16:creationId xmlns:a16="http://schemas.microsoft.com/office/drawing/2014/main" id="{974D3160-9DD1-41DE-AA78-35D9CCDEF07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89094" name="Rectangle 6">
            <a:extLst>
              <a:ext uri="{FF2B5EF4-FFF2-40B4-BE49-F238E27FC236}">
                <a16:creationId xmlns:a16="http://schemas.microsoft.com/office/drawing/2014/main" id="{4596D396-1E59-42A4-BFF8-56F04487ADE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5769A4F-A39E-489F-837D-1F66174D19A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file:///D:\Phim%20Sinh%20thai%20hoc\000A5335.WMV"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id="{F1012014-8096-40EC-974D-05500D97DE0D}"/>
              </a:ext>
            </a:extLst>
          </p:cNvPr>
          <p:cNvSpPr>
            <a:spLocks noGrp="1" noChangeArrowheads="1"/>
          </p:cNvSpPr>
          <p:nvPr>
            <p:ph type="body" idx="1"/>
          </p:nvPr>
        </p:nvSpPr>
        <p:spPr>
          <a:xfrm>
            <a:off x="0" y="914400"/>
            <a:ext cx="4762500" cy="5486400"/>
          </a:xfrm>
        </p:spPr>
        <p:txBody>
          <a:bodyPr/>
          <a:lstStyle/>
          <a:p>
            <a:pPr algn="just">
              <a:lnSpc>
                <a:spcPct val="90000"/>
              </a:lnSpc>
              <a:buFontTx/>
              <a:buNone/>
            </a:pPr>
            <a:r>
              <a:rPr lang="en-US" altLang="en-US" sz="3600">
                <a:latin typeface="Times New Roman" panose="02020603050405020304" pitchFamily="18" charset="0"/>
              </a:rPr>
              <a:t> “Hãy bắt đầu từ ngay hôm nay, bằng những hành động dù là nhỏ nhất trong việc bảo vệ môi trường và tiết kiệm năng lượng. Hãy làm điều đó vì cuộc sống của chính bạn và những người thân yêu. Hãy làm điều đó vì trái đất của chúng ta!” </a:t>
            </a:r>
          </a:p>
        </p:txBody>
      </p:sp>
      <p:pic>
        <p:nvPicPr>
          <p:cNvPr id="64516" name="Picture 4" descr="thong-bao-dung-chuong-trinh-ngay-chu-nhat-xanh-tai-ho-guom-0">
            <a:extLst>
              <a:ext uri="{FF2B5EF4-FFF2-40B4-BE49-F238E27FC236}">
                <a16:creationId xmlns:a16="http://schemas.microsoft.com/office/drawing/2014/main" id="{A39491C8-4B53-43BD-8579-EEB3E3B78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213" y="1141413"/>
            <a:ext cx="3684587" cy="5183187"/>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4517" name="Text Box 5">
            <a:extLst>
              <a:ext uri="{FF2B5EF4-FFF2-40B4-BE49-F238E27FC236}">
                <a16:creationId xmlns:a16="http://schemas.microsoft.com/office/drawing/2014/main" id="{94F12557-28AE-4365-A495-FB787ADBF803}"/>
              </a:ext>
            </a:extLst>
          </p:cNvPr>
          <p:cNvSpPr txBox="1">
            <a:spLocks noChangeArrowheads="1"/>
          </p:cNvSpPr>
          <p:nvPr/>
        </p:nvSpPr>
        <p:spPr bwMode="auto">
          <a:xfrm>
            <a:off x="685800" y="2286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800080"/>
                </a:solidFill>
              </a:rPr>
              <a:t>CHƯƠNG IV: BẢO VỆ MÔI TRƯỜNG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fade">
                                      <p:cBhvr>
                                        <p:cTn id="7" dur="1000"/>
                                        <p:tgtEl>
                                          <p:spTgt spid="64516"/>
                                        </p:tgtEl>
                                      </p:cBhvr>
                                    </p:animEffect>
                                    <p:anim calcmode="lin" valueType="num">
                                      <p:cBhvr>
                                        <p:cTn id="8" dur="1000" fill="hold"/>
                                        <p:tgtEl>
                                          <p:spTgt spid="64516"/>
                                        </p:tgtEl>
                                        <p:attrNameLst>
                                          <p:attrName>ppt_x</p:attrName>
                                        </p:attrNameLst>
                                      </p:cBhvr>
                                      <p:tavLst>
                                        <p:tav tm="0">
                                          <p:val>
                                            <p:strVal val="#ppt_x"/>
                                          </p:val>
                                        </p:tav>
                                        <p:tav tm="100000">
                                          <p:val>
                                            <p:strVal val="#ppt_x"/>
                                          </p:val>
                                        </p:tav>
                                      </p:tavLst>
                                    </p:anim>
                                    <p:anim calcmode="lin" valueType="num">
                                      <p:cBhvr>
                                        <p:cTn id="9" dur="1000" fill="hold"/>
                                        <p:tgtEl>
                                          <p:spTgt spid="6451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4515">
                                            <p:txEl>
                                              <p:pRg st="0" end="0"/>
                                            </p:txEl>
                                          </p:spTgt>
                                        </p:tgtEl>
                                        <p:attrNameLst>
                                          <p:attrName>style.visibility</p:attrName>
                                        </p:attrNameLst>
                                      </p:cBhvr>
                                      <p:to>
                                        <p:strVal val="visible"/>
                                      </p:to>
                                    </p:set>
                                    <p:anim calcmode="lin" valueType="num">
                                      <p:cBhvr additive="base">
                                        <p:cTn id="14"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4517"/>
                                        </p:tgtEl>
                                        <p:attrNameLst>
                                          <p:attrName>style.visibility</p:attrName>
                                        </p:attrNameLst>
                                      </p:cBhvr>
                                      <p:to>
                                        <p:strVal val="visible"/>
                                      </p:to>
                                    </p:set>
                                    <p:anim calcmode="lin" valueType="num">
                                      <p:cBhvr additive="base">
                                        <p:cTn id="20" dur="500" fill="hold"/>
                                        <p:tgtEl>
                                          <p:spTgt spid="64517"/>
                                        </p:tgtEl>
                                        <p:attrNameLst>
                                          <p:attrName>ppt_x</p:attrName>
                                        </p:attrNameLst>
                                      </p:cBhvr>
                                      <p:tavLst>
                                        <p:tav tm="0">
                                          <p:val>
                                            <p:strVal val="#ppt_x"/>
                                          </p:val>
                                        </p:tav>
                                        <p:tav tm="100000">
                                          <p:val>
                                            <p:strVal val="#ppt_x"/>
                                          </p:val>
                                        </p:tav>
                                      </p:tavLst>
                                    </p:anim>
                                    <p:anim calcmode="lin" valueType="num">
                                      <p:cBhvr additive="base">
                                        <p:cTn id="21" dur="500" fill="hold"/>
                                        <p:tgtEl>
                                          <p:spTgt spid="645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P spid="645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nang%20luong%20gio[1]">
            <a:extLst>
              <a:ext uri="{FF2B5EF4-FFF2-40B4-BE49-F238E27FC236}">
                <a16:creationId xmlns:a16="http://schemas.microsoft.com/office/drawing/2014/main" id="{43C24E53-16D8-4F27-AD4E-8603D6EF8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27622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3" descr="Photovoltaik_adlershof[1]">
            <a:extLst>
              <a:ext uri="{FF2B5EF4-FFF2-40B4-BE49-F238E27FC236}">
                <a16:creationId xmlns:a16="http://schemas.microsoft.com/office/drawing/2014/main" id="{0488B382-1FA2-457F-9816-02406C1B2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590800"/>
            <a:ext cx="2743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4" descr="307200748han%20quoc">
            <a:extLst>
              <a:ext uri="{FF2B5EF4-FFF2-40B4-BE49-F238E27FC236}">
                <a16:creationId xmlns:a16="http://schemas.microsoft.com/office/drawing/2014/main" id="{2ECA15AE-DEDD-4D3C-9908-22B2553B06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590800"/>
            <a:ext cx="23812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5">
            <a:extLst>
              <a:ext uri="{FF2B5EF4-FFF2-40B4-BE49-F238E27FC236}">
                <a16:creationId xmlns:a16="http://schemas.microsoft.com/office/drawing/2014/main" id="{7B44CFAB-0C8C-4CA8-BE61-685BDBFDACFC}"/>
              </a:ext>
            </a:extLst>
          </p:cNvPr>
          <p:cNvSpPr txBox="1">
            <a:spLocks noChangeArrowheads="1"/>
          </p:cNvSpPr>
          <p:nvPr/>
        </p:nvSpPr>
        <p:spPr bwMode="auto">
          <a:xfrm>
            <a:off x="2667000" y="152400"/>
            <a:ext cx="3810000" cy="955675"/>
          </a:xfrm>
          <a:prstGeom prst="rect">
            <a:avLst/>
          </a:prstGeom>
          <a:solidFill>
            <a:srgbClr val="EFF7A7"/>
          </a:solidFill>
          <a:ln w="9525">
            <a:solidFill>
              <a:srgbClr val="FF3399"/>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66FF"/>
                </a:solidFill>
              </a:rPr>
              <a:t>Tài nguyên năng lượng vĩnh cửu</a:t>
            </a:r>
          </a:p>
        </p:txBody>
      </p:sp>
      <p:sp>
        <p:nvSpPr>
          <p:cNvPr id="84998" name="Text Box 6">
            <a:extLst>
              <a:ext uri="{FF2B5EF4-FFF2-40B4-BE49-F238E27FC236}">
                <a16:creationId xmlns:a16="http://schemas.microsoft.com/office/drawing/2014/main" id="{46615A1A-4B00-43D0-983B-B9BF705A1C8A}"/>
              </a:ext>
            </a:extLst>
          </p:cNvPr>
          <p:cNvSpPr txBox="1">
            <a:spLocks noChangeArrowheads="1"/>
          </p:cNvSpPr>
          <p:nvPr/>
        </p:nvSpPr>
        <p:spPr bwMode="auto">
          <a:xfrm>
            <a:off x="304800" y="5334000"/>
            <a:ext cx="2743200" cy="466725"/>
          </a:xfrm>
          <a:prstGeom prst="rect">
            <a:avLst/>
          </a:prstGeom>
          <a:solidFill>
            <a:srgbClr val="FFFF66"/>
          </a:solidFill>
          <a:ln w="9525">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66FF"/>
                </a:solidFill>
              </a:rPr>
              <a:t>Năng lượng gió</a:t>
            </a:r>
          </a:p>
        </p:txBody>
      </p:sp>
      <p:sp>
        <p:nvSpPr>
          <p:cNvPr id="84999" name="Text Box 7">
            <a:extLst>
              <a:ext uri="{FF2B5EF4-FFF2-40B4-BE49-F238E27FC236}">
                <a16:creationId xmlns:a16="http://schemas.microsoft.com/office/drawing/2014/main" id="{908181D6-166E-4AB6-B7AF-B32995E70943}"/>
              </a:ext>
            </a:extLst>
          </p:cNvPr>
          <p:cNvSpPr txBox="1">
            <a:spLocks noChangeArrowheads="1"/>
          </p:cNvSpPr>
          <p:nvPr/>
        </p:nvSpPr>
        <p:spPr bwMode="auto">
          <a:xfrm>
            <a:off x="3429000" y="5264150"/>
            <a:ext cx="2362200" cy="831850"/>
          </a:xfrm>
          <a:prstGeom prst="rect">
            <a:avLst/>
          </a:prstGeom>
          <a:solidFill>
            <a:srgbClr val="FFFF66"/>
          </a:solidFill>
          <a:ln w="9525">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66FF"/>
                </a:solidFill>
              </a:rPr>
              <a:t>Năng lượng thủy triều</a:t>
            </a:r>
          </a:p>
        </p:txBody>
      </p:sp>
      <p:sp>
        <p:nvSpPr>
          <p:cNvPr id="85000" name="Text Box 8">
            <a:extLst>
              <a:ext uri="{FF2B5EF4-FFF2-40B4-BE49-F238E27FC236}">
                <a16:creationId xmlns:a16="http://schemas.microsoft.com/office/drawing/2014/main" id="{1A3DC455-8BE8-4B7F-903D-46F152FBF51C}"/>
              </a:ext>
            </a:extLst>
          </p:cNvPr>
          <p:cNvSpPr txBox="1">
            <a:spLocks noChangeArrowheads="1"/>
          </p:cNvSpPr>
          <p:nvPr/>
        </p:nvSpPr>
        <p:spPr bwMode="auto">
          <a:xfrm>
            <a:off x="6172200" y="5264150"/>
            <a:ext cx="2667000" cy="831850"/>
          </a:xfrm>
          <a:prstGeom prst="rect">
            <a:avLst/>
          </a:prstGeom>
          <a:solidFill>
            <a:srgbClr val="FFFF66"/>
          </a:solidFill>
          <a:ln w="9525">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66FF"/>
                </a:solidFill>
              </a:rPr>
              <a:t>Năng lượng mặt trời</a:t>
            </a:r>
          </a:p>
        </p:txBody>
      </p:sp>
      <p:sp>
        <p:nvSpPr>
          <p:cNvPr id="85001" name="Line 9">
            <a:extLst>
              <a:ext uri="{FF2B5EF4-FFF2-40B4-BE49-F238E27FC236}">
                <a16:creationId xmlns:a16="http://schemas.microsoft.com/office/drawing/2014/main" id="{03B870D0-E10C-4439-BA4E-2ACA61FD692B}"/>
              </a:ext>
            </a:extLst>
          </p:cNvPr>
          <p:cNvSpPr>
            <a:spLocks noChangeShapeType="1"/>
          </p:cNvSpPr>
          <p:nvPr/>
        </p:nvSpPr>
        <p:spPr bwMode="auto">
          <a:xfrm flipH="1">
            <a:off x="2133600" y="1219200"/>
            <a:ext cx="1371600" cy="1143000"/>
          </a:xfrm>
          <a:prstGeom prst="line">
            <a:avLst/>
          </a:prstGeom>
          <a:noFill/>
          <a:ln w="571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02" name="Line 10">
            <a:extLst>
              <a:ext uri="{FF2B5EF4-FFF2-40B4-BE49-F238E27FC236}">
                <a16:creationId xmlns:a16="http://schemas.microsoft.com/office/drawing/2014/main" id="{C56D65F9-A53D-419B-962D-5013D6CAF513}"/>
              </a:ext>
            </a:extLst>
          </p:cNvPr>
          <p:cNvSpPr>
            <a:spLocks noChangeShapeType="1"/>
          </p:cNvSpPr>
          <p:nvPr/>
        </p:nvSpPr>
        <p:spPr bwMode="auto">
          <a:xfrm>
            <a:off x="4648200" y="1371600"/>
            <a:ext cx="0" cy="914400"/>
          </a:xfrm>
          <a:prstGeom prst="line">
            <a:avLst/>
          </a:prstGeom>
          <a:noFill/>
          <a:ln w="571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03" name="Line 11">
            <a:extLst>
              <a:ext uri="{FF2B5EF4-FFF2-40B4-BE49-F238E27FC236}">
                <a16:creationId xmlns:a16="http://schemas.microsoft.com/office/drawing/2014/main" id="{8D82DB4C-D47C-4E2C-8DC3-3953B4669F47}"/>
              </a:ext>
            </a:extLst>
          </p:cNvPr>
          <p:cNvSpPr>
            <a:spLocks noChangeShapeType="1"/>
          </p:cNvSpPr>
          <p:nvPr/>
        </p:nvSpPr>
        <p:spPr bwMode="auto">
          <a:xfrm>
            <a:off x="5562600" y="1295400"/>
            <a:ext cx="1676400" cy="1066800"/>
          </a:xfrm>
          <a:prstGeom prst="line">
            <a:avLst/>
          </a:prstGeom>
          <a:noFill/>
          <a:ln w="571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wipe(up)">
                                      <p:cBhvr>
                                        <p:cTn id="7" dur="500"/>
                                        <p:tgtEl>
                                          <p:spTgt spid="84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4996"/>
                                        </p:tgtEl>
                                        <p:attrNameLst>
                                          <p:attrName>style.visibility</p:attrName>
                                        </p:attrNameLst>
                                      </p:cBhvr>
                                      <p:to>
                                        <p:strVal val="visible"/>
                                      </p:to>
                                    </p:set>
                                    <p:animEffect transition="in" filter="wipe(up)">
                                      <p:cBhvr>
                                        <p:cTn id="12" dur="500"/>
                                        <p:tgtEl>
                                          <p:spTgt spid="849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84995"/>
                                        </p:tgtEl>
                                        <p:attrNameLst>
                                          <p:attrName>style.visibility</p:attrName>
                                        </p:attrNameLst>
                                      </p:cBhvr>
                                      <p:to>
                                        <p:strVal val="visible"/>
                                      </p:to>
                                    </p:set>
                                    <p:animEffect transition="in" filter="wipe(up)">
                                      <p:cBhvr>
                                        <p:cTn id="17" dur="500"/>
                                        <p:tgtEl>
                                          <p:spTgt spid="849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998"/>
                                        </p:tgtEl>
                                        <p:attrNameLst>
                                          <p:attrName>style.visibility</p:attrName>
                                        </p:attrNameLst>
                                      </p:cBhvr>
                                      <p:to>
                                        <p:strVal val="visible"/>
                                      </p:to>
                                    </p:set>
                                    <p:animEffect transition="in" filter="wipe(left)">
                                      <p:cBhvr>
                                        <p:cTn id="22" dur="500"/>
                                        <p:tgtEl>
                                          <p:spTgt spid="8499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4999"/>
                                        </p:tgtEl>
                                        <p:attrNameLst>
                                          <p:attrName>style.visibility</p:attrName>
                                        </p:attrNameLst>
                                      </p:cBhvr>
                                      <p:to>
                                        <p:strVal val="visible"/>
                                      </p:to>
                                    </p:set>
                                    <p:animEffect transition="in" filter="wipe(left)">
                                      <p:cBhvr>
                                        <p:cTn id="25" dur="500"/>
                                        <p:tgtEl>
                                          <p:spTgt spid="8499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5000"/>
                                        </p:tgtEl>
                                        <p:attrNameLst>
                                          <p:attrName>style.visibility</p:attrName>
                                        </p:attrNameLst>
                                      </p:cBhvr>
                                      <p:to>
                                        <p:strVal val="visible"/>
                                      </p:to>
                                    </p:set>
                                    <p:animEffect transition="in" filter="wipe(left)">
                                      <p:cBhvr>
                                        <p:cTn id="28" dur="500"/>
                                        <p:tgtEl>
                                          <p:spTgt spid="8500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4997"/>
                                        </p:tgtEl>
                                        <p:attrNameLst>
                                          <p:attrName>style.visibility</p:attrName>
                                        </p:attrNameLst>
                                      </p:cBhvr>
                                      <p:to>
                                        <p:strVal val="visible"/>
                                      </p:to>
                                    </p:set>
                                    <p:animEffect transition="in" filter="wipe(up)">
                                      <p:cBhvr>
                                        <p:cTn id="33" dur="500"/>
                                        <p:tgtEl>
                                          <p:spTgt spid="84997"/>
                                        </p:tgtEl>
                                      </p:cBhvr>
                                    </p:animEffect>
                                  </p:childTnLst>
                                </p:cTn>
                              </p:par>
                              <p:par>
                                <p:cTn id="34" presetID="22" presetClass="entr" presetSubtype="1" fill="hold" nodeType="withEffect">
                                  <p:stCondLst>
                                    <p:cond delay="0"/>
                                  </p:stCondLst>
                                  <p:childTnLst>
                                    <p:set>
                                      <p:cBhvr>
                                        <p:cTn id="35" dur="1" fill="hold">
                                          <p:stCondLst>
                                            <p:cond delay="0"/>
                                          </p:stCondLst>
                                        </p:cTn>
                                        <p:tgtEl>
                                          <p:spTgt spid="85001"/>
                                        </p:tgtEl>
                                        <p:attrNameLst>
                                          <p:attrName>style.visibility</p:attrName>
                                        </p:attrNameLst>
                                      </p:cBhvr>
                                      <p:to>
                                        <p:strVal val="visible"/>
                                      </p:to>
                                    </p:set>
                                    <p:animEffect transition="in" filter="wipe(up)">
                                      <p:cBhvr>
                                        <p:cTn id="36" dur="500"/>
                                        <p:tgtEl>
                                          <p:spTgt spid="85001"/>
                                        </p:tgtEl>
                                      </p:cBhvr>
                                    </p:animEffect>
                                  </p:childTnLst>
                                </p:cTn>
                              </p:par>
                              <p:par>
                                <p:cTn id="37" presetID="22" presetClass="entr" presetSubtype="1" fill="hold" nodeType="withEffect">
                                  <p:stCondLst>
                                    <p:cond delay="0"/>
                                  </p:stCondLst>
                                  <p:childTnLst>
                                    <p:set>
                                      <p:cBhvr>
                                        <p:cTn id="38" dur="1" fill="hold">
                                          <p:stCondLst>
                                            <p:cond delay="0"/>
                                          </p:stCondLst>
                                        </p:cTn>
                                        <p:tgtEl>
                                          <p:spTgt spid="85002"/>
                                        </p:tgtEl>
                                        <p:attrNameLst>
                                          <p:attrName>style.visibility</p:attrName>
                                        </p:attrNameLst>
                                      </p:cBhvr>
                                      <p:to>
                                        <p:strVal val="visible"/>
                                      </p:to>
                                    </p:set>
                                    <p:animEffect transition="in" filter="wipe(up)">
                                      <p:cBhvr>
                                        <p:cTn id="39" dur="500"/>
                                        <p:tgtEl>
                                          <p:spTgt spid="85002"/>
                                        </p:tgtEl>
                                      </p:cBhvr>
                                    </p:animEffect>
                                  </p:childTnLst>
                                </p:cTn>
                              </p:par>
                              <p:par>
                                <p:cTn id="40" presetID="22" presetClass="entr" presetSubtype="1" fill="hold" nodeType="withEffect">
                                  <p:stCondLst>
                                    <p:cond delay="0"/>
                                  </p:stCondLst>
                                  <p:childTnLst>
                                    <p:set>
                                      <p:cBhvr>
                                        <p:cTn id="41" dur="1" fill="hold">
                                          <p:stCondLst>
                                            <p:cond delay="0"/>
                                          </p:stCondLst>
                                        </p:cTn>
                                        <p:tgtEl>
                                          <p:spTgt spid="85003"/>
                                        </p:tgtEl>
                                        <p:attrNameLst>
                                          <p:attrName>style.visibility</p:attrName>
                                        </p:attrNameLst>
                                      </p:cBhvr>
                                      <p:to>
                                        <p:strVal val="visible"/>
                                      </p:to>
                                    </p:set>
                                    <p:animEffect transition="in" filter="wipe(up)">
                                      <p:cBhvr>
                                        <p:cTn id="42" dur="500"/>
                                        <p:tgtEl>
                                          <p:spTgt spid="85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P spid="84998" grpId="0" animBg="1"/>
      <p:bldP spid="84999" grpId="0" animBg="1"/>
      <p:bldP spid="850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Text Box 4">
            <a:extLst>
              <a:ext uri="{FF2B5EF4-FFF2-40B4-BE49-F238E27FC236}">
                <a16:creationId xmlns:a16="http://schemas.microsoft.com/office/drawing/2014/main" id="{0A5B823A-FB8F-4D02-A4AC-3D82D7E3A9F8}"/>
              </a:ext>
            </a:extLst>
          </p:cNvPr>
          <p:cNvSpPr txBox="1">
            <a:spLocks noChangeArrowheads="1"/>
          </p:cNvSpPr>
          <p:nvPr/>
        </p:nvSpPr>
        <p:spPr bwMode="auto">
          <a:xfrm>
            <a:off x="228600" y="882650"/>
            <a:ext cx="8839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Thế nào là tài nguyên năng lượng vĩnh cửu? Nêu ví dụ?</a:t>
            </a:r>
          </a:p>
        </p:txBody>
      </p:sp>
      <p:sp>
        <p:nvSpPr>
          <p:cNvPr id="101381" name="Text Box 5">
            <a:extLst>
              <a:ext uri="{FF2B5EF4-FFF2-40B4-BE49-F238E27FC236}">
                <a16:creationId xmlns:a16="http://schemas.microsoft.com/office/drawing/2014/main" id="{4C735BEB-981B-4E68-BFCD-B9211172C4E9}"/>
              </a:ext>
            </a:extLst>
          </p:cNvPr>
          <p:cNvSpPr txBox="1">
            <a:spLocks noChangeArrowheads="1"/>
          </p:cNvSpPr>
          <p:nvPr/>
        </p:nvSpPr>
        <p:spPr bwMode="auto">
          <a:xfrm>
            <a:off x="152400" y="2057400"/>
            <a:ext cx="8839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Char char="Ø"/>
            </a:pPr>
            <a:r>
              <a:rPr lang="en-US" altLang="en-US" sz="3000" b="1">
                <a:solidFill>
                  <a:srgbClr val="9900FF"/>
                </a:solidFill>
              </a:rPr>
              <a:t>Tài nguyên năng lượng vĩnh cửu: Là dạng tài nguyên sạch không gây ô nhiễm môi trường đang được sử dụng ngày một nhiều như: năng lượng gió, bức xạ mặt trời, năng lượng thủy triều, năng lượng suối nước nóng,…</a:t>
            </a:r>
            <a:endParaRPr lang="en-US" altLang="en-US" sz="3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 calcmode="lin" valueType="num">
                                      <p:cBhvr>
                                        <p:cTn id="7" dur="500" fill="hold"/>
                                        <p:tgtEl>
                                          <p:spTgt spid="101380"/>
                                        </p:tgtEl>
                                        <p:attrNameLst>
                                          <p:attrName>ppt_w</p:attrName>
                                        </p:attrNameLst>
                                      </p:cBhvr>
                                      <p:tavLst>
                                        <p:tav tm="0">
                                          <p:val>
                                            <p:fltVal val="0"/>
                                          </p:val>
                                        </p:tav>
                                        <p:tav tm="100000">
                                          <p:val>
                                            <p:strVal val="#ppt_w"/>
                                          </p:val>
                                        </p:tav>
                                      </p:tavLst>
                                    </p:anim>
                                    <p:anim calcmode="lin" valueType="num">
                                      <p:cBhvr>
                                        <p:cTn id="8" dur="500" fill="hold"/>
                                        <p:tgtEl>
                                          <p:spTgt spid="1013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xit" presetSubtype="16" fill="hold" grpId="1" nodeType="clickEffect">
                                  <p:stCondLst>
                                    <p:cond delay="0"/>
                                  </p:stCondLst>
                                  <p:childTnLst>
                                    <p:animEffect transition="out" filter="box(in)">
                                      <p:cBhvr>
                                        <p:cTn id="12" dur="500"/>
                                        <p:tgtEl>
                                          <p:spTgt spid="101380"/>
                                        </p:tgtEl>
                                      </p:cBhvr>
                                    </p:animEffect>
                                    <p:set>
                                      <p:cBhvr>
                                        <p:cTn id="13" dur="1" fill="hold">
                                          <p:stCondLst>
                                            <p:cond delay="499"/>
                                          </p:stCondLst>
                                        </p:cTn>
                                        <p:tgtEl>
                                          <p:spTgt spid="101380"/>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01381"/>
                                        </p:tgtEl>
                                        <p:attrNameLst>
                                          <p:attrName>style.visibility</p:attrName>
                                        </p:attrNameLst>
                                      </p:cBhvr>
                                      <p:to>
                                        <p:strVal val="visible"/>
                                      </p:to>
                                    </p:set>
                                    <p:anim calcmode="lin" valueType="num">
                                      <p:cBhvr>
                                        <p:cTn id="18" dur="500" fill="hold"/>
                                        <p:tgtEl>
                                          <p:spTgt spid="101381"/>
                                        </p:tgtEl>
                                        <p:attrNameLst>
                                          <p:attrName>ppt_w</p:attrName>
                                        </p:attrNameLst>
                                      </p:cBhvr>
                                      <p:tavLst>
                                        <p:tav tm="0">
                                          <p:val>
                                            <p:fltVal val="0"/>
                                          </p:val>
                                        </p:tav>
                                        <p:tav tm="100000">
                                          <p:val>
                                            <p:strVal val="#ppt_w"/>
                                          </p:val>
                                        </p:tav>
                                      </p:tavLst>
                                    </p:anim>
                                    <p:anim calcmode="lin" valueType="num">
                                      <p:cBhvr>
                                        <p:cTn id="19" dur="500" fill="hold"/>
                                        <p:tgtEl>
                                          <p:spTgt spid="1013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P spid="101380" grpId="1"/>
      <p:bldP spid="1013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61" name="Group 61">
            <a:extLst>
              <a:ext uri="{FF2B5EF4-FFF2-40B4-BE49-F238E27FC236}">
                <a16:creationId xmlns:a16="http://schemas.microsoft.com/office/drawing/2014/main" id="{D00F6ACF-014D-4564-A916-D1DDF6DBB456}"/>
              </a:ext>
            </a:extLst>
          </p:cNvPr>
          <p:cNvGraphicFramePr>
            <a:graphicFrameLocks noGrp="1"/>
          </p:cNvGraphicFramePr>
          <p:nvPr>
            <p:ph/>
          </p:nvPr>
        </p:nvGraphicFramePr>
        <p:xfrm>
          <a:off x="123825" y="61913"/>
          <a:ext cx="8915400" cy="6629400"/>
        </p:xfrm>
        <a:graphic>
          <a:graphicData uri="http://schemas.openxmlformats.org/drawingml/2006/table">
            <a:tbl>
              <a:tblPr/>
              <a:tblGrid>
                <a:gridCol w="2860675">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3844925">
                  <a:extLst>
                    <a:ext uri="{9D8B030D-6E8A-4147-A177-3AD203B41FA5}">
                      <a16:colId xmlns:a16="http://schemas.microsoft.com/office/drawing/2014/main" val="20002"/>
                    </a:ext>
                  </a:extLst>
                </a:gridCol>
              </a:tblGrid>
              <a:tr h="868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610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6836" name="Text Box 36">
            <a:extLst>
              <a:ext uri="{FF2B5EF4-FFF2-40B4-BE49-F238E27FC236}">
                <a16:creationId xmlns:a16="http://schemas.microsoft.com/office/drawing/2014/main" id="{695FDE7A-DF97-4A5B-9FFC-90D210322C14}"/>
              </a:ext>
            </a:extLst>
          </p:cNvPr>
          <p:cNvSpPr txBox="1">
            <a:spLocks noChangeArrowheads="1"/>
          </p:cNvSpPr>
          <p:nvPr/>
        </p:nvSpPr>
        <p:spPr bwMode="auto">
          <a:xfrm>
            <a:off x="41275" y="153988"/>
            <a:ext cx="3186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0000FF"/>
                </a:solidFill>
              </a:rPr>
              <a:t>Dạng tài nguyên</a:t>
            </a:r>
          </a:p>
        </p:txBody>
      </p:sp>
      <p:sp>
        <p:nvSpPr>
          <p:cNvPr id="76837" name="Text Box 37">
            <a:extLst>
              <a:ext uri="{FF2B5EF4-FFF2-40B4-BE49-F238E27FC236}">
                <a16:creationId xmlns:a16="http://schemas.microsoft.com/office/drawing/2014/main" id="{1076FE4A-5E64-4754-B743-AE4ED58569DF}"/>
              </a:ext>
            </a:extLst>
          </p:cNvPr>
          <p:cNvSpPr txBox="1">
            <a:spLocks noChangeArrowheads="1"/>
          </p:cNvSpPr>
          <p:nvPr/>
        </p:nvSpPr>
        <p:spPr bwMode="auto">
          <a:xfrm>
            <a:off x="2947988" y="19685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FF0000"/>
                </a:solidFill>
              </a:rPr>
              <a:t>Ghi kết quả</a:t>
            </a:r>
          </a:p>
        </p:txBody>
      </p:sp>
      <p:sp>
        <p:nvSpPr>
          <p:cNvPr id="76838" name="Text Box 38">
            <a:extLst>
              <a:ext uri="{FF2B5EF4-FFF2-40B4-BE49-F238E27FC236}">
                <a16:creationId xmlns:a16="http://schemas.microsoft.com/office/drawing/2014/main" id="{C0DFC357-5C3A-42BF-88BD-B848982DD421}"/>
              </a:ext>
            </a:extLst>
          </p:cNvPr>
          <p:cNvSpPr txBox="1">
            <a:spLocks noChangeArrowheads="1"/>
          </p:cNvSpPr>
          <p:nvPr/>
        </p:nvSpPr>
        <p:spPr bwMode="auto">
          <a:xfrm>
            <a:off x="5384800" y="238125"/>
            <a:ext cx="3254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0000FF"/>
                </a:solidFill>
              </a:rPr>
              <a:t>Các tài nguyên</a:t>
            </a:r>
          </a:p>
        </p:txBody>
      </p:sp>
      <p:sp>
        <p:nvSpPr>
          <p:cNvPr id="76839" name="Text Box 39">
            <a:extLst>
              <a:ext uri="{FF2B5EF4-FFF2-40B4-BE49-F238E27FC236}">
                <a16:creationId xmlns:a16="http://schemas.microsoft.com/office/drawing/2014/main" id="{98243FDC-368B-4252-B2B2-19A67AC8DDB1}"/>
              </a:ext>
            </a:extLst>
          </p:cNvPr>
          <p:cNvSpPr txBox="1">
            <a:spLocks noChangeArrowheads="1"/>
          </p:cNvSpPr>
          <p:nvPr/>
        </p:nvSpPr>
        <p:spPr bwMode="auto">
          <a:xfrm>
            <a:off x="228600" y="1295400"/>
            <a:ext cx="2630488" cy="9461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FF0000"/>
                </a:solidFill>
              </a:rPr>
              <a:t>1.</a:t>
            </a:r>
            <a:r>
              <a:rPr lang="en-US" altLang="en-US" sz="2800">
                <a:solidFill>
                  <a:srgbClr val="FF0000"/>
                </a:solidFill>
              </a:rPr>
              <a:t> </a:t>
            </a:r>
            <a:r>
              <a:rPr lang="en-US" altLang="en-US" sz="2800" b="1">
                <a:solidFill>
                  <a:srgbClr val="FF0000"/>
                </a:solidFill>
              </a:rPr>
              <a:t>Tài nguyên tái sinh</a:t>
            </a:r>
          </a:p>
        </p:txBody>
      </p:sp>
      <p:sp>
        <p:nvSpPr>
          <p:cNvPr id="76843" name="Text Box 43">
            <a:extLst>
              <a:ext uri="{FF2B5EF4-FFF2-40B4-BE49-F238E27FC236}">
                <a16:creationId xmlns:a16="http://schemas.microsoft.com/office/drawing/2014/main" id="{94C1640D-6807-43D2-8D68-CFA8BD99B3C7}"/>
              </a:ext>
            </a:extLst>
          </p:cNvPr>
          <p:cNvSpPr txBox="1">
            <a:spLocks noChangeArrowheads="1"/>
          </p:cNvSpPr>
          <p:nvPr/>
        </p:nvSpPr>
        <p:spPr bwMode="auto">
          <a:xfrm>
            <a:off x="249238" y="2949575"/>
            <a:ext cx="2627312" cy="9461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FF0000"/>
                </a:solidFill>
              </a:rPr>
              <a:t>2. Tài nguyên không tái sinh</a:t>
            </a:r>
          </a:p>
        </p:txBody>
      </p:sp>
      <p:sp>
        <p:nvSpPr>
          <p:cNvPr id="76845" name="Text Box 45">
            <a:extLst>
              <a:ext uri="{FF2B5EF4-FFF2-40B4-BE49-F238E27FC236}">
                <a16:creationId xmlns:a16="http://schemas.microsoft.com/office/drawing/2014/main" id="{9D9B3218-C1A9-43E2-9C3A-1A525D86FDB0}"/>
              </a:ext>
            </a:extLst>
          </p:cNvPr>
          <p:cNvSpPr txBox="1">
            <a:spLocks noChangeArrowheads="1"/>
          </p:cNvSpPr>
          <p:nvPr/>
        </p:nvSpPr>
        <p:spPr bwMode="auto">
          <a:xfrm>
            <a:off x="263525" y="4699000"/>
            <a:ext cx="2590800" cy="13731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FF0000"/>
                </a:solidFill>
              </a:rPr>
              <a:t>3. Tài nguyên năng lượng vĩnh cửu</a:t>
            </a:r>
          </a:p>
        </p:txBody>
      </p:sp>
      <p:sp>
        <p:nvSpPr>
          <p:cNvPr id="76852" name="Text Box 52">
            <a:extLst>
              <a:ext uri="{FF2B5EF4-FFF2-40B4-BE49-F238E27FC236}">
                <a16:creationId xmlns:a16="http://schemas.microsoft.com/office/drawing/2014/main" id="{FEF0A4D9-621F-404B-98EA-FEE649450ED9}"/>
              </a:ext>
            </a:extLst>
          </p:cNvPr>
          <p:cNvSpPr txBox="1">
            <a:spLocks noChangeArrowheads="1"/>
          </p:cNvSpPr>
          <p:nvPr/>
        </p:nvSpPr>
        <p:spPr bwMode="auto">
          <a:xfrm>
            <a:off x="5334000" y="892175"/>
            <a:ext cx="3582988"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AutoNum type="alphaLcParenR"/>
            </a:pPr>
            <a:r>
              <a:rPr lang="en-US" altLang="en-US" sz="2300" b="1"/>
              <a:t>Khí đốt thiên nhiên.</a:t>
            </a:r>
          </a:p>
          <a:p>
            <a:pPr>
              <a:spcBef>
                <a:spcPct val="50000"/>
              </a:spcBef>
              <a:buFontTx/>
              <a:buAutoNum type="alphaLcParenR"/>
            </a:pPr>
            <a:r>
              <a:rPr lang="en-US" altLang="en-US" sz="2300" b="1"/>
              <a:t>Tài nguyên nước.</a:t>
            </a:r>
          </a:p>
          <a:p>
            <a:pPr>
              <a:spcBef>
                <a:spcPct val="50000"/>
              </a:spcBef>
              <a:buFontTx/>
              <a:buAutoNum type="alphaLcParenR"/>
            </a:pPr>
            <a:r>
              <a:rPr lang="en-US" altLang="en-US" sz="2300" b="1"/>
              <a:t>Tài nguyên đất.</a:t>
            </a:r>
          </a:p>
          <a:p>
            <a:pPr>
              <a:spcBef>
                <a:spcPct val="50000"/>
              </a:spcBef>
              <a:buFontTx/>
              <a:buAutoNum type="alphaLcParenR"/>
            </a:pPr>
            <a:r>
              <a:rPr lang="en-US" altLang="en-US" sz="2300" b="1"/>
              <a:t>Năng lượng gió.</a:t>
            </a:r>
          </a:p>
          <a:p>
            <a:pPr>
              <a:spcBef>
                <a:spcPct val="50000"/>
              </a:spcBef>
              <a:buFontTx/>
              <a:buAutoNum type="alphaLcParenR"/>
            </a:pPr>
            <a:r>
              <a:rPr lang="en-US" altLang="en-US" sz="2300" b="1"/>
              <a:t>Dầu lửa.</a:t>
            </a:r>
          </a:p>
          <a:p>
            <a:pPr>
              <a:spcBef>
                <a:spcPct val="50000"/>
              </a:spcBef>
              <a:buFontTx/>
              <a:buAutoNum type="alphaLcParenR"/>
            </a:pPr>
            <a:r>
              <a:rPr lang="en-US" altLang="en-US" sz="2300" b="1"/>
              <a:t>Tài nguyên sinh vật.</a:t>
            </a:r>
          </a:p>
          <a:p>
            <a:pPr>
              <a:spcBef>
                <a:spcPct val="50000"/>
              </a:spcBef>
              <a:buFontTx/>
              <a:buAutoNum type="alphaLcParenR"/>
            </a:pPr>
            <a:r>
              <a:rPr lang="en-US" altLang="en-US" sz="2300" b="1"/>
              <a:t>Bức xạ mặt trời.</a:t>
            </a:r>
          </a:p>
          <a:p>
            <a:pPr>
              <a:spcBef>
                <a:spcPct val="50000"/>
              </a:spcBef>
              <a:buFontTx/>
              <a:buAutoNum type="alphaLcParenR"/>
            </a:pPr>
            <a:r>
              <a:rPr lang="en-US" altLang="en-US" sz="2300" b="1"/>
              <a:t>Than đá.</a:t>
            </a:r>
          </a:p>
          <a:p>
            <a:pPr>
              <a:spcBef>
                <a:spcPct val="50000"/>
              </a:spcBef>
              <a:buFontTx/>
              <a:buAutoNum type="alphaLcParenR"/>
            </a:pPr>
            <a:r>
              <a:rPr lang="en-US" altLang="en-US" sz="2300" b="1"/>
              <a:t>Năng lượng thủy triều.</a:t>
            </a:r>
          </a:p>
          <a:p>
            <a:pPr>
              <a:spcBef>
                <a:spcPct val="50000"/>
              </a:spcBef>
              <a:buFontTx/>
              <a:buAutoNum type="alphaLcParenR"/>
            </a:pPr>
            <a:r>
              <a:rPr lang="en-US" altLang="en-US" sz="2300" b="1"/>
              <a:t>Năng lượng suối nước nóng.</a:t>
            </a:r>
          </a:p>
        </p:txBody>
      </p:sp>
      <p:sp>
        <p:nvSpPr>
          <p:cNvPr id="76863" name="Text Box 63">
            <a:extLst>
              <a:ext uri="{FF2B5EF4-FFF2-40B4-BE49-F238E27FC236}">
                <a16:creationId xmlns:a16="http://schemas.microsoft.com/office/drawing/2014/main" id="{91772739-3772-4138-A735-9C4661994BEF}"/>
              </a:ext>
            </a:extLst>
          </p:cNvPr>
          <p:cNvSpPr txBox="1">
            <a:spLocks noChangeArrowheads="1"/>
          </p:cNvSpPr>
          <p:nvPr/>
        </p:nvSpPr>
        <p:spPr bwMode="auto">
          <a:xfrm>
            <a:off x="3103563" y="1355725"/>
            <a:ext cx="1981200" cy="64135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a:solidFill>
                  <a:srgbClr val="FF0000"/>
                </a:solidFill>
              </a:rPr>
              <a:t>b, c, f</a:t>
            </a:r>
          </a:p>
        </p:txBody>
      </p:sp>
      <p:sp>
        <p:nvSpPr>
          <p:cNvPr id="14360" name="Text Box 64">
            <a:extLst>
              <a:ext uri="{FF2B5EF4-FFF2-40B4-BE49-F238E27FC236}">
                <a16:creationId xmlns:a16="http://schemas.microsoft.com/office/drawing/2014/main" id="{DA3CA515-6288-4EA1-8386-7C89AFD681B6}"/>
              </a:ext>
            </a:extLst>
          </p:cNvPr>
          <p:cNvSpPr txBox="1">
            <a:spLocks noChangeArrowheads="1"/>
          </p:cNvSpPr>
          <p:nvPr/>
        </p:nvSpPr>
        <p:spPr bwMode="auto">
          <a:xfrm>
            <a:off x="3124200" y="3200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b="1">
              <a:latin typeface="Verdana" panose="020B0604030504040204" pitchFamily="34" charset="0"/>
            </a:endParaRPr>
          </a:p>
        </p:txBody>
      </p:sp>
      <p:sp>
        <p:nvSpPr>
          <p:cNvPr id="76865" name="Text Box 65">
            <a:extLst>
              <a:ext uri="{FF2B5EF4-FFF2-40B4-BE49-F238E27FC236}">
                <a16:creationId xmlns:a16="http://schemas.microsoft.com/office/drawing/2014/main" id="{6F945E96-4E6B-4A32-8A98-D267A9D13486}"/>
              </a:ext>
            </a:extLst>
          </p:cNvPr>
          <p:cNvSpPr txBox="1">
            <a:spLocks noChangeArrowheads="1"/>
          </p:cNvSpPr>
          <p:nvPr/>
        </p:nvSpPr>
        <p:spPr bwMode="auto">
          <a:xfrm>
            <a:off x="3089275" y="3048000"/>
            <a:ext cx="1981200" cy="64135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a:solidFill>
                  <a:srgbClr val="FF0000"/>
                </a:solidFill>
              </a:rPr>
              <a:t>a, e, h</a:t>
            </a:r>
          </a:p>
        </p:txBody>
      </p:sp>
      <p:sp>
        <p:nvSpPr>
          <p:cNvPr id="76866" name="Text Box 66">
            <a:extLst>
              <a:ext uri="{FF2B5EF4-FFF2-40B4-BE49-F238E27FC236}">
                <a16:creationId xmlns:a16="http://schemas.microsoft.com/office/drawing/2014/main" id="{89315025-20ED-4CD4-8BC0-D397B43F6778}"/>
              </a:ext>
            </a:extLst>
          </p:cNvPr>
          <p:cNvSpPr txBox="1">
            <a:spLocks noChangeArrowheads="1"/>
          </p:cNvSpPr>
          <p:nvPr/>
        </p:nvSpPr>
        <p:spPr bwMode="auto">
          <a:xfrm>
            <a:off x="3109913" y="4800600"/>
            <a:ext cx="1981200" cy="64135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rPr>
              <a:t>d, g, i, j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76861"/>
                                        </p:tgtEl>
                                        <p:attrNameLst>
                                          <p:attrName>style.visibility</p:attrName>
                                        </p:attrNameLst>
                                      </p:cBhvr>
                                      <p:to>
                                        <p:strVal val="visible"/>
                                      </p:to>
                                    </p:set>
                                    <p:animEffect transition="in" filter="diamond(in)">
                                      <p:cBhvr>
                                        <p:cTn id="7" dur="500"/>
                                        <p:tgtEl>
                                          <p:spTgt spid="76861"/>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76836"/>
                                        </p:tgtEl>
                                        <p:attrNameLst>
                                          <p:attrName>style.visibility</p:attrName>
                                        </p:attrNameLst>
                                      </p:cBhvr>
                                      <p:to>
                                        <p:strVal val="visible"/>
                                      </p:to>
                                    </p:set>
                                    <p:animEffect transition="in" filter="diamond(in)">
                                      <p:cBhvr>
                                        <p:cTn id="11" dur="500"/>
                                        <p:tgtEl>
                                          <p:spTgt spid="76836"/>
                                        </p:tgtEl>
                                      </p:cBhvr>
                                    </p:animEffect>
                                  </p:childTnLst>
                                </p:cTn>
                              </p:par>
                            </p:childTnLst>
                          </p:cTn>
                        </p:par>
                        <p:par>
                          <p:cTn id="12" fill="hold" nodeType="afterGroup">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76837"/>
                                        </p:tgtEl>
                                        <p:attrNameLst>
                                          <p:attrName>style.visibility</p:attrName>
                                        </p:attrNameLst>
                                      </p:cBhvr>
                                      <p:to>
                                        <p:strVal val="visible"/>
                                      </p:to>
                                    </p:set>
                                    <p:animEffect transition="in" filter="diamond(in)">
                                      <p:cBhvr>
                                        <p:cTn id="15" dur="500"/>
                                        <p:tgtEl>
                                          <p:spTgt spid="76837"/>
                                        </p:tgtEl>
                                      </p:cBhvr>
                                    </p:animEffect>
                                  </p:childTnLst>
                                </p:cTn>
                              </p:par>
                            </p:childTnLst>
                          </p:cTn>
                        </p:par>
                        <p:par>
                          <p:cTn id="16" fill="hold" nodeType="afterGroup">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76838"/>
                                        </p:tgtEl>
                                        <p:attrNameLst>
                                          <p:attrName>style.visibility</p:attrName>
                                        </p:attrNameLst>
                                      </p:cBhvr>
                                      <p:to>
                                        <p:strVal val="visible"/>
                                      </p:to>
                                    </p:set>
                                    <p:animEffect transition="in" filter="diamond(in)">
                                      <p:cBhvr>
                                        <p:cTn id="19" dur="500"/>
                                        <p:tgtEl>
                                          <p:spTgt spid="76838"/>
                                        </p:tgtEl>
                                      </p:cBhvr>
                                    </p:animEffect>
                                  </p:childTnLst>
                                </p:cTn>
                              </p:par>
                            </p:childTnLst>
                          </p:cTn>
                        </p:par>
                        <p:par>
                          <p:cTn id="20" fill="hold" nodeType="afterGroup">
                            <p:stCondLst>
                              <p:cond delay="2000"/>
                            </p:stCondLst>
                            <p:childTnLst>
                              <p:par>
                                <p:cTn id="21" presetID="8" presetClass="entr" presetSubtype="16" fill="hold" grpId="0" nodeType="afterEffect">
                                  <p:stCondLst>
                                    <p:cond delay="0"/>
                                  </p:stCondLst>
                                  <p:childTnLst>
                                    <p:set>
                                      <p:cBhvr>
                                        <p:cTn id="22" dur="1" fill="hold">
                                          <p:stCondLst>
                                            <p:cond delay="0"/>
                                          </p:stCondLst>
                                        </p:cTn>
                                        <p:tgtEl>
                                          <p:spTgt spid="76839"/>
                                        </p:tgtEl>
                                        <p:attrNameLst>
                                          <p:attrName>style.visibility</p:attrName>
                                        </p:attrNameLst>
                                      </p:cBhvr>
                                      <p:to>
                                        <p:strVal val="visible"/>
                                      </p:to>
                                    </p:set>
                                    <p:animEffect transition="in" filter="diamond(in)">
                                      <p:cBhvr>
                                        <p:cTn id="23" dur="500"/>
                                        <p:tgtEl>
                                          <p:spTgt spid="76839"/>
                                        </p:tgtEl>
                                      </p:cBhvr>
                                    </p:animEffect>
                                  </p:childTnLst>
                                </p:cTn>
                              </p:par>
                            </p:childTnLst>
                          </p:cTn>
                        </p:par>
                        <p:par>
                          <p:cTn id="24" fill="hold" nodeType="afterGroup">
                            <p:stCondLst>
                              <p:cond delay="2500"/>
                            </p:stCondLst>
                            <p:childTnLst>
                              <p:par>
                                <p:cTn id="25" presetID="8" presetClass="entr" presetSubtype="16" fill="hold" grpId="0" nodeType="afterEffect">
                                  <p:stCondLst>
                                    <p:cond delay="0"/>
                                  </p:stCondLst>
                                  <p:childTnLst>
                                    <p:set>
                                      <p:cBhvr>
                                        <p:cTn id="26" dur="1" fill="hold">
                                          <p:stCondLst>
                                            <p:cond delay="0"/>
                                          </p:stCondLst>
                                        </p:cTn>
                                        <p:tgtEl>
                                          <p:spTgt spid="76843"/>
                                        </p:tgtEl>
                                        <p:attrNameLst>
                                          <p:attrName>style.visibility</p:attrName>
                                        </p:attrNameLst>
                                      </p:cBhvr>
                                      <p:to>
                                        <p:strVal val="visible"/>
                                      </p:to>
                                    </p:set>
                                    <p:animEffect transition="in" filter="diamond(in)">
                                      <p:cBhvr>
                                        <p:cTn id="27" dur="500"/>
                                        <p:tgtEl>
                                          <p:spTgt spid="76843"/>
                                        </p:tgtEl>
                                      </p:cBhvr>
                                    </p:animEffect>
                                  </p:childTnLst>
                                </p:cTn>
                              </p:par>
                            </p:childTnLst>
                          </p:cTn>
                        </p:par>
                        <p:par>
                          <p:cTn id="28" fill="hold" nodeType="afterGroup">
                            <p:stCondLst>
                              <p:cond delay="3000"/>
                            </p:stCondLst>
                            <p:childTnLst>
                              <p:par>
                                <p:cTn id="29" presetID="8" presetClass="entr" presetSubtype="16" fill="hold" grpId="0" nodeType="afterEffect">
                                  <p:stCondLst>
                                    <p:cond delay="0"/>
                                  </p:stCondLst>
                                  <p:childTnLst>
                                    <p:set>
                                      <p:cBhvr>
                                        <p:cTn id="30" dur="1" fill="hold">
                                          <p:stCondLst>
                                            <p:cond delay="0"/>
                                          </p:stCondLst>
                                        </p:cTn>
                                        <p:tgtEl>
                                          <p:spTgt spid="76845"/>
                                        </p:tgtEl>
                                        <p:attrNameLst>
                                          <p:attrName>style.visibility</p:attrName>
                                        </p:attrNameLst>
                                      </p:cBhvr>
                                      <p:to>
                                        <p:strVal val="visible"/>
                                      </p:to>
                                    </p:set>
                                    <p:animEffect transition="in" filter="diamond(in)">
                                      <p:cBhvr>
                                        <p:cTn id="31" dur="500"/>
                                        <p:tgtEl>
                                          <p:spTgt spid="76845"/>
                                        </p:tgtEl>
                                      </p:cBhvr>
                                    </p:animEffect>
                                  </p:childTnLst>
                                </p:cTn>
                              </p:par>
                            </p:childTnLst>
                          </p:cTn>
                        </p:par>
                        <p:par>
                          <p:cTn id="32" fill="hold" nodeType="afterGroup">
                            <p:stCondLst>
                              <p:cond delay="3500"/>
                            </p:stCondLst>
                            <p:childTnLst>
                              <p:par>
                                <p:cTn id="33" presetID="21" presetClass="entr" presetSubtype="4" fill="hold" grpId="0" nodeType="afterEffect">
                                  <p:stCondLst>
                                    <p:cond delay="0"/>
                                  </p:stCondLst>
                                  <p:childTnLst>
                                    <p:set>
                                      <p:cBhvr>
                                        <p:cTn id="34" dur="1" fill="hold">
                                          <p:stCondLst>
                                            <p:cond delay="0"/>
                                          </p:stCondLst>
                                        </p:cTn>
                                        <p:tgtEl>
                                          <p:spTgt spid="76852"/>
                                        </p:tgtEl>
                                        <p:attrNameLst>
                                          <p:attrName>style.visibility</p:attrName>
                                        </p:attrNameLst>
                                      </p:cBhvr>
                                      <p:to>
                                        <p:strVal val="visible"/>
                                      </p:to>
                                    </p:set>
                                    <p:animEffect transition="in" filter="wheel(4)">
                                      <p:cBhvr>
                                        <p:cTn id="35" dur="500"/>
                                        <p:tgtEl>
                                          <p:spTgt spid="7685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76863"/>
                                        </p:tgtEl>
                                        <p:attrNameLst>
                                          <p:attrName>style.visibility</p:attrName>
                                        </p:attrNameLst>
                                      </p:cBhvr>
                                      <p:to>
                                        <p:strVal val="visible"/>
                                      </p:to>
                                    </p:set>
                                    <p:animEffect transition="in" filter="plus(in)">
                                      <p:cBhvr>
                                        <p:cTn id="40" dur="500"/>
                                        <p:tgtEl>
                                          <p:spTgt spid="7686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76865"/>
                                        </p:tgtEl>
                                        <p:attrNameLst>
                                          <p:attrName>style.visibility</p:attrName>
                                        </p:attrNameLst>
                                      </p:cBhvr>
                                      <p:to>
                                        <p:strVal val="visible"/>
                                      </p:to>
                                    </p:set>
                                    <p:animEffect transition="in" filter="wheel(4)">
                                      <p:cBhvr>
                                        <p:cTn id="45" dur="500"/>
                                        <p:tgtEl>
                                          <p:spTgt spid="7686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1" presetClass="entr" presetSubtype="4" fill="hold" grpId="0" nodeType="clickEffect">
                                  <p:stCondLst>
                                    <p:cond delay="0"/>
                                  </p:stCondLst>
                                  <p:childTnLst>
                                    <p:set>
                                      <p:cBhvr>
                                        <p:cTn id="49" dur="1" fill="hold">
                                          <p:stCondLst>
                                            <p:cond delay="0"/>
                                          </p:stCondLst>
                                        </p:cTn>
                                        <p:tgtEl>
                                          <p:spTgt spid="76866"/>
                                        </p:tgtEl>
                                        <p:attrNameLst>
                                          <p:attrName>style.visibility</p:attrName>
                                        </p:attrNameLst>
                                      </p:cBhvr>
                                      <p:to>
                                        <p:strVal val="visible"/>
                                      </p:to>
                                    </p:set>
                                    <p:animEffect transition="in" filter="wheel(4)">
                                      <p:cBhvr>
                                        <p:cTn id="50" dur="500"/>
                                        <p:tgtEl>
                                          <p:spTgt spid="7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36" grpId="0"/>
      <p:bldP spid="76837" grpId="0"/>
      <p:bldP spid="76838" grpId="0"/>
      <p:bldP spid="76839" grpId="0" animBg="1"/>
      <p:bldP spid="76843" grpId="0" animBg="1"/>
      <p:bldP spid="76845" grpId="0" animBg="1"/>
      <p:bldP spid="76852" grpId="0"/>
      <p:bldP spid="76863" grpId="0" animBg="1"/>
      <p:bldP spid="76865" grpId="0" animBg="1"/>
      <p:bldP spid="768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a:extLst>
              <a:ext uri="{FF2B5EF4-FFF2-40B4-BE49-F238E27FC236}">
                <a16:creationId xmlns:a16="http://schemas.microsoft.com/office/drawing/2014/main" id="{88084878-8605-490B-8F55-E9CE649FB81A}"/>
              </a:ext>
            </a:extLst>
          </p:cNvPr>
          <p:cNvSpPr txBox="1">
            <a:spLocks noChangeArrowheads="1"/>
          </p:cNvSpPr>
          <p:nvPr/>
        </p:nvSpPr>
        <p:spPr bwMode="auto">
          <a:xfrm>
            <a:off x="63500" y="1627188"/>
            <a:ext cx="90805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accent2"/>
              </a:buClr>
              <a:buFont typeface="Wingdings" panose="05000000000000000000" pitchFamily="2" charset="2"/>
              <a:buNone/>
            </a:pPr>
            <a:r>
              <a:rPr lang="en-US" altLang="en-US" sz="3200" b="1">
                <a:solidFill>
                  <a:srgbClr val="0000FF"/>
                </a:solidFill>
              </a:rPr>
              <a:t>I. </a:t>
            </a:r>
            <a:r>
              <a:rPr lang="en-US" altLang="en-US" sz="3200" b="1" u="sng">
                <a:solidFill>
                  <a:srgbClr val="0000FF"/>
                </a:solidFill>
              </a:rPr>
              <a:t>Các dạng tài nguyên thiên nhiên chủ yếu</a:t>
            </a:r>
            <a:r>
              <a:rPr lang="en-US" altLang="en-US" sz="3200" b="1">
                <a:solidFill>
                  <a:srgbClr val="0000FF"/>
                </a:solidFill>
              </a:rPr>
              <a:t>:</a:t>
            </a:r>
            <a:endParaRPr lang="en-US" altLang="en-US" sz="3200">
              <a:solidFill>
                <a:srgbClr val="0000FF"/>
              </a:solidFill>
            </a:endParaRPr>
          </a:p>
        </p:txBody>
      </p:sp>
      <p:sp>
        <p:nvSpPr>
          <p:cNvPr id="15363" name="Rectangle 15">
            <a:extLst>
              <a:ext uri="{FF2B5EF4-FFF2-40B4-BE49-F238E27FC236}">
                <a16:creationId xmlns:a16="http://schemas.microsoft.com/office/drawing/2014/main" id="{BBB61CE0-8DD6-4D46-92AE-82F0A8E8866C}"/>
              </a:ext>
            </a:extLst>
          </p:cNvPr>
          <p:cNvSpPr>
            <a:spLocks noChangeArrowheads="1"/>
          </p:cNvSpPr>
          <p:nvPr/>
        </p:nvSpPr>
        <p:spPr bwMode="auto">
          <a:xfrm>
            <a:off x="628650" y="4445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a:solidFill>
                  <a:srgbClr val="FF3300"/>
                </a:solidFill>
              </a:rPr>
              <a:t>SỬ DỤNG HỢP LÍ TÀI NGUYÊN THIÊN NHIÊN</a:t>
            </a:r>
          </a:p>
        </p:txBody>
      </p:sp>
      <p:sp>
        <p:nvSpPr>
          <p:cNvPr id="6163" name="Text Box 19">
            <a:extLst>
              <a:ext uri="{FF2B5EF4-FFF2-40B4-BE49-F238E27FC236}">
                <a16:creationId xmlns:a16="http://schemas.microsoft.com/office/drawing/2014/main" id="{408A4EAF-A735-4705-B7E8-7A66090F6501}"/>
              </a:ext>
            </a:extLst>
          </p:cNvPr>
          <p:cNvSpPr txBox="1">
            <a:spLocks noChangeArrowheads="1"/>
          </p:cNvSpPr>
          <p:nvPr/>
        </p:nvSpPr>
        <p:spPr bwMode="auto">
          <a:xfrm>
            <a:off x="152400" y="1905000"/>
            <a:ext cx="88392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5400" b="1">
                <a:solidFill>
                  <a:srgbClr val="FF0000"/>
                </a:solidFill>
                <a:sym typeface="Wingdings" panose="05000000000000000000" pitchFamily="2" charset="2"/>
              </a:rPr>
              <a:t></a:t>
            </a:r>
            <a:r>
              <a:rPr lang="en-US" altLang="en-US" sz="2800" b="1" i="1">
                <a:solidFill>
                  <a:srgbClr val="6600FF"/>
                </a:solidFill>
              </a:rPr>
              <a:t>Có 3 dạng tài nguyên thiên nhiên:</a:t>
            </a:r>
          </a:p>
          <a:p>
            <a:pPr>
              <a:spcBef>
                <a:spcPct val="50000"/>
              </a:spcBef>
              <a:buFont typeface="Wingdings" panose="05000000000000000000" pitchFamily="2" charset="2"/>
              <a:buChar char="Ø"/>
            </a:pPr>
            <a:r>
              <a:rPr lang="en-US" altLang="en-US" sz="2800" b="1" i="1">
                <a:solidFill>
                  <a:srgbClr val="6600FF"/>
                </a:solidFill>
              </a:rPr>
              <a:t> Tài nguyên tái sinh: Là dạng tài nguyên khi sử dụng hợp lí sẽ có điều kiện phát triển phục hồi.</a:t>
            </a:r>
          </a:p>
          <a:p>
            <a:pPr>
              <a:spcBef>
                <a:spcPct val="50000"/>
              </a:spcBef>
              <a:buFont typeface="Wingdings" panose="05000000000000000000" pitchFamily="2" charset="2"/>
              <a:buChar char="Ø"/>
            </a:pPr>
            <a:r>
              <a:rPr lang="en-US" altLang="en-US" sz="2800" b="1" i="1">
                <a:solidFill>
                  <a:srgbClr val="6600FF"/>
                </a:solidFill>
              </a:rPr>
              <a:t> Tài nguyên không tái sinh: Là dạng tài nguyên sau một thời gian sử dụng sẽ bị cạn kiệt.</a:t>
            </a:r>
          </a:p>
          <a:p>
            <a:pPr>
              <a:spcBef>
                <a:spcPct val="50000"/>
              </a:spcBef>
              <a:buFont typeface="Wingdings" panose="05000000000000000000" pitchFamily="2" charset="2"/>
              <a:buChar char="Ø"/>
            </a:pPr>
            <a:r>
              <a:rPr lang="en-US" altLang="en-US" sz="2800" b="1" i="1">
                <a:solidFill>
                  <a:srgbClr val="6600FF"/>
                </a:solidFill>
              </a:rPr>
              <a:t> Tài nguyên năng lượng vĩnh cửu: Là dạng tài nguyên sạch không gây ô nhiễm môi trường đang được sử dụng ngày một nhiều.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163">
                                            <p:txEl>
                                              <p:pRg st="0" end="0"/>
                                            </p:txEl>
                                          </p:spTgt>
                                        </p:tgtEl>
                                        <p:attrNameLst>
                                          <p:attrName>style.visibility</p:attrName>
                                        </p:attrNameLst>
                                      </p:cBhvr>
                                      <p:to>
                                        <p:strVal val="visible"/>
                                      </p:to>
                                    </p:set>
                                    <p:animEffect transition="in" filter="wheel(4)">
                                      <p:cBhvr>
                                        <p:cTn id="7" dur="500"/>
                                        <p:tgtEl>
                                          <p:spTgt spid="61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63">
                                            <p:txEl>
                                              <p:pRg st="1" end="1"/>
                                            </p:txEl>
                                          </p:spTgt>
                                        </p:tgtEl>
                                        <p:attrNameLst>
                                          <p:attrName>style.visibility</p:attrName>
                                        </p:attrNameLst>
                                      </p:cBhvr>
                                      <p:to>
                                        <p:strVal val="visible"/>
                                      </p:to>
                                    </p:set>
                                    <p:animEffect transition="in" filter="wipe(down)">
                                      <p:cBhvr>
                                        <p:cTn id="12" dur="500"/>
                                        <p:tgtEl>
                                          <p:spTgt spid="61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63">
                                            <p:txEl>
                                              <p:pRg st="2" end="2"/>
                                            </p:txEl>
                                          </p:spTgt>
                                        </p:tgtEl>
                                        <p:attrNameLst>
                                          <p:attrName>style.visibility</p:attrName>
                                        </p:attrNameLst>
                                      </p:cBhvr>
                                      <p:to>
                                        <p:strVal val="visible"/>
                                      </p:to>
                                    </p:set>
                                    <p:animEffect transition="in" filter="wipe(down)">
                                      <p:cBhvr>
                                        <p:cTn id="17" dur="500"/>
                                        <p:tgtEl>
                                          <p:spTgt spid="61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163">
                                            <p:txEl>
                                              <p:pRg st="3" end="3"/>
                                            </p:txEl>
                                          </p:spTgt>
                                        </p:tgtEl>
                                        <p:attrNameLst>
                                          <p:attrName>style.visibility</p:attrName>
                                        </p:attrNameLst>
                                      </p:cBhvr>
                                      <p:to>
                                        <p:strVal val="visible"/>
                                      </p:to>
                                    </p:set>
                                    <p:animEffect transition="in" filter="wipe(down)">
                                      <p:cBhvr>
                                        <p:cTn id="22" dur="500"/>
                                        <p:tgtEl>
                                          <p:spTgt spid="6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5" name="Text Box 17">
            <a:extLst>
              <a:ext uri="{FF2B5EF4-FFF2-40B4-BE49-F238E27FC236}">
                <a16:creationId xmlns:a16="http://schemas.microsoft.com/office/drawing/2014/main" id="{29995A4E-4AAC-420E-ACC3-9896F2D58300}"/>
              </a:ext>
            </a:extLst>
          </p:cNvPr>
          <p:cNvSpPr txBox="1">
            <a:spLocks noChangeArrowheads="1"/>
          </p:cNvSpPr>
          <p:nvPr/>
        </p:nvSpPr>
        <p:spPr bwMode="auto">
          <a:xfrm>
            <a:off x="76200" y="7620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Nêu tên các dạng tài nguyên không có khả năng tái sinh ở nước ta.</a:t>
            </a:r>
          </a:p>
        </p:txBody>
      </p:sp>
      <p:sp>
        <p:nvSpPr>
          <p:cNvPr id="7186" name="Text Box 18">
            <a:extLst>
              <a:ext uri="{FF2B5EF4-FFF2-40B4-BE49-F238E27FC236}">
                <a16:creationId xmlns:a16="http://schemas.microsoft.com/office/drawing/2014/main" id="{82A712E4-0DAA-459C-AD9A-E11CB9C5E6DA}"/>
              </a:ext>
            </a:extLst>
          </p:cNvPr>
          <p:cNvSpPr txBox="1">
            <a:spLocks noChangeArrowheads="1"/>
          </p:cNvSpPr>
          <p:nvPr/>
        </p:nvSpPr>
        <p:spPr bwMode="auto">
          <a:xfrm>
            <a:off x="152400" y="1781175"/>
            <a:ext cx="8839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Theo em, tài nguyên rừng là dạng tài nguyên tái sinh hay không tái sinh? Vì sao?</a:t>
            </a:r>
          </a:p>
        </p:txBody>
      </p:sp>
      <p:sp>
        <p:nvSpPr>
          <p:cNvPr id="7187" name="Text Box 19">
            <a:extLst>
              <a:ext uri="{FF2B5EF4-FFF2-40B4-BE49-F238E27FC236}">
                <a16:creationId xmlns:a16="http://schemas.microsoft.com/office/drawing/2014/main" id="{69D0B481-DC50-445B-8AB5-5FC1BBA1D9B2}"/>
              </a:ext>
            </a:extLst>
          </p:cNvPr>
          <p:cNvSpPr txBox="1">
            <a:spLocks noChangeArrowheads="1"/>
          </p:cNvSpPr>
          <p:nvPr/>
        </p:nvSpPr>
        <p:spPr bwMode="auto">
          <a:xfrm>
            <a:off x="304800" y="882650"/>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rPr>
              <a:t>Ở Việt Nam có tài nguyên không tái sinh là: Than đá, dầu lửa và nhiều dạng khoáng khác, …</a:t>
            </a:r>
          </a:p>
        </p:txBody>
      </p:sp>
      <p:sp>
        <p:nvSpPr>
          <p:cNvPr id="7188" name="Text Box 20">
            <a:extLst>
              <a:ext uri="{FF2B5EF4-FFF2-40B4-BE49-F238E27FC236}">
                <a16:creationId xmlns:a16="http://schemas.microsoft.com/office/drawing/2014/main" id="{A1239588-0A67-40C9-8CA3-61235EC6C4ED}"/>
              </a:ext>
            </a:extLst>
          </p:cNvPr>
          <p:cNvSpPr txBox="1">
            <a:spLocks noChangeArrowheads="1"/>
          </p:cNvSpPr>
          <p:nvPr/>
        </p:nvSpPr>
        <p:spPr bwMode="auto">
          <a:xfrm>
            <a:off x="152400" y="2589213"/>
            <a:ext cx="89154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rPr>
              <a:t>+ Rừng là tài nguyên tái sinh vì nếu biết cách bảo vệ và khai thác hợp lí thì tài nguyên rừng có thể phục hồi sau mỗi lần khai thác.</a:t>
            </a:r>
          </a:p>
        </p:txBody>
      </p:sp>
      <p:sp>
        <p:nvSpPr>
          <p:cNvPr id="7189" name="Text Box 21">
            <a:extLst>
              <a:ext uri="{FF2B5EF4-FFF2-40B4-BE49-F238E27FC236}">
                <a16:creationId xmlns:a16="http://schemas.microsoft.com/office/drawing/2014/main" id="{B1C353F6-9673-4DA2-8F22-9D9843205D6E}"/>
              </a:ext>
            </a:extLst>
          </p:cNvPr>
          <p:cNvSpPr txBox="1">
            <a:spLocks noChangeArrowheads="1"/>
          </p:cNvSpPr>
          <p:nvPr/>
        </p:nvSpPr>
        <p:spPr bwMode="auto">
          <a:xfrm>
            <a:off x="76200" y="3884613"/>
            <a:ext cx="89916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6600FF"/>
                </a:solidFill>
              </a:rPr>
              <a:t>+ Rừng cũng có thể trở thành tài nguyên không tái sinh nếu con người chặt phá, khai thác bừa bãi, gây cháy rừng, không bảo vệ, không trồng rừng. </a:t>
            </a:r>
          </a:p>
        </p:txBody>
      </p:sp>
      <p:sp>
        <p:nvSpPr>
          <p:cNvPr id="7191" name="Text Box 23">
            <a:extLst>
              <a:ext uri="{FF2B5EF4-FFF2-40B4-BE49-F238E27FC236}">
                <a16:creationId xmlns:a16="http://schemas.microsoft.com/office/drawing/2014/main" id="{7A8B0377-0921-455F-A446-6CC1EFE30C8A}"/>
              </a:ext>
            </a:extLst>
          </p:cNvPr>
          <p:cNvSpPr txBox="1">
            <a:spLocks noChangeArrowheads="1"/>
          </p:cNvSpPr>
          <p:nvPr/>
        </p:nvSpPr>
        <p:spPr bwMode="auto">
          <a:xfrm>
            <a:off x="152400" y="5334000"/>
            <a:ext cx="8839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6600FF"/>
                </a:solidFill>
                <a:sym typeface="Wingdings" panose="05000000000000000000" pitchFamily="2" charset="2"/>
              </a:rPr>
              <a:t> </a:t>
            </a:r>
            <a:r>
              <a:rPr lang="en-US" altLang="en-US" sz="2800" b="1">
                <a:solidFill>
                  <a:srgbClr val="6600FF"/>
                </a:solidFill>
              </a:rPr>
              <a:t>Vì vậy cần bảo vệ rừng, trồng rừng để rừng nước ta luôn là tài nguyên tái sinh.</a:t>
            </a:r>
            <a:endParaRPr lang="en-US"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85"/>
                                        </p:tgtEl>
                                        <p:attrNameLst>
                                          <p:attrName>style.visibility</p:attrName>
                                        </p:attrNameLst>
                                      </p:cBhvr>
                                      <p:to>
                                        <p:strVal val="visible"/>
                                      </p:to>
                                    </p:set>
                                    <p:animEffect transition="in" filter="wipe(down)">
                                      <p:cBhvr>
                                        <p:cTn id="7" dur="500"/>
                                        <p:tgtEl>
                                          <p:spTgt spid="71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7185"/>
                                        </p:tgtEl>
                                      </p:cBhvr>
                                    </p:animEffect>
                                    <p:set>
                                      <p:cBhvr>
                                        <p:cTn id="12" dur="1" fill="hold">
                                          <p:stCondLst>
                                            <p:cond delay="499"/>
                                          </p:stCondLst>
                                        </p:cTn>
                                        <p:tgtEl>
                                          <p:spTgt spid="718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7187"/>
                                        </p:tgtEl>
                                        <p:attrNameLst>
                                          <p:attrName>style.visibility</p:attrName>
                                        </p:attrNameLst>
                                      </p:cBhvr>
                                      <p:to>
                                        <p:strVal val="visible"/>
                                      </p:to>
                                    </p:set>
                                    <p:animEffect transition="in" filter="wheel(4)">
                                      <p:cBhvr>
                                        <p:cTn id="17" dur="500"/>
                                        <p:tgtEl>
                                          <p:spTgt spid="71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186"/>
                                        </p:tgtEl>
                                        <p:attrNameLst>
                                          <p:attrName>style.visibility</p:attrName>
                                        </p:attrNameLst>
                                      </p:cBhvr>
                                      <p:to>
                                        <p:strVal val="visible"/>
                                      </p:to>
                                    </p:set>
                                    <p:animEffect transition="in" filter="diamond(in)">
                                      <p:cBhvr>
                                        <p:cTn id="22" dur="500"/>
                                        <p:tgtEl>
                                          <p:spTgt spid="71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7186"/>
                                        </p:tgtEl>
                                      </p:cBhvr>
                                    </p:animEffect>
                                    <p:set>
                                      <p:cBhvr>
                                        <p:cTn id="27" dur="1" fill="hold">
                                          <p:stCondLst>
                                            <p:cond delay="499"/>
                                          </p:stCondLst>
                                        </p:cTn>
                                        <p:tgtEl>
                                          <p:spTgt spid="718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7188"/>
                                        </p:tgtEl>
                                        <p:attrNameLst>
                                          <p:attrName>style.visibility</p:attrName>
                                        </p:attrNameLst>
                                      </p:cBhvr>
                                      <p:to>
                                        <p:strVal val="visible"/>
                                      </p:to>
                                    </p:set>
                                    <p:animEffect transition="in" filter="wheel(4)">
                                      <p:cBhvr>
                                        <p:cTn id="32" dur="500"/>
                                        <p:tgtEl>
                                          <p:spTgt spid="718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189"/>
                                        </p:tgtEl>
                                        <p:attrNameLst>
                                          <p:attrName>style.visibility</p:attrName>
                                        </p:attrNameLst>
                                      </p:cBhvr>
                                      <p:to>
                                        <p:strVal val="visible"/>
                                      </p:to>
                                    </p:set>
                                    <p:animEffect transition="in" filter="wipe(up)">
                                      <p:cBhvr>
                                        <p:cTn id="37" dur="500"/>
                                        <p:tgtEl>
                                          <p:spTgt spid="71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191"/>
                                        </p:tgtEl>
                                        <p:attrNameLst>
                                          <p:attrName>style.visibility</p:attrName>
                                        </p:attrNameLst>
                                      </p:cBhvr>
                                      <p:to>
                                        <p:strVal val="visible"/>
                                      </p:to>
                                    </p:set>
                                    <p:anim calcmode="lin" valueType="num">
                                      <p:cBhvr>
                                        <p:cTn id="42" dur="500" fill="hold"/>
                                        <p:tgtEl>
                                          <p:spTgt spid="7191"/>
                                        </p:tgtEl>
                                        <p:attrNameLst>
                                          <p:attrName>ppt_w</p:attrName>
                                        </p:attrNameLst>
                                      </p:cBhvr>
                                      <p:tavLst>
                                        <p:tav tm="0">
                                          <p:val>
                                            <p:fltVal val="0"/>
                                          </p:val>
                                        </p:tav>
                                        <p:tav tm="100000">
                                          <p:val>
                                            <p:strVal val="#ppt_w"/>
                                          </p:val>
                                        </p:tav>
                                      </p:tavLst>
                                    </p:anim>
                                    <p:anim calcmode="lin" valueType="num">
                                      <p:cBhvr>
                                        <p:cTn id="43" dur="500" fill="hold"/>
                                        <p:tgtEl>
                                          <p:spTgt spid="71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p:bldP spid="7185" grpId="1"/>
      <p:bldP spid="7186" grpId="0"/>
      <p:bldP spid="7186" grpId="1"/>
      <p:bldP spid="7187" grpId="0"/>
      <p:bldP spid="7188" grpId="0"/>
      <p:bldP spid="7189" grpId="0"/>
      <p:bldP spid="71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785EEE2-1ECB-4EDA-B47E-80F7F3A81833}"/>
              </a:ext>
            </a:extLst>
          </p:cNvPr>
          <p:cNvSpPr>
            <a:spLocks noChangeArrowheads="1"/>
          </p:cNvSpPr>
          <p:nvPr/>
        </p:nvSpPr>
        <p:spPr bwMode="auto">
          <a:xfrm>
            <a:off x="628650" y="638175"/>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a:solidFill>
                  <a:srgbClr val="FF3300"/>
                </a:solidFill>
              </a:rPr>
              <a:t>SỬ DỤNG HỢP LÍ TÀI NGUYÊN THIÊN NHIÊN</a:t>
            </a:r>
          </a:p>
        </p:txBody>
      </p:sp>
      <p:sp>
        <p:nvSpPr>
          <p:cNvPr id="17411" name="Text Box 3">
            <a:extLst>
              <a:ext uri="{FF2B5EF4-FFF2-40B4-BE49-F238E27FC236}">
                <a16:creationId xmlns:a16="http://schemas.microsoft.com/office/drawing/2014/main" id="{12CAAF2D-7DC3-4D41-AD67-4CECFA4850F5}"/>
              </a:ext>
            </a:extLst>
          </p:cNvPr>
          <p:cNvSpPr txBox="1">
            <a:spLocks noChangeArrowheads="1"/>
          </p:cNvSpPr>
          <p:nvPr/>
        </p:nvSpPr>
        <p:spPr bwMode="auto">
          <a:xfrm>
            <a:off x="228600" y="2111375"/>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Font typeface="Wingdings" panose="05000000000000000000" pitchFamily="2" charset="2"/>
              <a:buNone/>
            </a:pPr>
            <a:r>
              <a:rPr lang="en-US" altLang="en-US" sz="3200" b="1">
                <a:solidFill>
                  <a:srgbClr val="0000FF"/>
                </a:solidFill>
              </a:rPr>
              <a:t>I. </a:t>
            </a:r>
            <a:r>
              <a:rPr lang="en-US" altLang="en-US" sz="3200" b="1" u="sng">
                <a:solidFill>
                  <a:srgbClr val="0000FF"/>
                </a:solidFill>
              </a:rPr>
              <a:t>Các dạng tài nguyên thiên nhiên chủ yếu</a:t>
            </a:r>
            <a:r>
              <a:rPr lang="en-US" altLang="en-US" sz="3200" b="1">
                <a:solidFill>
                  <a:srgbClr val="0000FF"/>
                </a:solidFill>
              </a:rPr>
              <a:t>:</a:t>
            </a:r>
            <a:endParaRPr lang="en-US" altLang="en-US" sz="3200" b="1"/>
          </a:p>
        </p:txBody>
      </p:sp>
      <p:sp>
        <p:nvSpPr>
          <p:cNvPr id="91140" name="Text Box 4">
            <a:extLst>
              <a:ext uri="{FF2B5EF4-FFF2-40B4-BE49-F238E27FC236}">
                <a16:creationId xmlns:a16="http://schemas.microsoft.com/office/drawing/2014/main" id="{F9A3FEFF-AA8B-4FA6-909B-28E984D4C9C9}"/>
              </a:ext>
            </a:extLst>
          </p:cNvPr>
          <p:cNvSpPr txBox="1">
            <a:spLocks noChangeArrowheads="1"/>
          </p:cNvSpPr>
          <p:nvPr/>
        </p:nvSpPr>
        <p:spPr bwMode="auto">
          <a:xfrm>
            <a:off x="152400" y="2819400"/>
            <a:ext cx="8458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accent2"/>
              </a:buClr>
              <a:buFont typeface="Wingdings" panose="05000000000000000000" pitchFamily="2" charset="2"/>
              <a:buNone/>
            </a:pPr>
            <a:r>
              <a:rPr lang="en-US" altLang="en-US" sz="3200" b="1">
                <a:solidFill>
                  <a:srgbClr val="0000FF"/>
                </a:solidFill>
              </a:rPr>
              <a:t>II. </a:t>
            </a:r>
            <a:r>
              <a:rPr lang="en-US" altLang="en-US" sz="3200" b="1" u="sng">
                <a:solidFill>
                  <a:srgbClr val="0000FF"/>
                </a:solidFill>
              </a:rPr>
              <a:t>Sử dụng hợp lí tài nguyên thiên nhiên</a:t>
            </a:r>
            <a:r>
              <a:rPr lang="en-US" altLang="en-US" sz="3200" b="1">
                <a:solidFill>
                  <a:srgbClr val="0000FF"/>
                </a:solidFill>
              </a:rPr>
              <a:t>:</a:t>
            </a:r>
          </a:p>
        </p:txBody>
      </p:sp>
      <p:sp>
        <p:nvSpPr>
          <p:cNvPr id="91142" name="Text Box 6">
            <a:extLst>
              <a:ext uri="{FF2B5EF4-FFF2-40B4-BE49-F238E27FC236}">
                <a16:creationId xmlns:a16="http://schemas.microsoft.com/office/drawing/2014/main" id="{F6AE3E47-C773-4C99-8047-4A1E27E12F32}"/>
              </a:ext>
            </a:extLst>
          </p:cNvPr>
          <p:cNvSpPr txBox="1">
            <a:spLocks noChangeArrowheads="1"/>
          </p:cNvSpPr>
          <p:nvPr/>
        </p:nvSpPr>
        <p:spPr bwMode="auto">
          <a:xfrm>
            <a:off x="762000" y="3352800"/>
            <a:ext cx="594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1. </a:t>
            </a:r>
            <a:r>
              <a:rPr lang="en-US" altLang="en-US" sz="2800" b="1" u="sng"/>
              <a:t>Sử dụng hợp lí tài nguyên đất</a:t>
            </a:r>
            <a:r>
              <a:rPr lang="en-US" altLang="en-US" sz="2800" b="1"/>
              <a:t>:</a:t>
            </a:r>
          </a:p>
        </p:txBody>
      </p:sp>
      <p:sp>
        <p:nvSpPr>
          <p:cNvPr id="91143" name="Text Box 7">
            <a:extLst>
              <a:ext uri="{FF2B5EF4-FFF2-40B4-BE49-F238E27FC236}">
                <a16:creationId xmlns:a16="http://schemas.microsoft.com/office/drawing/2014/main" id="{F8D948F8-B438-4E0A-9A12-0A95D7A8E2A8}"/>
              </a:ext>
            </a:extLst>
          </p:cNvPr>
          <p:cNvSpPr txBox="1">
            <a:spLocks noChangeArrowheads="1"/>
          </p:cNvSpPr>
          <p:nvPr/>
        </p:nvSpPr>
        <p:spPr bwMode="auto">
          <a:xfrm>
            <a:off x="762000" y="3810000"/>
            <a:ext cx="716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Em hãy kể tên các tài nguyên tái sinh?</a:t>
            </a:r>
          </a:p>
        </p:txBody>
      </p:sp>
      <p:sp>
        <p:nvSpPr>
          <p:cNvPr id="91144" name="Text Box 8">
            <a:extLst>
              <a:ext uri="{FF2B5EF4-FFF2-40B4-BE49-F238E27FC236}">
                <a16:creationId xmlns:a16="http://schemas.microsoft.com/office/drawing/2014/main" id="{87480006-96C0-4612-BA69-BECD3EE8FAD9}"/>
              </a:ext>
            </a:extLst>
          </p:cNvPr>
          <p:cNvSpPr txBox="1">
            <a:spLocks noChangeArrowheads="1"/>
          </p:cNvSpPr>
          <p:nvPr/>
        </p:nvSpPr>
        <p:spPr bwMode="auto">
          <a:xfrm>
            <a:off x="381000" y="4191000"/>
            <a:ext cx="853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3300"/>
                </a:solidFill>
              </a:rPr>
              <a:t>Tài nguyên tái sinh như: đất, nước, tài nguyên sinh vật,…</a:t>
            </a:r>
          </a:p>
        </p:txBody>
      </p:sp>
      <p:sp>
        <p:nvSpPr>
          <p:cNvPr id="17416" name="Text Box 9">
            <a:extLst>
              <a:ext uri="{FF2B5EF4-FFF2-40B4-BE49-F238E27FC236}">
                <a16:creationId xmlns:a16="http://schemas.microsoft.com/office/drawing/2014/main" id="{C624F74B-2539-4D04-8E69-6A575FEA67D5}"/>
              </a:ext>
            </a:extLst>
          </p:cNvPr>
          <p:cNvSpPr txBox="1">
            <a:spLocks noChangeArrowheads="1"/>
          </p:cNvSpPr>
          <p:nvPr/>
        </p:nvSpPr>
        <p:spPr bwMode="auto">
          <a:xfrm>
            <a:off x="1066800" y="5105400"/>
            <a:ext cx="640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91147" name="Text Box 11">
            <a:extLst>
              <a:ext uri="{FF2B5EF4-FFF2-40B4-BE49-F238E27FC236}">
                <a16:creationId xmlns:a16="http://schemas.microsoft.com/office/drawing/2014/main" id="{B1794329-817C-473F-AE14-2926D6D8874E}"/>
              </a:ext>
            </a:extLst>
          </p:cNvPr>
          <p:cNvSpPr txBox="1">
            <a:spLocks noChangeArrowheads="1"/>
          </p:cNvSpPr>
          <p:nvPr/>
        </p:nvSpPr>
        <p:spPr bwMode="auto">
          <a:xfrm>
            <a:off x="381000" y="4967288"/>
            <a:ext cx="822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Vai trò của đất đối với sinh vật và con người?</a:t>
            </a:r>
          </a:p>
        </p:txBody>
      </p:sp>
      <p:sp>
        <p:nvSpPr>
          <p:cNvPr id="17418" name="Text Box 12">
            <a:extLst>
              <a:ext uri="{FF2B5EF4-FFF2-40B4-BE49-F238E27FC236}">
                <a16:creationId xmlns:a16="http://schemas.microsoft.com/office/drawing/2014/main" id="{2C8696A0-F886-446D-A16F-C52138C2954F}"/>
              </a:ext>
            </a:extLst>
          </p:cNvPr>
          <p:cNvSpPr txBox="1">
            <a:spLocks noChangeArrowheads="1"/>
          </p:cNvSpPr>
          <p:nvPr/>
        </p:nvSpPr>
        <p:spPr bwMode="auto">
          <a:xfrm>
            <a:off x="609600" y="533400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91149" name="Text Box 13">
            <a:extLst>
              <a:ext uri="{FF2B5EF4-FFF2-40B4-BE49-F238E27FC236}">
                <a16:creationId xmlns:a16="http://schemas.microsoft.com/office/drawing/2014/main" id="{69493694-882B-44A3-BC2B-509AB11C66C2}"/>
              </a:ext>
            </a:extLst>
          </p:cNvPr>
          <p:cNvSpPr txBox="1">
            <a:spLocks noChangeArrowheads="1"/>
          </p:cNvSpPr>
          <p:nvPr/>
        </p:nvSpPr>
        <p:spPr bwMode="auto">
          <a:xfrm>
            <a:off x="152400" y="5408613"/>
            <a:ext cx="88392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6600FF"/>
                </a:solidFill>
              </a:rPr>
              <a:t>Đất là môi trường để sản xuất lương thực, thực phẩm nuôi sống con người, là nơi để xây nhà, các khu công nghiệp, làm đường giao thông….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wipe(down)">
                                      <p:cBhvr>
                                        <p:cTn id="7" dur="500"/>
                                        <p:tgtEl>
                                          <p:spTgt spid="91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1143"/>
                                        </p:tgtEl>
                                        <p:attrNameLst>
                                          <p:attrName>style.visibility</p:attrName>
                                        </p:attrNameLst>
                                      </p:cBhvr>
                                      <p:to>
                                        <p:strVal val="visible"/>
                                      </p:to>
                                    </p:set>
                                    <p:animEffect transition="in" filter="wipe(down)">
                                      <p:cBhvr>
                                        <p:cTn id="12" dur="500"/>
                                        <p:tgtEl>
                                          <p:spTgt spid="911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91143"/>
                                        </p:tgtEl>
                                      </p:cBhvr>
                                    </p:animEffect>
                                    <p:set>
                                      <p:cBhvr>
                                        <p:cTn id="17" dur="1" fill="hold">
                                          <p:stCondLst>
                                            <p:cond delay="499"/>
                                          </p:stCondLst>
                                        </p:cTn>
                                        <p:tgtEl>
                                          <p:spTgt spid="9114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1144"/>
                                        </p:tgtEl>
                                        <p:attrNameLst>
                                          <p:attrName>style.visibility</p:attrName>
                                        </p:attrNameLst>
                                      </p:cBhvr>
                                      <p:to>
                                        <p:strVal val="visible"/>
                                      </p:to>
                                    </p:set>
                                    <p:animEffect transition="in" filter="wipe(down)">
                                      <p:cBhvr>
                                        <p:cTn id="22" dur="500"/>
                                        <p:tgtEl>
                                          <p:spTgt spid="911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91144"/>
                                        </p:tgtEl>
                                      </p:cBhvr>
                                    </p:animEffect>
                                    <p:set>
                                      <p:cBhvr>
                                        <p:cTn id="27" dur="1" fill="hold">
                                          <p:stCondLst>
                                            <p:cond delay="499"/>
                                          </p:stCondLst>
                                        </p:cTn>
                                        <p:tgtEl>
                                          <p:spTgt spid="9114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91142"/>
                                        </p:tgtEl>
                                        <p:attrNameLst>
                                          <p:attrName>style.visibility</p:attrName>
                                        </p:attrNameLst>
                                      </p:cBhvr>
                                      <p:to>
                                        <p:strVal val="visible"/>
                                      </p:to>
                                    </p:set>
                                    <p:animEffect transition="in" filter="wheel(4)">
                                      <p:cBhvr>
                                        <p:cTn id="32" dur="500"/>
                                        <p:tgtEl>
                                          <p:spTgt spid="911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91147"/>
                                        </p:tgtEl>
                                        <p:attrNameLst>
                                          <p:attrName>style.visibility</p:attrName>
                                        </p:attrNameLst>
                                      </p:cBhvr>
                                      <p:to>
                                        <p:strVal val="visible"/>
                                      </p:to>
                                    </p:set>
                                    <p:animEffect transition="in" filter="wheel(4)">
                                      <p:cBhvr>
                                        <p:cTn id="37" dur="500"/>
                                        <p:tgtEl>
                                          <p:spTgt spid="911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1" nodeType="clickEffect">
                                  <p:stCondLst>
                                    <p:cond delay="0"/>
                                  </p:stCondLst>
                                  <p:childTnLst>
                                    <p:animEffect transition="out" filter="blinds(horizontal)">
                                      <p:cBhvr>
                                        <p:cTn id="41" dur="500"/>
                                        <p:tgtEl>
                                          <p:spTgt spid="91147"/>
                                        </p:tgtEl>
                                      </p:cBhvr>
                                    </p:animEffect>
                                    <p:set>
                                      <p:cBhvr>
                                        <p:cTn id="42" dur="1" fill="hold">
                                          <p:stCondLst>
                                            <p:cond delay="499"/>
                                          </p:stCondLst>
                                        </p:cTn>
                                        <p:tgtEl>
                                          <p:spTgt spid="91147"/>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91149"/>
                                        </p:tgtEl>
                                        <p:attrNameLst>
                                          <p:attrName>style.visibility</p:attrName>
                                        </p:attrNameLst>
                                      </p:cBhvr>
                                      <p:to>
                                        <p:strVal val="visible"/>
                                      </p:to>
                                    </p:set>
                                    <p:animEffect transition="in" filter="wheel(4)">
                                      <p:cBhvr>
                                        <p:cTn id="47" dur="500"/>
                                        <p:tgtEl>
                                          <p:spTgt spid="91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42" grpId="0"/>
      <p:bldP spid="91143" grpId="0"/>
      <p:bldP spid="91143" grpId="1"/>
      <p:bldP spid="91144" grpId="0"/>
      <p:bldP spid="91144" grpId="1"/>
      <p:bldP spid="91147" grpId="0"/>
      <p:bldP spid="91147" grpId="1"/>
      <p:bldP spid="911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a:extLst>
              <a:ext uri="{FF2B5EF4-FFF2-40B4-BE49-F238E27FC236}">
                <a16:creationId xmlns:a16="http://schemas.microsoft.com/office/drawing/2014/main" id="{79E8C6ED-28D7-4B24-954D-004921E95979}"/>
              </a:ext>
            </a:extLst>
          </p:cNvPr>
          <p:cNvSpPr txBox="1">
            <a:spLocks noChangeArrowheads="1"/>
          </p:cNvSpPr>
          <p:nvPr/>
        </p:nvSpPr>
        <p:spPr bwMode="auto">
          <a:xfrm>
            <a:off x="288925" y="1555750"/>
            <a:ext cx="7635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Verdana" panose="020B0604030504040204" pitchFamily="34" charset="0"/>
            </a:endParaRPr>
          </a:p>
        </p:txBody>
      </p:sp>
      <p:graphicFrame>
        <p:nvGraphicFramePr>
          <p:cNvPr id="68664" name="Group 56">
            <a:extLst>
              <a:ext uri="{FF2B5EF4-FFF2-40B4-BE49-F238E27FC236}">
                <a16:creationId xmlns:a16="http://schemas.microsoft.com/office/drawing/2014/main" id="{EEBA0FB0-38AF-4874-BB9B-799A5E591C9F}"/>
              </a:ext>
            </a:extLst>
          </p:cNvPr>
          <p:cNvGraphicFramePr>
            <a:graphicFrameLocks noGrp="1"/>
          </p:cNvGraphicFramePr>
          <p:nvPr>
            <p:ph/>
          </p:nvPr>
        </p:nvGraphicFramePr>
        <p:xfrm>
          <a:off x="457200" y="873125"/>
          <a:ext cx="8229600" cy="5851526"/>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46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62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6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62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8667" name="Text Box 59">
            <a:extLst>
              <a:ext uri="{FF2B5EF4-FFF2-40B4-BE49-F238E27FC236}">
                <a16:creationId xmlns:a16="http://schemas.microsoft.com/office/drawing/2014/main" id="{F58B955B-2BD0-4D2F-8BC8-513C84D1CC4E}"/>
              </a:ext>
            </a:extLst>
          </p:cNvPr>
          <p:cNvSpPr txBox="1">
            <a:spLocks noChangeArrowheads="1"/>
          </p:cNvSpPr>
          <p:nvPr/>
        </p:nvSpPr>
        <p:spPr bwMode="auto">
          <a:xfrm>
            <a:off x="685800" y="1219200"/>
            <a:ext cx="2057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rPr>
              <a:t>Tình trạng của đất</a:t>
            </a:r>
          </a:p>
        </p:txBody>
      </p:sp>
      <p:sp>
        <p:nvSpPr>
          <p:cNvPr id="18458" name="Text Box 60">
            <a:extLst>
              <a:ext uri="{FF2B5EF4-FFF2-40B4-BE49-F238E27FC236}">
                <a16:creationId xmlns:a16="http://schemas.microsoft.com/office/drawing/2014/main" id="{2D4C98F5-B9F1-4440-BEDA-AAC131D86D83}"/>
              </a:ext>
            </a:extLst>
          </p:cNvPr>
          <p:cNvSpPr txBox="1">
            <a:spLocks noChangeArrowheads="1"/>
          </p:cNvSpPr>
          <p:nvPr/>
        </p:nvSpPr>
        <p:spPr bwMode="auto">
          <a:xfrm>
            <a:off x="3352800" y="685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59" name="Text Box 61">
            <a:extLst>
              <a:ext uri="{FF2B5EF4-FFF2-40B4-BE49-F238E27FC236}">
                <a16:creationId xmlns:a16="http://schemas.microsoft.com/office/drawing/2014/main" id="{E5695400-CF4F-4FBB-AA07-F2B50F6E2207}"/>
              </a:ext>
            </a:extLst>
          </p:cNvPr>
          <p:cNvSpPr txBox="1">
            <a:spLocks noChangeArrowheads="1"/>
          </p:cNvSpPr>
          <p:nvPr/>
        </p:nvSpPr>
        <p:spPr bwMode="auto">
          <a:xfrm>
            <a:off x="3581400" y="6096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60" name="Text Box 62">
            <a:extLst>
              <a:ext uri="{FF2B5EF4-FFF2-40B4-BE49-F238E27FC236}">
                <a16:creationId xmlns:a16="http://schemas.microsoft.com/office/drawing/2014/main" id="{973E319E-5CFB-436E-B09A-69D1DA392B33}"/>
              </a:ext>
            </a:extLst>
          </p:cNvPr>
          <p:cNvSpPr txBox="1">
            <a:spLocks noChangeArrowheads="1"/>
          </p:cNvSpPr>
          <p:nvPr/>
        </p:nvSpPr>
        <p:spPr bwMode="auto">
          <a:xfrm>
            <a:off x="3352800" y="7620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8671" name="Text Box 63">
            <a:extLst>
              <a:ext uri="{FF2B5EF4-FFF2-40B4-BE49-F238E27FC236}">
                <a16:creationId xmlns:a16="http://schemas.microsoft.com/office/drawing/2014/main" id="{C209A9ED-5554-4E17-95DC-77E9B46B0C58}"/>
              </a:ext>
            </a:extLst>
          </p:cNvPr>
          <p:cNvSpPr txBox="1">
            <a:spLocks noChangeArrowheads="1"/>
          </p:cNvSpPr>
          <p:nvPr/>
        </p:nvSpPr>
        <p:spPr bwMode="auto">
          <a:xfrm>
            <a:off x="3276600" y="1171575"/>
            <a:ext cx="2590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rPr>
              <a:t>Có thực vật bao phủ</a:t>
            </a:r>
          </a:p>
        </p:txBody>
      </p:sp>
      <p:sp>
        <p:nvSpPr>
          <p:cNvPr id="68672" name="Text Box 64">
            <a:extLst>
              <a:ext uri="{FF2B5EF4-FFF2-40B4-BE49-F238E27FC236}">
                <a16:creationId xmlns:a16="http://schemas.microsoft.com/office/drawing/2014/main" id="{864AF1FF-80D9-462C-BFED-0D2EA1EAF2BB}"/>
              </a:ext>
            </a:extLst>
          </p:cNvPr>
          <p:cNvSpPr txBox="1">
            <a:spLocks noChangeArrowheads="1"/>
          </p:cNvSpPr>
          <p:nvPr/>
        </p:nvSpPr>
        <p:spPr bwMode="auto">
          <a:xfrm>
            <a:off x="6172200" y="990600"/>
            <a:ext cx="2286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rPr>
              <a:t>Không có thực vật bao phủ</a:t>
            </a:r>
          </a:p>
        </p:txBody>
      </p:sp>
      <p:sp>
        <p:nvSpPr>
          <p:cNvPr id="68673" name="Text Box 65">
            <a:extLst>
              <a:ext uri="{FF2B5EF4-FFF2-40B4-BE49-F238E27FC236}">
                <a16:creationId xmlns:a16="http://schemas.microsoft.com/office/drawing/2014/main" id="{CA56FB04-97BD-4C4F-AC82-BC63D846A453}"/>
              </a:ext>
            </a:extLst>
          </p:cNvPr>
          <p:cNvSpPr txBox="1">
            <a:spLocks noChangeArrowheads="1"/>
          </p:cNvSpPr>
          <p:nvPr/>
        </p:nvSpPr>
        <p:spPr bwMode="auto">
          <a:xfrm>
            <a:off x="609600" y="41148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t>Đất bị xói mòn</a:t>
            </a:r>
          </a:p>
        </p:txBody>
      </p:sp>
      <p:sp>
        <p:nvSpPr>
          <p:cNvPr id="68674" name="Text Box 66">
            <a:extLst>
              <a:ext uri="{FF2B5EF4-FFF2-40B4-BE49-F238E27FC236}">
                <a16:creationId xmlns:a16="http://schemas.microsoft.com/office/drawing/2014/main" id="{A6AF1E7F-5F65-418B-96F9-55E8D2D29364}"/>
              </a:ext>
            </a:extLst>
          </p:cNvPr>
          <p:cNvSpPr txBox="1">
            <a:spLocks noChangeArrowheads="1"/>
          </p:cNvSpPr>
          <p:nvPr/>
        </p:nvSpPr>
        <p:spPr bwMode="auto">
          <a:xfrm>
            <a:off x="685800" y="2667000"/>
            <a:ext cx="2209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t>Đất bị khô hạn</a:t>
            </a:r>
          </a:p>
        </p:txBody>
      </p:sp>
      <p:sp>
        <p:nvSpPr>
          <p:cNvPr id="68675" name="Text Box 67">
            <a:extLst>
              <a:ext uri="{FF2B5EF4-FFF2-40B4-BE49-F238E27FC236}">
                <a16:creationId xmlns:a16="http://schemas.microsoft.com/office/drawing/2014/main" id="{9CDC3EE6-2570-4DD5-BEFC-1E4CFC31C569}"/>
              </a:ext>
            </a:extLst>
          </p:cNvPr>
          <p:cNvSpPr txBox="1">
            <a:spLocks noChangeArrowheads="1"/>
          </p:cNvSpPr>
          <p:nvPr/>
        </p:nvSpPr>
        <p:spPr bwMode="auto">
          <a:xfrm>
            <a:off x="609600" y="5257800"/>
            <a:ext cx="2362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t>Độ màu mỡ của đất tăng lên</a:t>
            </a:r>
          </a:p>
        </p:txBody>
      </p:sp>
      <p:sp>
        <p:nvSpPr>
          <p:cNvPr id="68676" name="Text Box 68">
            <a:extLst>
              <a:ext uri="{FF2B5EF4-FFF2-40B4-BE49-F238E27FC236}">
                <a16:creationId xmlns:a16="http://schemas.microsoft.com/office/drawing/2014/main" id="{7FE46DD4-9ECE-42E2-B26E-B2FED3CFB6B7}"/>
              </a:ext>
            </a:extLst>
          </p:cNvPr>
          <p:cNvSpPr txBox="1">
            <a:spLocks noChangeArrowheads="1"/>
          </p:cNvSpPr>
          <p:nvPr/>
        </p:nvSpPr>
        <p:spPr bwMode="auto">
          <a:xfrm>
            <a:off x="838200" y="1524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rPr>
              <a:t>Bảng 58.2. Vai trò bảo vệ đất của thực vật</a:t>
            </a:r>
          </a:p>
        </p:txBody>
      </p:sp>
      <p:sp>
        <p:nvSpPr>
          <p:cNvPr id="68677" name="Text Box 69">
            <a:extLst>
              <a:ext uri="{FF2B5EF4-FFF2-40B4-BE49-F238E27FC236}">
                <a16:creationId xmlns:a16="http://schemas.microsoft.com/office/drawing/2014/main" id="{EC92F774-9D2D-4B45-BEEA-7E97D0B3582F}"/>
              </a:ext>
            </a:extLst>
          </p:cNvPr>
          <p:cNvSpPr txBox="1">
            <a:spLocks noChangeArrowheads="1"/>
          </p:cNvSpPr>
          <p:nvPr/>
        </p:nvSpPr>
        <p:spPr bwMode="auto">
          <a:xfrm>
            <a:off x="6629400" y="27432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solidFill>
                  <a:srgbClr val="FF0000"/>
                </a:solidFill>
              </a:rPr>
              <a:t>X</a:t>
            </a:r>
          </a:p>
        </p:txBody>
      </p:sp>
      <p:sp>
        <p:nvSpPr>
          <p:cNvPr id="18468" name="Text Box 70">
            <a:extLst>
              <a:ext uri="{FF2B5EF4-FFF2-40B4-BE49-F238E27FC236}">
                <a16:creationId xmlns:a16="http://schemas.microsoft.com/office/drawing/2014/main" id="{0B5E7758-62BE-4270-B7D6-AA0FFC6CC882}"/>
              </a:ext>
            </a:extLst>
          </p:cNvPr>
          <p:cNvSpPr txBox="1">
            <a:spLocks noChangeArrowheads="1"/>
          </p:cNvSpPr>
          <p:nvPr/>
        </p:nvSpPr>
        <p:spPr bwMode="auto">
          <a:xfrm>
            <a:off x="6781800" y="42672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8679" name="Text Box 71">
            <a:extLst>
              <a:ext uri="{FF2B5EF4-FFF2-40B4-BE49-F238E27FC236}">
                <a16:creationId xmlns:a16="http://schemas.microsoft.com/office/drawing/2014/main" id="{19C7C8D2-9BC6-43B5-B56C-DAE7ACCB5DCF}"/>
              </a:ext>
            </a:extLst>
          </p:cNvPr>
          <p:cNvSpPr txBox="1">
            <a:spLocks noChangeArrowheads="1"/>
          </p:cNvSpPr>
          <p:nvPr/>
        </p:nvSpPr>
        <p:spPr bwMode="auto">
          <a:xfrm>
            <a:off x="6858000" y="41910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solidFill>
                  <a:srgbClr val="FF0000"/>
                </a:solidFill>
              </a:rPr>
              <a:t>X</a:t>
            </a:r>
          </a:p>
        </p:txBody>
      </p:sp>
      <p:sp>
        <p:nvSpPr>
          <p:cNvPr id="68680" name="Text Box 72">
            <a:extLst>
              <a:ext uri="{FF2B5EF4-FFF2-40B4-BE49-F238E27FC236}">
                <a16:creationId xmlns:a16="http://schemas.microsoft.com/office/drawing/2014/main" id="{EB624A85-34CC-47DD-A108-5DB0755C73A6}"/>
              </a:ext>
            </a:extLst>
          </p:cNvPr>
          <p:cNvSpPr txBox="1">
            <a:spLocks noChangeArrowheads="1"/>
          </p:cNvSpPr>
          <p:nvPr/>
        </p:nvSpPr>
        <p:spPr bwMode="auto">
          <a:xfrm>
            <a:off x="3886200" y="56388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8676"/>
                                        </p:tgtEl>
                                        <p:attrNameLst>
                                          <p:attrName>style.visibility</p:attrName>
                                        </p:attrNameLst>
                                      </p:cBhvr>
                                      <p:to>
                                        <p:strVal val="visible"/>
                                      </p:to>
                                    </p:set>
                                    <p:animEffect transition="in" filter="box(in)">
                                      <p:cBhvr>
                                        <p:cTn id="7" dur="500"/>
                                        <p:tgtEl>
                                          <p:spTgt spid="6867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8664"/>
                                        </p:tgtEl>
                                        <p:attrNameLst>
                                          <p:attrName>style.visibility</p:attrName>
                                        </p:attrNameLst>
                                      </p:cBhvr>
                                      <p:to>
                                        <p:strVal val="visible"/>
                                      </p:to>
                                    </p:set>
                                    <p:animEffect transition="in" filter="wipe(up)">
                                      <p:cBhvr>
                                        <p:cTn id="11" dur="500"/>
                                        <p:tgtEl>
                                          <p:spTgt spid="68664"/>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8667"/>
                                        </p:tgtEl>
                                        <p:attrNameLst>
                                          <p:attrName>style.visibility</p:attrName>
                                        </p:attrNameLst>
                                      </p:cBhvr>
                                      <p:to>
                                        <p:strVal val="visible"/>
                                      </p:to>
                                    </p:set>
                                    <p:animEffect transition="in" filter="wipe(up)">
                                      <p:cBhvr>
                                        <p:cTn id="15" dur="500"/>
                                        <p:tgtEl>
                                          <p:spTgt spid="68667"/>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8671"/>
                                        </p:tgtEl>
                                        <p:attrNameLst>
                                          <p:attrName>style.visibility</p:attrName>
                                        </p:attrNameLst>
                                      </p:cBhvr>
                                      <p:to>
                                        <p:strVal val="visible"/>
                                      </p:to>
                                    </p:set>
                                    <p:animEffect transition="in" filter="wipe(up)">
                                      <p:cBhvr>
                                        <p:cTn id="19" dur="500"/>
                                        <p:tgtEl>
                                          <p:spTgt spid="68671"/>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8672"/>
                                        </p:tgtEl>
                                        <p:attrNameLst>
                                          <p:attrName>style.visibility</p:attrName>
                                        </p:attrNameLst>
                                      </p:cBhvr>
                                      <p:to>
                                        <p:strVal val="visible"/>
                                      </p:to>
                                    </p:set>
                                    <p:animEffect transition="in" filter="wipe(up)">
                                      <p:cBhvr>
                                        <p:cTn id="23" dur="500"/>
                                        <p:tgtEl>
                                          <p:spTgt spid="68672"/>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8674"/>
                                        </p:tgtEl>
                                        <p:attrNameLst>
                                          <p:attrName>style.visibility</p:attrName>
                                        </p:attrNameLst>
                                      </p:cBhvr>
                                      <p:to>
                                        <p:strVal val="visible"/>
                                      </p:to>
                                    </p:set>
                                    <p:animEffect transition="in" filter="wipe(up)">
                                      <p:cBhvr>
                                        <p:cTn id="27" dur="500"/>
                                        <p:tgtEl>
                                          <p:spTgt spid="68674"/>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68673"/>
                                        </p:tgtEl>
                                        <p:attrNameLst>
                                          <p:attrName>style.visibility</p:attrName>
                                        </p:attrNameLst>
                                      </p:cBhvr>
                                      <p:to>
                                        <p:strVal val="visible"/>
                                      </p:to>
                                    </p:set>
                                    <p:animEffect transition="in" filter="wipe(up)">
                                      <p:cBhvr>
                                        <p:cTn id="31" dur="500"/>
                                        <p:tgtEl>
                                          <p:spTgt spid="68673"/>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68675"/>
                                        </p:tgtEl>
                                        <p:attrNameLst>
                                          <p:attrName>style.visibility</p:attrName>
                                        </p:attrNameLst>
                                      </p:cBhvr>
                                      <p:to>
                                        <p:strVal val="visible"/>
                                      </p:to>
                                    </p:set>
                                    <p:animEffect transition="in" filter="wipe(up)">
                                      <p:cBhvr>
                                        <p:cTn id="35" dur="500"/>
                                        <p:tgtEl>
                                          <p:spTgt spid="6867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8677"/>
                                        </p:tgtEl>
                                        <p:attrNameLst>
                                          <p:attrName>style.visibility</p:attrName>
                                        </p:attrNameLst>
                                      </p:cBhvr>
                                      <p:to>
                                        <p:strVal val="visible"/>
                                      </p:to>
                                    </p:set>
                                    <p:animEffect transition="in" filter="wipe(down)">
                                      <p:cBhvr>
                                        <p:cTn id="40" dur="500"/>
                                        <p:tgtEl>
                                          <p:spTgt spid="6867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8679"/>
                                        </p:tgtEl>
                                        <p:attrNameLst>
                                          <p:attrName>style.visibility</p:attrName>
                                        </p:attrNameLst>
                                      </p:cBhvr>
                                      <p:to>
                                        <p:strVal val="visible"/>
                                      </p:to>
                                    </p:set>
                                    <p:animEffect transition="in" filter="wipe(down)">
                                      <p:cBhvr>
                                        <p:cTn id="45" dur="500"/>
                                        <p:tgtEl>
                                          <p:spTgt spid="6867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8680"/>
                                        </p:tgtEl>
                                        <p:attrNameLst>
                                          <p:attrName>style.visibility</p:attrName>
                                        </p:attrNameLst>
                                      </p:cBhvr>
                                      <p:to>
                                        <p:strVal val="visible"/>
                                      </p:to>
                                    </p:set>
                                    <p:animEffect transition="in" filter="wipe(down)">
                                      <p:cBhvr>
                                        <p:cTn id="50" dur="500"/>
                                        <p:tgtEl>
                                          <p:spTgt spid="6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67" grpId="0"/>
      <p:bldP spid="68671" grpId="0"/>
      <p:bldP spid="68672" grpId="0"/>
      <p:bldP spid="68673" grpId="0"/>
      <p:bldP spid="68674" grpId="0"/>
      <p:bldP spid="68675" grpId="0"/>
      <p:bldP spid="68676" grpId="0"/>
      <p:bldP spid="68677" grpId="0"/>
      <p:bldP spid="68679" grpId="0"/>
      <p:bldP spid="686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a:extLst>
              <a:ext uri="{FF2B5EF4-FFF2-40B4-BE49-F238E27FC236}">
                <a16:creationId xmlns:a16="http://schemas.microsoft.com/office/drawing/2014/main" id="{AD8DAD41-403B-470F-B2F5-7551F1464EED}"/>
              </a:ext>
            </a:extLst>
          </p:cNvPr>
          <p:cNvSpPr>
            <a:spLocks noChangeArrowheads="1"/>
          </p:cNvSpPr>
          <p:nvPr/>
        </p:nvSpPr>
        <p:spPr bwMode="auto">
          <a:xfrm>
            <a:off x="381000" y="1828800"/>
            <a:ext cx="7953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FF0000"/>
                </a:solidFill>
              </a:rPr>
              <a:t> Vai trò của việc trồng cây đối với bảo vệ đất?</a:t>
            </a:r>
          </a:p>
        </p:txBody>
      </p:sp>
      <p:sp>
        <p:nvSpPr>
          <p:cNvPr id="140293" name="Text Box 5">
            <a:extLst>
              <a:ext uri="{FF2B5EF4-FFF2-40B4-BE49-F238E27FC236}">
                <a16:creationId xmlns:a16="http://schemas.microsoft.com/office/drawing/2014/main" id="{6163BEC5-1DF1-47A2-9519-0B9ABF5D3919}"/>
              </a:ext>
            </a:extLst>
          </p:cNvPr>
          <p:cNvSpPr txBox="1">
            <a:spLocks noChangeArrowheads="1"/>
          </p:cNvSpPr>
          <p:nvPr/>
        </p:nvSpPr>
        <p:spPr bwMode="auto">
          <a:xfrm>
            <a:off x="228600" y="3124200"/>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Trồng cây có tác dụng làm cho đất ít bị khô hạn, ít bị xói mòn và làm cho đất có độ màu mỡ cao.</a:t>
            </a:r>
            <a:endParaRPr lang="en-US" altLang="en-US" sz="2800"/>
          </a:p>
        </p:txBody>
      </p:sp>
      <p:sp>
        <p:nvSpPr>
          <p:cNvPr id="19460" name="Text Box 8">
            <a:extLst>
              <a:ext uri="{FF2B5EF4-FFF2-40B4-BE49-F238E27FC236}">
                <a16:creationId xmlns:a16="http://schemas.microsoft.com/office/drawing/2014/main" id="{8757A093-3B31-4C96-9704-419D3E54AF84}"/>
              </a:ext>
            </a:extLst>
          </p:cNvPr>
          <p:cNvSpPr txBox="1">
            <a:spLocks noChangeArrowheads="1"/>
          </p:cNvSpPr>
          <p:nvPr/>
        </p:nvSpPr>
        <p:spPr bwMode="auto">
          <a:xfrm>
            <a:off x="533400" y="2514600"/>
            <a:ext cx="777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wipe(down)">
                                      <p:cBhvr>
                                        <p:cTn id="7" dur="500"/>
                                        <p:tgtEl>
                                          <p:spTgt spid="140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40292"/>
                                        </p:tgtEl>
                                      </p:cBhvr>
                                    </p:animEffect>
                                    <p:set>
                                      <p:cBhvr>
                                        <p:cTn id="12" dur="1" fill="hold">
                                          <p:stCondLst>
                                            <p:cond delay="499"/>
                                          </p:stCondLst>
                                        </p:cTn>
                                        <p:tgtEl>
                                          <p:spTgt spid="14029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40293"/>
                                        </p:tgtEl>
                                        <p:attrNameLst>
                                          <p:attrName>style.visibility</p:attrName>
                                        </p:attrNameLst>
                                      </p:cBhvr>
                                      <p:to>
                                        <p:strVal val="visible"/>
                                      </p:to>
                                    </p:set>
                                    <p:animEffect transition="in" filter="wheel(4)">
                                      <p:cBhvr>
                                        <p:cTn id="17" dur="500"/>
                                        <p:tgtEl>
                                          <p:spTgt spid="140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p:bldP spid="140292" grpId="1"/>
      <p:bldP spid="1402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4" name="Picture 4" descr="lao cai">
            <a:extLst>
              <a:ext uri="{FF2B5EF4-FFF2-40B4-BE49-F238E27FC236}">
                <a16:creationId xmlns:a16="http://schemas.microsoft.com/office/drawing/2014/main" id="{2CFF8A10-08C9-46AA-BA0D-BC5AD858E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a:extLst>
              <a:ext uri="{FF2B5EF4-FFF2-40B4-BE49-F238E27FC236}">
                <a16:creationId xmlns:a16="http://schemas.microsoft.com/office/drawing/2014/main" id="{A4613426-DA8D-4E2D-88FA-9CBD3BD5A62C}"/>
              </a:ext>
            </a:extLst>
          </p:cNvPr>
          <p:cNvSpPr txBox="1">
            <a:spLocks noChangeArrowheads="1"/>
          </p:cNvSpPr>
          <p:nvPr/>
        </p:nvSpPr>
        <p:spPr bwMode="auto">
          <a:xfrm>
            <a:off x="381000" y="4648200"/>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17766" name="Text Box 6">
            <a:extLst>
              <a:ext uri="{FF2B5EF4-FFF2-40B4-BE49-F238E27FC236}">
                <a16:creationId xmlns:a16="http://schemas.microsoft.com/office/drawing/2014/main" id="{A373A4A4-A554-4A57-B45B-1E8F388275F6}"/>
              </a:ext>
            </a:extLst>
          </p:cNvPr>
          <p:cNvSpPr txBox="1">
            <a:spLocks noChangeArrowheads="1"/>
          </p:cNvSpPr>
          <p:nvPr/>
        </p:nvSpPr>
        <p:spPr bwMode="auto">
          <a:xfrm>
            <a:off x="152400" y="5484813"/>
            <a:ext cx="8839200" cy="1373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t>Hãy giải thích vì sao trên vùng đất dốc, những nơi có thực vật bao phủ và làm ruộng bậc thang lại có thể góp phần chống xói mòn đất?</a:t>
            </a:r>
            <a:endParaRPr lang="en-US" altLang="en-US" sz="2800"/>
          </a:p>
        </p:txBody>
      </p:sp>
      <p:sp>
        <p:nvSpPr>
          <p:cNvPr id="117767" name="Text Box 7">
            <a:extLst>
              <a:ext uri="{FF2B5EF4-FFF2-40B4-BE49-F238E27FC236}">
                <a16:creationId xmlns:a16="http://schemas.microsoft.com/office/drawing/2014/main" id="{52A73FB6-A19F-4A6D-8311-BC9A5F16A134}"/>
              </a:ext>
            </a:extLst>
          </p:cNvPr>
          <p:cNvSpPr txBox="1">
            <a:spLocks noChangeArrowheads="1"/>
          </p:cNvSpPr>
          <p:nvPr/>
        </p:nvSpPr>
        <p:spPr bwMode="auto">
          <a:xfrm>
            <a:off x="76200" y="4203700"/>
            <a:ext cx="8915400" cy="265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rPr>
              <a:t>Trên vùng đất dốc, những nơi có thực vật bao phủ và làm ruộng bậc thang, nước chảy trên mặt đất luôn va vào gốc cây và lớp thảm mục trên mặt đất nên chảy chậm. Do vậy, rừng có vai trò quan trọng trong việc hạn chế xói mòn đất, nhất là xói mòn trên sườn đất dốc.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wipe(left)">
                                      <p:cBhvr>
                                        <p:cTn id="7" dur="500"/>
                                        <p:tgtEl>
                                          <p:spTgt spid="117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7766"/>
                                        </p:tgtEl>
                                        <p:attrNameLst>
                                          <p:attrName>style.visibility</p:attrName>
                                        </p:attrNameLst>
                                      </p:cBhvr>
                                      <p:to>
                                        <p:strVal val="visible"/>
                                      </p:to>
                                    </p:set>
                                    <p:animEffect transition="in" filter="wipe(down)">
                                      <p:cBhvr>
                                        <p:cTn id="12" dur="500"/>
                                        <p:tgtEl>
                                          <p:spTgt spid="1177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117766"/>
                                        </p:tgtEl>
                                      </p:cBhvr>
                                    </p:animEffect>
                                    <p:set>
                                      <p:cBhvr>
                                        <p:cTn id="17" dur="1" fill="hold">
                                          <p:stCondLst>
                                            <p:cond delay="499"/>
                                          </p:stCondLst>
                                        </p:cTn>
                                        <p:tgtEl>
                                          <p:spTgt spid="11776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7767"/>
                                        </p:tgtEl>
                                        <p:attrNameLst>
                                          <p:attrName>style.visibility</p:attrName>
                                        </p:attrNameLst>
                                      </p:cBhvr>
                                      <p:to>
                                        <p:strVal val="visible"/>
                                      </p:to>
                                    </p:set>
                                    <p:animEffect transition="in" filter="wipe(down)">
                                      <p:cBhvr>
                                        <p:cTn id="22" dur="500"/>
                                        <p:tgtEl>
                                          <p:spTgt spid="117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animBg="1"/>
      <p:bldP spid="117766" grpId="1" animBg="1"/>
      <p:bldP spid="1177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Text Box 4">
            <a:extLst>
              <a:ext uri="{FF2B5EF4-FFF2-40B4-BE49-F238E27FC236}">
                <a16:creationId xmlns:a16="http://schemas.microsoft.com/office/drawing/2014/main" id="{9D7A8435-8E3E-4C09-B204-C5582883A6D4}"/>
              </a:ext>
            </a:extLst>
          </p:cNvPr>
          <p:cNvSpPr txBox="1">
            <a:spLocks noChangeArrowheads="1"/>
          </p:cNvSpPr>
          <p:nvPr/>
        </p:nvSpPr>
        <p:spPr bwMode="auto">
          <a:xfrm>
            <a:off x="304800" y="4433888"/>
            <a:ext cx="807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FF0000"/>
                </a:solidFill>
              </a:rPr>
              <a:t>Cách sử dụng hợp lí tài nguyên đất?</a:t>
            </a:r>
            <a:endParaRPr lang="en-US" altLang="en-US" sz="2800">
              <a:solidFill>
                <a:srgbClr val="FF0000"/>
              </a:solidFill>
            </a:endParaRPr>
          </a:p>
        </p:txBody>
      </p:sp>
      <p:sp>
        <p:nvSpPr>
          <p:cNvPr id="141317" name="Text Box 5">
            <a:extLst>
              <a:ext uri="{FF2B5EF4-FFF2-40B4-BE49-F238E27FC236}">
                <a16:creationId xmlns:a16="http://schemas.microsoft.com/office/drawing/2014/main" id="{EB9CAD9C-BA4C-47F5-996D-C61DCEDEECED}"/>
              </a:ext>
            </a:extLst>
          </p:cNvPr>
          <p:cNvSpPr txBox="1">
            <a:spLocks noChangeArrowheads="1"/>
          </p:cNvSpPr>
          <p:nvPr/>
        </p:nvSpPr>
        <p:spPr bwMode="auto">
          <a:xfrm>
            <a:off x="228600" y="4114800"/>
            <a:ext cx="8382000" cy="22288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 Không làm cho đất bị thoái hóa:</a:t>
            </a:r>
          </a:p>
          <a:p>
            <a:pPr eaLnBrk="1" hangingPunct="1">
              <a:spcBef>
                <a:spcPct val="50000"/>
              </a:spcBef>
            </a:pPr>
            <a:r>
              <a:rPr lang="en-US" altLang="en-US" sz="2800" b="1"/>
              <a:t>+ Cải tạo đất, bón phân hợp lí.</a:t>
            </a:r>
          </a:p>
          <a:p>
            <a:pPr eaLnBrk="1" hangingPunct="1">
              <a:spcBef>
                <a:spcPct val="50000"/>
              </a:spcBef>
            </a:pPr>
            <a:r>
              <a:rPr lang="en-US" altLang="en-US" sz="2800" b="1"/>
              <a:t> + Chống xói mòn đất, chống khô hạn, chống nhiễm mặn…</a:t>
            </a:r>
          </a:p>
        </p:txBody>
      </p:sp>
      <p:sp>
        <p:nvSpPr>
          <p:cNvPr id="141319" name="Text Box 7">
            <a:extLst>
              <a:ext uri="{FF2B5EF4-FFF2-40B4-BE49-F238E27FC236}">
                <a16:creationId xmlns:a16="http://schemas.microsoft.com/office/drawing/2014/main" id="{B9EACE21-FA57-4007-9AC5-974736D31926}"/>
              </a:ext>
            </a:extLst>
          </p:cNvPr>
          <p:cNvSpPr txBox="1">
            <a:spLocks noChangeArrowheads="1"/>
          </p:cNvSpPr>
          <p:nvPr/>
        </p:nvSpPr>
        <p:spPr bwMode="auto">
          <a:xfrm>
            <a:off x="152400" y="166688"/>
            <a:ext cx="8915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rPr>
              <a:t>Các em hãy cho biết hiện trạng của tài nguyên đất?</a:t>
            </a:r>
          </a:p>
        </p:txBody>
      </p:sp>
      <p:sp>
        <p:nvSpPr>
          <p:cNvPr id="141320" name="Text Box 8">
            <a:extLst>
              <a:ext uri="{FF2B5EF4-FFF2-40B4-BE49-F238E27FC236}">
                <a16:creationId xmlns:a16="http://schemas.microsoft.com/office/drawing/2014/main" id="{A7CEF34B-08E7-4F0D-8C77-F57DB5D3B03E}"/>
              </a:ext>
            </a:extLst>
          </p:cNvPr>
          <p:cNvSpPr txBox="1">
            <a:spLocks noChangeArrowheads="1"/>
          </p:cNvSpPr>
          <p:nvPr/>
        </p:nvSpPr>
        <p:spPr bwMode="auto">
          <a:xfrm>
            <a:off x="381000" y="685800"/>
            <a:ext cx="853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Diện tích đất canh tác bị thu hẹp, chất lượng đất suy thoái, đất bị ô nhiễm, xói mòn, bạc màu, …</a:t>
            </a:r>
          </a:p>
        </p:txBody>
      </p:sp>
      <p:sp>
        <p:nvSpPr>
          <p:cNvPr id="141321" name="Text Box 9">
            <a:extLst>
              <a:ext uri="{FF2B5EF4-FFF2-40B4-BE49-F238E27FC236}">
                <a16:creationId xmlns:a16="http://schemas.microsoft.com/office/drawing/2014/main" id="{12029311-FFFB-4B6A-888D-A74745353348}"/>
              </a:ext>
            </a:extLst>
          </p:cNvPr>
          <p:cNvSpPr txBox="1">
            <a:spLocks noChangeArrowheads="1"/>
          </p:cNvSpPr>
          <p:nvPr/>
        </p:nvSpPr>
        <p:spPr bwMode="auto">
          <a:xfrm>
            <a:off x="304800" y="1600200"/>
            <a:ext cx="632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rPr>
              <a:t>Nguyên nhân của hiện trạng trên?</a:t>
            </a:r>
          </a:p>
        </p:txBody>
      </p:sp>
      <p:sp>
        <p:nvSpPr>
          <p:cNvPr id="141322" name="Text Box 10">
            <a:extLst>
              <a:ext uri="{FF2B5EF4-FFF2-40B4-BE49-F238E27FC236}">
                <a16:creationId xmlns:a16="http://schemas.microsoft.com/office/drawing/2014/main" id="{4CB83CA0-71F0-466C-B893-074A18967D3A}"/>
              </a:ext>
            </a:extLst>
          </p:cNvPr>
          <p:cNvSpPr txBox="1">
            <a:spLocks noChangeArrowheads="1"/>
          </p:cNvSpPr>
          <p:nvPr/>
        </p:nvSpPr>
        <p:spPr bwMode="auto">
          <a:xfrm>
            <a:off x="304800" y="1600200"/>
            <a:ext cx="8763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Tốc độ đô thị hóa cao nên diện tích đất thu hẹp. Mọi người sử dụng nhiều thuốc trừ sâu, phân bón hóa học nên đất bị ô nhiễm. Nông dân canh tác quá nhiều, phá rừng khiến đất bạc màu, bị xói mòn.</a:t>
            </a:r>
          </a:p>
        </p:txBody>
      </p:sp>
      <p:pic>
        <p:nvPicPr>
          <p:cNvPr id="54278" name="Picture 6" descr="dat_xoi_mon_vi_ko_co_rung">
            <a:extLst>
              <a:ext uri="{FF2B5EF4-FFF2-40B4-BE49-F238E27FC236}">
                <a16:creationId xmlns:a16="http://schemas.microsoft.com/office/drawing/2014/main" id="{86D8DABE-DB59-440E-9C8F-700915492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1319"/>
                                        </p:tgtEl>
                                        <p:attrNameLst>
                                          <p:attrName>style.visibility</p:attrName>
                                        </p:attrNameLst>
                                      </p:cBhvr>
                                      <p:to>
                                        <p:strVal val="visible"/>
                                      </p:to>
                                    </p:set>
                                    <p:animEffect transition="in" filter="wheel(4)">
                                      <p:cBhvr>
                                        <p:cTn id="7" dur="500"/>
                                        <p:tgtEl>
                                          <p:spTgt spid="141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41319"/>
                                        </p:tgtEl>
                                      </p:cBhvr>
                                    </p:animEffect>
                                    <p:set>
                                      <p:cBhvr>
                                        <p:cTn id="12" dur="1" fill="hold">
                                          <p:stCondLst>
                                            <p:cond delay="499"/>
                                          </p:stCondLst>
                                        </p:cTn>
                                        <p:tgtEl>
                                          <p:spTgt spid="14131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41320"/>
                                        </p:tgtEl>
                                        <p:attrNameLst>
                                          <p:attrName>style.visibility</p:attrName>
                                        </p:attrNameLst>
                                      </p:cBhvr>
                                      <p:to>
                                        <p:strVal val="visible"/>
                                      </p:to>
                                    </p:set>
                                    <p:animEffect transition="in" filter="wheel(4)">
                                      <p:cBhvr>
                                        <p:cTn id="17" dur="500"/>
                                        <p:tgtEl>
                                          <p:spTgt spid="1413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41321"/>
                                        </p:tgtEl>
                                        <p:attrNameLst>
                                          <p:attrName>style.visibility</p:attrName>
                                        </p:attrNameLst>
                                      </p:cBhvr>
                                      <p:to>
                                        <p:strVal val="visible"/>
                                      </p:to>
                                    </p:set>
                                    <p:animEffect transition="in" filter="wheel(4)">
                                      <p:cBhvr>
                                        <p:cTn id="22" dur="500"/>
                                        <p:tgtEl>
                                          <p:spTgt spid="1413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141321"/>
                                        </p:tgtEl>
                                      </p:cBhvr>
                                    </p:animEffect>
                                    <p:set>
                                      <p:cBhvr>
                                        <p:cTn id="27" dur="1" fill="hold">
                                          <p:stCondLst>
                                            <p:cond delay="499"/>
                                          </p:stCondLst>
                                        </p:cTn>
                                        <p:tgtEl>
                                          <p:spTgt spid="141321"/>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nodeType="clickEffect">
                                  <p:stCondLst>
                                    <p:cond delay="0"/>
                                  </p:stCondLst>
                                  <p:childTnLst>
                                    <p:set>
                                      <p:cBhvr>
                                        <p:cTn id="31" dur="1" fill="hold">
                                          <p:stCondLst>
                                            <p:cond delay="0"/>
                                          </p:stCondLst>
                                        </p:cTn>
                                        <p:tgtEl>
                                          <p:spTgt spid="141322">
                                            <p:txEl>
                                              <p:pRg st="0" end="0"/>
                                            </p:txEl>
                                          </p:spTgt>
                                        </p:tgtEl>
                                        <p:attrNameLst>
                                          <p:attrName>style.visibility</p:attrName>
                                        </p:attrNameLst>
                                      </p:cBhvr>
                                      <p:to>
                                        <p:strVal val="visible"/>
                                      </p:to>
                                    </p:set>
                                    <p:animEffect transition="in" filter="wheel(4)">
                                      <p:cBhvr>
                                        <p:cTn id="32" dur="500"/>
                                        <p:tgtEl>
                                          <p:spTgt spid="14132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54278"/>
                                        </p:tgtEl>
                                        <p:attrNameLst>
                                          <p:attrName>style.visibility</p:attrName>
                                        </p:attrNameLst>
                                      </p:cBhvr>
                                      <p:to>
                                        <p:strVal val="visible"/>
                                      </p:to>
                                    </p:set>
                                    <p:animEffect transition="in" filter="diamond(in)">
                                      <p:cBhvr>
                                        <p:cTn id="37" dur="500"/>
                                        <p:tgtEl>
                                          <p:spTgt spid="5427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xit" presetSubtype="16" fill="hold" nodeType="clickEffect">
                                  <p:stCondLst>
                                    <p:cond delay="0"/>
                                  </p:stCondLst>
                                  <p:childTnLst>
                                    <p:animEffect transition="out" filter="box(in)">
                                      <p:cBhvr>
                                        <p:cTn id="41" dur="500"/>
                                        <p:tgtEl>
                                          <p:spTgt spid="54278"/>
                                        </p:tgtEl>
                                      </p:cBhvr>
                                    </p:animEffect>
                                    <p:set>
                                      <p:cBhvr>
                                        <p:cTn id="42" dur="1" fill="hold">
                                          <p:stCondLst>
                                            <p:cond delay="499"/>
                                          </p:stCondLst>
                                        </p:cTn>
                                        <p:tgtEl>
                                          <p:spTgt spid="54278"/>
                                        </p:tgtEl>
                                        <p:attrNameLst>
                                          <p:attrName>style.visibility</p:attrName>
                                        </p:attrNameLst>
                                      </p:cBhvr>
                                      <p:to>
                                        <p:strVal val="hidden"/>
                                      </p:to>
                                    </p:set>
                                  </p:childTnLst>
                                </p:cTn>
                              </p:par>
                            </p:childTnLst>
                          </p:cTn>
                        </p:par>
                        <p:par>
                          <p:cTn id="43" fill="hold" nodeType="afterGroup">
                            <p:stCondLst>
                              <p:cond delay="500"/>
                            </p:stCondLst>
                            <p:childTnLst>
                              <p:par>
                                <p:cTn id="44" presetID="21" presetClass="entr" presetSubtype="4" fill="hold" grpId="0" nodeType="afterEffect">
                                  <p:stCondLst>
                                    <p:cond delay="0"/>
                                  </p:stCondLst>
                                  <p:childTnLst>
                                    <p:set>
                                      <p:cBhvr>
                                        <p:cTn id="45" dur="1" fill="hold">
                                          <p:stCondLst>
                                            <p:cond delay="0"/>
                                          </p:stCondLst>
                                        </p:cTn>
                                        <p:tgtEl>
                                          <p:spTgt spid="141316"/>
                                        </p:tgtEl>
                                        <p:attrNameLst>
                                          <p:attrName>style.visibility</p:attrName>
                                        </p:attrNameLst>
                                      </p:cBhvr>
                                      <p:to>
                                        <p:strVal val="visible"/>
                                      </p:to>
                                    </p:set>
                                    <p:animEffect transition="in" filter="wheel(4)">
                                      <p:cBhvr>
                                        <p:cTn id="46" dur="500"/>
                                        <p:tgtEl>
                                          <p:spTgt spid="14131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xit" presetSubtype="16" fill="hold" grpId="1" nodeType="clickEffect">
                                  <p:stCondLst>
                                    <p:cond delay="0"/>
                                  </p:stCondLst>
                                  <p:childTnLst>
                                    <p:animEffect transition="out" filter="box(in)">
                                      <p:cBhvr>
                                        <p:cTn id="50" dur="500"/>
                                        <p:tgtEl>
                                          <p:spTgt spid="141316"/>
                                        </p:tgtEl>
                                      </p:cBhvr>
                                    </p:animEffect>
                                    <p:set>
                                      <p:cBhvr>
                                        <p:cTn id="51" dur="1" fill="hold">
                                          <p:stCondLst>
                                            <p:cond delay="499"/>
                                          </p:stCondLst>
                                        </p:cTn>
                                        <p:tgtEl>
                                          <p:spTgt spid="141316"/>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41317"/>
                                        </p:tgtEl>
                                        <p:attrNameLst>
                                          <p:attrName>style.visibility</p:attrName>
                                        </p:attrNameLst>
                                      </p:cBhvr>
                                      <p:to>
                                        <p:strVal val="visible"/>
                                      </p:to>
                                    </p:set>
                                    <p:animEffect transition="in" filter="wipe(down)">
                                      <p:cBhvr>
                                        <p:cTn id="56" dur="500"/>
                                        <p:tgtEl>
                                          <p:spTgt spid="14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P spid="141316" grpId="1"/>
      <p:bldP spid="141317" grpId="0" animBg="1"/>
      <p:bldP spid="141319" grpId="0"/>
      <p:bldP spid="141319" grpId="1"/>
      <p:bldP spid="141320" grpId="0"/>
      <p:bldP spid="141321" grpId="0"/>
      <p:bldP spid="14132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82EA2097-1A7B-407E-A836-FBAFC2875155}"/>
              </a:ext>
            </a:extLst>
          </p:cNvPr>
          <p:cNvSpPr txBox="1">
            <a:spLocks noChangeArrowheads="1"/>
          </p:cNvSpPr>
          <p:nvPr/>
        </p:nvSpPr>
        <p:spPr bwMode="auto">
          <a:xfrm>
            <a:off x="133350" y="609600"/>
            <a:ext cx="8839200" cy="1373188"/>
          </a:xfrm>
          <a:prstGeom prst="rect">
            <a:avLst/>
          </a:prstGeom>
          <a:solidFill>
            <a:srgbClr val="00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000" b="1">
                <a:solidFill>
                  <a:srgbClr val="0000FF"/>
                </a:solidFill>
              </a:rPr>
              <a:t>Chương IV:  </a:t>
            </a:r>
          </a:p>
          <a:p>
            <a:pPr algn="ctr">
              <a:spcBef>
                <a:spcPct val="50000"/>
              </a:spcBef>
            </a:pPr>
            <a:r>
              <a:rPr lang="en-US" altLang="en-US" sz="3600" b="1">
                <a:solidFill>
                  <a:srgbClr val="0000FF"/>
                </a:solidFill>
              </a:rPr>
              <a:t>BẢO VỆ MÔI TRƯỜNG</a:t>
            </a:r>
            <a:r>
              <a:rPr lang="en-US" altLang="en-US" sz="3200" b="1">
                <a:solidFill>
                  <a:srgbClr val="0000FF"/>
                </a:solidFill>
              </a:rPr>
              <a:t> </a:t>
            </a:r>
          </a:p>
        </p:txBody>
      </p:sp>
      <p:sp>
        <p:nvSpPr>
          <p:cNvPr id="4101" name="Text Box 5">
            <a:extLst>
              <a:ext uri="{FF2B5EF4-FFF2-40B4-BE49-F238E27FC236}">
                <a16:creationId xmlns:a16="http://schemas.microsoft.com/office/drawing/2014/main" id="{7F2AF6A4-E296-45A0-96EA-B4AE2A112201}"/>
              </a:ext>
            </a:extLst>
          </p:cNvPr>
          <p:cNvSpPr txBox="1">
            <a:spLocks noChangeArrowheads="1"/>
          </p:cNvSpPr>
          <p:nvPr/>
        </p:nvSpPr>
        <p:spPr bwMode="auto">
          <a:xfrm>
            <a:off x="3733800" y="2514600"/>
            <a:ext cx="1524000" cy="528638"/>
          </a:xfrm>
          <a:prstGeom prst="rect">
            <a:avLst/>
          </a:prstGeom>
          <a:solidFill>
            <a:srgbClr val="CCECFF"/>
          </a:solidFill>
          <a:ln w="9525">
            <a:pattFill prst="pct80">
              <a:fgClr>
                <a:srgbClr val="CC00FF"/>
              </a:fgClr>
              <a:bgClr>
                <a:srgbClr val="FFFFFF"/>
              </a:bgClr>
            </a:patt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u="sng">
                <a:solidFill>
                  <a:srgbClr val="0000FF"/>
                </a:solidFill>
              </a:rPr>
              <a:t>Bài 58</a:t>
            </a:r>
            <a:endParaRPr lang="en-US" altLang="en-US" sz="2400">
              <a:solidFill>
                <a:srgbClr val="0000FF"/>
              </a:solidFill>
            </a:endParaRPr>
          </a:p>
        </p:txBody>
      </p:sp>
      <p:sp>
        <p:nvSpPr>
          <p:cNvPr id="4102" name="Text Box 6">
            <a:extLst>
              <a:ext uri="{FF2B5EF4-FFF2-40B4-BE49-F238E27FC236}">
                <a16:creationId xmlns:a16="http://schemas.microsoft.com/office/drawing/2014/main" id="{52A9A244-0B8B-4D44-8244-EDE1497D13F7}"/>
              </a:ext>
            </a:extLst>
          </p:cNvPr>
          <p:cNvSpPr txBox="1">
            <a:spLocks noChangeArrowheads="1"/>
          </p:cNvSpPr>
          <p:nvPr/>
        </p:nvSpPr>
        <p:spPr bwMode="auto">
          <a:xfrm>
            <a:off x="457200" y="3505200"/>
            <a:ext cx="8229600" cy="11906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a:solidFill>
                  <a:srgbClr val="FF3300"/>
                </a:solidFill>
              </a:rPr>
              <a:t>SỬ DỤNG HỢP LÍ TÀI NGUYÊN THIÊN NHIÊN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0-#ppt_w/2"/>
                                          </p:val>
                                        </p:tav>
                                        <p:tav tm="100000">
                                          <p:val>
                                            <p:strVal val="#ppt_x"/>
                                          </p:val>
                                        </p:tav>
                                      </p:tavLst>
                                    </p:anim>
                                    <p:anim calcmode="lin" valueType="num">
                                      <p:cBhvr additive="base">
                                        <p:cTn id="8"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101"/>
                                        </p:tgtEl>
                                        <p:attrNameLst>
                                          <p:attrName>style.visibility</p:attrName>
                                        </p:attrNameLst>
                                      </p:cBhvr>
                                      <p:to>
                                        <p:strVal val="visible"/>
                                      </p:to>
                                    </p:set>
                                    <p:animEffect transition="in" filter="wipe(left)">
                                      <p:cBhvr>
                                        <p:cTn id="13" dur="500"/>
                                        <p:tgtEl>
                                          <p:spTgt spid="41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iterate type="lt">
                                    <p:tmPct val="0"/>
                                  </p:iterate>
                                  <p:childTnLst>
                                    <p:set>
                                      <p:cBhvr>
                                        <p:cTn id="17" dur="1" fill="hold">
                                          <p:stCondLst>
                                            <p:cond delay="0"/>
                                          </p:stCondLst>
                                        </p:cTn>
                                        <p:tgtEl>
                                          <p:spTgt spid="4102"/>
                                        </p:tgtEl>
                                        <p:attrNameLst>
                                          <p:attrName>style.visibility</p:attrName>
                                        </p:attrNameLst>
                                      </p:cBhvr>
                                      <p:to>
                                        <p:strVal val="visible"/>
                                      </p:to>
                                    </p:set>
                                    <p:animEffect transition="in" filter="strips(downRight)">
                                      <p:cBhvr>
                                        <p:cTn id="18"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P spid="4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a:extLst>
              <a:ext uri="{FF2B5EF4-FFF2-40B4-BE49-F238E27FC236}">
                <a16:creationId xmlns:a16="http://schemas.microsoft.com/office/drawing/2014/main" id="{19E23B34-C480-4BD2-86D8-F4AFAB075607}"/>
              </a:ext>
            </a:extLst>
          </p:cNvPr>
          <p:cNvSpPr txBox="1">
            <a:spLocks noChangeArrowheads="1"/>
          </p:cNvSpPr>
          <p:nvPr/>
        </p:nvSpPr>
        <p:spPr bwMode="auto">
          <a:xfrm>
            <a:off x="3200400" y="34925"/>
            <a:ext cx="3276600" cy="955675"/>
          </a:xfrm>
          <a:prstGeom prst="rect">
            <a:avLst/>
          </a:prstGeom>
          <a:solidFill>
            <a:srgbClr val="EFF7A7"/>
          </a:solidFill>
          <a:ln w="9525">
            <a:solidFill>
              <a:srgbClr val="0066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66FF"/>
                </a:solidFill>
              </a:rPr>
              <a:t>Sử dụng hợp lí tài nguyên đất</a:t>
            </a:r>
          </a:p>
        </p:txBody>
      </p:sp>
      <p:pic>
        <p:nvPicPr>
          <p:cNvPr id="94211" name="Picture 3" descr="20070522KBXO4447[1]">
            <a:extLst>
              <a:ext uri="{FF2B5EF4-FFF2-40B4-BE49-F238E27FC236}">
                <a16:creationId xmlns:a16="http://schemas.microsoft.com/office/drawing/2014/main" id="{BC878CAF-EEDC-4B26-9510-6EDEA7C3D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2919413"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4" descr="Rung_non">
            <a:extLst>
              <a:ext uri="{FF2B5EF4-FFF2-40B4-BE49-F238E27FC236}">
                <a16:creationId xmlns:a16="http://schemas.microsoft.com/office/drawing/2014/main" id="{D0E7B404-EE77-42EA-B7AF-30503CF9E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143000"/>
            <a:ext cx="29718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5" descr="lao cai">
            <a:extLst>
              <a:ext uri="{FF2B5EF4-FFF2-40B4-BE49-F238E27FC236}">
                <a16:creationId xmlns:a16="http://schemas.microsoft.com/office/drawing/2014/main" id="{4E2384DC-6E49-475E-BCD9-4FBA6CAFD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957638"/>
            <a:ext cx="29718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6" descr="Hai%20che%205[1]">
            <a:extLst>
              <a:ext uri="{FF2B5EF4-FFF2-40B4-BE49-F238E27FC236}">
                <a16:creationId xmlns:a16="http://schemas.microsoft.com/office/drawing/2014/main" id="{98F2CEBF-5703-4A4C-99F5-DED56965FA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305300"/>
            <a:ext cx="2895600" cy="21717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4215" name="Line 7">
            <a:extLst>
              <a:ext uri="{FF2B5EF4-FFF2-40B4-BE49-F238E27FC236}">
                <a16:creationId xmlns:a16="http://schemas.microsoft.com/office/drawing/2014/main" id="{5CAF63E3-A9DB-4D37-85F5-6480CCE0F703}"/>
              </a:ext>
            </a:extLst>
          </p:cNvPr>
          <p:cNvSpPr>
            <a:spLocks noChangeShapeType="1"/>
          </p:cNvSpPr>
          <p:nvPr/>
        </p:nvSpPr>
        <p:spPr bwMode="auto">
          <a:xfrm>
            <a:off x="3886200" y="2362200"/>
            <a:ext cx="1676400" cy="0"/>
          </a:xfrm>
          <a:prstGeom prst="line">
            <a:avLst/>
          </a:prstGeom>
          <a:noFill/>
          <a:ln w="7620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6" name="Line 8">
            <a:extLst>
              <a:ext uri="{FF2B5EF4-FFF2-40B4-BE49-F238E27FC236}">
                <a16:creationId xmlns:a16="http://schemas.microsoft.com/office/drawing/2014/main" id="{FDE050C9-58D2-49CF-B9E7-9B648A141667}"/>
              </a:ext>
            </a:extLst>
          </p:cNvPr>
          <p:cNvSpPr>
            <a:spLocks noChangeShapeType="1"/>
          </p:cNvSpPr>
          <p:nvPr/>
        </p:nvSpPr>
        <p:spPr bwMode="auto">
          <a:xfrm>
            <a:off x="2971800" y="3276600"/>
            <a:ext cx="0" cy="838200"/>
          </a:xfrm>
          <a:prstGeom prst="line">
            <a:avLst/>
          </a:prstGeom>
          <a:noFill/>
          <a:ln w="7620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7" name="Line 9">
            <a:extLst>
              <a:ext uri="{FF2B5EF4-FFF2-40B4-BE49-F238E27FC236}">
                <a16:creationId xmlns:a16="http://schemas.microsoft.com/office/drawing/2014/main" id="{A1DB8271-996B-4279-B5D1-43D3E3521E6C}"/>
              </a:ext>
            </a:extLst>
          </p:cNvPr>
          <p:cNvSpPr>
            <a:spLocks noChangeShapeType="1"/>
          </p:cNvSpPr>
          <p:nvPr/>
        </p:nvSpPr>
        <p:spPr bwMode="auto">
          <a:xfrm>
            <a:off x="3886200" y="3276600"/>
            <a:ext cx="1828800" cy="1143000"/>
          </a:xfrm>
          <a:prstGeom prst="line">
            <a:avLst/>
          </a:prstGeom>
          <a:noFill/>
          <a:ln w="7620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8" name="Text Box 10">
            <a:extLst>
              <a:ext uri="{FF2B5EF4-FFF2-40B4-BE49-F238E27FC236}">
                <a16:creationId xmlns:a16="http://schemas.microsoft.com/office/drawing/2014/main" id="{1F2B21B0-9482-4D91-B8F1-DC2E3902FB6A}"/>
              </a:ext>
            </a:extLst>
          </p:cNvPr>
          <p:cNvSpPr txBox="1">
            <a:spLocks noChangeArrowheads="1"/>
          </p:cNvSpPr>
          <p:nvPr/>
        </p:nvSpPr>
        <p:spPr bwMode="auto">
          <a:xfrm>
            <a:off x="1219200" y="3367088"/>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66FF"/>
                </a:solidFill>
              </a:rPr>
              <a:t>Đồi trọc</a:t>
            </a:r>
          </a:p>
        </p:txBody>
      </p:sp>
      <p:sp>
        <p:nvSpPr>
          <p:cNvPr id="94219" name="Text Box 11">
            <a:extLst>
              <a:ext uri="{FF2B5EF4-FFF2-40B4-BE49-F238E27FC236}">
                <a16:creationId xmlns:a16="http://schemas.microsoft.com/office/drawing/2014/main" id="{7D98CA67-EE01-4B45-9315-3A74028416BB}"/>
              </a:ext>
            </a:extLst>
          </p:cNvPr>
          <p:cNvSpPr txBox="1">
            <a:spLocks noChangeArrowheads="1"/>
          </p:cNvSpPr>
          <p:nvPr/>
        </p:nvSpPr>
        <p:spPr bwMode="auto">
          <a:xfrm>
            <a:off x="1676400" y="6446838"/>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66FF"/>
                </a:solidFill>
              </a:rPr>
              <a:t>Trồng chè</a:t>
            </a:r>
          </a:p>
        </p:txBody>
      </p:sp>
      <p:sp>
        <p:nvSpPr>
          <p:cNvPr id="94220" name="Text Box 12">
            <a:extLst>
              <a:ext uri="{FF2B5EF4-FFF2-40B4-BE49-F238E27FC236}">
                <a16:creationId xmlns:a16="http://schemas.microsoft.com/office/drawing/2014/main" id="{F1AA4564-FBDC-462B-A1ED-FED7D3ED34B3}"/>
              </a:ext>
            </a:extLst>
          </p:cNvPr>
          <p:cNvSpPr txBox="1">
            <a:spLocks noChangeArrowheads="1"/>
          </p:cNvSpPr>
          <p:nvPr/>
        </p:nvSpPr>
        <p:spPr bwMode="auto">
          <a:xfrm>
            <a:off x="6477000" y="6415088"/>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66FF"/>
                </a:solidFill>
              </a:rPr>
              <a:t>Trồng lúa</a:t>
            </a:r>
          </a:p>
        </p:txBody>
      </p:sp>
      <p:sp>
        <p:nvSpPr>
          <p:cNvPr id="94221" name="Text Box 13">
            <a:extLst>
              <a:ext uri="{FF2B5EF4-FFF2-40B4-BE49-F238E27FC236}">
                <a16:creationId xmlns:a16="http://schemas.microsoft.com/office/drawing/2014/main" id="{5C2A770B-1E23-4F16-87E4-B6DF96DD8A50}"/>
              </a:ext>
            </a:extLst>
          </p:cNvPr>
          <p:cNvSpPr txBox="1">
            <a:spLocks noChangeArrowheads="1"/>
          </p:cNvSpPr>
          <p:nvPr/>
        </p:nvSpPr>
        <p:spPr bwMode="auto">
          <a:xfrm>
            <a:off x="6324600" y="3352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66FF"/>
                </a:solidFill>
              </a:rPr>
              <a:t>Trồng rừng</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decel="50000" fill="hold">
                                          <p:stCondLst>
                                            <p:cond delay="0"/>
                                          </p:stCondLst>
                                        </p:cTn>
                                        <p:tgtEl>
                                          <p:spTgt spid="942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42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4210"/>
                                        </p:tgtEl>
                                        <p:attrNameLst>
                                          <p:attrName>ppt_w</p:attrName>
                                        </p:attrNameLst>
                                      </p:cBhvr>
                                      <p:tavLst>
                                        <p:tav tm="0">
                                          <p:val>
                                            <p:strVal val="#ppt_w*.05"/>
                                          </p:val>
                                        </p:tav>
                                        <p:tav tm="100000">
                                          <p:val>
                                            <p:strVal val="#ppt_w"/>
                                          </p:val>
                                        </p:tav>
                                      </p:tavLst>
                                    </p:anim>
                                    <p:anim calcmode="lin" valueType="num">
                                      <p:cBhvr>
                                        <p:cTn id="10" dur="1000" fill="hold"/>
                                        <p:tgtEl>
                                          <p:spTgt spid="942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42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42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42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42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94211"/>
                                        </p:tgtEl>
                                        <p:attrNameLst>
                                          <p:attrName>style.visibility</p:attrName>
                                        </p:attrNameLst>
                                      </p:cBhvr>
                                      <p:to>
                                        <p:strVal val="visible"/>
                                      </p:to>
                                    </p:set>
                                    <p:animEffect transition="in" filter="diamond(in)">
                                      <p:cBhvr>
                                        <p:cTn id="19" dur="500"/>
                                        <p:tgtEl>
                                          <p:spTgt spid="94211"/>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94218"/>
                                        </p:tgtEl>
                                        <p:attrNameLst>
                                          <p:attrName>style.visibility</p:attrName>
                                        </p:attrNameLst>
                                      </p:cBhvr>
                                      <p:to>
                                        <p:strVal val="visible"/>
                                      </p:to>
                                    </p:set>
                                    <p:animEffect transition="in" filter="diamond(in)">
                                      <p:cBhvr>
                                        <p:cTn id="22" dur="500"/>
                                        <p:tgtEl>
                                          <p:spTgt spid="942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94216"/>
                                        </p:tgtEl>
                                        <p:attrNameLst>
                                          <p:attrName>style.visibility</p:attrName>
                                        </p:attrNameLst>
                                      </p:cBhvr>
                                      <p:to>
                                        <p:strVal val="visible"/>
                                      </p:to>
                                    </p:set>
                                    <p:animEffect transition="in" filter="wipe(up)">
                                      <p:cBhvr>
                                        <p:cTn id="27" dur="500"/>
                                        <p:tgtEl>
                                          <p:spTgt spid="94216"/>
                                        </p:tgtEl>
                                      </p:cBhvr>
                                    </p:animEffect>
                                  </p:childTnLst>
                                </p:cTn>
                              </p:par>
                              <p:par>
                                <p:cTn id="28" presetID="22" presetClass="entr" presetSubtype="1" fill="hold" nodeType="withEffect">
                                  <p:stCondLst>
                                    <p:cond delay="0"/>
                                  </p:stCondLst>
                                  <p:childTnLst>
                                    <p:set>
                                      <p:cBhvr>
                                        <p:cTn id="29" dur="1" fill="hold">
                                          <p:stCondLst>
                                            <p:cond delay="0"/>
                                          </p:stCondLst>
                                        </p:cTn>
                                        <p:tgtEl>
                                          <p:spTgt spid="94214"/>
                                        </p:tgtEl>
                                        <p:attrNameLst>
                                          <p:attrName>style.visibility</p:attrName>
                                        </p:attrNameLst>
                                      </p:cBhvr>
                                      <p:to>
                                        <p:strVal val="visible"/>
                                      </p:to>
                                    </p:set>
                                    <p:animEffect transition="in" filter="wipe(up)">
                                      <p:cBhvr>
                                        <p:cTn id="30" dur="500"/>
                                        <p:tgtEl>
                                          <p:spTgt spid="94214"/>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94219"/>
                                        </p:tgtEl>
                                        <p:attrNameLst>
                                          <p:attrName>style.visibility</p:attrName>
                                        </p:attrNameLst>
                                      </p:cBhvr>
                                      <p:to>
                                        <p:strVal val="visible"/>
                                      </p:to>
                                    </p:set>
                                    <p:animEffect transition="in" filter="wipe(up)">
                                      <p:cBhvr>
                                        <p:cTn id="33" dur="500"/>
                                        <p:tgtEl>
                                          <p:spTgt spid="942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94215"/>
                                        </p:tgtEl>
                                        <p:attrNameLst>
                                          <p:attrName>style.visibility</p:attrName>
                                        </p:attrNameLst>
                                      </p:cBhvr>
                                      <p:to>
                                        <p:strVal val="visible"/>
                                      </p:to>
                                    </p:set>
                                    <p:animEffect transition="in" filter="wipe(left)">
                                      <p:cBhvr>
                                        <p:cTn id="38" dur="500"/>
                                        <p:tgtEl>
                                          <p:spTgt spid="94215"/>
                                        </p:tgtEl>
                                      </p:cBhvr>
                                    </p:animEffect>
                                  </p:childTnLst>
                                </p:cTn>
                              </p:par>
                              <p:par>
                                <p:cTn id="39" presetID="22" presetClass="entr" presetSubtype="8" fill="hold" nodeType="withEffect">
                                  <p:stCondLst>
                                    <p:cond delay="0"/>
                                  </p:stCondLst>
                                  <p:childTnLst>
                                    <p:set>
                                      <p:cBhvr>
                                        <p:cTn id="40" dur="1" fill="hold">
                                          <p:stCondLst>
                                            <p:cond delay="0"/>
                                          </p:stCondLst>
                                        </p:cTn>
                                        <p:tgtEl>
                                          <p:spTgt spid="94212"/>
                                        </p:tgtEl>
                                        <p:attrNameLst>
                                          <p:attrName>style.visibility</p:attrName>
                                        </p:attrNameLst>
                                      </p:cBhvr>
                                      <p:to>
                                        <p:strVal val="visible"/>
                                      </p:to>
                                    </p:set>
                                    <p:animEffect transition="in" filter="wipe(left)">
                                      <p:cBhvr>
                                        <p:cTn id="41" dur="500"/>
                                        <p:tgtEl>
                                          <p:spTgt spid="9421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4221"/>
                                        </p:tgtEl>
                                        <p:attrNameLst>
                                          <p:attrName>style.visibility</p:attrName>
                                        </p:attrNameLst>
                                      </p:cBhvr>
                                      <p:to>
                                        <p:strVal val="visible"/>
                                      </p:to>
                                    </p:set>
                                    <p:animEffect transition="in" filter="wipe(left)">
                                      <p:cBhvr>
                                        <p:cTn id="44" dur="500"/>
                                        <p:tgtEl>
                                          <p:spTgt spid="9422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94217"/>
                                        </p:tgtEl>
                                        <p:attrNameLst>
                                          <p:attrName>style.visibility</p:attrName>
                                        </p:attrNameLst>
                                      </p:cBhvr>
                                      <p:to>
                                        <p:strVal val="visible"/>
                                      </p:to>
                                    </p:set>
                                    <p:animEffect transition="in" filter="wipe(left)">
                                      <p:cBhvr>
                                        <p:cTn id="49" dur="500"/>
                                        <p:tgtEl>
                                          <p:spTgt spid="94217"/>
                                        </p:tgtEl>
                                      </p:cBhvr>
                                    </p:animEffect>
                                  </p:childTnLst>
                                </p:cTn>
                              </p:par>
                              <p:par>
                                <p:cTn id="50" presetID="22" presetClass="entr" presetSubtype="8" fill="hold" nodeType="withEffect">
                                  <p:stCondLst>
                                    <p:cond delay="0"/>
                                  </p:stCondLst>
                                  <p:childTnLst>
                                    <p:set>
                                      <p:cBhvr>
                                        <p:cTn id="51" dur="1" fill="hold">
                                          <p:stCondLst>
                                            <p:cond delay="0"/>
                                          </p:stCondLst>
                                        </p:cTn>
                                        <p:tgtEl>
                                          <p:spTgt spid="94213"/>
                                        </p:tgtEl>
                                        <p:attrNameLst>
                                          <p:attrName>style.visibility</p:attrName>
                                        </p:attrNameLst>
                                      </p:cBhvr>
                                      <p:to>
                                        <p:strVal val="visible"/>
                                      </p:to>
                                    </p:set>
                                    <p:animEffect transition="in" filter="wipe(left)">
                                      <p:cBhvr>
                                        <p:cTn id="52" dur="500"/>
                                        <p:tgtEl>
                                          <p:spTgt spid="9421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4220"/>
                                        </p:tgtEl>
                                        <p:attrNameLst>
                                          <p:attrName>style.visibility</p:attrName>
                                        </p:attrNameLst>
                                      </p:cBhvr>
                                      <p:to>
                                        <p:strVal val="visible"/>
                                      </p:to>
                                    </p:set>
                                    <p:animEffect transition="in" filter="wipe(left)">
                                      <p:cBhvr>
                                        <p:cTn id="55" dur="500"/>
                                        <p:tgtEl>
                                          <p:spTgt spid="94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nimBg="1"/>
      <p:bldP spid="94218" grpId="0"/>
      <p:bldP spid="94219" grpId="0"/>
      <p:bldP spid="94220" grpId="0"/>
      <p:bldP spid="942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E12E38C-A2A9-4343-9D9F-74FE43296A12}"/>
              </a:ext>
            </a:extLst>
          </p:cNvPr>
          <p:cNvSpPr>
            <a:spLocks noChangeArrowheads="1"/>
          </p:cNvSpPr>
          <p:nvPr/>
        </p:nvSpPr>
        <p:spPr bwMode="auto">
          <a:xfrm>
            <a:off x="628650" y="638175"/>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a:solidFill>
                  <a:srgbClr val="FF3300"/>
                </a:solidFill>
              </a:rPr>
              <a:t>SỬ DỤNG HỢP LÍ TÀI NGUYÊN THIÊN NHIÊN</a:t>
            </a:r>
          </a:p>
        </p:txBody>
      </p:sp>
      <p:sp>
        <p:nvSpPr>
          <p:cNvPr id="23555" name="Text Box 3">
            <a:extLst>
              <a:ext uri="{FF2B5EF4-FFF2-40B4-BE49-F238E27FC236}">
                <a16:creationId xmlns:a16="http://schemas.microsoft.com/office/drawing/2014/main" id="{65E7A7A6-0C5C-4198-B041-D7895DF796A4}"/>
              </a:ext>
            </a:extLst>
          </p:cNvPr>
          <p:cNvSpPr txBox="1">
            <a:spLocks noChangeArrowheads="1"/>
          </p:cNvSpPr>
          <p:nvPr/>
        </p:nvSpPr>
        <p:spPr bwMode="auto">
          <a:xfrm>
            <a:off x="228600" y="19050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Font typeface="Wingdings" panose="05000000000000000000" pitchFamily="2" charset="2"/>
              <a:buNone/>
            </a:pPr>
            <a:r>
              <a:rPr lang="en-US" altLang="en-US" sz="3200" b="1">
                <a:solidFill>
                  <a:srgbClr val="0000FF"/>
                </a:solidFill>
              </a:rPr>
              <a:t>I. </a:t>
            </a:r>
            <a:r>
              <a:rPr lang="en-US" altLang="en-US" sz="3200" b="1" u="sng">
                <a:solidFill>
                  <a:srgbClr val="0000FF"/>
                </a:solidFill>
              </a:rPr>
              <a:t>Các dạng tài nguyên thiên nhiên chủ yếu</a:t>
            </a:r>
            <a:r>
              <a:rPr lang="en-US" altLang="en-US" sz="3200" b="1">
                <a:solidFill>
                  <a:srgbClr val="0000FF"/>
                </a:solidFill>
              </a:rPr>
              <a:t>:</a:t>
            </a:r>
            <a:endParaRPr lang="en-US" altLang="en-US" sz="3200" b="1"/>
          </a:p>
        </p:txBody>
      </p:sp>
      <p:sp>
        <p:nvSpPr>
          <p:cNvPr id="114692" name="Text Box 4">
            <a:extLst>
              <a:ext uri="{FF2B5EF4-FFF2-40B4-BE49-F238E27FC236}">
                <a16:creationId xmlns:a16="http://schemas.microsoft.com/office/drawing/2014/main" id="{12D717AC-77F0-47F5-86D9-68E46F2BED07}"/>
              </a:ext>
            </a:extLst>
          </p:cNvPr>
          <p:cNvSpPr txBox="1">
            <a:spLocks noChangeArrowheads="1"/>
          </p:cNvSpPr>
          <p:nvPr/>
        </p:nvSpPr>
        <p:spPr bwMode="auto">
          <a:xfrm>
            <a:off x="152400" y="2590800"/>
            <a:ext cx="8458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accent2"/>
              </a:buClr>
              <a:buFont typeface="Wingdings" panose="05000000000000000000" pitchFamily="2" charset="2"/>
              <a:buNone/>
            </a:pPr>
            <a:r>
              <a:rPr lang="en-US" altLang="en-US" sz="3200" b="1">
                <a:solidFill>
                  <a:srgbClr val="0000FF"/>
                </a:solidFill>
              </a:rPr>
              <a:t>II. </a:t>
            </a:r>
            <a:r>
              <a:rPr lang="en-US" altLang="en-US" sz="3200" b="1" u="sng">
                <a:solidFill>
                  <a:srgbClr val="0000FF"/>
                </a:solidFill>
              </a:rPr>
              <a:t>Sử dụng hợp lí tài nguyên thiên nhiên</a:t>
            </a:r>
            <a:r>
              <a:rPr lang="en-US" altLang="en-US" sz="3200" b="1">
                <a:solidFill>
                  <a:srgbClr val="0000FF"/>
                </a:solidFill>
              </a:rPr>
              <a:t>:</a:t>
            </a:r>
          </a:p>
        </p:txBody>
      </p:sp>
      <p:sp>
        <p:nvSpPr>
          <p:cNvPr id="114694" name="Text Box 6">
            <a:extLst>
              <a:ext uri="{FF2B5EF4-FFF2-40B4-BE49-F238E27FC236}">
                <a16:creationId xmlns:a16="http://schemas.microsoft.com/office/drawing/2014/main" id="{A140AA55-252E-435C-85EE-185667C875F8}"/>
              </a:ext>
            </a:extLst>
          </p:cNvPr>
          <p:cNvSpPr txBox="1">
            <a:spLocks noChangeArrowheads="1"/>
          </p:cNvSpPr>
          <p:nvPr/>
        </p:nvSpPr>
        <p:spPr bwMode="auto">
          <a:xfrm>
            <a:off x="762000" y="3124200"/>
            <a:ext cx="594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1. </a:t>
            </a:r>
            <a:r>
              <a:rPr lang="en-US" altLang="en-US" sz="2800" b="1" u="sng"/>
              <a:t>Sử dụng hợp lí tài nguyên đất</a:t>
            </a:r>
            <a:r>
              <a:rPr lang="en-US" altLang="en-US" sz="2800" b="1"/>
              <a:t>:</a:t>
            </a:r>
          </a:p>
        </p:txBody>
      </p:sp>
      <p:sp>
        <p:nvSpPr>
          <p:cNvPr id="114698" name="Text Box 10">
            <a:extLst>
              <a:ext uri="{FF2B5EF4-FFF2-40B4-BE49-F238E27FC236}">
                <a16:creationId xmlns:a16="http://schemas.microsoft.com/office/drawing/2014/main" id="{36A09D64-0FF6-4BE8-B7AA-EF15729787C9}"/>
              </a:ext>
            </a:extLst>
          </p:cNvPr>
          <p:cNvSpPr txBox="1">
            <a:spLocks noChangeArrowheads="1"/>
          </p:cNvSpPr>
          <p:nvPr/>
        </p:nvSpPr>
        <p:spPr bwMode="auto">
          <a:xfrm>
            <a:off x="914400" y="3733800"/>
            <a:ext cx="594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i="1">
                <a:solidFill>
                  <a:srgbClr val="6600FF"/>
                </a:solidFill>
                <a:sym typeface="Wingdings" panose="05000000000000000000" pitchFamily="2" charset="2"/>
              </a:rPr>
              <a:t>- Làm cho đất không bị thoái hóa.</a:t>
            </a:r>
            <a:endParaRPr lang="en-US" altLang="en-US" sz="2800" b="1" i="1">
              <a:solidFill>
                <a:srgbClr val="6600FF"/>
              </a:solidFill>
            </a:endParaRPr>
          </a:p>
        </p:txBody>
      </p:sp>
      <p:sp>
        <p:nvSpPr>
          <p:cNvPr id="114699" name="Text Box 11">
            <a:extLst>
              <a:ext uri="{FF2B5EF4-FFF2-40B4-BE49-F238E27FC236}">
                <a16:creationId xmlns:a16="http://schemas.microsoft.com/office/drawing/2014/main" id="{96FA451E-8F53-40B6-B057-525494E6D3B8}"/>
              </a:ext>
            </a:extLst>
          </p:cNvPr>
          <p:cNvSpPr txBox="1">
            <a:spLocks noChangeArrowheads="1"/>
          </p:cNvSpPr>
          <p:nvPr/>
        </p:nvSpPr>
        <p:spPr bwMode="auto">
          <a:xfrm>
            <a:off x="914400" y="4419600"/>
            <a:ext cx="8153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i="1">
                <a:solidFill>
                  <a:srgbClr val="6600FF"/>
                </a:solidFill>
                <a:sym typeface="Wingdings" panose="05000000000000000000" pitchFamily="2" charset="2"/>
              </a:rPr>
              <a:t>- Thực vật đóng vai trò quan trọng trong việc bảo vệ đất. Vì vậy cần trồng cây, bảo vệ rừng và trồng rừng.</a:t>
            </a:r>
            <a:endParaRPr lang="en-US" altLang="en-US" sz="2800" b="1" i="1">
              <a:solidFill>
                <a:srgbClr val="66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wipe(down)">
                                      <p:cBhvr>
                                        <p:cTn id="7" dur="500"/>
                                        <p:tgtEl>
                                          <p:spTgt spid="114692"/>
                                        </p:tgtEl>
                                      </p:cBhvr>
                                    </p:animEffect>
                                  </p:childTnLst>
                                </p:cTn>
                              </p:par>
                            </p:childTnLst>
                          </p:cTn>
                        </p:par>
                        <p:par>
                          <p:cTn id="8" fill="hold" nodeType="afterGroup">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114694"/>
                                        </p:tgtEl>
                                        <p:attrNameLst>
                                          <p:attrName>style.visibility</p:attrName>
                                        </p:attrNameLst>
                                      </p:cBhvr>
                                      <p:to>
                                        <p:strVal val="visible"/>
                                      </p:to>
                                    </p:set>
                                    <p:animEffect transition="in" filter="wheel(4)">
                                      <p:cBhvr>
                                        <p:cTn id="11" dur="500"/>
                                        <p:tgtEl>
                                          <p:spTgt spid="11469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4698"/>
                                        </p:tgtEl>
                                        <p:attrNameLst>
                                          <p:attrName>style.visibility</p:attrName>
                                        </p:attrNameLst>
                                      </p:cBhvr>
                                      <p:to>
                                        <p:strVal val="visible"/>
                                      </p:to>
                                    </p:set>
                                    <p:animEffect transition="in" filter="wipe(down)">
                                      <p:cBhvr>
                                        <p:cTn id="14" dur="500"/>
                                        <p:tgtEl>
                                          <p:spTgt spid="11469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4699"/>
                                        </p:tgtEl>
                                        <p:attrNameLst>
                                          <p:attrName>style.visibility</p:attrName>
                                        </p:attrNameLst>
                                      </p:cBhvr>
                                      <p:to>
                                        <p:strVal val="visible"/>
                                      </p:to>
                                    </p:set>
                                    <p:animEffect transition="in" filter="wipe(down)">
                                      <p:cBhvr>
                                        <p:cTn id="17" dur="500"/>
                                        <p:tgtEl>
                                          <p:spTgt spid="114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P spid="114694" grpId="0"/>
      <p:bldP spid="114698" grpId="0"/>
      <p:bldP spid="1146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38B5B95-1BFA-453C-BD42-8D47693DAA6E}"/>
              </a:ext>
            </a:extLst>
          </p:cNvPr>
          <p:cNvSpPr>
            <a:spLocks noChangeArrowheads="1"/>
          </p:cNvSpPr>
          <p:nvPr/>
        </p:nvSpPr>
        <p:spPr bwMode="auto">
          <a:xfrm>
            <a:off x="628650" y="638175"/>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a:solidFill>
                  <a:srgbClr val="FF3300"/>
                </a:solidFill>
              </a:rPr>
              <a:t>SỬ DỤNG HỢP LÍ TÀI NGUYÊN THIÊN NHIÊN</a:t>
            </a:r>
          </a:p>
        </p:txBody>
      </p:sp>
      <p:sp>
        <p:nvSpPr>
          <p:cNvPr id="24579" name="Text Box 3">
            <a:extLst>
              <a:ext uri="{FF2B5EF4-FFF2-40B4-BE49-F238E27FC236}">
                <a16:creationId xmlns:a16="http://schemas.microsoft.com/office/drawing/2014/main" id="{B6632664-F026-4810-B656-8044C6B5A9FB}"/>
              </a:ext>
            </a:extLst>
          </p:cNvPr>
          <p:cNvSpPr txBox="1">
            <a:spLocks noChangeArrowheads="1"/>
          </p:cNvSpPr>
          <p:nvPr/>
        </p:nvSpPr>
        <p:spPr bwMode="auto">
          <a:xfrm>
            <a:off x="228600" y="2111375"/>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Font typeface="Wingdings" panose="05000000000000000000" pitchFamily="2" charset="2"/>
              <a:buNone/>
            </a:pPr>
            <a:r>
              <a:rPr lang="en-US" altLang="en-US" sz="3200" b="1">
                <a:solidFill>
                  <a:srgbClr val="0000FF"/>
                </a:solidFill>
              </a:rPr>
              <a:t>I. </a:t>
            </a:r>
            <a:r>
              <a:rPr lang="en-US" altLang="en-US" sz="3200" b="1" u="sng">
                <a:solidFill>
                  <a:srgbClr val="0000FF"/>
                </a:solidFill>
              </a:rPr>
              <a:t>Các dạng tài nguyên thiên nhiên chủ yếu</a:t>
            </a:r>
            <a:r>
              <a:rPr lang="en-US" altLang="en-US" sz="3200" b="1">
                <a:solidFill>
                  <a:srgbClr val="0000FF"/>
                </a:solidFill>
              </a:rPr>
              <a:t>:</a:t>
            </a:r>
            <a:endParaRPr lang="en-US" altLang="en-US" sz="3200" b="1"/>
          </a:p>
        </p:txBody>
      </p:sp>
      <p:sp>
        <p:nvSpPr>
          <p:cNvPr id="24580" name="Text Box 4">
            <a:extLst>
              <a:ext uri="{FF2B5EF4-FFF2-40B4-BE49-F238E27FC236}">
                <a16:creationId xmlns:a16="http://schemas.microsoft.com/office/drawing/2014/main" id="{B2CCC432-C09E-4EB9-B827-0ECAD75455D1}"/>
              </a:ext>
            </a:extLst>
          </p:cNvPr>
          <p:cNvSpPr txBox="1">
            <a:spLocks noChangeArrowheads="1"/>
          </p:cNvSpPr>
          <p:nvPr/>
        </p:nvSpPr>
        <p:spPr bwMode="auto">
          <a:xfrm>
            <a:off x="152400" y="2819400"/>
            <a:ext cx="8458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accent2"/>
              </a:buClr>
              <a:buFont typeface="Wingdings" panose="05000000000000000000" pitchFamily="2" charset="2"/>
              <a:buNone/>
            </a:pPr>
            <a:r>
              <a:rPr lang="en-US" altLang="en-US" sz="3200" b="1">
                <a:solidFill>
                  <a:srgbClr val="0000FF"/>
                </a:solidFill>
              </a:rPr>
              <a:t>II. </a:t>
            </a:r>
            <a:r>
              <a:rPr lang="en-US" altLang="en-US" sz="3200" b="1" u="sng">
                <a:solidFill>
                  <a:srgbClr val="0000FF"/>
                </a:solidFill>
              </a:rPr>
              <a:t>Sử dụng hợp lí tài nguyên thiên nhiên</a:t>
            </a:r>
            <a:r>
              <a:rPr lang="en-US" altLang="en-US" sz="3200" b="1">
                <a:solidFill>
                  <a:srgbClr val="0000FF"/>
                </a:solidFill>
              </a:rPr>
              <a:t>:</a:t>
            </a:r>
          </a:p>
        </p:txBody>
      </p:sp>
      <p:sp>
        <p:nvSpPr>
          <p:cNvPr id="24581" name="Text Box 6">
            <a:extLst>
              <a:ext uri="{FF2B5EF4-FFF2-40B4-BE49-F238E27FC236}">
                <a16:creationId xmlns:a16="http://schemas.microsoft.com/office/drawing/2014/main" id="{2B7CD210-A726-4FB3-A8BC-7378BEFFD160}"/>
              </a:ext>
            </a:extLst>
          </p:cNvPr>
          <p:cNvSpPr txBox="1">
            <a:spLocks noChangeArrowheads="1"/>
          </p:cNvSpPr>
          <p:nvPr/>
        </p:nvSpPr>
        <p:spPr bwMode="auto">
          <a:xfrm>
            <a:off x="762000" y="3352800"/>
            <a:ext cx="594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1. </a:t>
            </a:r>
            <a:r>
              <a:rPr lang="en-US" altLang="en-US" sz="2800" b="1" u="sng"/>
              <a:t>Sử dụng hợp lí tài nguyên đất</a:t>
            </a:r>
            <a:r>
              <a:rPr lang="en-US" altLang="en-US" sz="2800" b="1"/>
              <a:t>:</a:t>
            </a:r>
          </a:p>
        </p:txBody>
      </p:sp>
      <p:sp>
        <p:nvSpPr>
          <p:cNvPr id="24582" name="Text Box 9">
            <a:extLst>
              <a:ext uri="{FF2B5EF4-FFF2-40B4-BE49-F238E27FC236}">
                <a16:creationId xmlns:a16="http://schemas.microsoft.com/office/drawing/2014/main" id="{6E158DF0-4DA3-44E6-8C10-AF265C0E0510}"/>
              </a:ext>
            </a:extLst>
          </p:cNvPr>
          <p:cNvSpPr txBox="1">
            <a:spLocks noChangeArrowheads="1"/>
          </p:cNvSpPr>
          <p:nvPr/>
        </p:nvSpPr>
        <p:spPr bwMode="auto">
          <a:xfrm>
            <a:off x="1066800" y="5105400"/>
            <a:ext cx="640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19821" name="Text Box 13">
            <a:extLst>
              <a:ext uri="{FF2B5EF4-FFF2-40B4-BE49-F238E27FC236}">
                <a16:creationId xmlns:a16="http://schemas.microsoft.com/office/drawing/2014/main" id="{458B5553-2593-4775-ADB9-1BA1DA4D1443}"/>
              </a:ext>
            </a:extLst>
          </p:cNvPr>
          <p:cNvSpPr txBox="1">
            <a:spLocks noChangeArrowheads="1"/>
          </p:cNvSpPr>
          <p:nvPr/>
        </p:nvSpPr>
        <p:spPr bwMode="auto">
          <a:xfrm>
            <a:off x="762000" y="3886200"/>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2. </a:t>
            </a:r>
            <a:r>
              <a:rPr lang="en-US" altLang="en-US" sz="2800" b="1" u="sng"/>
              <a:t>Sử dụng hợp lí tài nguyên nước</a:t>
            </a:r>
            <a:r>
              <a:rPr lang="en-US" altLang="en-US" sz="2800" b="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wheel(4)">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avatar">
            <a:extLst>
              <a:ext uri="{FF2B5EF4-FFF2-40B4-BE49-F238E27FC236}">
                <a16:creationId xmlns:a16="http://schemas.microsoft.com/office/drawing/2014/main" id="{DD7449F7-18A8-4BFB-8C99-B8EE25450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911225"/>
            <a:ext cx="28194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3" descr="khihau7120710">
            <a:extLst>
              <a:ext uri="{FF2B5EF4-FFF2-40B4-BE49-F238E27FC236}">
                <a16:creationId xmlns:a16="http://schemas.microsoft.com/office/drawing/2014/main" id="{78F382B7-DE77-475B-901F-15DB24067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267200"/>
            <a:ext cx="32004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4" descr="images1377017_khohan10807">
            <a:extLst>
              <a:ext uri="{FF2B5EF4-FFF2-40B4-BE49-F238E27FC236}">
                <a16:creationId xmlns:a16="http://schemas.microsoft.com/office/drawing/2014/main" id="{A76E728C-1349-4954-A1FA-BA91E7FE8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Oval 5">
            <a:extLst>
              <a:ext uri="{FF2B5EF4-FFF2-40B4-BE49-F238E27FC236}">
                <a16:creationId xmlns:a16="http://schemas.microsoft.com/office/drawing/2014/main" id="{A716E1FB-FC43-40F1-B41F-01C69C86930D}"/>
              </a:ext>
            </a:extLst>
          </p:cNvPr>
          <p:cNvSpPr>
            <a:spLocks noChangeArrowheads="1"/>
          </p:cNvSpPr>
          <p:nvPr/>
        </p:nvSpPr>
        <p:spPr bwMode="auto">
          <a:xfrm>
            <a:off x="3657600" y="2057400"/>
            <a:ext cx="1828800" cy="1828800"/>
          </a:xfrm>
          <a:prstGeom prst="ellipse">
            <a:avLst/>
          </a:prstGeom>
          <a:solidFill>
            <a:srgbClr val="F1F7A7"/>
          </a:solidFill>
          <a:ln w="76200">
            <a:solidFill>
              <a:srgbClr val="FF33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3300"/>
                </a:solidFill>
              </a:rPr>
              <a:t>HẠN HÁN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6261"/>
                                        </p:tgtEl>
                                        <p:attrNameLst>
                                          <p:attrName>style.visibility</p:attrName>
                                        </p:attrNameLst>
                                      </p:cBhvr>
                                      <p:to>
                                        <p:strVal val="visible"/>
                                      </p:to>
                                    </p:set>
                                    <p:animEffect transition="in" filter="diamond(in)">
                                      <p:cBhvr>
                                        <p:cTn id="7" dur="500"/>
                                        <p:tgtEl>
                                          <p:spTgt spid="962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96260"/>
                                        </p:tgtEl>
                                        <p:attrNameLst>
                                          <p:attrName>style.visibility</p:attrName>
                                        </p:attrNameLst>
                                      </p:cBhvr>
                                      <p:to>
                                        <p:strVal val="visible"/>
                                      </p:to>
                                    </p:set>
                                    <p:animEffect transition="in" filter="circle(in)">
                                      <p:cBhvr>
                                        <p:cTn id="12" dur="1000"/>
                                        <p:tgtEl>
                                          <p:spTgt spid="96260"/>
                                        </p:tgtEl>
                                      </p:cBhvr>
                                    </p:animEffect>
                                  </p:childTnLst>
                                </p:cTn>
                              </p:par>
                              <p:par>
                                <p:cTn id="13" presetID="6" presetClass="entr" presetSubtype="16" fill="hold" nodeType="withEffect">
                                  <p:stCondLst>
                                    <p:cond delay="0"/>
                                  </p:stCondLst>
                                  <p:childTnLst>
                                    <p:set>
                                      <p:cBhvr>
                                        <p:cTn id="14" dur="1" fill="hold">
                                          <p:stCondLst>
                                            <p:cond delay="0"/>
                                          </p:stCondLst>
                                        </p:cTn>
                                        <p:tgtEl>
                                          <p:spTgt spid="96258"/>
                                        </p:tgtEl>
                                        <p:attrNameLst>
                                          <p:attrName>style.visibility</p:attrName>
                                        </p:attrNameLst>
                                      </p:cBhvr>
                                      <p:to>
                                        <p:strVal val="visible"/>
                                      </p:to>
                                    </p:set>
                                    <p:animEffect transition="in" filter="circle(in)">
                                      <p:cBhvr>
                                        <p:cTn id="15" dur="1000"/>
                                        <p:tgtEl>
                                          <p:spTgt spid="96258"/>
                                        </p:tgtEl>
                                      </p:cBhvr>
                                    </p:animEffect>
                                  </p:childTnLst>
                                </p:cTn>
                              </p:par>
                              <p:par>
                                <p:cTn id="16" presetID="6" presetClass="entr" presetSubtype="16" fill="hold" nodeType="withEffect">
                                  <p:stCondLst>
                                    <p:cond delay="0"/>
                                  </p:stCondLst>
                                  <p:childTnLst>
                                    <p:set>
                                      <p:cBhvr>
                                        <p:cTn id="17" dur="1" fill="hold">
                                          <p:stCondLst>
                                            <p:cond delay="0"/>
                                          </p:stCondLst>
                                        </p:cTn>
                                        <p:tgtEl>
                                          <p:spTgt spid="96259"/>
                                        </p:tgtEl>
                                        <p:attrNameLst>
                                          <p:attrName>style.visibility</p:attrName>
                                        </p:attrNameLst>
                                      </p:cBhvr>
                                      <p:to>
                                        <p:strVal val="visible"/>
                                      </p:to>
                                    </p:set>
                                    <p:animEffect transition="in" filter="circle(in)">
                                      <p:cBhvr>
                                        <p:cTn id="18" dur="1000"/>
                                        <p:tgtEl>
                                          <p:spTgt spid="9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_44122867_china_tai_ap[1]">
            <a:extLst>
              <a:ext uri="{FF2B5EF4-FFF2-40B4-BE49-F238E27FC236}">
                <a16:creationId xmlns:a16="http://schemas.microsoft.com/office/drawing/2014/main" id="{BD7455C6-437A-4767-A259-42AA18C56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7338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images11184_nuoc[1]">
            <a:extLst>
              <a:ext uri="{FF2B5EF4-FFF2-40B4-BE49-F238E27FC236}">
                <a16:creationId xmlns:a16="http://schemas.microsoft.com/office/drawing/2014/main" id="{9542F735-A278-4C32-824C-A9E94588B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36322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post-2-1187199348[1]">
            <a:extLst>
              <a:ext uri="{FF2B5EF4-FFF2-40B4-BE49-F238E27FC236}">
                <a16:creationId xmlns:a16="http://schemas.microsoft.com/office/drawing/2014/main" id="{51B5F02A-1FC6-4A48-AEB5-9647421578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33800"/>
            <a:ext cx="35814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a:extLst>
              <a:ext uri="{FF2B5EF4-FFF2-40B4-BE49-F238E27FC236}">
                <a16:creationId xmlns:a16="http://schemas.microsoft.com/office/drawing/2014/main" id="{C3212C20-2EB6-4968-99ED-A64C4FC60707}"/>
              </a:ext>
            </a:extLst>
          </p:cNvPr>
          <p:cNvSpPr txBox="1">
            <a:spLocks noChangeArrowheads="1"/>
          </p:cNvSpPr>
          <p:nvPr/>
        </p:nvSpPr>
        <p:spPr bwMode="auto">
          <a:xfrm>
            <a:off x="533400" y="2895600"/>
            <a:ext cx="3733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a:solidFill>
                  <a:srgbClr val="FF3300"/>
                </a:solidFill>
              </a:rPr>
              <a:t>Sống trên Kênh Thị Nghè -TPHCM</a:t>
            </a:r>
          </a:p>
        </p:txBody>
      </p:sp>
      <p:sp>
        <p:nvSpPr>
          <p:cNvPr id="26630" name="Text Box 6">
            <a:extLst>
              <a:ext uri="{FF2B5EF4-FFF2-40B4-BE49-F238E27FC236}">
                <a16:creationId xmlns:a16="http://schemas.microsoft.com/office/drawing/2014/main" id="{E4340C41-DE8D-4218-85F6-D6FA97297A67}"/>
              </a:ext>
            </a:extLst>
          </p:cNvPr>
          <p:cNvSpPr txBox="1">
            <a:spLocks noChangeArrowheads="1"/>
          </p:cNvSpPr>
          <p:nvPr/>
        </p:nvSpPr>
        <p:spPr bwMode="auto">
          <a:xfrm>
            <a:off x="0" y="6172200"/>
            <a:ext cx="464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a:solidFill>
                  <a:srgbClr val="FF3300"/>
                </a:solidFill>
              </a:rPr>
              <a:t>Sử dụng nguồn nước bẩn</a:t>
            </a:r>
          </a:p>
        </p:txBody>
      </p:sp>
      <p:sp>
        <p:nvSpPr>
          <p:cNvPr id="26631" name="Text Box 7">
            <a:extLst>
              <a:ext uri="{FF2B5EF4-FFF2-40B4-BE49-F238E27FC236}">
                <a16:creationId xmlns:a16="http://schemas.microsoft.com/office/drawing/2014/main" id="{5BA84376-C11E-44ED-9E13-D9BAEBE3AFA3}"/>
              </a:ext>
            </a:extLst>
          </p:cNvPr>
          <p:cNvSpPr txBox="1">
            <a:spLocks noChangeArrowheads="1"/>
          </p:cNvSpPr>
          <p:nvPr/>
        </p:nvSpPr>
        <p:spPr bwMode="auto">
          <a:xfrm>
            <a:off x="5334000" y="5257800"/>
            <a:ext cx="3276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a:solidFill>
                  <a:srgbClr val="FF3300"/>
                </a:solidFill>
              </a:rPr>
              <a:t>Nước ao hồ bị nhiễm bẩn</a:t>
            </a:r>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descr="9pollution-of-river">
            <a:extLst>
              <a:ext uri="{FF2B5EF4-FFF2-40B4-BE49-F238E27FC236}">
                <a16:creationId xmlns:a16="http://schemas.microsoft.com/office/drawing/2014/main" id="{15963F52-FF7C-4224-B4A4-53F565CE6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4191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9" descr="10garbage-river">
            <a:extLst>
              <a:ext uri="{FF2B5EF4-FFF2-40B4-BE49-F238E27FC236}">
                <a16:creationId xmlns:a16="http://schemas.microsoft.com/office/drawing/2014/main" id="{13D84284-50B6-41BB-AB5A-49DBFDB67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85800"/>
            <a:ext cx="4191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7589"/>
                                        </p:tgtEl>
                                        <p:attrNameLst>
                                          <p:attrName>style.visibility</p:attrName>
                                        </p:attrNameLst>
                                      </p:cBhvr>
                                      <p:to>
                                        <p:strVal val="visible"/>
                                      </p:to>
                                    </p:set>
                                    <p:anim calcmode="lin" valueType="num">
                                      <p:cBhvr>
                                        <p:cTn id="7" dur="500" fill="hold"/>
                                        <p:tgtEl>
                                          <p:spTgt spid="67589"/>
                                        </p:tgtEl>
                                        <p:attrNameLst>
                                          <p:attrName>ppt_w</p:attrName>
                                        </p:attrNameLst>
                                      </p:cBhvr>
                                      <p:tavLst>
                                        <p:tav tm="0">
                                          <p:val>
                                            <p:fltVal val="0"/>
                                          </p:val>
                                        </p:tav>
                                        <p:tav tm="100000">
                                          <p:val>
                                            <p:strVal val="#ppt_w"/>
                                          </p:val>
                                        </p:tav>
                                      </p:tavLst>
                                    </p:anim>
                                    <p:anim calcmode="lin" valueType="num">
                                      <p:cBhvr>
                                        <p:cTn id="8" dur="500" fill="hold"/>
                                        <p:tgtEl>
                                          <p:spTgt spid="6758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66569"/>
                                        </p:tgtEl>
                                        <p:attrNameLst>
                                          <p:attrName>style.visibility</p:attrName>
                                        </p:attrNameLst>
                                      </p:cBhvr>
                                      <p:to>
                                        <p:strVal val="visible"/>
                                      </p:to>
                                    </p:set>
                                    <p:anim calcmode="lin" valueType="num">
                                      <p:cBhvr>
                                        <p:cTn id="12" dur="500" fill="hold"/>
                                        <p:tgtEl>
                                          <p:spTgt spid="66569"/>
                                        </p:tgtEl>
                                        <p:attrNameLst>
                                          <p:attrName>ppt_w</p:attrName>
                                        </p:attrNameLst>
                                      </p:cBhvr>
                                      <p:tavLst>
                                        <p:tav tm="0">
                                          <p:val>
                                            <p:fltVal val="0"/>
                                          </p:val>
                                        </p:tav>
                                        <p:tav tm="100000">
                                          <p:val>
                                            <p:strVal val="#ppt_w"/>
                                          </p:val>
                                        </p:tav>
                                      </p:tavLst>
                                    </p:anim>
                                    <p:anim calcmode="lin" valueType="num">
                                      <p:cBhvr>
                                        <p:cTn id="13" dur="500" fill="hold"/>
                                        <p:tgtEl>
                                          <p:spTgt spid="665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12">
            <a:extLst>
              <a:ext uri="{FF2B5EF4-FFF2-40B4-BE49-F238E27FC236}">
                <a16:creationId xmlns:a16="http://schemas.microsoft.com/office/drawing/2014/main" id="{B0705C99-9C90-4ACE-BA61-781063141549}"/>
              </a:ext>
            </a:extLst>
          </p:cNvPr>
          <p:cNvSpPr>
            <a:spLocks noChangeArrowheads="1"/>
          </p:cNvSpPr>
          <p:nvPr/>
        </p:nvSpPr>
        <p:spPr bwMode="auto">
          <a:xfrm>
            <a:off x="4343400" y="1143000"/>
            <a:ext cx="3429000" cy="914400"/>
          </a:xfrm>
          <a:prstGeom prst="ellipse">
            <a:avLst/>
          </a:prstGeom>
          <a:solidFill>
            <a:srgbClr val="FFFF66"/>
          </a:solidFill>
          <a:ln w="38100">
            <a:solidFill>
              <a:srgbClr val="0000FF"/>
            </a:solidFill>
            <a:round/>
            <a:headEnd/>
            <a:tailEnd/>
          </a:ln>
          <a:effectLst>
            <a:outerShdw dist="107763" dir="2700000" algn="ctr" rotWithShape="0">
              <a:srgbClr val="FF0066">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FF0000"/>
              </a:solidFill>
            </a:endParaRPr>
          </a:p>
        </p:txBody>
      </p:sp>
      <p:sp>
        <p:nvSpPr>
          <p:cNvPr id="28675" name="Text Box 6">
            <a:extLst>
              <a:ext uri="{FF2B5EF4-FFF2-40B4-BE49-F238E27FC236}">
                <a16:creationId xmlns:a16="http://schemas.microsoft.com/office/drawing/2014/main" id="{5D790E3C-4321-4551-8958-160E07583A19}"/>
              </a:ext>
            </a:extLst>
          </p:cNvPr>
          <p:cNvSpPr txBox="1">
            <a:spLocks noChangeArrowheads="1"/>
          </p:cNvSpPr>
          <p:nvPr/>
        </p:nvSpPr>
        <p:spPr bwMode="auto">
          <a:xfrm>
            <a:off x="1600200" y="273050"/>
            <a:ext cx="5562600" cy="641350"/>
          </a:xfrm>
          <a:prstGeom prst="rect">
            <a:avLst/>
          </a:prstGeom>
          <a:gradFill rotWithShape="1">
            <a:gsLst>
              <a:gs pos="0">
                <a:srgbClr val="76765E"/>
              </a:gs>
              <a:gs pos="50000">
                <a:srgbClr val="FFFFCC"/>
              </a:gs>
              <a:gs pos="100000">
                <a:srgbClr val="76765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solidFill>
                  <a:srgbClr val="FF0000"/>
                </a:solidFill>
              </a:rPr>
              <a:t>Tự nghiên cứu</a:t>
            </a:r>
          </a:p>
        </p:txBody>
      </p:sp>
      <p:sp>
        <p:nvSpPr>
          <p:cNvPr id="28676" name="Text Box 7">
            <a:extLst>
              <a:ext uri="{FF2B5EF4-FFF2-40B4-BE49-F238E27FC236}">
                <a16:creationId xmlns:a16="http://schemas.microsoft.com/office/drawing/2014/main" id="{371B3BE3-C95A-480E-8058-9864942D481C}"/>
              </a:ext>
            </a:extLst>
          </p:cNvPr>
          <p:cNvSpPr txBox="1">
            <a:spLocks noChangeArrowheads="1"/>
          </p:cNvSpPr>
          <p:nvPr/>
        </p:nvSpPr>
        <p:spPr bwMode="auto">
          <a:xfrm>
            <a:off x="457200" y="225425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1. Nếu bị thiếu nước sẽ có tác hại gì?</a:t>
            </a:r>
          </a:p>
        </p:txBody>
      </p:sp>
      <p:sp>
        <p:nvSpPr>
          <p:cNvPr id="28677" name="Text Box 8">
            <a:extLst>
              <a:ext uri="{FF2B5EF4-FFF2-40B4-BE49-F238E27FC236}">
                <a16:creationId xmlns:a16="http://schemas.microsoft.com/office/drawing/2014/main" id="{FF67F50B-2C4D-45CB-9DFD-99444D28E12D}"/>
              </a:ext>
            </a:extLst>
          </p:cNvPr>
          <p:cNvSpPr txBox="1">
            <a:spLocks noChangeArrowheads="1"/>
          </p:cNvSpPr>
          <p:nvPr/>
        </p:nvSpPr>
        <p:spPr bwMode="auto">
          <a:xfrm>
            <a:off x="381000" y="2940050"/>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t>2. Nêu hậu quả của việc sử dụng nguồn nước bị ô nhiễm.</a:t>
            </a:r>
          </a:p>
        </p:txBody>
      </p:sp>
      <p:sp>
        <p:nvSpPr>
          <p:cNvPr id="28678" name="Text Box 9">
            <a:extLst>
              <a:ext uri="{FF2B5EF4-FFF2-40B4-BE49-F238E27FC236}">
                <a16:creationId xmlns:a16="http://schemas.microsoft.com/office/drawing/2014/main" id="{EFFF75BF-7C1A-43E6-A166-25F3FC4A71F2}"/>
              </a:ext>
            </a:extLst>
          </p:cNvPr>
          <p:cNvSpPr txBox="1">
            <a:spLocks noChangeArrowheads="1"/>
          </p:cNvSpPr>
          <p:nvPr/>
        </p:nvSpPr>
        <p:spPr bwMode="auto">
          <a:xfrm>
            <a:off x="457200" y="3854450"/>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3. Trồng rừng có tác dụng trong việc bảo vệ tài nguyên nước không? Tại sao?</a:t>
            </a:r>
          </a:p>
        </p:txBody>
      </p:sp>
      <p:sp>
        <p:nvSpPr>
          <p:cNvPr id="28679" name="Text Box 11">
            <a:extLst>
              <a:ext uri="{FF2B5EF4-FFF2-40B4-BE49-F238E27FC236}">
                <a16:creationId xmlns:a16="http://schemas.microsoft.com/office/drawing/2014/main" id="{DEC0B964-0841-4E39-A799-15E88B7F4F59}"/>
              </a:ext>
            </a:extLst>
          </p:cNvPr>
          <p:cNvSpPr txBox="1">
            <a:spLocks noChangeArrowheads="1"/>
          </p:cNvSpPr>
          <p:nvPr/>
        </p:nvSpPr>
        <p:spPr bwMode="auto">
          <a:xfrm>
            <a:off x="4495800" y="1309688"/>
            <a:ext cx="3352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rPr>
              <a:t>Thời gian: 5 phút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a:extLst>
              <a:ext uri="{FF2B5EF4-FFF2-40B4-BE49-F238E27FC236}">
                <a16:creationId xmlns:a16="http://schemas.microsoft.com/office/drawing/2014/main" id="{87ECE018-3E73-4CCE-823C-86C4F3D3D1A2}"/>
              </a:ext>
            </a:extLst>
          </p:cNvPr>
          <p:cNvSpPr txBox="1">
            <a:spLocks noChangeArrowheads="1"/>
          </p:cNvSpPr>
          <p:nvPr/>
        </p:nvSpPr>
        <p:spPr bwMode="auto">
          <a:xfrm>
            <a:off x="1600200" y="273050"/>
            <a:ext cx="5562600" cy="641350"/>
          </a:xfrm>
          <a:prstGeom prst="rect">
            <a:avLst/>
          </a:prstGeom>
          <a:gradFill rotWithShape="1">
            <a:gsLst>
              <a:gs pos="0">
                <a:srgbClr val="76765E"/>
              </a:gs>
              <a:gs pos="50000">
                <a:srgbClr val="FFFFCC"/>
              </a:gs>
              <a:gs pos="100000">
                <a:srgbClr val="76765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solidFill>
                  <a:srgbClr val="FF0000"/>
                </a:solidFill>
              </a:rPr>
              <a:t>ĐÁP ÁN</a:t>
            </a:r>
          </a:p>
        </p:txBody>
      </p:sp>
      <p:sp>
        <p:nvSpPr>
          <p:cNvPr id="144391" name="Text Box 7">
            <a:extLst>
              <a:ext uri="{FF2B5EF4-FFF2-40B4-BE49-F238E27FC236}">
                <a16:creationId xmlns:a16="http://schemas.microsoft.com/office/drawing/2014/main" id="{EFFA90D5-9677-4553-8E85-D22B4AB28D37}"/>
              </a:ext>
            </a:extLst>
          </p:cNvPr>
          <p:cNvSpPr txBox="1">
            <a:spLocks noChangeArrowheads="1"/>
          </p:cNvSpPr>
          <p:nvPr/>
        </p:nvSpPr>
        <p:spPr bwMode="auto">
          <a:xfrm>
            <a:off x="152400" y="942975"/>
            <a:ext cx="8763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6600FF"/>
                </a:solidFill>
              </a:rPr>
              <a:t>1. Thiếu nước là nguyên nhân gây ra nhiều bệnh tật do mất vệ sinh và ảnh hưởng tới mùa màng do hạn hán, không đủ nước uống cho các đàn gia súc…</a:t>
            </a:r>
          </a:p>
        </p:txBody>
      </p:sp>
      <p:sp>
        <p:nvSpPr>
          <p:cNvPr id="144392" name="Text Box 8">
            <a:extLst>
              <a:ext uri="{FF2B5EF4-FFF2-40B4-BE49-F238E27FC236}">
                <a16:creationId xmlns:a16="http://schemas.microsoft.com/office/drawing/2014/main" id="{D07FEC0C-3270-48F8-BD38-C784B16FD09C}"/>
              </a:ext>
            </a:extLst>
          </p:cNvPr>
          <p:cNvSpPr txBox="1">
            <a:spLocks noChangeArrowheads="1"/>
          </p:cNvSpPr>
          <p:nvPr/>
        </p:nvSpPr>
        <p:spPr bwMode="auto">
          <a:xfrm>
            <a:off x="228600" y="274320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6600FF"/>
                </a:solidFill>
              </a:rPr>
              <a:t>2. Sử dụng nguồn nước bị ô nhiễm là nguyên nhân của nhiều bệnh tật ở người và động vật.</a:t>
            </a:r>
          </a:p>
        </p:txBody>
      </p:sp>
      <p:sp>
        <p:nvSpPr>
          <p:cNvPr id="144393" name="Text Box 9">
            <a:extLst>
              <a:ext uri="{FF2B5EF4-FFF2-40B4-BE49-F238E27FC236}">
                <a16:creationId xmlns:a16="http://schemas.microsoft.com/office/drawing/2014/main" id="{209AD542-067F-4F17-813D-0056500D21DF}"/>
              </a:ext>
            </a:extLst>
          </p:cNvPr>
          <p:cNvSpPr txBox="1">
            <a:spLocks noChangeArrowheads="1"/>
          </p:cNvSpPr>
          <p:nvPr/>
        </p:nvSpPr>
        <p:spPr bwMode="auto">
          <a:xfrm>
            <a:off x="152400" y="3810000"/>
            <a:ext cx="8915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6600FF"/>
                </a:solidFill>
              </a:rPr>
              <a:t>3. Có, vì trồng rừng tạo điều kiện thuận lợi cho tuần hoàn nước trên Trái Đất, tăng lượng nước bốc hơi và lượng nước ngầm.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4391"/>
                                        </p:tgtEl>
                                        <p:attrNameLst>
                                          <p:attrName>style.visibility</p:attrName>
                                        </p:attrNameLst>
                                      </p:cBhvr>
                                      <p:to>
                                        <p:strVal val="visible"/>
                                      </p:to>
                                    </p:set>
                                    <p:animEffect transition="in" filter="wipe(down)">
                                      <p:cBhvr>
                                        <p:cTn id="7" dur="500"/>
                                        <p:tgtEl>
                                          <p:spTgt spid="144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4392"/>
                                        </p:tgtEl>
                                        <p:attrNameLst>
                                          <p:attrName>style.visibility</p:attrName>
                                        </p:attrNameLst>
                                      </p:cBhvr>
                                      <p:to>
                                        <p:strVal val="visible"/>
                                      </p:to>
                                    </p:set>
                                    <p:animEffect transition="in" filter="wipe(down)">
                                      <p:cBhvr>
                                        <p:cTn id="12" dur="500"/>
                                        <p:tgtEl>
                                          <p:spTgt spid="144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4393"/>
                                        </p:tgtEl>
                                        <p:attrNameLst>
                                          <p:attrName>style.visibility</p:attrName>
                                        </p:attrNameLst>
                                      </p:cBhvr>
                                      <p:to>
                                        <p:strVal val="visible"/>
                                      </p:to>
                                    </p:set>
                                    <p:animEffect transition="in" filter="wipe(down)">
                                      <p:cBhvr>
                                        <p:cTn id="17" dur="500"/>
                                        <p:tgtEl>
                                          <p:spTgt spid="144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1" grpId="0"/>
      <p:bldP spid="144392" grpId="0"/>
      <p:bldP spid="14439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untitled">
            <a:extLst>
              <a:ext uri="{FF2B5EF4-FFF2-40B4-BE49-F238E27FC236}">
                <a16:creationId xmlns:a16="http://schemas.microsoft.com/office/drawing/2014/main" id="{F4241691-32A4-40FD-AED9-CD8DE086E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8915400" cy="62293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5235" name="Freeform 3">
            <a:extLst>
              <a:ext uri="{FF2B5EF4-FFF2-40B4-BE49-F238E27FC236}">
                <a16:creationId xmlns:a16="http://schemas.microsoft.com/office/drawing/2014/main" id="{5FFC3FA5-F434-40DB-9E65-D65FB1B8B2AA}"/>
              </a:ext>
            </a:extLst>
          </p:cNvPr>
          <p:cNvSpPr>
            <a:spLocks/>
          </p:cNvSpPr>
          <p:nvPr/>
        </p:nvSpPr>
        <p:spPr bwMode="auto">
          <a:xfrm>
            <a:off x="6248400" y="2057400"/>
            <a:ext cx="1066800" cy="1752600"/>
          </a:xfrm>
          <a:custGeom>
            <a:avLst/>
            <a:gdLst>
              <a:gd name="T0" fmla="*/ 914400 w 672"/>
              <a:gd name="T1" fmla="*/ 1752600 h 1104"/>
              <a:gd name="T2" fmla="*/ 914400 w 672"/>
              <a:gd name="T3" fmla="*/ 609600 h 1104"/>
              <a:gd name="T4" fmla="*/ 0 w 672"/>
              <a:gd name="T5" fmla="*/ 0 h 1104"/>
              <a:gd name="T6" fmla="*/ 0 60000 65536"/>
              <a:gd name="T7" fmla="*/ 0 60000 65536"/>
              <a:gd name="T8" fmla="*/ 0 60000 65536"/>
              <a:gd name="T9" fmla="*/ 0 w 672"/>
              <a:gd name="T10" fmla="*/ 0 h 1104"/>
              <a:gd name="T11" fmla="*/ 672 w 672"/>
              <a:gd name="T12" fmla="*/ 1104 h 1104"/>
            </a:gdLst>
            <a:ahLst/>
            <a:cxnLst>
              <a:cxn ang="T6">
                <a:pos x="T0" y="T1"/>
              </a:cxn>
              <a:cxn ang="T7">
                <a:pos x="T2" y="T3"/>
              </a:cxn>
              <a:cxn ang="T8">
                <a:pos x="T4" y="T5"/>
              </a:cxn>
            </a:cxnLst>
            <a:rect l="T9" t="T10" r="T11" b="T12"/>
            <a:pathLst>
              <a:path w="672" h="1104">
                <a:moveTo>
                  <a:pt x="576" y="1104"/>
                </a:moveTo>
                <a:cubicBezTo>
                  <a:pt x="624" y="836"/>
                  <a:pt x="672" y="568"/>
                  <a:pt x="576" y="384"/>
                </a:cubicBezTo>
                <a:cubicBezTo>
                  <a:pt x="480" y="200"/>
                  <a:pt x="96" y="64"/>
                  <a:pt x="0" y="0"/>
                </a:cubicBezTo>
              </a:path>
            </a:pathLst>
          </a:custGeom>
          <a:noFill/>
          <a:ln w="952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36" name="Freeform 4">
            <a:extLst>
              <a:ext uri="{FF2B5EF4-FFF2-40B4-BE49-F238E27FC236}">
                <a16:creationId xmlns:a16="http://schemas.microsoft.com/office/drawing/2014/main" id="{3E818C31-2526-4A7D-BC8A-6097E0981EB5}"/>
              </a:ext>
            </a:extLst>
          </p:cNvPr>
          <p:cNvSpPr>
            <a:spLocks/>
          </p:cNvSpPr>
          <p:nvPr/>
        </p:nvSpPr>
        <p:spPr bwMode="auto">
          <a:xfrm>
            <a:off x="2133600" y="3048000"/>
            <a:ext cx="1905000" cy="990600"/>
          </a:xfrm>
          <a:custGeom>
            <a:avLst/>
            <a:gdLst>
              <a:gd name="T0" fmla="*/ 1905000 w 1200"/>
              <a:gd name="T1" fmla="*/ 0 h 624"/>
              <a:gd name="T2" fmla="*/ 838200 w 1200"/>
              <a:gd name="T3" fmla="*/ 609600 h 624"/>
              <a:gd name="T4" fmla="*/ 0 w 1200"/>
              <a:gd name="T5" fmla="*/ 990600 h 624"/>
              <a:gd name="T6" fmla="*/ 0 60000 65536"/>
              <a:gd name="T7" fmla="*/ 0 60000 65536"/>
              <a:gd name="T8" fmla="*/ 0 60000 65536"/>
              <a:gd name="T9" fmla="*/ 0 w 1200"/>
              <a:gd name="T10" fmla="*/ 0 h 624"/>
              <a:gd name="T11" fmla="*/ 1200 w 1200"/>
              <a:gd name="T12" fmla="*/ 624 h 624"/>
            </a:gdLst>
            <a:ahLst/>
            <a:cxnLst>
              <a:cxn ang="T6">
                <a:pos x="T0" y="T1"/>
              </a:cxn>
              <a:cxn ang="T7">
                <a:pos x="T2" y="T3"/>
              </a:cxn>
              <a:cxn ang="T8">
                <a:pos x="T4" y="T5"/>
              </a:cxn>
            </a:cxnLst>
            <a:rect l="T9" t="T10" r="T11" b="T12"/>
            <a:pathLst>
              <a:path w="1200" h="624">
                <a:moveTo>
                  <a:pt x="1200" y="0"/>
                </a:moveTo>
                <a:cubicBezTo>
                  <a:pt x="964" y="140"/>
                  <a:pt x="728" y="280"/>
                  <a:pt x="528" y="384"/>
                </a:cubicBezTo>
                <a:cubicBezTo>
                  <a:pt x="328" y="488"/>
                  <a:pt x="88" y="584"/>
                  <a:pt x="0" y="624"/>
                </a:cubicBezTo>
              </a:path>
            </a:pathLst>
          </a:custGeom>
          <a:noFill/>
          <a:ln w="9525">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37" name="Text Box 5">
            <a:extLst>
              <a:ext uri="{FF2B5EF4-FFF2-40B4-BE49-F238E27FC236}">
                <a16:creationId xmlns:a16="http://schemas.microsoft.com/office/drawing/2014/main" id="{701B17C7-B3C5-4D03-8BF7-FA753B9DF96A}"/>
              </a:ext>
            </a:extLst>
          </p:cNvPr>
          <p:cNvSpPr txBox="1">
            <a:spLocks noChangeArrowheads="1"/>
          </p:cNvSpPr>
          <p:nvPr/>
        </p:nvSpPr>
        <p:spPr bwMode="auto">
          <a:xfrm>
            <a:off x="7086600" y="22098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a:solidFill>
                  <a:srgbClr val="0066FF"/>
                </a:solidFill>
              </a:rPr>
              <a:t>Bốc hơi từ mặt đất</a:t>
            </a:r>
          </a:p>
        </p:txBody>
      </p:sp>
      <p:sp>
        <p:nvSpPr>
          <p:cNvPr id="95238" name="Freeform 6">
            <a:extLst>
              <a:ext uri="{FF2B5EF4-FFF2-40B4-BE49-F238E27FC236}">
                <a16:creationId xmlns:a16="http://schemas.microsoft.com/office/drawing/2014/main" id="{B5602636-D7D0-4867-B10E-FE2D2B0C3DAE}"/>
              </a:ext>
            </a:extLst>
          </p:cNvPr>
          <p:cNvSpPr>
            <a:spLocks/>
          </p:cNvSpPr>
          <p:nvPr/>
        </p:nvSpPr>
        <p:spPr bwMode="auto">
          <a:xfrm>
            <a:off x="533400" y="1905000"/>
            <a:ext cx="952500" cy="1752600"/>
          </a:xfrm>
          <a:custGeom>
            <a:avLst/>
            <a:gdLst>
              <a:gd name="T0" fmla="*/ 266700 w 600"/>
              <a:gd name="T1" fmla="*/ 1752600 h 1104"/>
              <a:gd name="T2" fmla="*/ 114300 w 600"/>
              <a:gd name="T3" fmla="*/ 685800 h 1104"/>
              <a:gd name="T4" fmla="*/ 952500 w 600"/>
              <a:gd name="T5" fmla="*/ 0 h 1104"/>
              <a:gd name="T6" fmla="*/ 0 60000 65536"/>
              <a:gd name="T7" fmla="*/ 0 60000 65536"/>
              <a:gd name="T8" fmla="*/ 0 60000 65536"/>
              <a:gd name="T9" fmla="*/ 0 w 600"/>
              <a:gd name="T10" fmla="*/ 0 h 1104"/>
              <a:gd name="T11" fmla="*/ 600 w 600"/>
              <a:gd name="T12" fmla="*/ 1104 h 1104"/>
            </a:gdLst>
            <a:ahLst/>
            <a:cxnLst>
              <a:cxn ang="T6">
                <a:pos x="T0" y="T1"/>
              </a:cxn>
              <a:cxn ang="T7">
                <a:pos x="T2" y="T3"/>
              </a:cxn>
              <a:cxn ang="T8">
                <a:pos x="T4" y="T5"/>
              </a:cxn>
            </a:cxnLst>
            <a:rect l="T9" t="T10" r="T11" b="T12"/>
            <a:pathLst>
              <a:path w="600" h="1104">
                <a:moveTo>
                  <a:pt x="168" y="1104"/>
                </a:moveTo>
                <a:cubicBezTo>
                  <a:pt x="84" y="860"/>
                  <a:pt x="0" y="616"/>
                  <a:pt x="72" y="432"/>
                </a:cubicBezTo>
                <a:cubicBezTo>
                  <a:pt x="144" y="248"/>
                  <a:pt x="512" y="72"/>
                  <a:pt x="600" y="0"/>
                </a:cubicBezTo>
              </a:path>
            </a:pathLst>
          </a:custGeom>
          <a:noFill/>
          <a:ln w="952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39" name="Text Box 7">
            <a:extLst>
              <a:ext uri="{FF2B5EF4-FFF2-40B4-BE49-F238E27FC236}">
                <a16:creationId xmlns:a16="http://schemas.microsoft.com/office/drawing/2014/main" id="{43EE7D7F-18B1-412D-8DCC-F187F161F280}"/>
              </a:ext>
            </a:extLst>
          </p:cNvPr>
          <p:cNvSpPr txBox="1">
            <a:spLocks noChangeArrowheads="1"/>
          </p:cNvSpPr>
          <p:nvPr/>
        </p:nvSpPr>
        <p:spPr bwMode="auto">
          <a:xfrm>
            <a:off x="152400" y="1066800"/>
            <a:ext cx="99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a:solidFill>
                  <a:srgbClr val="0066FF"/>
                </a:solidFill>
              </a:rPr>
              <a:t>Bốc hơi từ  đại dương</a:t>
            </a:r>
          </a:p>
        </p:txBody>
      </p:sp>
      <p:sp>
        <p:nvSpPr>
          <p:cNvPr id="95240" name="Freeform 8">
            <a:extLst>
              <a:ext uri="{FF2B5EF4-FFF2-40B4-BE49-F238E27FC236}">
                <a16:creationId xmlns:a16="http://schemas.microsoft.com/office/drawing/2014/main" id="{E5B4AF72-52A2-494C-A4B9-E679DDE8FDF7}"/>
              </a:ext>
            </a:extLst>
          </p:cNvPr>
          <p:cNvSpPr>
            <a:spLocks/>
          </p:cNvSpPr>
          <p:nvPr/>
        </p:nvSpPr>
        <p:spPr bwMode="auto">
          <a:xfrm>
            <a:off x="1828800" y="2438400"/>
            <a:ext cx="635000" cy="1143000"/>
          </a:xfrm>
          <a:custGeom>
            <a:avLst/>
            <a:gdLst>
              <a:gd name="T0" fmla="*/ 609600 w 400"/>
              <a:gd name="T1" fmla="*/ 0 h 720"/>
              <a:gd name="T2" fmla="*/ 533400 w 400"/>
              <a:gd name="T3" fmla="*/ 685800 h 720"/>
              <a:gd name="T4" fmla="*/ 0 w 400"/>
              <a:gd name="T5" fmla="*/ 1143000 h 720"/>
              <a:gd name="T6" fmla="*/ 0 60000 65536"/>
              <a:gd name="T7" fmla="*/ 0 60000 65536"/>
              <a:gd name="T8" fmla="*/ 0 60000 65536"/>
              <a:gd name="T9" fmla="*/ 0 w 400"/>
              <a:gd name="T10" fmla="*/ 0 h 720"/>
              <a:gd name="T11" fmla="*/ 400 w 400"/>
              <a:gd name="T12" fmla="*/ 720 h 720"/>
            </a:gdLst>
            <a:ahLst/>
            <a:cxnLst>
              <a:cxn ang="T6">
                <a:pos x="T0" y="T1"/>
              </a:cxn>
              <a:cxn ang="T7">
                <a:pos x="T2" y="T3"/>
              </a:cxn>
              <a:cxn ang="T8">
                <a:pos x="T4" y="T5"/>
              </a:cxn>
            </a:cxnLst>
            <a:rect l="T9" t="T10" r="T11" b="T12"/>
            <a:pathLst>
              <a:path w="400" h="720">
                <a:moveTo>
                  <a:pt x="384" y="0"/>
                </a:moveTo>
                <a:cubicBezTo>
                  <a:pt x="392" y="156"/>
                  <a:pt x="400" y="312"/>
                  <a:pt x="336" y="432"/>
                </a:cubicBezTo>
                <a:cubicBezTo>
                  <a:pt x="272" y="552"/>
                  <a:pt x="56" y="664"/>
                  <a:pt x="0" y="720"/>
                </a:cubicBezTo>
              </a:path>
            </a:pathLst>
          </a:custGeom>
          <a:noFill/>
          <a:ln w="952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41" name="Freeform 9">
            <a:extLst>
              <a:ext uri="{FF2B5EF4-FFF2-40B4-BE49-F238E27FC236}">
                <a16:creationId xmlns:a16="http://schemas.microsoft.com/office/drawing/2014/main" id="{554F37D8-AA6C-4FEC-8561-FAAE95617864}"/>
              </a:ext>
            </a:extLst>
          </p:cNvPr>
          <p:cNvSpPr>
            <a:spLocks/>
          </p:cNvSpPr>
          <p:nvPr/>
        </p:nvSpPr>
        <p:spPr bwMode="auto">
          <a:xfrm>
            <a:off x="3429000" y="2362200"/>
            <a:ext cx="266700" cy="457200"/>
          </a:xfrm>
          <a:custGeom>
            <a:avLst/>
            <a:gdLst>
              <a:gd name="T0" fmla="*/ 0 w 168"/>
              <a:gd name="T1" fmla="*/ 0 h 288"/>
              <a:gd name="T2" fmla="*/ 228600 w 168"/>
              <a:gd name="T3" fmla="*/ 152400 h 288"/>
              <a:gd name="T4" fmla="*/ 228600 w 168"/>
              <a:gd name="T5" fmla="*/ 457200 h 288"/>
              <a:gd name="T6" fmla="*/ 0 60000 65536"/>
              <a:gd name="T7" fmla="*/ 0 60000 65536"/>
              <a:gd name="T8" fmla="*/ 0 60000 65536"/>
              <a:gd name="T9" fmla="*/ 0 w 168"/>
              <a:gd name="T10" fmla="*/ 0 h 288"/>
              <a:gd name="T11" fmla="*/ 168 w 168"/>
              <a:gd name="T12" fmla="*/ 288 h 288"/>
            </a:gdLst>
            <a:ahLst/>
            <a:cxnLst>
              <a:cxn ang="T6">
                <a:pos x="T0" y="T1"/>
              </a:cxn>
              <a:cxn ang="T7">
                <a:pos x="T2" y="T3"/>
              </a:cxn>
              <a:cxn ang="T8">
                <a:pos x="T4" y="T5"/>
              </a:cxn>
            </a:cxnLst>
            <a:rect l="T9" t="T10" r="T11" b="T12"/>
            <a:pathLst>
              <a:path w="168" h="288">
                <a:moveTo>
                  <a:pt x="0" y="0"/>
                </a:moveTo>
                <a:cubicBezTo>
                  <a:pt x="60" y="24"/>
                  <a:pt x="120" y="48"/>
                  <a:pt x="144" y="96"/>
                </a:cubicBezTo>
                <a:cubicBezTo>
                  <a:pt x="168" y="144"/>
                  <a:pt x="144" y="256"/>
                  <a:pt x="144" y="288"/>
                </a:cubicBezTo>
              </a:path>
            </a:pathLst>
          </a:custGeom>
          <a:noFill/>
          <a:ln w="952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42" name="Text Box 10">
            <a:extLst>
              <a:ext uri="{FF2B5EF4-FFF2-40B4-BE49-F238E27FC236}">
                <a16:creationId xmlns:a16="http://schemas.microsoft.com/office/drawing/2014/main" id="{16407D89-7B45-4E37-BBC9-464E37DE6A84}"/>
              </a:ext>
            </a:extLst>
          </p:cNvPr>
          <p:cNvSpPr txBox="1">
            <a:spLocks noChangeArrowheads="1"/>
          </p:cNvSpPr>
          <p:nvPr/>
        </p:nvSpPr>
        <p:spPr bwMode="auto">
          <a:xfrm>
            <a:off x="762000" y="286385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a:solidFill>
                  <a:srgbClr val="0066FF"/>
                </a:solidFill>
              </a:rPr>
              <a:t>Mưa trên đại dương</a:t>
            </a:r>
          </a:p>
        </p:txBody>
      </p:sp>
      <p:sp>
        <p:nvSpPr>
          <p:cNvPr id="95243" name="Text Box 11">
            <a:extLst>
              <a:ext uri="{FF2B5EF4-FFF2-40B4-BE49-F238E27FC236}">
                <a16:creationId xmlns:a16="http://schemas.microsoft.com/office/drawing/2014/main" id="{740809B1-55D8-4395-8EAD-F4678C26027C}"/>
              </a:ext>
            </a:extLst>
          </p:cNvPr>
          <p:cNvSpPr txBox="1">
            <a:spLocks noChangeArrowheads="1"/>
          </p:cNvSpPr>
          <p:nvPr/>
        </p:nvSpPr>
        <p:spPr bwMode="auto">
          <a:xfrm>
            <a:off x="2362200" y="24384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a:solidFill>
                  <a:srgbClr val="0066FF"/>
                </a:solidFill>
              </a:rPr>
              <a:t>Mưa trên đất liền</a:t>
            </a:r>
          </a:p>
        </p:txBody>
      </p:sp>
      <p:sp>
        <p:nvSpPr>
          <p:cNvPr id="95244" name="Text Box 12">
            <a:extLst>
              <a:ext uri="{FF2B5EF4-FFF2-40B4-BE49-F238E27FC236}">
                <a16:creationId xmlns:a16="http://schemas.microsoft.com/office/drawing/2014/main" id="{0068A92D-511C-49BB-866F-2B66F8422567}"/>
              </a:ext>
            </a:extLst>
          </p:cNvPr>
          <p:cNvSpPr txBox="1">
            <a:spLocks noChangeArrowheads="1"/>
          </p:cNvSpPr>
          <p:nvPr/>
        </p:nvSpPr>
        <p:spPr bwMode="auto">
          <a:xfrm>
            <a:off x="3505200" y="35052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solidFill>
                  <a:schemeClr val="bg1"/>
                </a:solidFill>
              </a:rPr>
              <a:t>Rửa trôi bề mặt</a:t>
            </a:r>
          </a:p>
        </p:txBody>
      </p:sp>
      <p:sp>
        <p:nvSpPr>
          <p:cNvPr id="30733" name="Text Box 13">
            <a:extLst>
              <a:ext uri="{FF2B5EF4-FFF2-40B4-BE49-F238E27FC236}">
                <a16:creationId xmlns:a16="http://schemas.microsoft.com/office/drawing/2014/main" id="{09EF4BDE-B7AC-499F-9F2E-06285E93C7B8}"/>
              </a:ext>
            </a:extLst>
          </p:cNvPr>
          <p:cNvSpPr txBox="1">
            <a:spLocks noChangeArrowheads="1"/>
          </p:cNvSpPr>
          <p:nvPr/>
        </p:nvSpPr>
        <p:spPr bwMode="auto">
          <a:xfrm>
            <a:off x="762000" y="5486400"/>
            <a:ext cx="7848600" cy="558800"/>
          </a:xfrm>
          <a:prstGeom prst="rect">
            <a:avLst/>
          </a:prstGeom>
          <a:solidFill>
            <a:srgbClr val="EFF7A7"/>
          </a:solidFill>
          <a:ln w="9525">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000" b="1">
                <a:solidFill>
                  <a:srgbClr val="0066FF"/>
                </a:solidFill>
              </a:rPr>
              <a:t>Hình 58.2. Chu trình nước trên Trái Đất</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repeatCount="indefinite" fill="hold" nodeType="afterEffect">
                                  <p:stCondLst>
                                    <p:cond delay="0"/>
                                  </p:stCondLst>
                                  <p:childTnLst>
                                    <p:set>
                                      <p:cBhvr>
                                        <p:cTn id="6" dur="1" fill="hold">
                                          <p:stCondLst>
                                            <p:cond delay="0"/>
                                          </p:stCondLst>
                                        </p:cTn>
                                        <p:tgtEl>
                                          <p:spTgt spid="95241"/>
                                        </p:tgtEl>
                                        <p:attrNameLst>
                                          <p:attrName>style.visibility</p:attrName>
                                        </p:attrNameLst>
                                      </p:cBhvr>
                                      <p:to>
                                        <p:strVal val="visible"/>
                                      </p:to>
                                    </p:set>
                                    <p:animEffect transition="in" filter="wipe(up)">
                                      <p:cBhvr>
                                        <p:cTn id="7" dur="1000"/>
                                        <p:tgtEl>
                                          <p:spTgt spid="9524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5243"/>
                                        </p:tgtEl>
                                        <p:attrNameLst>
                                          <p:attrName>style.visibility</p:attrName>
                                        </p:attrNameLst>
                                      </p:cBhvr>
                                      <p:to>
                                        <p:strVal val="visible"/>
                                      </p:to>
                                    </p:set>
                                    <p:animEffect transition="in" filter="wipe(down)">
                                      <p:cBhvr>
                                        <p:cTn id="10" dur="500"/>
                                        <p:tgtEl>
                                          <p:spTgt spid="95243"/>
                                        </p:tgtEl>
                                      </p:cBhvr>
                                    </p:animEffect>
                                  </p:childTnLst>
                                </p:cTn>
                              </p:par>
                            </p:childTnLst>
                          </p:cTn>
                        </p:par>
                        <p:par>
                          <p:cTn id="11" fill="hold" nodeType="afterGroup">
                            <p:stCondLst>
                              <p:cond delay="1000"/>
                            </p:stCondLst>
                            <p:childTnLst>
                              <p:par>
                                <p:cTn id="12" presetID="22" presetClass="entr" presetSubtype="1" repeatCount="indefinite" fill="hold" nodeType="afterEffect">
                                  <p:stCondLst>
                                    <p:cond delay="0"/>
                                  </p:stCondLst>
                                  <p:childTnLst>
                                    <p:set>
                                      <p:cBhvr>
                                        <p:cTn id="13" dur="1" fill="hold">
                                          <p:stCondLst>
                                            <p:cond delay="0"/>
                                          </p:stCondLst>
                                        </p:cTn>
                                        <p:tgtEl>
                                          <p:spTgt spid="95240"/>
                                        </p:tgtEl>
                                        <p:attrNameLst>
                                          <p:attrName>style.visibility</p:attrName>
                                        </p:attrNameLst>
                                      </p:cBhvr>
                                      <p:to>
                                        <p:strVal val="visible"/>
                                      </p:to>
                                    </p:set>
                                    <p:animEffect transition="in" filter="wipe(up)">
                                      <p:cBhvr>
                                        <p:cTn id="14" dur="1000"/>
                                        <p:tgtEl>
                                          <p:spTgt spid="9524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5242"/>
                                        </p:tgtEl>
                                        <p:attrNameLst>
                                          <p:attrName>style.visibility</p:attrName>
                                        </p:attrNameLst>
                                      </p:cBhvr>
                                      <p:to>
                                        <p:strVal val="visible"/>
                                      </p:to>
                                    </p:set>
                                    <p:animEffect transition="in" filter="wipe(down)">
                                      <p:cBhvr>
                                        <p:cTn id="17" dur="500"/>
                                        <p:tgtEl>
                                          <p:spTgt spid="95242"/>
                                        </p:tgtEl>
                                      </p:cBhvr>
                                    </p:animEffect>
                                  </p:childTnLst>
                                </p:cTn>
                              </p:par>
                            </p:childTnLst>
                          </p:cTn>
                        </p:par>
                        <p:par>
                          <p:cTn id="18" fill="hold" nodeType="afterGroup">
                            <p:stCondLst>
                              <p:cond delay="2000"/>
                            </p:stCondLst>
                            <p:childTnLst>
                              <p:par>
                                <p:cTn id="19" presetID="22" presetClass="entr" presetSubtype="4" repeatCount="indefinite" fill="hold" nodeType="afterEffect">
                                  <p:stCondLst>
                                    <p:cond delay="0"/>
                                  </p:stCondLst>
                                  <p:childTnLst>
                                    <p:set>
                                      <p:cBhvr>
                                        <p:cTn id="20" dur="1" fill="hold">
                                          <p:stCondLst>
                                            <p:cond delay="0"/>
                                          </p:stCondLst>
                                        </p:cTn>
                                        <p:tgtEl>
                                          <p:spTgt spid="95235"/>
                                        </p:tgtEl>
                                        <p:attrNameLst>
                                          <p:attrName>style.visibility</p:attrName>
                                        </p:attrNameLst>
                                      </p:cBhvr>
                                      <p:to>
                                        <p:strVal val="visible"/>
                                      </p:to>
                                    </p:set>
                                    <p:animEffect transition="in" filter="wipe(down)">
                                      <p:cBhvr>
                                        <p:cTn id="21" dur="1000"/>
                                        <p:tgtEl>
                                          <p:spTgt spid="9523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5237"/>
                                        </p:tgtEl>
                                        <p:attrNameLst>
                                          <p:attrName>style.visibility</p:attrName>
                                        </p:attrNameLst>
                                      </p:cBhvr>
                                      <p:to>
                                        <p:strVal val="visible"/>
                                      </p:to>
                                    </p:set>
                                    <p:animEffect transition="in" filter="wipe(down)">
                                      <p:cBhvr>
                                        <p:cTn id="24" dur="500"/>
                                        <p:tgtEl>
                                          <p:spTgt spid="95237"/>
                                        </p:tgtEl>
                                      </p:cBhvr>
                                    </p:animEffect>
                                  </p:childTnLst>
                                </p:cTn>
                              </p:par>
                            </p:childTnLst>
                          </p:cTn>
                        </p:par>
                        <p:par>
                          <p:cTn id="25" fill="hold" nodeType="afterGroup">
                            <p:stCondLst>
                              <p:cond delay="3000"/>
                            </p:stCondLst>
                            <p:childTnLst>
                              <p:par>
                                <p:cTn id="26" presetID="22" presetClass="entr" presetSubtype="4" repeatCount="indefinite" fill="hold" nodeType="afterEffect">
                                  <p:stCondLst>
                                    <p:cond delay="0"/>
                                  </p:stCondLst>
                                  <p:childTnLst>
                                    <p:set>
                                      <p:cBhvr>
                                        <p:cTn id="27" dur="1" fill="hold">
                                          <p:stCondLst>
                                            <p:cond delay="0"/>
                                          </p:stCondLst>
                                        </p:cTn>
                                        <p:tgtEl>
                                          <p:spTgt spid="95238"/>
                                        </p:tgtEl>
                                        <p:attrNameLst>
                                          <p:attrName>style.visibility</p:attrName>
                                        </p:attrNameLst>
                                      </p:cBhvr>
                                      <p:to>
                                        <p:strVal val="visible"/>
                                      </p:to>
                                    </p:set>
                                    <p:animEffect transition="in" filter="wipe(down)">
                                      <p:cBhvr>
                                        <p:cTn id="28" dur="1000"/>
                                        <p:tgtEl>
                                          <p:spTgt spid="9523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5239"/>
                                        </p:tgtEl>
                                        <p:attrNameLst>
                                          <p:attrName>style.visibility</p:attrName>
                                        </p:attrNameLst>
                                      </p:cBhvr>
                                      <p:to>
                                        <p:strVal val="visible"/>
                                      </p:to>
                                    </p:set>
                                    <p:animEffect transition="in" filter="wipe(down)">
                                      <p:cBhvr>
                                        <p:cTn id="31" dur="500"/>
                                        <p:tgtEl>
                                          <p:spTgt spid="95239"/>
                                        </p:tgtEl>
                                      </p:cBhvr>
                                    </p:animEffect>
                                  </p:childTnLst>
                                </p:cTn>
                              </p:par>
                            </p:childTnLst>
                          </p:cTn>
                        </p:par>
                        <p:par>
                          <p:cTn id="32" fill="hold" nodeType="afterGroup">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95244"/>
                                        </p:tgtEl>
                                        <p:attrNameLst>
                                          <p:attrName>style.visibility</p:attrName>
                                        </p:attrNameLst>
                                      </p:cBhvr>
                                      <p:to>
                                        <p:strVal val="visible"/>
                                      </p:to>
                                    </p:set>
                                    <p:animEffect transition="in" filter="wipe(up)">
                                      <p:cBhvr>
                                        <p:cTn id="35" dur="500"/>
                                        <p:tgtEl>
                                          <p:spTgt spid="95244"/>
                                        </p:tgtEl>
                                      </p:cBhvr>
                                    </p:animEffect>
                                  </p:childTnLst>
                                </p:cTn>
                              </p:par>
                            </p:childTnLst>
                          </p:cTn>
                        </p:par>
                        <p:par>
                          <p:cTn id="36" fill="hold" nodeType="afterGroup">
                            <p:stCondLst>
                              <p:cond delay="4500"/>
                            </p:stCondLst>
                            <p:childTnLst>
                              <p:par>
                                <p:cTn id="37" presetID="22" presetClass="entr" presetSubtype="1" repeatCount="indefinite" fill="hold" nodeType="afterEffect">
                                  <p:stCondLst>
                                    <p:cond delay="0"/>
                                  </p:stCondLst>
                                  <p:childTnLst>
                                    <p:set>
                                      <p:cBhvr>
                                        <p:cTn id="38" dur="1" fill="hold">
                                          <p:stCondLst>
                                            <p:cond delay="0"/>
                                          </p:stCondLst>
                                        </p:cTn>
                                        <p:tgtEl>
                                          <p:spTgt spid="95236"/>
                                        </p:tgtEl>
                                        <p:attrNameLst>
                                          <p:attrName>style.visibility</p:attrName>
                                        </p:attrNameLst>
                                      </p:cBhvr>
                                      <p:to>
                                        <p:strVal val="visible"/>
                                      </p:to>
                                    </p:set>
                                    <p:animEffect transition="in" filter="wipe(up)">
                                      <p:cBhvr>
                                        <p:cTn id="39" dur="10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p:bldP spid="95239" grpId="0"/>
      <p:bldP spid="95242" grpId="0"/>
      <p:bldP spid="95243" grpId="0"/>
      <p:bldP spid="952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9" name="Text Box 15">
            <a:extLst>
              <a:ext uri="{FF2B5EF4-FFF2-40B4-BE49-F238E27FC236}">
                <a16:creationId xmlns:a16="http://schemas.microsoft.com/office/drawing/2014/main" id="{8E066333-D2E2-470D-911F-79B253E1A20B}"/>
              </a:ext>
            </a:extLst>
          </p:cNvPr>
          <p:cNvSpPr txBox="1">
            <a:spLocks noChangeArrowheads="1"/>
          </p:cNvSpPr>
          <p:nvPr/>
        </p:nvSpPr>
        <p:spPr bwMode="auto">
          <a:xfrm>
            <a:off x="228600" y="5332413"/>
            <a:ext cx="88392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rPr>
              <a:t>Kể tên các nguồn nước ở địa phương bị ô nhiễm (như hồ, ao, sông, suối, cống rãnh….). Tìm nguyên nhân và nêu biện pháp khắc phục.</a:t>
            </a:r>
          </a:p>
        </p:txBody>
      </p:sp>
      <p:sp>
        <p:nvSpPr>
          <p:cNvPr id="11285" name="Text Box 21">
            <a:extLst>
              <a:ext uri="{FF2B5EF4-FFF2-40B4-BE49-F238E27FC236}">
                <a16:creationId xmlns:a16="http://schemas.microsoft.com/office/drawing/2014/main" id="{DEB57F3A-E03D-438B-A8C9-22C11260CAD3}"/>
              </a:ext>
            </a:extLst>
          </p:cNvPr>
          <p:cNvSpPr txBox="1">
            <a:spLocks noChangeArrowheads="1"/>
          </p:cNvSpPr>
          <p:nvPr/>
        </p:nvSpPr>
        <p:spPr bwMode="auto">
          <a:xfrm>
            <a:off x="457200" y="120650"/>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rPr>
              <a:t>Các em hãy cho biết hiện trạng của tài nguyên nước?</a:t>
            </a:r>
          </a:p>
        </p:txBody>
      </p:sp>
      <p:sp>
        <p:nvSpPr>
          <p:cNvPr id="11288" name="Text Box 24">
            <a:extLst>
              <a:ext uri="{FF2B5EF4-FFF2-40B4-BE49-F238E27FC236}">
                <a16:creationId xmlns:a16="http://schemas.microsoft.com/office/drawing/2014/main" id="{72BA86B5-2359-419F-A8AE-1B6ACC811C7E}"/>
              </a:ext>
            </a:extLst>
          </p:cNvPr>
          <p:cNvSpPr txBox="1">
            <a:spLocks noChangeArrowheads="1"/>
          </p:cNvSpPr>
          <p:nvPr/>
        </p:nvSpPr>
        <p:spPr bwMode="auto">
          <a:xfrm>
            <a:off x="533400" y="152400"/>
            <a:ext cx="83058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Tài nguyên nước đang bị đe dọa nghiêm trọng. Nguồn nước ô nhiễm và cạn kiệt. Nước sạch càng khan hiếm. Ô nhiễm nước ở các con sông đang ở mức báo động, gây suy giảm sức khỏe cộng đồng và gia tăng bệnh tật.</a:t>
            </a:r>
          </a:p>
        </p:txBody>
      </p:sp>
      <p:sp>
        <p:nvSpPr>
          <p:cNvPr id="11289" name="Text Box 25">
            <a:extLst>
              <a:ext uri="{FF2B5EF4-FFF2-40B4-BE49-F238E27FC236}">
                <a16:creationId xmlns:a16="http://schemas.microsoft.com/office/drawing/2014/main" id="{60E49A0A-4DFD-4ECC-AF19-6092BEA85B1E}"/>
              </a:ext>
            </a:extLst>
          </p:cNvPr>
          <p:cNvSpPr txBox="1">
            <a:spLocks noChangeArrowheads="1"/>
          </p:cNvSpPr>
          <p:nvPr/>
        </p:nvSpPr>
        <p:spPr bwMode="auto">
          <a:xfrm>
            <a:off x="609600" y="2438400"/>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rPr>
              <a:t>Nguyên nhân của hiện trạng trên?</a:t>
            </a:r>
          </a:p>
        </p:txBody>
      </p:sp>
      <p:sp>
        <p:nvSpPr>
          <p:cNvPr id="11290" name="Text Box 26">
            <a:extLst>
              <a:ext uri="{FF2B5EF4-FFF2-40B4-BE49-F238E27FC236}">
                <a16:creationId xmlns:a16="http://schemas.microsoft.com/office/drawing/2014/main" id="{A4491A8F-6671-476F-B903-A585DC8EACC1}"/>
              </a:ext>
            </a:extLst>
          </p:cNvPr>
          <p:cNvSpPr txBox="1">
            <a:spLocks noChangeArrowheads="1"/>
          </p:cNvSpPr>
          <p:nvPr/>
        </p:nvSpPr>
        <p:spPr bwMode="auto">
          <a:xfrm>
            <a:off x="609600" y="2362200"/>
            <a:ext cx="82296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Do nước thải công nghiệp, nước thải sinh hoạt chưa được xử lí đã xả trực tiếp vào nguồn nước mặt.</a:t>
            </a:r>
          </a:p>
          <a:p>
            <a:pPr eaLnBrk="1" hangingPunct="1">
              <a:spcBef>
                <a:spcPct val="50000"/>
              </a:spcBef>
            </a:pPr>
            <a:r>
              <a:rPr lang="en-US" altLang="en-US" sz="2800" b="1"/>
              <a:t>Do khai thác, sử dụng nước không hợp lí nên nước sạch bị cạn kiệt.</a:t>
            </a:r>
          </a:p>
          <a:p>
            <a:pPr eaLnBrk="1" hangingPunct="1">
              <a:spcBef>
                <a:spcPct val="50000"/>
              </a:spcBef>
            </a:pPr>
            <a:r>
              <a:rPr lang="en-US" altLang="en-US" sz="2800" b="1"/>
              <a:t>Người dân ý thức còn kém.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85"/>
                                        </p:tgtEl>
                                        <p:attrNameLst>
                                          <p:attrName>style.visibility</p:attrName>
                                        </p:attrNameLst>
                                      </p:cBhvr>
                                      <p:to>
                                        <p:strVal val="visible"/>
                                      </p:to>
                                    </p:set>
                                    <p:animEffect transition="in" filter="wipe(left)">
                                      <p:cBhvr>
                                        <p:cTn id="7" dur="500"/>
                                        <p:tgtEl>
                                          <p:spTgt spid="112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1285"/>
                                        </p:tgtEl>
                                      </p:cBhvr>
                                    </p:animEffect>
                                    <p:set>
                                      <p:cBhvr>
                                        <p:cTn id="12" dur="1" fill="hold">
                                          <p:stCondLst>
                                            <p:cond delay="499"/>
                                          </p:stCondLst>
                                        </p:cTn>
                                        <p:tgtEl>
                                          <p:spTgt spid="1128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88"/>
                                        </p:tgtEl>
                                        <p:attrNameLst>
                                          <p:attrName>style.visibility</p:attrName>
                                        </p:attrNameLst>
                                      </p:cBhvr>
                                      <p:to>
                                        <p:strVal val="visible"/>
                                      </p:to>
                                    </p:set>
                                    <p:animEffect transition="in" filter="wipe(down)">
                                      <p:cBhvr>
                                        <p:cTn id="17" dur="500"/>
                                        <p:tgtEl>
                                          <p:spTgt spid="112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289">
                                            <p:txEl>
                                              <p:pRg st="0" end="0"/>
                                            </p:txEl>
                                          </p:spTgt>
                                        </p:tgtEl>
                                        <p:attrNameLst>
                                          <p:attrName>style.visibility</p:attrName>
                                        </p:attrNameLst>
                                      </p:cBhvr>
                                      <p:to>
                                        <p:strVal val="visible"/>
                                      </p:to>
                                    </p:set>
                                    <p:animEffect transition="in" filter="wipe(down)">
                                      <p:cBhvr>
                                        <p:cTn id="22" dur="500"/>
                                        <p:tgtEl>
                                          <p:spTgt spid="1128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nodeType="clickEffect">
                                  <p:stCondLst>
                                    <p:cond delay="0"/>
                                  </p:stCondLst>
                                  <p:childTnLst>
                                    <p:animEffect transition="out" filter="box(in)">
                                      <p:cBhvr>
                                        <p:cTn id="26" dur="500"/>
                                        <p:tgtEl>
                                          <p:spTgt spid="11289">
                                            <p:txEl>
                                              <p:pRg st="0" end="0"/>
                                            </p:txEl>
                                          </p:spTgt>
                                        </p:tgtEl>
                                      </p:cBhvr>
                                    </p:animEffect>
                                    <p:set>
                                      <p:cBhvr>
                                        <p:cTn id="27" dur="1" fill="hold">
                                          <p:stCondLst>
                                            <p:cond delay="499"/>
                                          </p:stCondLst>
                                        </p:cTn>
                                        <p:tgtEl>
                                          <p:spTgt spid="11289">
                                            <p:txEl>
                                              <p:pRg st="0" end="0"/>
                                            </p:txEl>
                                          </p:spTgt>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290"/>
                                        </p:tgtEl>
                                        <p:attrNameLst>
                                          <p:attrName>style.visibility</p:attrName>
                                        </p:attrNameLst>
                                      </p:cBhvr>
                                      <p:to>
                                        <p:strVal val="visible"/>
                                      </p:to>
                                    </p:set>
                                    <p:animEffect transition="in" filter="wipe(down)">
                                      <p:cBhvr>
                                        <p:cTn id="32" dur="500"/>
                                        <p:tgtEl>
                                          <p:spTgt spid="112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279"/>
                                        </p:tgtEl>
                                        <p:attrNameLst>
                                          <p:attrName>style.visibility</p:attrName>
                                        </p:attrNameLst>
                                      </p:cBhvr>
                                      <p:to>
                                        <p:strVal val="visible"/>
                                      </p:to>
                                    </p:set>
                                    <p:animEffect transition="in" filter="wipe(down)">
                                      <p:cBhvr>
                                        <p:cTn id="37" dur="5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9" grpId="0"/>
      <p:bldP spid="11285" grpId="0"/>
      <p:bldP spid="11285" grpId="1"/>
      <p:bldP spid="11288" grpId="0"/>
      <p:bldP spid="112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517B5EBC-324D-4989-9493-F9FCF386DA37}"/>
              </a:ext>
            </a:extLst>
          </p:cNvPr>
          <p:cNvSpPr>
            <a:spLocks noChangeArrowheads="1"/>
          </p:cNvSpPr>
          <p:nvPr/>
        </p:nvSpPr>
        <p:spPr bwMode="auto">
          <a:xfrm>
            <a:off x="628650" y="561975"/>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a:solidFill>
                  <a:srgbClr val="FF3300"/>
                </a:solidFill>
              </a:rPr>
              <a:t>SỬ DỤNG HỢP LÍ TÀI NGUYÊN THIÊN NHIÊN</a:t>
            </a:r>
          </a:p>
        </p:txBody>
      </p:sp>
      <p:sp>
        <p:nvSpPr>
          <p:cNvPr id="5125" name="Text Box 5">
            <a:extLst>
              <a:ext uri="{FF2B5EF4-FFF2-40B4-BE49-F238E27FC236}">
                <a16:creationId xmlns:a16="http://schemas.microsoft.com/office/drawing/2014/main" id="{83C66A34-D859-4928-8580-53F8A44F1D47}"/>
              </a:ext>
            </a:extLst>
          </p:cNvPr>
          <p:cNvSpPr txBox="1">
            <a:spLocks noChangeArrowheads="1"/>
          </p:cNvSpPr>
          <p:nvPr/>
        </p:nvSpPr>
        <p:spPr bwMode="auto">
          <a:xfrm>
            <a:off x="228600" y="1935163"/>
            <a:ext cx="8915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Font typeface="Wingdings" panose="05000000000000000000" pitchFamily="2" charset="2"/>
              <a:buNone/>
            </a:pPr>
            <a:r>
              <a:rPr lang="en-US" altLang="en-US" sz="3200" b="1">
                <a:solidFill>
                  <a:srgbClr val="0000FF"/>
                </a:solidFill>
              </a:rPr>
              <a:t>I. </a:t>
            </a:r>
            <a:r>
              <a:rPr lang="en-US" altLang="en-US" sz="3200" b="1" u="sng">
                <a:solidFill>
                  <a:srgbClr val="0000FF"/>
                </a:solidFill>
              </a:rPr>
              <a:t>Các dạng tài nguyên thiên nhiên chủ yếu</a:t>
            </a:r>
            <a:r>
              <a:rPr lang="en-US" altLang="en-US" sz="3200" b="1">
                <a:solidFill>
                  <a:srgbClr val="0000FF"/>
                </a:solidFill>
              </a:rPr>
              <a:t>:</a:t>
            </a:r>
            <a:endParaRPr lang="en-US" altLang="en-US" sz="3200" b="1"/>
          </a:p>
        </p:txBody>
      </p:sp>
      <p:sp>
        <p:nvSpPr>
          <p:cNvPr id="5126" name="Text Box 6">
            <a:extLst>
              <a:ext uri="{FF2B5EF4-FFF2-40B4-BE49-F238E27FC236}">
                <a16:creationId xmlns:a16="http://schemas.microsoft.com/office/drawing/2014/main" id="{1441B655-BF84-401B-B89D-AC35011FCCAE}"/>
              </a:ext>
            </a:extLst>
          </p:cNvPr>
          <p:cNvSpPr txBox="1">
            <a:spLocks noChangeArrowheads="1"/>
          </p:cNvSpPr>
          <p:nvPr/>
        </p:nvSpPr>
        <p:spPr bwMode="auto">
          <a:xfrm>
            <a:off x="152400" y="3048000"/>
            <a:ext cx="8458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accent2"/>
              </a:buClr>
              <a:buFont typeface="Wingdings" panose="05000000000000000000" pitchFamily="2" charset="2"/>
              <a:buNone/>
            </a:pPr>
            <a:r>
              <a:rPr lang="en-US" altLang="en-US" sz="3200" b="1">
                <a:solidFill>
                  <a:srgbClr val="0000FF"/>
                </a:solidFill>
              </a:rPr>
              <a:t>II. </a:t>
            </a:r>
            <a:r>
              <a:rPr lang="en-US" altLang="en-US" sz="3200" b="1" u="sng">
                <a:solidFill>
                  <a:srgbClr val="0000FF"/>
                </a:solidFill>
              </a:rPr>
              <a:t>Sử dụng hợp lí tài nguyên thiên nhiên</a:t>
            </a:r>
            <a:r>
              <a:rPr lang="en-US" altLang="en-US" sz="3200" b="1">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ipe(left)">
                                      <p:cBhvr>
                                        <p:cTn id="7" dur="5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wipe(left)">
                                      <p:cBhvr>
                                        <p:cTn id="1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0" name="Text Box 6">
            <a:extLst>
              <a:ext uri="{FF2B5EF4-FFF2-40B4-BE49-F238E27FC236}">
                <a16:creationId xmlns:a16="http://schemas.microsoft.com/office/drawing/2014/main" id="{54730D75-29BA-49B2-A804-A8A53DD55BA9}"/>
              </a:ext>
            </a:extLst>
          </p:cNvPr>
          <p:cNvSpPr txBox="1">
            <a:spLocks noChangeArrowheads="1"/>
          </p:cNvSpPr>
          <p:nvPr/>
        </p:nvSpPr>
        <p:spPr bwMode="auto">
          <a:xfrm>
            <a:off x="762000" y="3810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rPr>
              <a:t>Biện pháp sử dụng hợp lí tài nguyên nước?</a:t>
            </a:r>
          </a:p>
        </p:txBody>
      </p:sp>
      <p:sp>
        <p:nvSpPr>
          <p:cNvPr id="154631" name="Text Box 7">
            <a:extLst>
              <a:ext uri="{FF2B5EF4-FFF2-40B4-BE49-F238E27FC236}">
                <a16:creationId xmlns:a16="http://schemas.microsoft.com/office/drawing/2014/main" id="{8DD41671-1945-440E-9418-EC8654F32490}"/>
              </a:ext>
            </a:extLst>
          </p:cNvPr>
          <p:cNvSpPr txBox="1">
            <a:spLocks noChangeArrowheads="1"/>
          </p:cNvSpPr>
          <p:nvPr/>
        </p:nvSpPr>
        <p:spPr bwMode="auto">
          <a:xfrm>
            <a:off x="762000" y="990600"/>
            <a:ext cx="8077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 Không làm ô nhiễm và cạn kiệt nguồn nước.</a:t>
            </a:r>
          </a:p>
          <a:p>
            <a:pPr eaLnBrk="1" hangingPunct="1">
              <a:spcBef>
                <a:spcPct val="50000"/>
              </a:spcBef>
            </a:pPr>
            <a:r>
              <a:rPr lang="en-US" altLang="en-US" sz="2800" b="1"/>
              <a:t>+ Bảo vệ khu rừng hiện có và trồng những khu rừng mới. </a:t>
            </a:r>
          </a:p>
        </p:txBody>
      </p:sp>
      <p:sp>
        <p:nvSpPr>
          <p:cNvPr id="154632" name="Text Box 8">
            <a:extLst>
              <a:ext uri="{FF2B5EF4-FFF2-40B4-BE49-F238E27FC236}">
                <a16:creationId xmlns:a16="http://schemas.microsoft.com/office/drawing/2014/main" id="{EA4DA6CA-74C2-4280-B826-F6850E206A3A}"/>
              </a:ext>
            </a:extLst>
          </p:cNvPr>
          <p:cNvSpPr txBox="1">
            <a:spLocks noChangeArrowheads="1"/>
          </p:cNvSpPr>
          <p:nvPr/>
        </p:nvSpPr>
        <p:spPr bwMode="auto">
          <a:xfrm>
            <a:off x="762000" y="2667000"/>
            <a:ext cx="8153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rPr>
              <a:t>Trồng rừng là một trong những biện pháp hữu hiệu bảo vệ tài nguyên nước vì: rừng bao phủ mặt đất, hạn chế bốc hơi nước, hạn chế rửa trôi bề mặt, tạo mạch nước ngầm.</a:t>
            </a:r>
            <a:endParaRPr lang="en-US" altLang="en-US" sz="28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54630"/>
                                        </p:tgtEl>
                                        <p:attrNameLst>
                                          <p:attrName>style.visibility</p:attrName>
                                        </p:attrNameLst>
                                      </p:cBhvr>
                                      <p:to>
                                        <p:strVal val="visible"/>
                                      </p:to>
                                    </p:set>
                                    <p:animEffect transition="in" filter="plus(in)">
                                      <p:cBhvr>
                                        <p:cTn id="7" dur="500"/>
                                        <p:tgtEl>
                                          <p:spTgt spid="1546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54630"/>
                                        </p:tgtEl>
                                      </p:cBhvr>
                                    </p:animEffect>
                                    <p:set>
                                      <p:cBhvr>
                                        <p:cTn id="12" dur="1" fill="hold">
                                          <p:stCondLst>
                                            <p:cond delay="499"/>
                                          </p:stCondLst>
                                        </p:cTn>
                                        <p:tgtEl>
                                          <p:spTgt spid="15463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54631"/>
                                        </p:tgtEl>
                                        <p:attrNameLst>
                                          <p:attrName>style.visibility</p:attrName>
                                        </p:attrNameLst>
                                      </p:cBhvr>
                                      <p:to>
                                        <p:strVal val="visible"/>
                                      </p:to>
                                    </p:set>
                                    <p:animEffect transition="in" filter="diamond(in)">
                                      <p:cBhvr>
                                        <p:cTn id="17" dur="500"/>
                                        <p:tgtEl>
                                          <p:spTgt spid="1546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54632"/>
                                        </p:tgtEl>
                                        <p:attrNameLst>
                                          <p:attrName>style.visibility</p:attrName>
                                        </p:attrNameLst>
                                      </p:cBhvr>
                                      <p:to>
                                        <p:strVal val="visible"/>
                                      </p:to>
                                    </p:set>
                                    <p:animEffect transition="in" filter="plus(in)">
                                      <p:cBhvr>
                                        <p:cTn id="22" dur="500"/>
                                        <p:tgtEl>
                                          <p:spTgt spid="154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0" grpId="0"/>
      <p:bldP spid="154630" grpId="1"/>
      <p:bldP spid="154631" grpId="0"/>
      <p:bldP spid="1546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_tainguyennuoc">
            <a:extLst>
              <a:ext uri="{FF2B5EF4-FFF2-40B4-BE49-F238E27FC236}">
                <a16:creationId xmlns:a16="http://schemas.microsoft.com/office/drawing/2014/main" id="{2CF6C3C9-2BBA-4BF7-8A7C-3417822B9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36004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3" descr="Pic43609">
            <a:extLst>
              <a:ext uri="{FF2B5EF4-FFF2-40B4-BE49-F238E27FC236}">
                <a16:creationId xmlns:a16="http://schemas.microsoft.com/office/drawing/2014/main" id="{59F60FCA-EEBA-45E0-B8B2-932C40E51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8105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4" descr="7">
            <a:extLst>
              <a:ext uri="{FF2B5EF4-FFF2-40B4-BE49-F238E27FC236}">
                <a16:creationId xmlns:a16="http://schemas.microsoft.com/office/drawing/2014/main" id="{DDF7D017-B0F3-4B8D-835F-2347645AB2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038600"/>
            <a:ext cx="305276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5" descr="spout[1]">
            <a:extLst>
              <a:ext uri="{FF2B5EF4-FFF2-40B4-BE49-F238E27FC236}">
                <a16:creationId xmlns:a16="http://schemas.microsoft.com/office/drawing/2014/main" id="{CAFF13CC-0DD1-41B6-879A-D51E35498A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962400"/>
            <a:ext cx="34290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Text Box 6">
            <a:extLst>
              <a:ext uri="{FF2B5EF4-FFF2-40B4-BE49-F238E27FC236}">
                <a16:creationId xmlns:a16="http://schemas.microsoft.com/office/drawing/2014/main" id="{87386B04-0401-4FD7-8162-6BF5CF43AEA8}"/>
              </a:ext>
            </a:extLst>
          </p:cNvPr>
          <p:cNvSpPr txBox="1">
            <a:spLocks noChangeArrowheads="1"/>
          </p:cNvSpPr>
          <p:nvPr/>
        </p:nvSpPr>
        <p:spPr bwMode="auto">
          <a:xfrm>
            <a:off x="609600" y="32766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66FF"/>
                </a:solidFill>
              </a:rPr>
              <a:t>Nhà máy xử lí nước</a:t>
            </a:r>
          </a:p>
        </p:txBody>
      </p:sp>
      <p:sp>
        <p:nvSpPr>
          <p:cNvPr id="98311" name="Text Box 7">
            <a:extLst>
              <a:ext uri="{FF2B5EF4-FFF2-40B4-BE49-F238E27FC236}">
                <a16:creationId xmlns:a16="http://schemas.microsoft.com/office/drawing/2014/main" id="{51DA2B64-FC55-454B-89F8-18B1B12617CD}"/>
              </a:ext>
            </a:extLst>
          </p:cNvPr>
          <p:cNvSpPr txBox="1">
            <a:spLocks noChangeArrowheads="1"/>
          </p:cNvSpPr>
          <p:nvPr/>
        </p:nvSpPr>
        <p:spPr bwMode="auto">
          <a:xfrm>
            <a:off x="5334000" y="3200400"/>
            <a:ext cx="312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66FF"/>
                </a:solidFill>
              </a:rPr>
              <a:t>Nhà máy thủy điện Thác Bà</a:t>
            </a:r>
          </a:p>
        </p:txBody>
      </p:sp>
      <p:sp>
        <p:nvSpPr>
          <p:cNvPr id="98312" name="Text Box 8">
            <a:extLst>
              <a:ext uri="{FF2B5EF4-FFF2-40B4-BE49-F238E27FC236}">
                <a16:creationId xmlns:a16="http://schemas.microsoft.com/office/drawing/2014/main" id="{CCE33F8C-9A20-450A-A10D-E752BFE5379A}"/>
              </a:ext>
            </a:extLst>
          </p:cNvPr>
          <p:cNvSpPr txBox="1">
            <a:spLocks noChangeArrowheads="1"/>
          </p:cNvSpPr>
          <p:nvPr/>
        </p:nvSpPr>
        <p:spPr bwMode="auto">
          <a:xfrm>
            <a:off x="914400" y="6172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66FF"/>
                </a:solidFill>
              </a:rPr>
              <a:t>Nước sạch</a:t>
            </a:r>
          </a:p>
        </p:txBody>
      </p:sp>
      <p:sp>
        <p:nvSpPr>
          <p:cNvPr id="98313" name="Text Box 9">
            <a:extLst>
              <a:ext uri="{FF2B5EF4-FFF2-40B4-BE49-F238E27FC236}">
                <a16:creationId xmlns:a16="http://schemas.microsoft.com/office/drawing/2014/main" id="{B13F457C-ACF7-457B-8487-35340A238B9A}"/>
              </a:ext>
            </a:extLst>
          </p:cNvPr>
          <p:cNvSpPr txBox="1">
            <a:spLocks noChangeArrowheads="1"/>
          </p:cNvSpPr>
          <p:nvPr/>
        </p:nvSpPr>
        <p:spPr bwMode="auto">
          <a:xfrm>
            <a:off x="5410200" y="5883275"/>
            <a:ext cx="289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66FF"/>
                </a:solidFill>
              </a:rPr>
              <a:t>Nước sạch dùng sinh hoạt</a:t>
            </a:r>
          </a:p>
        </p:txBody>
      </p:sp>
      <p:sp>
        <p:nvSpPr>
          <p:cNvPr id="98314" name="Text Box 10">
            <a:extLst>
              <a:ext uri="{FF2B5EF4-FFF2-40B4-BE49-F238E27FC236}">
                <a16:creationId xmlns:a16="http://schemas.microsoft.com/office/drawing/2014/main" id="{A09A86D7-7C80-4DE1-BEB0-0FD588917C9E}"/>
              </a:ext>
            </a:extLst>
          </p:cNvPr>
          <p:cNvSpPr txBox="1">
            <a:spLocks noChangeArrowheads="1"/>
          </p:cNvSpPr>
          <p:nvPr/>
        </p:nvSpPr>
        <p:spPr bwMode="auto">
          <a:xfrm>
            <a:off x="1447800" y="80963"/>
            <a:ext cx="6324600" cy="528637"/>
          </a:xfrm>
          <a:prstGeom prst="rect">
            <a:avLst/>
          </a:prstGeom>
          <a:solidFill>
            <a:srgbClr val="F1F7A7"/>
          </a:solidFill>
          <a:ln w="9525">
            <a:solidFill>
              <a:srgbClr val="0066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66FF"/>
                </a:solidFill>
              </a:rPr>
              <a:t>Sử dụng hợp lí tài nguyên nước</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98314"/>
                                        </p:tgtEl>
                                        <p:attrNameLst>
                                          <p:attrName>style.visibility</p:attrName>
                                        </p:attrNameLst>
                                      </p:cBhvr>
                                      <p:to>
                                        <p:strVal val="visible"/>
                                      </p:to>
                                    </p:set>
                                    <p:anim calcmode="lin" valueType="num">
                                      <p:cBhvr>
                                        <p:cTn id="7" dur="500" decel="50000" fill="hold">
                                          <p:stCondLst>
                                            <p:cond delay="0"/>
                                          </p:stCondLst>
                                        </p:cTn>
                                        <p:tgtEl>
                                          <p:spTgt spid="983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83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8314"/>
                                        </p:tgtEl>
                                        <p:attrNameLst>
                                          <p:attrName>ppt_w</p:attrName>
                                        </p:attrNameLst>
                                      </p:cBhvr>
                                      <p:tavLst>
                                        <p:tav tm="0">
                                          <p:val>
                                            <p:strVal val="#ppt_w*.05"/>
                                          </p:val>
                                        </p:tav>
                                        <p:tav tm="100000">
                                          <p:val>
                                            <p:strVal val="#ppt_w"/>
                                          </p:val>
                                        </p:tav>
                                      </p:tavLst>
                                    </p:anim>
                                    <p:anim calcmode="lin" valueType="num">
                                      <p:cBhvr>
                                        <p:cTn id="10" dur="1000" fill="hold"/>
                                        <p:tgtEl>
                                          <p:spTgt spid="983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83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83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83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83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98306"/>
                                        </p:tgtEl>
                                        <p:attrNameLst>
                                          <p:attrName>style.visibility</p:attrName>
                                        </p:attrNameLst>
                                      </p:cBhvr>
                                      <p:to>
                                        <p:strVal val="visible"/>
                                      </p:to>
                                    </p:set>
                                    <p:animEffect transition="in" filter="wipe(up)">
                                      <p:cBhvr>
                                        <p:cTn id="19" dur="500"/>
                                        <p:tgtEl>
                                          <p:spTgt spid="9830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98310"/>
                                        </p:tgtEl>
                                        <p:attrNameLst>
                                          <p:attrName>style.visibility</p:attrName>
                                        </p:attrNameLst>
                                      </p:cBhvr>
                                      <p:to>
                                        <p:strVal val="visible"/>
                                      </p:to>
                                    </p:set>
                                    <p:animEffect transition="in" filter="wipe(up)">
                                      <p:cBhvr>
                                        <p:cTn id="22" dur="500"/>
                                        <p:tgtEl>
                                          <p:spTgt spid="98310"/>
                                        </p:tgtEl>
                                      </p:cBhvr>
                                    </p:animEffect>
                                  </p:childTnLst>
                                </p:cTn>
                              </p:par>
                              <p:par>
                                <p:cTn id="23" presetID="22" presetClass="entr" presetSubtype="1" fill="hold" nodeType="withEffect">
                                  <p:stCondLst>
                                    <p:cond delay="0"/>
                                  </p:stCondLst>
                                  <p:childTnLst>
                                    <p:set>
                                      <p:cBhvr>
                                        <p:cTn id="24" dur="1" fill="hold">
                                          <p:stCondLst>
                                            <p:cond delay="0"/>
                                          </p:stCondLst>
                                        </p:cTn>
                                        <p:tgtEl>
                                          <p:spTgt spid="98307"/>
                                        </p:tgtEl>
                                        <p:attrNameLst>
                                          <p:attrName>style.visibility</p:attrName>
                                        </p:attrNameLst>
                                      </p:cBhvr>
                                      <p:to>
                                        <p:strVal val="visible"/>
                                      </p:to>
                                    </p:set>
                                    <p:animEffect transition="in" filter="wipe(up)">
                                      <p:cBhvr>
                                        <p:cTn id="25" dur="500"/>
                                        <p:tgtEl>
                                          <p:spTgt spid="9830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8311"/>
                                        </p:tgtEl>
                                        <p:attrNameLst>
                                          <p:attrName>style.visibility</p:attrName>
                                        </p:attrNameLst>
                                      </p:cBhvr>
                                      <p:to>
                                        <p:strVal val="visible"/>
                                      </p:to>
                                    </p:set>
                                    <p:animEffect transition="in" filter="wipe(up)">
                                      <p:cBhvr>
                                        <p:cTn id="28" dur="500"/>
                                        <p:tgtEl>
                                          <p:spTgt spid="983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98309"/>
                                        </p:tgtEl>
                                        <p:attrNameLst>
                                          <p:attrName>style.visibility</p:attrName>
                                        </p:attrNameLst>
                                      </p:cBhvr>
                                      <p:to>
                                        <p:strVal val="visible"/>
                                      </p:to>
                                    </p:set>
                                    <p:animEffect transition="in" filter="diamond(in)">
                                      <p:cBhvr>
                                        <p:cTn id="33" dur="500"/>
                                        <p:tgtEl>
                                          <p:spTgt spid="98309"/>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98312"/>
                                        </p:tgtEl>
                                        <p:attrNameLst>
                                          <p:attrName>style.visibility</p:attrName>
                                        </p:attrNameLst>
                                      </p:cBhvr>
                                      <p:to>
                                        <p:strVal val="visible"/>
                                      </p:to>
                                    </p:set>
                                    <p:animEffect transition="in" filter="diamond(in)">
                                      <p:cBhvr>
                                        <p:cTn id="36" dur="500"/>
                                        <p:tgtEl>
                                          <p:spTgt spid="98312"/>
                                        </p:tgtEl>
                                      </p:cBhvr>
                                    </p:animEffect>
                                  </p:childTnLst>
                                </p:cTn>
                              </p:par>
                              <p:par>
                                <p:cTn id="37" presetID="8" presetClass="entr" presetSubtype="16" fill="hold" nodeType="withEffect">
                                  <p:stCondLst>
                                    <p:cond delay="0"/>
                                  </p:stCondLst>
                                  <p:childTnLst>
                                    <p:set>
                                      <p:cBhvr>
                                        <p:cTn id="38" dur="1" fill="hold">
                                          <p:stCondLst>
                                            <p:cond delay="0"/>
                                          </p:stCondLst>
                                        </p:cTn>
                                        <p:tgtEl>
                                          <p:spTgt spid="98308"/>
                                        </p:tgtEl>
                                        <p:attrNameLst>
                                          <p:attrName>style.visibility</p:attrName>
                                        </p:attrNameLst>
                                      </p:cBhvr>
                                      <p:to>
                                        <p:strVal val="visible"/>
                                      </p:to>
                                    </p:set>
                                    <p:animEffect transition="in" filter="diamond(in)">
                                      <p:cBhvr>
                                        <p:cTn id="39" dur="500"/>
                                        <p:tgtEl>
                                          <p:spTgt spid="98308"/>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98313"/>
                                        </p:tgtEl>
                                        <p:attrNameLst>
                                          <p:attrName>style.visibility</p:attrName>
                                        </p:attrNameLst>
                                      </p:cBhvr>
                                      <p:to>
                                        <p:strVal val="visible"/>
                                      </p:to>
                                    </p:set>
                                    <p:animEffect transition="in" filter="diamond(in)">
                                      <p:cBhvr>
                                        <p:cTn id="42" dur="500"/>
                                        <p:tgtEl>
                                          <p:spTgt spid="98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p:bldP spid="98311" grpId="0"/>
      <p:bldP spid="98312" grpId="0"/>
      <p:bldP spid="98313" grpId="0"/>
      <p:bldP spid="983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FC2B2FE-1CC9-429D-9D84-7DD62CA5A0C8}"/>
              </a:ext>
            </a:extLst>
          </p:cNvPr>
          <p:cNvSpPr>
            <a:spLocks noChangeArrowheads="1"/>
          </p:cNvSpPr>
          <p:nvPr/>
        </p:nvSpPr>
        <p:spPr bwMode="auto">
          <a:xfrm>
            <a:off x="628650" y="4572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a:solidFill>
                  <a:srgbClr val="FF3300"/>
                </a:solidFill>
              </a:rPr>
              <a:t>SỬ DỤNG HỢP LÍ TÀI NGUYÊN THIÊN NHIÊN</a:t>
            </a:r>
          </a:p>
        </p:txBody>
      </p:sp>
      <p:sp>
        <p:nvSpPr>
          <p:cNvPr id="34819" name="Text Box 3">
            <a:extLst>
              <a:ext uri="{FF2B5EF4-FFF2-40B4-BE49-F238E27FC236}">
                <a16:creationId xmlns:a16="http://schemas.microsoft.com/office/drawing/2014/main" id="{7BDF4F6E-5275-424A-9330-673FB616E195}"/>
              </a:ext>
            </a:extLst>
          </p:cNvPr>
          <p:cNvSpPr txBox="1">
            <a:spLocks noChangeArrowheads="1"/>
          </p:cNvSpPr>
          <p:nvPr/>
        </p:nvSpPr>
        <p:spPr bwMode="auto">
          <a:xfrm>
            <a:off x="228600" y="15240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Font typeface="Wingdings" panose="05000000000000000000" pitchFamily="2" charset="2"/>
              <a:buNone/>
            </a:pPr>
            <a:r>
              <a:rPr lang="en-US" altLang="en-US" sz="3200" b="1">
                <a:solidFill>
                  <a:srgbClr val="0000FF"/>
                </a:solidFill>
              </a:rPr>
              <a:t>I. </a:t>
            </a:r>
            <a:r>
              <a:rPr lang="en-US" altLang="en-US" sz="3200" b="1" u="sng">
                <a:solidFill>
                  <a:srgbClr val="0000FF"/>
                </a:solidFill>
              </a:rPr>
              <a:t>Các dạng tài nguyên thiên nhiên chủ yếu</a:t>
            </a:r>
            <a:r>
              <a:rPr lang="en-US" altLang="en-US" sz="3200" b="1">
                <a:solidFill>
                  <a:srgbClr val="0000FF"/>
                </a:solidFill>
              </a:rPr>
              <a:t>:</a:t>
            </a:r>
            <a:endParaRPr lang="en-US" altLang="en-US" sz="3200" b="1"/>
          </a:p>
        </p:txBody>
      </p:sp>
      <p:sp>
        <p:nvSpPr>
          <p:cNvPr id="34820" name="Text Box 4">
            <a:extLst>
              <a:ext uri="{FF2B5EF4-FFF2-40B4-BE49-F238E27FC236}">
                <a16:creationId xmlns:a16="http://schemas.microsoft.com/office/drawing/2014/main" id="{415386E8-E9BD-4718-8B2C-C5DFC7CDBC79}"/>
              </a:ext>
            </a:extLst>
          </p:cNvPr>
          <p:cNvSpPr txBox="1">
            <a:spLocks noChangeArrowheads="1"/>
          </p:cNvSpPr>
          <p:nvPr/>
        </p:nvSpPr>
        <p:spPr bwMode="auto">
          <a:xfrm>
            <a:off x="152400" y="2057400"/>
            <a:ext cx="8458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accent2"/>
              </a:buClr>
              <a:buFont typeface="Wingdings" panose="05000000000000000000" pitchFamily="2" charset="2"/>
              <a:buNone/>
            </a:pPr>
            <a:r>
              <a:rPr lang="en-US" altLang="en-US" sz="3200" b="1">
                <a:solidFill>
                  <a:srgbClr val="0000FF"/>
                </a:solidFill>
              </a:rPr>
              <a:t>II. </a:t>
            </a:r>
            <a:r>
              <a:rPr lang="en-US" altLang="en-US" sz="3200" b="1" u="sng">
                <a:solidFill>
                  <a:srgbClr val="0000FF"/>
                </a:solidFill>
              </a:rPr>
              <a:t>Sử dụng hợp lí tài nguyên thiên nhiên</a:t>
            </a:r>
            <a:r>
              <a:rPr lang="en-US" altLang="en-US" sz="3200" b="1">
                <a:solidFill>
                  <a:srgbClr val="0000FF"/>
                </a:solidFill>
              </a:rPr>
              <a:t>:</a:t>
            </a:r>
          </a:p>
        </p:txBody>
      </p:sp>
      <p:sp>
        <p:nvSpPr>
          <p:cNvPr id="34821" name="Text Box 6">
            <a:extLst>
              <a:ext uri="{FF2B5EF4-FFF2-40B4-BE49-F238E27FC236}">
                <a16:creationId xmlns:a16="http://schemas.microsoft.com/office/drawing/2014/main" id="{49EC9477-9E34-49BC-9904-FF51D1EDA815}"/>
              </a:ext>
            </a:extLst>
          </p:cNvPr>
          <p:cNvSpPr txBox="1">
            <a:spLocks noChangeArrowheads="1"/>
          </p:cNvSpPr>
          <p:nvPr/>
        </p:nvSpPr>
        <p:spPr bwMode="auto">
          <a:xfrm>
            <a:off x="762000" y="2514600"/>
            <a:ext cx="594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1. </a:t>
            </a:r>
            <a:r>
              <a:rPr lang="en-US" altLang="en-US" sz="2800" b="1" u="sng"/>
              <a:t>Sử dụng hợp lí tài nguyên đất</a:t>
            </a:r>
            <a:r>
              <a:rPr lang="en-US" altLang="en-US" sz="2800" b="1"/>
              <a:t>:</a:t>
            </a:r>
          </a:p>
        </p:txBody>
      </p:sp>
      <p:sp>
        <p:nvSpPr>
          <p:cNvPr id="34822" name="Text Box 7">
            <a:extLst>
              <a:ext uri="{FF2B5EF4-FFF2-40B4-BE49-F238E27FC236}">
                <a16:creationId xmlns:a16="http://schemas.microsoft.com/office/drawing/2014/main" id="{FB8CF1F2-E509-4361-8DB9-58610684B709}"/>
              </a:ext>
            </a:extLst>
          </p:cNvPr>
          <p:cNvSpPr txBox="1">
            <a:spLocks noChangeArrowheads="1"/>
          </p:cNvSpPr>
          <p:nvPr/>
        </p:nvSpPr>
        <p:spPr bwMode="auto">
          <a:xfrm>
            <a:off x="1066800" y="5105400"/>
            <a:ext cx="640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34823" name="Text Box 9">
            <a:extLst>
              <a:ext uri="{FF2B5EF4-FFF2-40B4-BE49-F238E27FC236}">
                <a16:creationId xmlns:a16="http://schemas.microsoft.com/office/drawing/2014/main" id="{4ADC804B-0DAE-4656-9489-0FB88812B768}"/>
              </a:ext>
            </a:extLst>
          </p:cNvPr>
          <p:cNvSpPr txBox="1">
            <a:spLocks noChangeArrowheads="1"/>
          </p:cNvSpPr>
          <p:nvPr/>
        </p:nvSpPr>
        <p:spPr bwMode="auto">
          <a:xfrm>
            <a:off x="762000" y="3048000"/>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2. </a:t>
            </a:r>
            <a:r>
              <a:rPr lang="en-US" altLang="en-US" sz="2800" b="1" u="sng"/>
              <a:t>Sử dụng hợp lí tài nguyên nước</a:t>
            </a:r>
            <a:r>
              <a:rPr lang="en-US" altLang="en-US" sz="2800" b="1"/>
              <a:t>:</a:t>
            </a:r>
          </a:p>
        </p:txBody>
      </p:sp>
      <p:sp>
        <p:nvSpPr>
          <p:cNvPr id="122891" name="Text Box 11">
            <a:extLst>
              <a:ext uri="{FF2B5EF4-FFF2-40B4-BE49-F238E27FC236}">
                <a16:creationId xmlns:a16="http://schemas.microsoft.com/office/drawing/2014/main" id="{C5784519-B0AD-44A3-9D5B-F8D0525D94C1}"/>
              </a:ext>
            </a:extLst>
          </p:cNvPr>
          <p:cNvSpPr txBox="1">
            <a:spLocks noChangeArrowheads="1"/>
          </p:cNvSpPr>
          <p:nvPr/>
        </p:nvSpPr>
        <p:spPr bwMode="auto">
          <a:xfrm>
            <a:off x="304800" y="3505200"/>
            <a:ext cx="88392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i="1">
                <a:solidFill>
                  <a:srgbClr val="6600FF"/>
                </a:solidFill>
              </a:rPr>
              <a:t>- Nước là nhu cầu không thể thiếu của mọi sinh vật trên Trái Đất.</a:t>
            </a:r>
          </a:p>
          <a:p>
            <a:pPr eaLnBrk="1" hangingPunct="1">
              <a:spcBef>
                <a:spcPct val="50000"/>
              </a:spcBef>
            </a:pPr>
            <a:r>
              <a:rPr lang="en-US" altLang="en-US" sz="2800" b="1" i="1">
                <a:solidFill>
                  <a:srgbClr val="6600FF"/>
                </a:solidFill>
              </a:rPr>
              <a:t>- Nước đang bị ô nhiễm và đang có nguy cơ bị cạn kiệt.</a:t>
            </a:r>
          </a:p>
          <a:p>
            <a:pPr eaLnBrk="1" hangingPunct="1">
              <a:spcBef>
                <a:spcPct val="50000"/>
              </a:spcBef>
            </a:pPr>
            <a:r>
              <a:rPr lang="en-US" altLang="en-US" sz="2800" b="1" i="1">
                <a:solidFill>
                  <a:srgbClr val="6600FF"/>
                </a:solidFill>
                <a:sym typeface="Wingdings" panose="05000000000000000000" pitchFamily="2" charset="2"/>
              </a:rPr>
              <a:t> Sử dụng hợp lí nguồn tài nguyên nước là không làm ô nhiễm và cạn kiệt nguồn nước.</a:t>
            </a:r>
            <a:endParaRPr lang="en-US" altLang="en-US" sz="2800" b="1" i="1">
              <a:solidFill>
                <a:srgbClr val="66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2891"/>
                                        </p:tgtEl>
                                        <p:attrNameLst>
                                          <p:attrName>style.visibility</p:attrName>
                                        </p:attrNameLst>
                                      </p:cBhvr>
                                      <p:to>
                                        <p:strVal val="visible"/>
                                      </p:to>
                                    </p:set>
                                    <p:animEffect transition="in" filter="wipe(up)">
                                      <p:cBhvr>
                                        <p:cTn id="7" dur="500"/>
                                        <p:tgtEl>
                                          <p:spTgt spid="122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901CFE0-5ABD-4FF5-844C-3062D66E7368}"/>
              </a:ext>
            </a:extLst>
          </p:cNvPr>
          <p:cNvSpPr>
            <a:spLocks noChangeArrowheads="1"/>
          </p:cNvSpPr>
          <p:nvPr/>
        </p:nvSpPr>
        <p:spPr bwMode="auto">
          <a:xfrm>
            <a:off x="628650" y="4572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a:solidFill>
                  <a:srgbClr val="FF3300"/>
                </a:solidFill>
              </a:rPr>
              <a:t>SỬ DỤNG HỢP LÍ TÀI NGUYÊN THIÊN NHIÊN</a:t>
            </a:r>
          </a:p>
        </p:txBody>
      </p:sp>
      <p:sp>
        <p:nvSpPr>
          <p:cNvPr id="35843" name="Text Box 3">
            <a:extLst>
              <a:ext uri="{FF2B5EF4-FFF2-40B4-BE49-F238E27FC236}">
                <a16:creationId xmlns:a16="http://schemas.microsoft.com/office/drawing/2014/main" id="{97107C12-29A0-4822-B51B-680F61C8B263}"/>
              </a:ext>
            </a:extLst>
          </p:cNvPr>
          <p:cNvSpPr txBox="1">
            <a:spLocks noChangeArrowheads="1"/>
          </p:cNvSpPr>
          <p:nvPr/>
        </p:nvSpPr>
        <p:spPr bwMode="auto">
          <a:xfrm>
            <a:off x="228600" y="15240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Font typeface="Wingdings" panose="05000000000000000000" pitchFamily="2" charset="2"/>
              <a:buNone/>
            </a:pPr>
            <a:r>
              <a:rPr lang="en-US" altLang="en-US" sz="3200" b="1">
                <a:solidFill>
                  <a:srgbClr val="0000FF"/>
                </a:solidFill>
              </a:rPr>
              <a:t>I. </a:t>
            </a:r>
            <a:r>
              <a:rPr lang="en-US" altLang="en-US" sz="3200" b="1" u="sng">
                <a:solidFill>
                  <a:srgbClr val="0000FF"/>
                </a:solidFill>
              </a:rPr>
              <a:t>Các dạng tài nguyên thiên nhiên chủ yếu</a:t>
            </a:r>
            <a:r>
              <a:rPr lang="en-US" altLang="en-US" sz="3200" b="1">
                <a:solidFill>
                  <a:srgbClr val="0000FF"/>
                </a:solidFill>
              </a:rPr>
              <a:t>:</a:t>
            </a:r>
            <a:endParaRPr lang="en-US" altLang="en-US" sz="3200" b="1"/>
          </a:p>
        </p:txBody>
      </p:sp>
      <p:sp>
        <p:nvSpPr>
          <p:cNvPr id="35844" name="Text Box 4">
            <a:extLst>
              <a:ext uri="{FF2B5EF4-FFF2-40B4-BE49-F238E27FC236}">
                <a16:creationId xmlns:a16="http://schemas.microsoft.com/office/drawing/2014/main" id="{51460BE2-8EED-410E-BF87-A8D12488FBCF}"/>
              </a:ext>
            </a:extLst>
          </p:cNvPr>
          <p:cNvSpPr txBox="1">
            <a:spLocks noChangeArrowheads="1"/>
          </p:cNvSpPr>
          <p:nvPr/>
        </p:nvSpPr>
        <p:spPr bwMode="auto">
          <a:xfrm>
            <a:off x="152400" y="2057400"/>
            <a:ext cx="8458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accent2"/>
              </a:buClr>
              <a:buFont typeface="Wingdings" panose="05000000000000000000" pitchFamily="2" charset="2"/>
              <a:buNone/>
            </a:pPr>
            <a:r>
              <a:rPr lang="en-US" altLang="en-US" sz="3200" b="1">
                <a:solidFill>
                  <a:srgbClr val="0000FF"/>
                </a:solidFill>
              </a:rPr>
              <a:t>II. </a:t>
            </a:r>
            <a:r>
              <a:rPr lang="en-US" altLang="en-US" sz="3200" b="1" u="sng">
                <a:solidFill>
                  <a:srgbClr val="0000FF"/>
                </a:solidFill>
              </a:rPr>
              <a:t>Sử dụng hợp lí tài nguyên thiên nhiên</a:t>
            </a:r>
            <a:r>
              <a:rPr lang="en-US" altLang="en-US" sz="3200" b="1">
                <a:solidFill>
                  <a:srgbClr val="0000FF"/>
                </a:solidFill>
              </a:rPr>
              <a:t>:</a:t>
            </a:r>
          </a:p>
        </p:txBody>
      </p:sp>
      <p:sp>
        <p:nvSpPr>
          <p:cNvPr id="35845" name="Text Box 6">
            <a:extLst>
              <a:ext uri="{FF2B5EF4-FFF2-40B4-BE49-F238E27FC236}">
                <a16:creationId xmlns:a16="http://schemas.microsoft.com/office/drawing/2014/main" id="{4AEBCF80-203C-44E6-BCF7-55D82E23160B}"/>
              </a:ext>
            </a:extLst>
          </p:cNvPr>
          <p:cNvSpPr txBox="1">
            <a:spLocks noChangeArrowheads="1"/>
          </p:cNvSpPr>
          <p:nvPr/>
        </p:nvSpPr>
        <p:spPr bwMode="auto">
          <a:xfrm>
            <a:off x="762000" y="2514600"/>
            <a:ext cx="594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1. </a:t>
            </a:r>
            <a:r>
              <a:rPr lang="en-US" altLang="en-US" sz="2800" b="1" u="sng"/>
              <a:t>Sử dụng hợp lí tài nguyên đất</a:t>
            </a:r>
            <a:r>
              <a:rPr lang="en-US" altLang="en-US" sz="2800" b="1"/>
              <a:t>:</a:t>
            </a:r>
          </a:p>
        </p:txBody>
      </p:sp>
      <p:sp>
        <p:nvSpPr>
          <p:cNvPr id="35846" name="Text Box 7">
            <a:extLst>
              <a:ext uri="{FF2B5EF4-FFF2-40B4-BE49-F238E27FC236}">
                <a16:creationId xmlns:a16="http://schemas.microsoft.com/office/drawing/2014/main" id="{3C0E77EE-B2C1-450E-BE27-782A5588BD2A}"/>
              </a:ext>
            </a:extLst>
          </p:cNvPr>
          <p:cNvSpPr txBox="1">
            <a:spLocks noChangeArrowheads="1"/>
          </p:cNvSpPr>
          <p:nvPr/>
        </p:nvSpPr>
        <p:spPr bwMode="auto">
          <a:xfrm>
            <a:off x="1066800" y="5105400"/>
            <a:ext cx="640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35847" name="Text Box 8">
            <a:extLst>
              <a:ext uri="{FF2B5EF4-FFF2-40B4-BE49-F238E27FC236}">
                <a16:creationId xmlns:a16="http://schemas.microsoft.com/office/drawing/2014/main" id="{C10C67EC-9797-4A6A-9B0D-79EAE5AF1EE0}"/>
              </a:ext>
            </a:extLst>
          </p:cNvPr>
          <p:cNvSpPr txBox="1">
            <a:spLocks noChangeArrowheads="1"/>
          </p:cNvSpPr>
          <p:nvPr/>
        </p:nvSpPr>
        <p:spPr bwMode="auto">
          <a:xfrm>
            <a:off x="762000" y="3048000"/>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2. </a:t>
            </a:r>
            <a:r>
              <a:rPr lang="en-US" altLang="en-US" sz="2800" b="1" u="sng"/>
              <a:t>Sử dụng hợp lí tài nguyên nước</a:t>
            </a:r>
            <a:r>
              <a:rPr lang="en-US" altLang="en-US" sz="2800" b="1"/>
              <a:t>:</a:t>
            </a:r>
          </a:p>
        </p:txBody>
      </p:sp>
      <p:sp>
        <p:nvSpPr>
          <p:cNvPr id="123915" name="Text Box 11">
            <a:extLst>
              <a:ext uri="{FF2B5EF4-FFF2-40B4-BE49-F238E27FC236}">
                <a16:creationId xmlns:a16="http://schemas.microsoft.com/office/drawing/2014/main" id="{867A2D44-027F-440A-9B2E-F009A4CF5B5D}"/>
              </a:ext>
            </a:extLst>
          </p:cNvPr>
          <p:cNvSpPr txBox="1">
            <a:spLocks noChangeArrowheads="1"/>
          </p:cNvSpPr>
          <p:nvPr/>
        </p:nvSpPr>
        <p:spPr bwMode="auto">
          <a:xfrm>
            <a:off x="762000" y="3505200"/>
            <a:ext cx="617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3. </a:t>
            </a:r>
            <a:r>
              <a:rPr lang="en-US" altLang="en-US" sz="2800" b="1" u="sng"/>
              <a:t>Sử dụng hợp lí tài nguyên rừng</a:t>
            </a:r>
            <a:r>
              <a:rPr lang="en-US" altLang="en-US" sz="2800" b="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3915"/>
                                        </p:tgtEl>
                                        <p:attrNameLst>
                                          <p:attrName>style.visibility</p:attrName>
                                        </p:attrNameLst>
                                      </p:cBhvr>
                                      <p:to>
                                        <p:strVal val="visible"/>
                                      </p:to>
                                    </p:set>
                                    <p:animEffect transition="in" filter="wipe(down)">
                                      <p:cBhvr>
                                        <p:cTn id="7" dur="500"/>
                                        <p:tgtEl>
                                          <p:spTgt spid="123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8" descr="Rocky%20Forest%20Path">
            <a:extLst>
              <a:ext uri="{FF2B5EF4-FFF2-40B4-BE49-F238E27FC236}">
                <a16:creationId xmlns:a16="http://schemas.microsoft.com/office/drawing/2014/main" id="{5A7CD295-A504-4D11-98DA-3D59F71C4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Text Box 5">
            <a:extLst>
              <a:ext uri="{FF2B5EF4-FFF2-40B4-BE49-F238E27FC236}">
                <a16:creationId xmlns:a16="http://schemas.microsoft.com/office/drawing/2014/main" id="{83B12976-C681-4454-9CAB-6714E6C148D7}"/>
              </a:ext>
            </a:extLst>
          </p:cNvPr>
          <p:cNvSpPr txBox="1">
            <a:spLocks noChangeArrowheads="1"/>
          </p:cNvSpPr>
          <p:nvPr/>
        </p:nvSpPr>
        <p:spPr bwMode="auto">
          <a:xfrm>
            <a:off x="838200" y="4114800"/>
            <a:ext cx="79248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t>Em hãy cho biết hiện trạng rừng ở Việt Nam?</a:t>
            </a:r>
          </a:p>
        </p:txBody>
      </p:sp>
      <p:sp>
        <p:nvSpPr>
          <p:cNvPr id="36868" name="Text Box 6">
            <a:extLst>
              <a:ext uri="{FF2B5EF4-FFF2-40B4-BE49-F238E27FC236}">
                <a16:creationId xmlns:a16="http://schemas.microsoft.com/office/drawing/2014/main" id="{0CDE7045-1DD1-4440-9374-959CCD1DD8F8}"/>
              </a:ext>
            </a:extLst>
          </p:cNvPr>
          <p:cNvSpPr txBox="1">
            <a:spLocks noChangeArrowheads="1"/>
          </p:cNvSpPr>
          <p:nvPr/>
        </p:nvSpPr>
        <p:spPr bwMode="auto">
          <a:xfrm>
            <a:off x="762000" y="4800600"/>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45416" name="Text Box 8">
            <a:extLst>
              <a:ext uri="{FF2B5EF4-FFF2-40B4-BE49-F238E27FC236}">
                <a16:creationId xmlns:a16="http://schemas.microsoft.com/office/drawing/2014/main" id="{628B210C-DB1C-4D41-8B76-844A4E6F5DF1}"/>
              </a:ext>
            </a:extLst>
          </p:cNvPr>
          <p:cNvSpPr txBox="1">
            <a:spLocks noChangeArrowheads="1"/>
          </p:cNvSpPr>
          <p:nvPr/>
        </p:nvSpPr>
        <p:spPr bwMode="auto">
          <a:xfrm>
            <a:off x="685800" y="4038600"/>
            <a:ext cx="8305800" cy="1800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Tốc độ phá rừng ngày càng gia tăng, rừng bị khai thác quá mức nên nghèo kiệt, hệ sinh thái rừng bị phá hủy. Nhiều loại sinh vật rừng đang đứng trước nguy cơ tuyệt chủng.</a:t>
            </a:r>
          </a:p>
        </p:txBody>
      </p:sp>
      <p:sp>
        <p:nvSpPr>
          <p:cNvPr id="145418" name="Text Box 10">
            <a:extLst>
              <a:ext uri="{FF2B5EF4-FFF2-40B4-BE49-F238E27FC236}">
                <a16:creationId xmlns:a16="http://schemas.microsoft.com/office/drawing/2014/main" id="{E38798A9-E430-413A-84CA-3CF28EEDB240}"/>
              </a:ext>
            </a:extLst>
          </p:cNvPr>
          <p:cNvSpPr txBox="1">
            <a:spLocks noChangeArrowheads="1"/>
          </p:cNvSpPr>
          <p:nvPr/>
        </p:nvSpPr>
        <p:spPr bwMode="auto">
          <a:xfrm>
            <a:off x="1295400" y="4648200"/>
            <a:ext cx="62484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Nguyên nhân của hiện trạng trên?</a:t>
            </a:r>
          </a:p>
        </p:txBody>
      </p:sp>
      <p:sp>
        <p:nvSpPr>
          <p:cNvPr id="145419" name="Text Box 11">
            <a:extLst>
              <a:ext uri="{FF2B5EF4-FFF2-40B4-BE49-F238E27FC236}">
                <a16:creationId xmlns:a16="http://schemas.microsoft.com/office/drawing/2014/main" id="{AE4A7589-F84C-40FD-AC5F-9B4D67384A73}"/>
              </a:ext>
            </a:extLst>
          </p:cNvPr>
          <p:cNvSpPr txBox="1">
            <a:spLocks noChangeArrowheads="1"/>
          </p:cNvSpPr>
          <p:nvPr/>
        </p:nvSpPr>
        <p:spPr bwMode="auto">
          <a:xfrm>
            <a:off x="762000" y="3990975"/>
            <a:ext cx="8229600" cy="1800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Rừng bị chặt phá bừa bãi do du canh, du cư, xây dựng đô thị, đường sá, khu công nghiệp,… chiến tranh hóa học và cháy rừng cũng làm rừng bị phá.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p:cTn id="7" dur="500" fill="hold"/>
                                        <p:tgtEl>
                                          <p:spTgt spid="46088"/>
                                        </p:tgtEl>
                                        <p:attrNameLst>
                                          <p:attrName>ppt_w</p:attrName>
                                        </p:attrNameLst>
                                      </p:cBhvr>
                                      <p:tavLst>
                                        <p:tav tm="0">
                                          <p:val>
                                            <p:fltVal val="0"/>
                                          </p:val>
                                        </p:tav>
                                        <p:tav tm="100000">
                                          <p:val>
                                            <p:strVal val="#ppt_w"/>
                                          </p:val>
                                        </p:tav>
                                      </p:tavLst>
                                    </p:anim>
                                    <p:anim calcmode="lin" valueType="num">
                                      <p:cBhvr>
                                        <p:cTn id="8" dur="500" fill="hold"/>
                                        <p:tgtEl>
                                          <p:spTgt spid="4608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5413"/>
                                        </p:tgtEl>
                                        <p:attrNameLst>
                                          <p:attrName>style.visibility</p:attrName>
                                        </p:attrNameLst>
                                      </p:cBhvr>
                                      <p:to>
                                        <p:strVal val="visible"/>
                                      </p:to>
                                    </p:set>
                                    <p:animEffect transition="in" filter="fade">
                                      <p:cBhvr>
                                        <p:cTn id="13" dur="2000"/>
                                        <p:tgtEl>
                                          <p:spTgt spid="1454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145413"/>
                                        </p:tgtEl>
                                      </p:cBhvr>
                                    </p:animEffect>
                                    <p:set>
                                      <p:cBhvr>
                                        <p:cTn id="18" dur="1" fill="hold">
                                          <p:stCondLst>
                                            <p:cond delay="499"/>
                                          </p:stCondLst>
                                        </p:cTn>
                                        <p:tgtEl>
                                          <p:spTgt spid="14541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5416"/>
                                        </p:tgtEl>
                                        <p:attrNameLst>
                                          <p:attrName>style.visibility</p:attrName>
                                        </p:attrNameLst>
                                      </p:cBhvr>
                                      <p:to>
                                        <p:strVal val="visible"/>
                                      </p:to>
                                    </p:set>
                                    <p:animEffect transition="in" filter="fade">
                                      <p:cBhvr>
                                        <p:cTn id="23" dur="500"/>
                                        <p:tgtEl>
                                          <p:spTgt spid="1454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xit" presetSubtype="10" fill="hold" grpId="1" nodeType="clickEffect">
                                  <p:stCondLst>
                                    <p:cond delay="0"/>
                                  </p:stCondLst>
                                  <p:childTnLst>
                                    <p:animEffect transition="out" filter="checkerboard(across)">
                                      <p:cBhvr>
                                        <p:cTn id="27" dur="500"/>
                                        <p:tgtEl>
                                          <p:spTgt spid="145416"/>
                                        </p:tgtEl>
                                      </p:cBhvr>
                                    </p:animEffect>
                                    <p:set>
                                      <p:cBhvr>
                                        <p:cTn id="28" dur="1" fill="hold">
                                          <p:stCondLst>
                                            <p:cond delay="499"/>
                                          </p:stCondLst>
                                        </p:cTn>
                                        <p:tgtEl>
                                          <p:spTgt spid="145416"/>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5418"/>
                                        </p:tgtEl>
                                        <p:attrNameLst>
                                          <p:attrName>style.visibility</p:attrName>
                                        </p:attrNameLst>
                                      </p:cBhvr>
                                      <p:to>
                                        <p:strVal val="visible"/>
                                      </p:to>
                                    </p:set>
                                    <p:animEffect transition="in" filter="fade">
                                      <p:cBhvr>
                                        <p:cTn id="33" dur="500"/>
                                        <p:tgtEl>
                                          <p:spTgt spid="14541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xit" presetSubtype="16" fill="hold" grpId="1" nodeType="clickEffect">
                                  <p:stCondLst>
                                    <p:cond delay="0"/>
                                  </p:stCondLst>
                                  <p:childTnLst>
                                    <p:animEffect transition="out" filter="diamond(in)">
                                      <p:cBhvr>
                                        <p:cTn id="37" dur="2000"/>
                                        <p:tgtEl>
                                          <p:spTgt spid="145418"/>
                                        </p:tgtEl>
                                      </p:cBhvr>
                                    </p:animEffect>
                                    <p:set>
                                      <p:cBhvr>
                                        <p:cTn id="38" dur="1" fill="hold">
                                          <p:stCondLst>
                                            <p:cond delay="1999"/>
                                          </p:stCondLst>
                                        </p:cTn>
                                        <p:tgtEl>
                                          <p:spTgt spid="145418"/>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5419"/>
                                        </p:tgtEl>
                                        <p:attrNameLst>
                                          <p:attrName>style.visibility</p:attrName>
                                        </p:attrNameLst>
                                      </p:cBhvr>
                                      <p:to>
                                        <p:strVal val="visible"/>
                                      </p:to>
                                    </p:set>
                                    <p:animEffect transition="in" filter="fade">
                                      <p:cBhvr>
                                        <p:cTn id="43" dur="500"/>
                                        <p:tgtEl>
                                          <p:spTgt spid="145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animBg="1"/>
      <p:bldP spid="145413" grpId="1" animBg="1"/>
      <p:bldP spid="145416" grpId="0" animBg="1"/>
      <p:bldP spid="145416" grpId="1" animBg="1"/>
      <p:bldP spid="145418" grpId="0" animBg="1"/>
      <p:bldP spid="145418" grpId="1" animBg="1"/>
      <p:bldP spid="1454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mat_rung_do_canh_tac_ko_hop_li">
            <a:extLst>
              <a:ext uri="{FF2B5EF4-FFF2-40B4-BE49-F238E27FC236}">
                <a16:creationId xmlns:a16="http://schemas.microsoft.com/office/drawing/2014/main" id="{ABA10EFA-5124-41C0-8BD5-2D2E1C902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534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4277"/>
                                        </p:tgtEl>
                                        <p:attrNameLst>
                                          <p:attrName>style.visibility</p:attrName>
                                        </p:attrNameLst>
                                      </p:cBhvr>
                                      <p:to>
                                        <p:strVal val="visible"/>
                                      </p:to>
                                    </p:set>
                                    <p:anim calcmode="lin" valueType="num">
                                      <p:cBhvr>
                                        <p:cTn id="7" dur="1000" fill="hold"/>
                                        <p:tgtEl>
                                          <p:spTgt spid="54277"/>
                                        </p:tgtEl>
                                        <p:attrNameLst>
                                          <p:attrName>ppt_w</p:attrName>
                                        </p:attrNameLst>
                                      </p:cBhvr>
                                      <p:tavLst>
                                        <p:tav tm="0">
                                          <p:val>
                                            <p:strVal val="#ppt_w+.3"/>
                                          </p:val>
                                        </p:tav>
                                        <p:tav tm="100000">
                                          <p:val>
                                            <p:strVal val="#ppt_w"/>
                                          </p:val>
                                        </p:tav>
                                      </p:tavLst>
                                    </p:anim>
                                    <p:anim calcmode="lin" valueType="num">
                                      <p:cBhvr>
                                        <p:cTn id="8" dur="1000" fill="hold"/>
                                        <p:tgtEl>
                                          <p:spTgt spid="54277"/>
                                        </p:tgtEl>
                                        <p:attrNameLst>
                                          <p:attrName>ppt_h</p:attrName>
                                        </p:attrNameLst>
                                      </p:cBhvr>
                                      <p:tavLst>
                                        <p:tav tm="0">
                                          <p:val>
                                            <p:strVal val="#ppt_h"/>
                                          </p:val>
                                        </p:tav>
                                        <p:tav tm="100000">
                                          <p:val>
                                            <p:strVal val="#ppt_h"/>
                                          </p:val>
                                        </p:tav>
                                      </p:tavLst>
                                    </p:anim>
                                    <p:animEffect transition="in" filter="fade">
                                      <p:cBhvr>
                                        <p:cTn id="9" dur="10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Chat pha rung">
            <a:extLst>
              <a:ext uri="{FF2B5EF4-FFF2-40B4-BE49-F238E27FC236}">
                <a16:creationId xmlns:a16="http://schemas.microsoft.com/office/drawing/2014/main" id="{7CFA9476-8A23-47F8-B64F-A8CBA6487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95250"/>
            <a:ext cx="40767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79" name="Picture 3" descr="Pha rung 1">
            <a:extLst>
              <a:ext uri="{FF2B5EF4-FFF2-40B4-BE49-F238E27FC236}">
                <a16:creationId xmlns:a16="http://schemas.microsoft.com/office/drawing/2014/main" id="{078DE004-D8E0-486F-B3F8-D86A8A2D8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7150"/>
            <a:ext cx="44386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0" name="Picture 4" descr="chay 1">
            <a:extLst>
              <a:ext uri="{FF2B5EF4-FFF2-40B4-BE49-F238E27FC236}">
                <a16:creationId xmlns:a16="http://schemas.microsoft.com/office/drawing/2014/main" id="{E406AAB7-F44D-4A40-8322-278869411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86100"/>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1" name="Picture 5" descr="chay 2">
            <a:extLst>
              <a:ext uri="{FF2B5EF4-FFF2-40B4-BE49-F238E27FC236}">
                <a16:creationId xmlns:a16="http://schemas.microsoft.com/office/drawing/2014/main" id="{33170197-BF42-48D6-8CA0-7984F092C4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700" y="3048000"/>
            <a:ext cx="43815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2" name="Text Box 6">
            <a:extLst>
              <a:ext uri="{FF2B5EF4-FFF2-40B4-BE49-F238E27FC236}">
                <a16:creationId xmlns:a16="http://schemas.microsoft.com/office/drawing/2014/main" id="{83A22C9F-0AC0-4D77-B3C5-E0C9538FBFBA}"/>
              </a:ext>
            </a:extLst>
          </p:cNvPr>
          <p:cNvSpPr txBox="1">
            <a:spLocks noChangeArrowheads="1"/>
          </p:cNvSpPr>
          <p:nvPr/>
        </p:nvSpPr>
        <p:spPr bwMode="auto">
          <a:xfrm>
            <a:off x="76200" y="6019800"/>
            <a:ext cx="8915400" cy="641350"/>
          </a:xfrm>
          <a:prstGeom prst="rect">
            <a:avLst/>
          </a:prstGeom>
          <a:solidFill>
            <a:srgbClr val="FFFF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nl-NL" altLang="en-US" sz="3600" b="1">
                <a:solidFill>
                  <a:srgbClr val="FF3300"/>
                </a:solidFill>
              </a:rPr>
              <a:t>Hậu quả của việc chặt phá và đốt rừng?</a:t>
            </a:r>
            <a:endParaRPr lang="en-US" altLang="en-US" sz="3600" b="1">
              <a:solidFill>
                <a:srgbClr val="FF3300"/>
              </a:solidFill>
            </a:endParaRPr>
          </a:p>
        </p:txBody>
      </p:sp>
      <p:sp>
        <p:nvSpPr>
          <p:cNvPr id="126985" name="Text Box 9">
            <a:extLst>
              <a:ext uri="{FF2B5EF4-FFF2-40B4-BE49-F238E27FC236}">
                <a16:creationId xmlns:a16="http://schemas.microsoft.com/office/drawing/2014/main" id="{74EFDC76-91E6-4AEA-86AB-4E2B3DBD4CD7}"/>
              </a:ext>
            </a:extLst>
          </p:cNvPr>
          <p:cNvSpPr txBox="1">
            <a:spLocks noChangeArrowheads="1"/>
          </p:cNvSpPr>
          <p:nvPr/>
        </p:nvSpPr>
        <p:spPr bwMode="auto">
          <a:xfrm>
            <a:off x="228600" y="5484813"/>
            <a:ext cx="8686800" cy="1373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6600FF"/>
                </a:solidFill>
              </a:rPr>
              <a:t> Làm cạn kiệt nguồn nước, xói mòn đất, ảnh hưởng tới khí hậu do lượng nước bốc hơi ít, mất nguồn gen sinh vật……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circle(in)">
                                      <p:cBhvr>
                                        <p:cTn id="7" dur="500"/>
                                        <p:tgtEl>
                                          <p:spTgt spid="126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126979"/>
                                        </p:tgtEl>
                                        <p:attrNameLst>
                                          <p:attrName>style.visibility</p:attrName>
                                        </p:attrNameLst>
                                      </p:cBhvr>
                                      <p:to>
                                        <p:strVal val="visible"/>
                                      </p:to>
                                    </p:set>
                                    <p:animEffect transition="in" filter="plus(in)">
                                      <p:cBhvr>
                                        <p:cTn id="12" dur="500"/>
                                        <p:tgtEl>
                                          <p:spTgt spid="1269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126980"/>
                                        </p:tgtEl>
                                        <p:attrNameLst>
                                          <p:attrName>style.visibility</p:attrName>
                                        </p:attrNameLst>
                                      </p:cBhvr>
                                      <p:to>
                                        <p:strVal val="visible"/>
                                      </p:to>
                                    </p:set>
                                    <p:animEffect transition="in" filter="wheel(4)">
                                      <p:cBhvr>
                                        <p:cTn id="17" dur="500"/>
                                        <p:tgtEl>
                                          <p:spTgt spid="1269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26981"/>
                                        </p:tgtEl>
                                        <p:attrNameLst>
                                          <p:attrName>style.visibility</p:attrName>
                                        </p:attrNameLst>
                                      </p:cBhvr>
                                      <p:to>
                                        <p:strVal val="visible"/>
                                      </p:to>
                                    </p:set>
                                    <p:animEffect transition="in" filter="diamond(in)">
                                      <p:cBhvr>
                                        <p:cTn id="22" dur="500"/>
                                        <p:tgtEl>
                                          <p:spTgt spid="1269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26982"/>
                                        </p:tgtEl>
                                        <p:attrNameLst>
                                          <p:attrName>style.visibility</p:attrName>
                                        </p:attrNameLst>
                                      </p:cBhvr>
                                      <p:to>
                                        <p:strVal val="visible"/>
                                      </p:to>
                                    </p:set>
                                    <p:anim calcmode="lin" valueType="num">
                                      <p:cBhvr>
                                        <p:cTn id="27" dur="500" fill="hold"/>
                                        <p:tgtEl>
                                          <p:spTgt spid="126982"/>
                                        </p:tgtEl>
                                        <p:attrNameLst>
                                          <p:attrName>ppt_w</p:attrName>
                                        </p:attrNameLst>
                                      </p:cBhvr>
                                      <p:tavLst>
                                        <p:tav tm="0">
                                          <p:val>
                                            <p:fltVal val="0"/>
                                          </p:val>
                                        </p:tav>
                                        <p:tav tm="100000">
                                          <p:val>
                                            <p:strVal val="#ppt_w"/>
                                          </p:val>
                                        </p:tav>
                                      </p:tavLst>
                                    </p:anim>
                                    <p:anim calcmode="lin" valueType="num">
                                      <p:cBhvr>
                                        <p:cTn id="28" dur="500" fill="hold"/>
                                        <p:tgtEl>
                                          <p:spTgt spid="126982"/>
                                        </p:tgtEl>
                                        <p:attrNameLst>
                                          <p:attrName>ppt_h</p:attrName>
                                        </p:attrNameLst>
                                      </p:cBhvr>
                                      <p:tavLst>
                                        <p:tav tm="0">
                                          <p:val>
                                            <p:fltVal val="0"/>
                                          </p:val>
                                        </p:tav>
                                        <p:tav tm="100000">
                                          <p:val>
                                            <p:strVal val="#ppt_h"/>
                                          </p:val>
                                        </p:tav>
                                      </p:tavLst>
                                    </p:anim>
                                    <p:animEffect transition="in" filter="fade">
                                      <p:cBhvr>
                                        <p:cTn id="29" dur="500"/>
                                        <p:tgtEl>
                                          <p:spTgt spid="12698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xit" presetSubtype="10" fill="hold" grpId="1" nodeType="clickEffect">
                                  <p:stCondLst>
                                    <p:cond delay="0"/>
                                  </p:stCondLst>
                                  <p:childTnLst>
                                    <p:animEffect transition="out" filter="checkerboard(across)">
                                      <p:cBhvr>
                                        <p:cTn id="33" dur="500"/>
                                        <p:tgtEl>
                                          <p:spTgt spid="126982"/>
                                        </p:tgtEl>
                                      </p:cBhvr>
                                    </p:animEffect>
                                    <p:set>
                                      <p:cBhvr>
                                        <p:cTn id="34" dur="1" fill="hold">
                                          <p:stCondLst>
                                            <p:cond delay="499"/>
                                          </p:stCondLst>
                                        </p:cTn>
                                        <p:tgtEl>
                                          <p:spTgt spid="12698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6985"/>
                                        </p:tgtEl>
                                        <p:attrNameLst>
                                          <p:attrName>style.visibility</p:attrName>
                                        </p:attrNameLst>
                                      </p:cBhvr>
                                      <p:to>
                                        <p:strVal val="visible"/>
                                      </p:to>
                                    </p:set>
                                    <p:animEffect transition="in" filter="wipe(left)">
                                      <p:cBhvr>
                                        <p:cTn id="39" dur="500"/>
                                        <p:tgtEl>
                                          <p:spTgt spid="126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animBg="1"/>
      <p:bldP spid="126982" grpId="1" animBg="1"/>
      <p:bldP spid="12698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3">
            <a:extLst>
              <a:ext uri="{FF2B5EF4-FFF2-40B4-BE49-F238E27FC236}">
                <a16:creationId xmlns:a16="http://schemas.microsoft.com/office/drawing/2014/main" id="{81A40FB1-BACF-46F0-96DF-C94F59BD4699}"/>
              </a:ext>
            </a:extLst>
          </p:cNvPr>
          <p:cNvSpPr txBox="1">
            <a:spLocks noChangeArrowheads="1"/>
          </p:cNvSpPr>
          <p:nvPr/>
        </p:nvSpPr>
        <p:spPr bwMode="auto">
          <a:xfrm>
            <a:off x="228600" y="358140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rPr>
              <a:t>Kể tên các khu rừng nổi tiếng ở nước ta hiện đang được bảo vệ tốt.</a:t>
            </a:r>
          </a:p>
        </p:txBody>
      </p:sp>
      <p:sp>
        <p:nvSpPr>
          <p:cNvPr id="124932" name="Text Box 4">
            <a:extLst>
              <a:ext uri="{FF2B5EF4-FFF2-40B4-BE49-F238E27FC236}">
                <a16:creationId xmlns:a16="http://schemas.microsoft.com/office/drawing/2014/main" id="{30195667-6EEA-470E-989B-AC4D9BA680BE}"/>
              </a:ext>
            </a:extLst>
          </p:cNvPr>
          <p:cNvSpPr txBox="1">
            <a:spLocks noChangeArrowheads="1"/>
          </p:cNvSpPr>
          <p:nvPr/>
        </p:nvSpPr>
        <p:spPr bwMode="auto">
          <a:xfrm>
            <a:off x="381000" y="4495800"/>
            <a:ext cx="8915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6600FF"/>
                </a:solidFill>
              </a:rPr>
              <a:t>Ở Việt Nam có các khu rừng được bảo vệ tốt như :Rừng </a:t>
            </a:r>
            <a:r>
              <a:rPr lang="en-US" altLang="en-US" sz="2400" b="1">
                <a:solidFill>
                  <a:srgbClr val="FF0000"/>
                </a:solidFill>
              </a:rPr>
              <a:t>Cúc Phương</a:t>
            </a:r>
            <a:r>
              <a:rPr lang="en-US" altLang="en-US" sz="2400" b="1">
                <a:solidFill>
                  <a:srgbClr val="6600FF"/>
                </a:solidFill>
              </a:rPr>
              <a:t> (Ninh Bình, Hòa Bình, Thanh Hóa), Ba Vì (Hà Tây), </a:t>
            </a:r>
            <a:r>
              <a:rPr lang="en-US" altLang="en-US" sz="2400" b="1">
                <a:solidFill>
                  <a:srgbClr val="FF0000"/>
                </a:solidFill>
              </a:rPr>
              <a:t>Tam Đảo</a:t>
            </a:r>
            <a:r>
              <a:rPr lang="en-US" altLang="en-US" sz="2400" b="1">
                <a:solidFill>
                  <a:srgbClr val="6600FF"/>
                </a:solidFill>
              </a:rPr>
              <a:t> (Vĩnh Phú, Bắc Thái, Tuyên Quang), </a:t>
            </a:r>
            <a:r>
              <a:rPr lang="en-US" altLang="en-US" sz="2400" b="1">
                <a:solidFill>
                  <a:srgbClr val="FF0000"/>
                </a:solidFill>
              </a:rPr>
              <a:t>Ba Bể</a:t>
            </a:r>
            <a:r>
              <a:rPr lang="en-US" altLang="en-US" sz="2400" b="1">
                <a:solidFill>
                  <a:srgbClr val="6600FF"/>
                </a:solidFill>
              </a:rPr>
              <a:t> (Cao Bằng), </a:t>
            </a:r>
            <a:r>
              <a:rPr lang="en-US" altLang="en-US" sz="2400" b="1">
                <a:solidFill>
                  <a:srgbClr val="FF0000"/>
                </a:solidFill>
              </a:rPr>
              <a:t>Cát Bà</a:t>
            </a:r>
            <a:r>
              <a:rPr lang="en-US" altLang="en-US" sz="2400" b="1">
                <a:solidFill>
                  <a:srgbClr val="6600FF"/>
                </a:solidFill>
              </a:rPr>
              <a:t> (Hải Phòng), </a:t>
            </a:r>
            <a:r>
              <a:rPr lang="en-US" altLang="en-US" sz="2400" b="1">
                <a:solidFill>
                  <a:srgbClr val="FF0000"/>
                </a:solidFill>
              </a:rPr>
              <a:t>Bạch Mã</a:t>
            </a:r>
            <a:r>
              <a:rPr lang="en-US" altLang="en-US" sz="2400" b="1">
                <a:solidFill>
                  <a:srgbClr val="6600FF"/>
                </a:solidFill>
              </a:rPr>
              <a:t> (Thừa Thiên Huế), </a:t>
            </a:r>
            <a:r>
              <a:rPr lang="en-US" altLang="en-US" sz="2400" b="1">
                <a:solidFill>
                  <a:srgbClr val="FF0000"/>
                </a:solidFill>
              </a:rPr>
              <a:t>Côn Đảo</a:t>
            </a:r>
            <a:r>
              <a:rPr lang="en-US" altLang="en-US" sz="2400" b="1">
                <a:solidFill>
                  <a:srgbClr val="6600FF"/>
                </a:solidFill>
              </a:rPr>
              <a:t> (Bà Rịa – Vũng Tàu), </a:t>
            </a:r>
            <a:r>
              <a:rPr lang="en-US" altLang="en-US" sz="2400" b="1">
                <a:solidFill>
                  <a:srgbClr val="FF0000"/>
                </a:solidFill>
              </a:rPr>
              <a:t>Cát Tiên</a:t>
            </a:r>
            <a:r>
              <a:rPr lang="en-US" altLang="en-US" sz="2400" b="1">
                <a:solidFill>
                  <a:srgbClr val="6600FF"/>
                </a:solidFill>
              </a:rPr>
              <a:t> (Đồng Nai), </a:t>
            </a:r>
            <a:r>
              <a:rPr lang="en-US" altLang="en-US" sz="2400" b="1">
                <a:solidFill>
                  <a:srgbClr val="FF0000"/>
                </a:solidFill>
              </a:rPr>
              <a:t>Rừng ngập mặn Cần Giờ</a:t>
            </a:r>
            <a:r>
              <a:rPr lang="en-US" altLang="en-US" sz="2400" b="1">
                <a:solidFill>
                  <a:srgbClr val="6600FF"/>
                </a:solidFill>
              </a:rPr>
              <a:t>,……</a:t>
            </a:r>
          </a:p>
        </p:txBody>
      </p:sp>
      <p:sp>
        <p:nvSpPr>
          <p:cNvPr id="124934" name="Text Box 6">
            <a:extLst>
              <a:ext uri="{FF2B5EF4-FFF2-40B4-BE49-F238E27FC236}">
                <a16:creationId xmlns:a16="http://schemas.microsoft.com/office/drawing/2014/main" id="{3DD5D284-224A-44C7-9CAC-CA8076DF7C06}"/>
              </a:ext>
            </a:extLst>
          </p:cNvPr>
          <p:cNvSpPr txBox="1">
            <a:spLocks noChangeArrowheads="1"/>
          </p:cNvSpPr>
          <p:nvPr/>
        </p:nvSpPr>
        <p:spPr bwMode="auto">
          <a:xfrm>
            <a:off x="457200" y="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rPr>
              <a:t>Biện pháp sử dụng hợp lí tài nguyên rừng.</a:t>
            </a:r>
          </a:p>
        </p:txBody>
      </p:sp>
      <p:sp>
        <p:nvSpPr>
          <p:cNvPr id="124935" name="Text Box 7">
            <a:extLst>
              <a:ext uri="{FF2B5EF4-FFF2-40B4-BE49-F238E27FC236}">
                <a16:creationId xmlns:a16="http://schemas.microsoft.com/office/drawing/2014/main" id="{AEBF1925-49F1-4CBD-A07D-F55C2BFB1280}"/>
              </a:ext>
            </a:extLst>
          </p:cNvPr>
          <p:cNvSpPr txBox="1">
            <a:spLocks noChangeArrowheads="1"/>
          </p:cNvSpPr>
          <p:nvPr/>
        </p:nvSpPr>
        <p:spPr bwMode="auto">
          <a:xfrm>
            <a:off x="381000" y="457200"/>
            <a:ext cx="845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Sử dụng hợp lí tài nguyên rừng là phải kết hợp giữa khai thác có mức độ tài nguyên rừng với bảo vệ rừng, thành lập các khu bảo tồn thiên nhiên, vườn quốc gia….. và có quy hoạch trồng rừng trên toàn quốc.</a:t>
            </a:r>
            <a:endParaRPr lang="en-US" altLang="en-US" sz="2400"/>
          </a:p>
        </p:txBody>
      </p:sp>
      <p:sp>
        <p:nvSpPr>
          <p:cNvPr id="124936" name="Text Box 8">
            <a:extLst>
              <a:ext uri="{FF2B5EF4-FFF2-40B4-BE49-F238E27FC236}">
                <a16:creationId xmlns:a16="http://schemas.microsoft.com/office/drawing/2014/main" id="{90C7FA53-BF2D-4AB8-ACB6-EAE0E20FAC35}"/>
              </a:ext>
            </a:extLst>
          </p:cNvPr>
          <p:cNvSpPr txBox="1">
            <a:spLocks noChangeArrowheads="1"/>
          </p:cNvSpPr>
          <p:nvPr/>
        </p:nvSpPr>
        <p:spPr bwMode="auto">
          <a:xfrm>
            <a:off x="381000" y="19812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rPr>
              <a:t>Vì sao cần xây dựng những khu bảo tồn thiên nhiên?</a:t>
            </a:r>
          </a:p>
        </p:txBody>
      </p:sp>
      <p:sp>
        <p:nvSpPr>
          <p:cNvPr id="124937" name="Text Box 9">
            <a:extLst>
              <a:ext uri="{FF2B5EF4-FFF2-40B4-BE49-F238E27FC236}">
                <a16:creationId xmlns:a16="http://schemas.microsoft.com/office/drawing/2014/main" id="{58CE3C82-F2EA-439E-A2DB-9C79A77B1E65}"/>
              </a:ext>
            </a:extLst>
          </p:cNvPr>
          <p:cNvSpPr txBox="1">
            <a:spLocks noChangeArrowheads="1"/>
          </p:cNvSpPr>
          <p:nvPr/>
        </p:nvSpPr>
        <p:spPr bwMode="auto">
          <a:xfrm>
            <a:off x="457200" y="24384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Nhằm bảo vệ một số hệ sinh thái tự nhiên tiêu biểu, động vật quý hiếm, cảnh quan kỳ thú, các di tích lịch sử nổi tiếng, tránh sự phá hoại của con người.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fade">
                                      <p:cBhvr>
                                        <p:cTn id="7" dur="500"/>
                                        <p:tgtEl>
                                          <p:spTgt spid="1249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24934"/>
                                        </p:tgtEl>
                                      </p:cBhvr>
                                    </p:animEffect>
                                    <p:set>
                                      <p:cBhvr>
                                        <p:cTn id="12" dur="1" fill="hold">
                                          <p:stCondLst>
                                            <p:cond delay="499"/>
                                          </p:stCondLst>
                                        </p:cTn>
                                        <p:tgtEl>
                                          <p:spTgt spid="12493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4935"/>
                                        </p:tgtEl>
                                        <p:attrNameLst>
                                          <p:attrName>style.visibility</p:attrName>
                                        </p:attrNameLst>
                                      </p:cBhvr>
                                      <p:to>
                                        <p:strVal val="visible"/>
                                      </p:to>
                                    </p:set>
                                    <p:animEffect transition="in" filter="fade">
                                      <p:cBhvr>
                                        <p:cTn id="17" dur="500"/>
                                        <p:tgtEl>
                                          <p:spTgt spid="1249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4936"/>
                                        </p:tgtEl>
                                        <p:attrNameLst>
                                          <p:attrName>style.visibility</p:attrName>
                                        </p:attrNameLst>
                                      </p:cBhvr>
                                      <p:to>
                                        <p:strVal val="visible"/>
                                      </p:to>
                                    </p:set>
                                    <p:animEffect transition="in" filter="fade">
                                      <p:cBhvr>
                                        <p:cTn id="22" dur="500"/>
                                        <p:tgtEl>
                                          <p:spTgt spid="1249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124936"/>
                                        </p:tgtEl>
                                      </p:cBhvr>
                                    </p:animEffect>
                                    <p:set>
                                      <p:cBhvr>
                                        <p:cTn id="27" dur="1" fill="hold">
                                          <p:stCondLst>
                                            <p:cond delay="499"/>
                                          </p:stCondLst>
                                        </p:cTn>
                                        <p:tgtEl>
                                          <p:spTgt spid="12493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4937"/>
                                        </p:tgtEl>
                                        <p:attrNameLst>
                                          <p:attrName>style.visibility</p:attrName>
                                        </p:attrNameLst>
                                      </p:cBhvr>
                                      <p:to>
                                        <p:strVal val="visible"/>
                                      </p:to>
                                    </p:set>
                                    <p:animEffect transition="in" filter="fade">
                                      <p:cBhvr>
                                        <p:cTn id="32" dur="500"/>
                                        <p:tgtEl>
                                          <p:spTgt spid="1249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4931"/>
                                        </p:tgtEl>
                                        <p:attrNameLst>
                                          <p:attrName>style.visibility</p:attrName>
                                        </p:attrNameLst>
                                      </p:cBhvr>
                                      <p:to>
                                        <p:strVal val="visible"/>
                                      </p:to>
                                    </p:set>
                                    <p:animEffect transition="in" filter="wipe(left)">
                                      <p:cBhvr>
                                        <p:cTn id="37" dur="500"/>
                                        <p:tgtEl>
                                          <p:spTgt spid="1249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xit" presetSubtype="16" fill="hold" grpId="1" nodeType="clickEffect">
                                  <p:stCondLst>
                                    <p:cond delay="0"/>
                                  </p:stCondLst>
                                  <p:childTnLst>
                                    <p:animEffect transition="out" filter="box(in)">
                                      <p:cBhvr>
                                        <p:cTn id="41" dur="500"/>
                                        <p:tgtEl>
                                          <p:spTgt spid="124931"/>
                                        </p:tgtEl>
                                      </p:cBhvr>
                                    </p:animEffect>
                                    <p:set>
                                      <p:cBhvr>
                                        <p:cTn id="42" dur="1" fill="hold">
                                          <p:stCondLst>
                                            <p:cond delay="499"/>
                                          </p:stCondLst>
                                        </p:cTn>
                                        <p:tgtEl>
                                          <p:spTgt spid="124931"/>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4932"/>
                                        </p:tgtEl>
                                        <p:attrNameLst>
                                          <p:attrName>style.visibility</p:attrName>
                                        </p:attrNameLst>
                                      </p:cBhvr>
                                      <p:to>
                                        <p:strVal val="visible"/>
                                      </p:to>
                                    </p:set>
                                    <p:animEffect transition="in" filter="wipe(left)">
                                      <p:cBhvr>
                                        <p:cTn id="47"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p:bldP spid="124931" grpId="1"/>
      <p:bldP spid="124932" grpId="0"/>
      <p:bldP spid="124934" grpId="0"/>
      <p:bldP spid="124934" grpId="1"/>
      <p:bldP spid="124935" grpId="0"/>
      <p:bldP spid="124936" grpId="0"/>
      <p:bldP spid="124936" grpId="1"/>
      <p:bldP spid="12493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8B90AAF-492D-45AE-8A93-1FF18E62CF14}"/>
              </a:ext>
            </a:extLst>
          </p:cNvPr>
          <p:cNvSpPr>
            <a:spLocks noChangeArrowheads="1"/>
          </p:cNvSpPr>
          <p:nvPr/>
        </p:nvSpPr>
        <p:spPr bwMode="auto">
          <a:xfrm>
            <a:off x="628650" y="3048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a:solidFill>
                  <a:srgbClr val="FF3300"/>
                </a:solidFill>
              </a:rPr>
              <a:t>SỬ DỤNG HỢP LÍ TÀI NGUYÊN THIÊN NHIÊN</a:t>
            </a:r>
          </a:p>
        </p:txBody>
      </p:sp>
      <p:sp>
        <p:nvSpPr>
          <p:cNvPr id="40963" name="Text Box 3">
            <a:extLst>
              <a:ext uri="{FF2B5EF4-FFF2-40B4-BE49-F238E27FC236}">
                <a16:creationId xmlns:a16="http://schemas.microsoft.com/office/drawing/2014/main" id="{1B47F448-52C0-4912-A524-44065922190A}"/>
              </a:ext>
            </a:extLst>
          </p:cNvPr>
          <p:cNvSpPr txBox="1">
            <a:spLocks noChangeArrowheads="1"/>
          </p:cNvSpPr>
          <p:nvPr/>
        </p:nvSpPr>
        <p:spPr bwMode="auto">
          <a:xfrm>
            <a:off x="228600" y="13716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Font typeface="Wingdings" panose="05000000000000000000" pitchFamily="2" charset="2"/>
              <a:buNone/>
            </a:pPr>
            <a:r>
              <a:rPr lang="en-US" altLang="en-US" sz="3200" b="1">
                <a:solidFill>
                  <a:srgbClr val="0000FF"/>
                </a:solidFill>
              </a:rPr>
              <a:t>I. </a:t>
            </a:r>
            <a:r>
              <a:rPr lang="en-US" altLang="en-US" sz="3200" b="1" u="sng">
                <a:solidFill>
                  <a:srgbClr val="0000FF"/>
                </a:solidFill>
              </a:rPr>
              <a:t>Các dạng tài nguyên thiên nhiên chủ yếu</a:t>
            </a:r>
            <a:r>
              <a:rPr lang="en-US" altLang="en-US" sz="3200" b="1">
                <a:solidFill>
                  <a:srgbClr val="0000FF"/>
                </a:solidFill>
              </a:rPr>
              <a:t>:</a:t>
            </a:r>
            <a:endParaRPr lang="en-US" altLang="en-US" sz="3200" b="1"/>
          </a:p>
        </p:txBody>
      </p:sp>
      <p:sp>
        <p:nvSpPr>
          <p:cNvPr id="40964" name="Text Box 4">
            <a:extLst>
              <a:ext uri="{FF2B5EF4-FFF2-40B4-BE49-F238E27FC236}">
                <a16:creationId xmlns:a16="http://schemas.microsoft.com/office/drawing/2014/main" id="{2B2DFFA6-47AB-43B7-AECA-DD3EEBBDA80D}"/>
              </a:ext>
            </a:extLst>
          </p:cNvPr>
          <p:cNvSpPr txBox="1">
            <a:spLocks noChangeArrowheads="1"/>
          </p:cNvSpPr>
          <p:nvPr/>
        </p:nvSpPr>
        <p:spPr bwMode="auto">
          <a:xfrm>
            <a:off x="152400" y="1905000"/>
            <a:ext cx="8458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accent2"/>
              </a:buClr>
              <a:buFont typeface="Wingdings" panose="05000000000000000000" pitchFamily="2" charset="2"/>
              <a:buNone/>
            </a:pPr>
            <a:r>
              <a:rPr lang="en-US" altLang="en-US" sz="3200" b="1">
                <a:solidFill>
                  <a:srgbClr val="0000FF"/>
                </a:solidFill>
              </a:rPr>
              <a:t>II. </a:t>
            </a:r>
            <a:r>
              <a:rPr lang="en-US" altLang="en-US" sz="3200" b="1" u="sng">
                <a:solidFill>
                  <a:srgbClr val="0000FF"/>
                </a:solidFill>
              </a:rPr>
              <a:t>Sử dụng hợp lí tài nguyên thiên nhiên</a:t>
            </a:r>
            <a:r>
              <a:rPr lang="en-US" altLang="en-US" sz="3200" b="1">
                <a:solidFill>
                  <a:srgbClr val="0000FF"/>
                </a:solidFill>
              </a:rPr>
              <a:t>:</a:t>
            </a:r>
          </a:p>
        </p:txBody>
      </p:sp>
      <p:sp>
        <p:nvSpPr>
          <p:cNvPr id="40965" name="Text Box 6">
            <a:extLst>
              <a:ext uri="{FF2B5EF4-FFF2-40B4-BE49-F238E27FC236}">
                <a16:creationId xmlns:a16="http://schemas.microsoft.com/office/drawing/2014/main" id="{757DD86A-247F-4CF3-B94A-AEE923029FCB}"/>
              </a:ext>
            </a:extLst>
          </p:cNvPr>
          <p:cNvSpPr txBox="1">
            <a:spLocks noChangeArrowheads="1"/>
          </p:cNvSpPr>
          <p:nvPr/>
        </p:nvSpPr>
        <p:spPr bwMode="auto">
          <a:xfrm>
            <a:off x="762000" y="2376488"/>
            <a:ext cx="594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1. </a:t>
            </a:r>
            <a:r>
              <a:rPr lang="en-US" altLang="en-US" sz="2800" b="1" u="sng"/>
              <a:t>Sử dụng hợp lí tài nguyên đất</a:t>
            </a:r>
            <a:r>
              <a:rPr lang="en-US" altLang="en-US" sz="2800" b="1"/>
              <a:t>:</a:t>
            </a:r>
          </a:p>
        </p:txBody>
      </p:sp>
      <p:sp>
        <p:nvSpPr>
          <p:cNvPr id="40966" name="Text Box 7">
            <a:extLst>
              <a:ext uri="{FF2B5EF4-FFF2-40B4-BE49-F238E27FC236}">
                <a16:creationId xmlns:a16="http://schemas.microsoft.com/office/drawing/2014/main" id="{0F3DCEBE-6500-47D3-8E30-4A8AE552E5F2}"/>
              </a:ext>
            </a:extLst>
          </p:cNvPr>
          <p:cNvSpPr txBox="1">
            <a:spLocks noChangeArrowheads="1"/>
          </p:cNvSpPr>
          <p:nvPr/>
        </p:nvSpPr>
        <p:spPr bwMode="auto">
          <a:xfrm>
            <a:off x="1066800" y="5105400"/>
            <a:ext cx="640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40967" name="Text Box 8">
            <a:extLst>
              <a:ext uri="{FF2B5EF4-FFF2-40B4-BE49-F238E27FC236}">
                <a16:creationId xmlns:a16="http://schemas.microsoft.com/office/drawing/2014/main" id="{53EE9C04-B2C2-4097-9956-0E1A7109A720}"/>
              </a:ext>
            </a:extLst>
          </p:cNvPr>
          <p:cNvSpPr txBox="1">
            <a:spLocks noChangeArrowheads="1"/>
          </p:cNvSpPr>
          <p:nvPr/>
        </p:nvSpPr>
        <p:spPr bwMode="auto">
          <a:xfrm>
            <a:off x="762000" y="2909888"/>
            <a:ext cx="6400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2. </a:t>
            </a:r>
            <a:r>
              <a:rPr lang="en-US" altLang="en-US" sz="2800" b="1" u="sng"/>
              <a:t>Sử dụng hợp lí tài nguyên nước</a:t>
            </a:r>
            <a:r>
              <a:rPr lang="en-US" altLang="en-US" sz="2800" b="1"/>
              <a:t>:</a:t>
            </a:r>
          </a:p>
        </p:txBody>
      </p:sp>
      <p:sp>
        <p:nvSpPr>
          <p:cNvPr id="40968" name="Text Box 9">
            <a:extLst>
              <a:ext uri="{FF2B5EF4-FFF2-40B4-BE49-F238E27FC236}">
                <a16:creationId xmlns:a16="http://schemas.microsoft.com/office/drawing/2014/main" id="{965B7793-7530-4F36-9745-10F8F6A2791B}"/>
              </a:ext>
            </a:extLst>
          </p:cNvPr>
          <p:cNvSpPr txBox="1">
            <a:spLocks noChangeArrowheads="1"/>
          </p:cNvSpPr>
          <p:nvPr/>
        </p:nvSpPr>
        <p:spPr bwMode="auto">
          <a:xfrm>
            <a:off x="762000" y="3443288"/>
            <a:ext cx="617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3. </a:t>
            </a:r>
            <a:r>
              <a:rPr lang="en-US" altLang="en-US" sz="2800" b="1" u="sng"/>
              <a:t>Sử dụng hợp lí tài nguyên rừng</a:t>
            </a:r>
            <a:r>
              <a:rPr lang="en-US" altLang="en-US" sz="2800" b="1"/>
              <a:t>:</a:t>
            </a:r>
          </a:p>
        </p:txBody>
      </p:sp>
      <p:sp>
        <p:nvSpPr>
          <p:cNvPr id="133130" name="Text Box 10">
            <a:extLst>
              <a:ext uri="{FF2B5EF4-FFF2-40B4-BE49-F238E27FC236}">
                <a16:creationId xmlns:a16="http://schemas.microsoft.com/office/drawing/2014/main" id="{CBBDC47B-57AF-42B8-884C-E77A1B812077}"/>
              </a:ext>
            </a:extLst>
          </p:cNvPr>
          <p:cNvSpPr txBox="1">
            <a:spLocks noChangeArrowheads="1"/>
          </p:cNvSpPr>
          <p:nvPr/>
        </p:nvSpPr>
        <p:spPr bwMode="auto">
          <a:xfrm>
            <a:off x="457200" y="4033838"/>
            <a:ext cx="845820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i="1">
                <a:solidFill>
                  <a:srgbClr val="6600FF"/>
                </a:solidFill>
              </a:rPr>
              <a:t>+ Rừng có vai trò quan trọng trong điều hòa khí hậu, bảo vệ đất, nước và các tài nguyên sinh vật khác.</a:t>
            </a:r>
          </a:p>
          <a:p>
            <a:pPr eaLnBrk="1" hangingPunct="1">
              <a:spcBef>
                <a:spcPct val="50000"/>
              </a:spcBef>
            </a:pPr>
            <a:r>
              <a:rPr lang="en-US" altLang="en-US" sz="2600" b="1" i="1">
                <a:solidFill>
                  <a:srgbClr val="6600FF"/>
                </a:solidFill>
                <a:sym typeface="Wingdings" panose="05000000000000000000" pitchFamily="2" charset="2"/>
              </a:rPr>
              <a:t> Sử dụng hợp lí tài nguyên rừng là phải kết hợp giữa khai thác có mức độ tài nguyên với bảo vệ và trồng rừng. Thành lập các khu bảo tồn thiên nhiên, vườn quốc gia,….</a:t>
            </a:r>
            <a:endParaRPr lang="en-US" altLang="en-US" sz="2600" b="1" i="1">
              <a:solidFill>
                <a:srgbClr val="66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30"/>
                                        </p:tgtEl>
                                        <p:attrNameLst>
                                          <p:attrName>style.visibility</p:attrName>
                                        </p:attrNameLst>
                                      </p:cBhvr>
                                      <p:to>
                                        <p:strVal val="visible"/>
                                      </p:to>
                                    </p:set>
                                    <p:animEffect transition="in" filter="wipe(down)">
                                      <p:cBhvr>
                                        <p:cTn id="7" dur="500"/>
                                        <p:tgtEl>
                                          <p:spTgt spid="133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Text Box 10">
            <a:extLst>
              <a:ext uri="{FF2B5EF4-FFF2-40B4-BE49-F238E27FC236}">
                <a16:creationId xmlns:a16="http://schemas.microsoft.com/office/drawing/2014/main" id="{7F1C7562-1B57-401A-8FDF-D873EBD9575E}"/>
              </a:ext>
            </a:extLst>
          </p:cNvPr>
          <p:cNvSpPr txBox="1">
            <a:spLocks noChangeArrowheads="1"/>
          </p:cNvSpPr>
          <p:nvPr/>
        </p:nvSpPr>
        <p:spPr bwMode="auto">
          <a:xfrm>
            <a:off x="0" y="16764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3300"/>
                </a:solidFill>
              </a:rPr>
              <a:t>Bản thân em làm gì để góp phần sử dụng tài nguyên thiên nhiên hợp lí?</a:t>
            </a:r>
          </a:p>
        </p:txBody>
      </p:sp>
      <p:sp>
        <p:nvSpPr>
          <p:cNvPr id="13323" name="Text Box 11">
            <a:extLst>
              <a:ext uri="{FF2B5EF4-FFF2-40B4-BE49-F238E27FC236}">
                <a16:creationId xmlns:a16="http://schemas.microsoft.com/office/drawing/2014/main" id="{0F5B76DB-D700-4776-A27B-67C62CE06824}"/>
              </a:ext>
            </a:extLst>
          </p:cNvPr>
          <p:cNvSpPr txBox="1">
            <a:spLocks noChangeArrowheads="1"/>
          </p:cNvSpPr>
          <p:nvPr/>
        </p:nvSpPr>
        <p:spPr bwMode="auto">
          <a:xfrm>
            <a:off x="228600" y="2438400"/>
            <a:ext cx="85344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6600FF"/>
                </a:solidFill>
              </a:rPr>
              <a:t>+ Bản thân hiểu giá trị của tài nguyên.</a:t>
            </a:r>
          </a:p>
          <a:p>
            <a:pPr eaLnBrk="1" hangingPunct="1">
              <a:spcBef>
                <a:spcPct val="50000"/>
              </a:spcBef>
            </a:pPr>
            <a:r>
              <a:rPr lang="en-US" altLang="en-US" sz="2800" b="1">
                <a:solidFill>
                  <a:srgbClr val="6600FF"/>
                </a:solidFill>
              </a:rPr>
              <a:t>+ Tham gia các hoạt động bảo vệ nguồn nước, bảo vệ cây, rừng…</a:t>
            </a:r>
          </a:p>
          <a:p>
            <a:pPr eaLnBrk="1" hangingPunct="1">
              <a:spcBef>
                <a:spcPct val="50000"/>
              </a:spcBef>
            </a:pPr>
            <a:r>
              <a:rPr lang="en-US" altLang="en-US" sz="2800" b="1">
                <a:solidFill>
                  <a:srgbClr val="6600FF"/>
                </a:solidFill>
              </a:rPr>
              <a:t>+ Tuyên truyền cho bạn bè và người xung quanh để cùng có ý thức bảo vệ tài nguyên.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wipe(left)">
                                      <p:cBhvr>
                                        <p:cTn id="7" dur="500"/>
                                        <p:tgtEl>
                                          <p:spTgt spid="13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3322"/>
                                        </p:tgtEl>
                                      </p:cBhvr>
                                    </p:animEffect>
                                    <p:set>
                                      <p:cBhvr>
                                        <p:cTn id="12" dur="1" fill="hold">
                                          <p:stCondLst>
                                            <p:cond delay="499"/>
                                          </p:stCondLst>
                                        </p:cTn>
                                        <p:tgtEl>
                                          <p:spTgt spid="1332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3323"/>
                                        </p:tgtEl>
                                        <p:attrNameLst>
                                          <p:attrName>style.visibility</p:attrName>
                                        </p:attrNameLst>
                                      </p:cBhvr>
                                      <p:to>
                                        <p:strVal val="visible"/>
                                      </p:to>
                                    </p:set>
                                    <p:anim calcmode="lin" valueType="num">
                                      <p:cBhvr>
                                        <p:cTn id="17" dur="500" fill="hold"/>
                                        <p:tgtEl>
                                          <p:spTgt spid="13323"/>
                                        </p:tgtEl>
                                        <p:attrNameLst>
                                          <p:attrName>ppt_w</p:attrName>
                                        </p:attrNameLst>
                                      </p:cBhvr>
                                      <p:tavLst>
                                        <p:tav tm="0">
                                          <p:val>
                                            <p:fltVal val="0"/>
                                          </p:val>
                                        </p:tav>
                                        <p:tav tm="100000">
                                          <p:val>
                                            <p:strVal val="#ppt_w"/>
                                          </p:val>
                                        </p:tav>
                                      </p:tavLst>
                                    </p:anim>
                                    <p:anim calcmode="lin" valueType="num">
                                      <p:cBhvr>
                                        <p:cTn id="18" dur="500" fill="hold"/>
                                        <p:tgtEl>
                                          <p:spTgt spid="133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2" grpId="1"/>
      <p:bldP spid="133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a:extLst>
              <a:ext uri="{FF2B5EF4-FFF2-40B4-BE49-F238E27FC236}">
                <a16:creationId xmlns:a16="http://schemas.microsoft.com/office/drawing/2014/main" id="{02AD931C-75F8-47EC-860E-124D8579B11D}"/>
              </a:ext>
            </a:extLst>
          </p:cNvPr>
          <p:cNvSpPr txBox="1">
            <a:spLocks noChangeArrowheads="1"/>
          </p:cNvSpPr>
          <p:nvPr/>
        </p:nvSpPr>
        <p:spPr bwMode="auto">
          <a:xfrm>
            <a:off x="63500" y="1627188"/>
            <a:ext cx="90805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accent2"/>
              </a:buClr>
              <a:buFont typeface="Wingdings" panose="05000000000000000000" pitchFamily="2" charset="2"/>
              <a:buNone/>
            </a:pPr>
            <a:r>
              <a:rPr lang="en-US" altLang="en-US" sz="3200" b="1">
                <a:solidFill>
                  <a:srgbClr val="0000FF"/>
                </a:solidFill>
              </a:rPr>
              <a:t>I. </a:t>
            </a:r>
            <a:r>
              <a:rPr lang="en-US" altLang="en-US" sz="3200" b="1" u="sng">
                <a:solidFill>
                  <a:srgbClr val="0000FF"/>
                </a:solidFill>
              </a:rPr>
              <a:t>Các dạng tài nguyên thiên nhiên chủ yếu</a:t>
            </a:r>
            <a:r>
              <a:rPr lang="en-US" altLang="en-US" sz="3200" b="1">
                <a:solidFill>
                  <a:srgbClr val="0000FF"/>
                </a:solidFill>
              </a:rPr>
              <a:t>:</a:t>
            </a:r>
            <a:endParaRPr lang="en-US" altLang="en-US" sz="3200">
              <a:solidFill>
                <a:srgbClr val="0000FF"/>
              </a:solidFill>
            </a:endParaRPr>
          </a:p>
        </p:txBody>
      </p:sp>
      <p:sp>
        <p:nvSpPr>
          <p:cNvPr id="6147" name="Rectangle 4">
            <a:extLst>
              <a:ext uri="{FF2B5EF4-FFF2-40B4-BE49-F238E27FC236}">
                <a16:creationId xmlns:a16="http://schemas.microsoft.com/office/drawing/2014/main" id="{AA7F859F-D554-4907-83B3-A3EF8F9EF219}"/>
              </a:ext>
            </a:extLst>
          </p:cNvPr>
          <p:cNvSpPr>
            <a:spLocks noChangeArrowheads="1"/>
          </p:cNvSpPr>
          <p:nvPr/>
        </p:nvSpPr>
        <p:spPr bwMode="auto">
          <a:xfrm>
            <a:off x="628650" y="4445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a:solidFill>
                  <a:srgbClr val="FF3300"/>
                </a:solidFill>
              </a:rPr>
              <a:t>SỬ DỤNG HỢP LÍ TÀI NGUYÊN THIÊN NHIÊN</a:t>
            </a:r>
          </a:p>
        </p:txBody>
      </p:sp>
      <p:sp>
        <p:nvSpPr>
          <p:cNvPr id="100357" name="Text Box 5">
            <a:extLst>
              <a:ext uri="{FF2B5EF4-FFF2-40B4-BE49-F238E27FC236}">
                <a16:creationId xmlns:a16="http://schemas.microsoft.com/office/drawing/2014/main" id="{418EA1AB-DAF7-48FD-9242-D9C303E76B6A}"/>
              </a:ext>
            </a:extLst>
          </p:cNvPr>
          <p:cNvSpPr txBox="1">
            <a:spLocks noChangeArrowheads="1"/>
          </p:cNvSpPr>
          <p:nvPr/>
        </p:nvSpPr>
        <p:spPr bwMode="auto">
          <a:xfrm>
            <a:off x="304800" y="2173288"/>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t>Qua thông tin mục I SGK em hãy cho biết tài nguyên thiên nhiên có mấy dạng?</a:t>
            </a:r>
          </a:p>
        </p:txBody>
      </p:sp>
      <p:sp>
        <p:nvSpPr>
          <p:cNvPr id="100364" name="Text Box 12">
            <a:extLst>
              <a:ext uri="{FF2B5EF4-FFF2-40B4-BE49-F238E27FC236}">
                <a16:creationId xmlns:a16="http://schemas.microsoft.com/office/drawing/2014/main" id="{74492834-74FE-4F13-9945-A1F84388389C}"/>
              </a:ext>
            </a:extLst>
          </p:cNvPr>
          <p:cNvSpPr txBox="1">
            <a:spLocks noChangeArrowheads="1"/>
          </p:cNvSpPr>
          <p:nvPr/>
        </p:nvSpPr>
        <p:spPr bwMode="auto">
          <a:xfrm>
            <a:off x="1371600" y="30480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9900FF"/>
                </a:solidFill>
              </a:rPr>
              <a:t>Có 3 dạng tài nguyên thiên nhiên:</a:t>
            </a:r>
            <a:endParaRPr lang="en-US" altLang="en-US" sz="2800"/>
          </a:p>
        </p:txBody>
      </p:sp>
      <p:sp>
        <p:nvSpPr>
          <p:cNvPr id="100365" name="Text Box 13">
            <a:extLst>
              <a:ext uri="{FF2B5EF4-FFF2-40B4-BE49-F238E27FC236}">
                <a16:creationId xmlns:a16="http://schemas.microsoft.com/office/drawing/2014/main" id="{66128290-2F68-494B-A4B4-153F73A4A212}"/>
              </a:ext>
            </a:extLst>
          </p:cNvPr>
          <p:cNvSpPr txBox="1">
            <a:spLocks noChangeArrowheads="1"/>
          </p:cNvSpPr>
          <p:nvPr/>
        </p:nvSpPr>
        <p:spPr bwMode="auto">
          <a:xfrm>
            <a:off x="152400" y="4419600"/>
            <a:ext cx="2209800" cy="984250"/>
          </a:xfrm>
          <a:prstGeom prst="rect">
            <a:avLst/>
          </a:prstGeom>
          <a:noFill/>
          <a:ln w="38100">
            <a:solidFill>
              <a:srgbClr val="66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t>Tài nguyên tái sinh.</a:t>
            </a:r>
          </a:p>
        </p:txBody>
      </p:sp>
      <p:sp>
        <p:nvSpPr>
          <p:cNvPr id="100366" name="Text Box 14">
            <a:extLst>
              <a:ext uri="{FF2B5EF4-FFF2-40B4-BE49-F238E27FC236}">
                <a16:creationId xmlns:a16="http://schemas.microsoft.com/office/drawing/2014/main" id="{5A72355C-D698-4E7F-A1FD-25B4BF9632E2}"/>
              </a:ext>
            </a:extLst>
          </p:cNvPr>
          <p:cNvSpPr txBox="1">
            <a:spLocks noChangeArrowheads="1"/>
          </p:cNvSpPr>
          <p:nvPr/>
        </p:nvSpPr>
        <p:spPr bwMode="auto">
          <a:xfrm>
            <a:off x="2819400" y="4419600"/>
            <a:ext cx="2362200" cy="1411288"/>
          </a:xfrm>
          <a:prstGeom prst="rect">
            <a:avLst/>
          </a:prstGeom>
          <a:noFill/>
          <a:ln w="38100">
            <a:solidFill>
              <a:srgbClr val="66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a:t>Tài nguyên không tái sinh.</a:t>
            </a:r>
            <a:endParaRPr lang="en-US" altLang="en-US" sz="2800"/>
          </a:p>
        </p:txBody>
      </p:sp>
      <p:sp>
        <p:nvSpPr>
          <p:cNvPr id="100367" name="Text Box 15">
            <a:extLst>
              <a:ext uri="{FF2B5EF4-FFF2-40B4-BE49-F238E27FC236}">
                <a16:creationId xmlns:a16="http://schemas.microsoft.com/office/drawing/2014/main" id="{AFC2EDDC-19CE-42A1-B129-084EA362FCB1}"/>
              </a:ext>
            </a:extLst>
          </p:cNvPr>
          <p:cNvSpPr txBox="1">
            <a:spLocks noChangeArrowheads="1"/>
          </p:cNvSpPr>
          <p:nvPr/>
        </p:nvSpPr>
        <p:spPr bwMode="auto">
          <a:xfrm>
            <a:off x="5638800" y="4419600"/>
            <a:ext cx="2514600" cy="1411288"/>
          </a:xfrm>
          <a:prstGeom prst="rect">
            <a:avLst/>
          </a:prstGeom>
          <a:noFill/>
          <a:ln w="38100">
            <a:solidFill>
              <a:srgbClr val="66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a:t>Tài nguyên năng lượng vĩnh cửu.</a:t>
            </a:r>
            <a:endParaRPr lang="en-US" altLang="en-US" sz="2800"/>
          </a:p>
        </p:txBody>
      </p:sp>
      <p:sp>
        <p:nvSpPr>
          <p:cNvPr id="100369" name="Line 17">
            <a:extLst>
              <a:ext uri="{FF2B5EF4-FFF2-40B4-BE49-F238E27FC236}">
                <a16:creationId xmlns:a16="http://schemas.microsoft.com/office/drawing/2014/main" id="{52CB0AE7-6A07-44F0-96EE-2AB54B2FC53F}"/>
              </a:ext>
            </a:extLst>
          </p:cNvPr>
          <p:cNvSpPr>
            <a:spLocks noChangeShapeType="1"/>
          </p:cNvSpPr>
          <p:nvPr/>
        </p:nvSpPr>
        <p:spPr bwMode="auto">
          <a:xfrm>
            <a:off x="4114800" y="3505200"/>
            <a:ext cx="2590800" cy="762000"/>
          </a:xfrm>
          <a:prstGeom prst="line">
            <a:avLst/>
          </a:prstGeom>
          <a:noFill/>
          <a:ln w="57150">
            <a:solidFill>
              <a:srgbClr val="66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0370" name="Line 18">
            <a:extLst>
              <a:ext uri="{FF2B5EF4-FFF2-40B4-BE49-F238E27FC236}">
                <a16:creationId xmlns:a16="http://schemas.microsoft.com/office/drawing/2014/main" id="{BFF731B8-ACAD-4A12-8CC2-F20FF12E79A8}"/>
              </a:ext>
            </a:extLst>
          </p:cNvPr>
          <p:cNvSpPr>
            <a:spLocks noChangeShapeType="1"/>
          </p:cNvSpPr>
          <p:nvPr/>
        </p:nvSpPr>
        <p:spPr bwMode="auto">
          <a:xfrm>
            <a:off x="4038600" y="3505200"/>
            <a:ext cx="0" cy="838200"/>
          </a:xfrm>
          <a:prstGeom prst="line">
            <a:avLst/>
          </a:prstGeom>
          <a:noFill/>
          <a:ln w="57150">
            <a:solidFill>
              <a:srgbClr val="66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0371" name="Line 19">
            <a:extLst>
              <a:ext uri="{FF2B5EF4-FFF2-40B4-BE49-F238E27FC236}">
                <a16:creationId xmlns:a16="http://schemas.microsoft.com/office/drawing/2014/main" id="{98E8189E-5CA6-4C2E-91B1-017D9D26E2F4}"/>
              </a:ext>
            </a:extLst>
          </p:cNvPr>
          <p:cNvSpPr>
            <a:spLocks noChangeShapeType="1"/>
          </p:cNvSpPr>
          <p:nvPr/>
        </p:nvSpPr>
        <p:spPr bwMode="auto">
          <a:xfrm flipH="1">
            <a:off x="1143000" y="3505200"/>
            <a:ext cx="2819400" cy="838200"/>
          </a:xfrm>
          <a:prstGeom prst="line">
            <a:avLst/>
          </a:prstGeom>
          <a:noFill/>
          <a:ln w="57150">
            <a:solidFill>
              <a:srgbClr val="66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4">
                                            <p:txEl>
                                              <p:pRg st="0" end="0"/>
                                            </p:txEl>
                                          </p:spTgt>
                                        </p:tgtEl>
                                        <p:attrNameLst>
                                          <p:attrName>style.visibility</p:attrName>
                                        </p:attrNameLst>
                                      </p:cBhvr>
                                      <p:to>
                                        <p:strVal val="visible"/>
                                      </p:to>
                                    </p:set>
                                    <p:animEffect transition="in" filter="wipe(left)">
                                      <p:cBhvr>
                                        <p:cTn id="7" dur="500"/>
                                        <p:tgtEl>
                                          <p:spTgt spid="1003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0357"/>
                                        </p:tgtEl>
                                        <p:attrNameLst>
                                          <p:attrName>style.visibility</p:attrName>
                                        </p:attrNameLst>
                                      </p:cBhvr>
                                      <p:to>
                                        <p:strVal val="visible"/>
                                      </p:to>
                                    </p:set>
                                    <p:animEffect transition="in" filter="wipe(down)">
                                      <p:cBhvr>
                                        <p:cTn id="12" dur="500"/>
                                        <p:tgtEl>
                                          <p:spTgt spid="1003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00357"/>
                                        </p:tgtEl>
                                      </p:cBhvr>
                                    </p:animEffect>
                                    <p:set>
                                      <p:cBhvr>
                                        <p:cTn id="17" dur="1" fill="hold">
                                          <p:stCondLst>
                                            <p:cond delay="499"/>
                                          </p:stCondLst>
                                        </p:cTn>
                                        <p:tgtEl>
                                          <p:spTgt spid="10035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0364"/>
                                        </p:tgtEl>
                                        <p:attrNameLst>
                                          <p:attrName>style.visibility</p:attrName>
                                        </p:attrNameLst>
                                      </p:cBhvr>
                                      <p:to>
                                        <p:strVal val="visible"/>
                                      </p:to>
                                    </p:set>
                                    <p:animEffect transition="in" filter="wipe(up)">
                                      <p:cBhvr>
                                        <p:cTn id="22" dur="500"/>
                                        <p:tgtEl>
                                          <p:spTgt spid="100364"/>
                                        </p:tgtEl>
                                      </p:cBhvr>
                                    </p:animEffect>
                                  </p:childTnLst>
                                </p:cTn>
                              </p:par>
                              <p:par>
                                <p:cTn id="23" presetID="22" presetClass="entr" presetSubtype="1" fill="hold" nodeType="withEffect">
                                  <p:stCondLst>
                                    <p:cond delay="0"/>
                                  </p:stCondLst>
                                  <p:childTnLst>
                                    <p:set>
                                      <p:cBhvr>
                                        <p:cTn id="24" dur="1" fill="hold">
                                          <p:stCondLst>
                                            <p:cond delay="0"/>
                                          </p:stCondLst>
                                        </p:cTn>
                                        <p:tgtEl>
                                          <p:spTgt spid="100371"/>
                                        </p:tgtEl>
                                        <p:attrNameLst>
                                          <p:attrName>style.visibility</p:attrName>
                                        </p:attrNameLst>
                                      </p:cBhvr>
                                      <p:to>
                                        <p:strVal val="visible"/>
                                      </p:to>
                                    </p:set>
                                    <p:animEffect transition="in" filter="wipe(up)">
                                      <p:cBhvr>
                                        <p:cTn id="25" dur="500"/>
                                        <p:tgtEl>
                                          <p:spTgt spid="100371"/>
                                        </p:tgtEl>
                                      </p:cBhvr>
                                    </p:animEffect>
                                  </p:childTnLst>
                                </p:cTn>
                              </p:par>
                              <p:par>
                                <p:cTn id="26" presetID="22" presetClass="entr" presetSubtype="1" fill="hold" nodeType="withEffect">
                                  <p:stCondLst>
                                    <p:cond delay="0"/>
                                  </p:stCondLst>
                                  <p:childTnLst>
                                    <p:set>
                                      <p:cBhvr>
                                        <p:cTn id="27" dur="1" fill="hold">
                                          <p:stCondLst>
                                            <p:cond delay="0"/>
                                          </p:stCondLst>
                                        </p:cTn>
                                        <p:tgtEl>
                                          <p:spTgt spid="100370"/>
                                        </p:tgtEl>
                                        <p:attrNameLst>
                                          <p:attrName>style.visibility</p:attrName>
                                        </p:attrNameLst>
                                      </p:cBhvr>
                                      <p:to>
                                        <p:strVal val="visible"/>
                                      </p:to>
                                    </p:set>
                                    <p:animEffect transition="in" filter="wipe(up)">
                                      <p:cBhvr>
                                        <p:cTn id="28" dur="500"/>
                                        <p:tgtEl>
                                          <p:spTgt spid="100370"/>
                                        </p:tgtEl>
                                      </p:cBhvr>
                                    </p:animEffect>
                                  </p:childTnLst>
                                </p:cTn>
                              </p:par>
                              <p:par>
                                <p:cTn id="29" presetID="22" presetClass="entr" presetSubtype="1" fill="hold" nodeType="withEffect">
                                  <p:stCondLst>
                                    <p:cond delay="0"/>
                                  </p:stCondLst>
                                  <p:childTnLst>
                                    <p:set>
                                      <p:cBhvr>
                                        <p:cTn id="30" dur="1" fill="hold">
                                          <p:stCondLst>
                                            <p:cond delay="0"/>
                                          </p:stCondLst>
                                        </p:cTn>
                                        <p:tgtEl>
                                          <p:spTgt spid="100369"/>
                                        </p:tgtEl>
                                        <p:attrNameLst>
                                          <p:attrName>style.visibility</p:attrName>
                                        </p:attrNameLst>
                                      </p:cBhvr>
                                      <p:to>
                                        <p:strVal val="visible"/>
                                      </p:to>
                                    </p:set>
                                    <p:animEffect transition="in" filter="wipe(up)">
                                      <p:cBhvr>
                                        <p:cTn id="31" dur="500"/>
                                        <p:tgtEl>
                                          <p:spTgt spid="10036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00365"/>
                                        </p:tgtEl>
                                        <p:attrNameLst>
                                          <p:attrName>style.visibility</p:attrName>
                                        </p:attrNameLst>
                                      </p:cBhvr>
                                      <p:to>
                                        <p:strVal val="visible"/>
                                      </p:to>
                                    </p:set>
                                    <p:animEffect transition="in" filter="wipe(up)">
                                      <p:cBhvr>
                                        <p:cTn id="34" dur="500"/>
                                        <p:tgtEl>
                                          <p:spTgt spid="10036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00366"/>
                                        </p:tgtEl>
                                        <p:attrNameLst>
                                          <p:attrName>style.visibility</p:attrName>
                                        </p:attrNameLst>
                                      </p:cBhvr>
                                      <p:to>
                                        <p:strVal val="visible"/>
                                      </p:to>
                                    </p:set>
                                    <p:animEffect transition="in" filter="wipe(up)">
                                      <p:cBhvr>
                                        <p:cTn id="37" dur="500"/>
                                        <p:tgtEl>
                                          <p:spTgt spid="10036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00367"/>
                                        </p:tgtEl>
                                        <p:attrNameLst>
                                          <p:attrName>style.visibility</p:attrName>
                                        </p:attrNameLst>
                                      </p:cBhvr>
                                      <p:to>
                                        <p:strVal val="visible"/>
                                      </p:to>
                                    </p:set>
                                    <p:animEffect transition="in" filter="wipe(up)">
                                      <p:cBhvr>
                                        <p:cTn id="40" dur="500"/>
                                        <p:tgtEl>
                                          <p:spTgt spid="100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build="allAtOnce"/>
      <p:bldP spid="100357" grpId="0"/>
      <p:bldP spid="100357" grpId="1"/>
      <p:bldP spid="100364" grpId="0"/>
      <p:bldP spid="100365" grpId="0" animBg="1"/>
      <p:bldP spid="100366" grpId="0" animBg="1"/>
      <p:bldP spid="10036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4" descr="20751506_images1437315_Anh01_CMS01">
            <a:extLst>
              <a:ext uri="{FF2B5EF4-FFF2-40B4-BE49-F238E27FC236}">
                <a16:creationId xmlns:a16="http://schemas.microsoft.com/office/drawing/2014/main" id="{64958BEA-96F5-47C6-B84A-29CA26F8C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26" name="AutoShape 6">
            <a:extLst>
              <a:ext uri="{FF2B5EF4-FFF2-40B4-BE49-F238E27FC236}">
                <a16:creationId xmlns:a16="http://schemas.microsoft.com/office/drawing/2014/main" id="{806FC42A-8807-4D74-86CD-F2C59803BAC3}"/>
              </a:ext>
            </a:extLst>
          </p:cNvPr>
          <p:cNvSpPr>
            <a:spLocks noChangeArrowheads="1"/>
          </p:cNvSpPr>
          <p:nvPr/>
        </p:nvSpPr>
        <p:spPr bwMode="auto">
          <a:xfrm>
            <a:off x="2057400" y="1143000"/>
            <a:ext cx="4724400" cy="2971800"/>
          </a:xfrm>
          <a:prstGeom prst="cloudCallout">
            <a:avLst>
              <a:gd name="adj1" fmla="val -37296"/>
              <a:gd name="adj2" fmla="val 68588"/>
            </a:avLst>
          </a:prstGeom>
          <a:solidFill>
            <a:srgbClr val="FF3300"/>
          </a:solidFill>
          <a:ln w="38100">
            <a:solidFill>
              <a:srgbClr val="0000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a:solidFill>
                  <a:schemeClr val="bg1"/>
                </a:solidFill>
              </a:rPr>
              <a:t>Chúng ta hãy sử dụng hợp lí nguồn tài nguyên thiên nhiên hiện có! Đừng để cho thế hệ tương lai phải gánh chịu hậu quả do chúng ta gây ra.</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 calcmode="lin" valueType="num">
                                      <p:cBhvr additive="base">
                                        <p:cTn id="7" dur="500" fill="hold"/>
                                        <p:tgtEl>
                                          <p:spTgt spid="81926"/>
                                        </p:tgtEl>
                                        <p:attrNameLst>
                                          <p:attrName>ppt_x</p:attrName>
                                        </p:attrNameLst>
                                      </p:cBhvr>
                                      <p:tavLst>
                                        <p:tav tm="0">
                                          <p:val>
                                            <p:strVal val="#ppt_x"/>
                                          </p:val>
                                        </p:tav>
                                        <p:tav tm="100000">
                                          <p:val>
                                            <p:strVal val="#ppt_x"/>
                                          </p:val>
                                        </p:tav>
                                      </p:tavLst>
                                    </p:anim>
                                    <p:anim calcmode="lin" valueType="num">
                                      <p:cBhvr additive="base">
                                        <p:cTn id="8" dur="500" fill="hold"/>
                                        <p:tgtEl>
                                          <p:spTgt spid="819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6">
            <a:extLst>
              <a:ext uri="{FF2B5EF4-FFF2-40B4-BE49-F238E27FC236}">
                <a16:creationId xmlns:a16="http://schemas.microsoft.com/office/drawing/2014/main" id="{DF992295-A6A8-4BAD-9AF3-67A68D291369}"/>
              </a:ext>
            </a:extLst>
          </p:cNvPr>
          <p:cNvSpPr txBox="1">
            <a:spLocks noChangeArrowheads="1"/>
          </p:cNvSpPr>
          <p:nvPr/>
        </p:nvSpPr>
        <p:spPr bwMode="auto">
          <a:xfrm>
            <a:off x="457200" y="395288"/>
            <a:ext cx="8153400" cy="51911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rPr>
              <a:t>SỬ DỤNG HỢP LÍ  TÀI NGUYÊN THIÊN NHIÊN</a:t>
            </a:r>
          </a:p>
        </p:txBody>
      </p:sp>
      <p:sp>
        <p:nvSpPr>
          <p:cNvPr id="153607" name="Text Box 7">
            <a:extLst>
              <a:ext uri="{FF2B5EF4-FFF2-40B4-BE49-F238E27FC236}">
                <a16:creationId xmlns:a16="http://schemas.microsoft.com/office/drawing/2014/main" id="{85159D52-561B-442A-94FD-4EB622B461A1}"/>
              </a:ext>
            </a:extLst>
          </p:cNvPr>
          <p:cNvSpPr txBox="1">
            <a:spLocks noChangeArrowheads="1"/>
          </p:cNvSpPr>
          <p:nvPr/>
        </p:nvSpPr>
        <p:spPr bwMode="auto">
          <a:xfrm>
            <a:off x="228600" y="1752600"/>
            <a:ext cx="3810000" cy="500697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FF0000"/>
                </a:solidFill>
              </a:rPr>
              <a:t>I. CÁC DẠNG TÀI NGUYÊN THIÊN CHỦ YẾU:</a:t>
            </a:r>
          </a:p>
          <a:p>
            <a:pPr eaLnBrk="1" hangingPunct="1">
              <a:spcBef>
                <a:spcPct val="50000"/>
              </a:spcBef>
            </a:pPr>
            <a:r>
              <a:rPr lang="en-US" altLang="en-US" sz="2000" b="1" i="1">
                <a:solidFill>
                  <a:srgbClr val="6600FF"/>
                </a:solidFill>
              </a:rPr>
              <a:t>Có 3 dạng tài nguyên thiên nhiên: </a:t>
            </a:r>
          </a:p>
          <a:p>
            <a:pPr eaLnBrk="1" hangingPunct="1">
              <a:spcBef>
                <a:spcPct val="50000"/>
              </a:spcBef>
            </a:pPr>
            <a:r>
              <a:rPr lang="en-US" altLang="en-US" sz="2000" b="1" i="1">
                <a:solidFill>
                  <a:srgbClr val="6600FF"/>
                </a:solidFill>
              </a:rPr>
              <a:t>1. Tài nguyên tái sinh như: đất, nước, tài nguyên sinh vật, …</a:t>
            </a:r>
          </a:p>
          <a:p>
            <a:pPr eaLnBrk="1" hangingPunct="1">
              <a:spcBef>
                <a:spcPct val="50000"/>
              </a:spcBef>
            </a:pPr>
            <a:r>
              <a:rPr lang="en-US" altLang="en-US" sz="2000" b="1" i="1">
                <a:solidFill>
                  <a:srgbClr val="6600FF"/>
                </a:solidFill>
              </a:rPr>
              <a:t>2. Tài nguyên không tái sinh như: than đá, khí đốt thiên nhiên, ….</a:t>
            </a:r>
          </a:p>
          <a:p>
            <a:pPr eaLnBrk="1" hangingPunct="1">
              <a:spcBef>
                <a:spcPct val="50000"/>
              </a:spcBef>
            </a:pPr>
            <a:r>
              <a:rPr lang="en-US" altLang="en-US" sz="2000" b="1" i="1">
                <a:solidFill>
                  <a:srgbClr val="6600FF"/>
                </a:solidFill>
              </a:rPr>
              <a:t>3. Tài nguyên năng lượng vĩnh cửu như năng lương mặt trời, năng lượng gió, năng lượng thủy triều, …</a:t>
            </a:r>
          </a:p>
        </p:txBody>
      </p:sp>
      <p:sp>
        <p:nvSpPr>
          <p:cNvPr id="153608" name="Text Box 8">
            <a:extLst>
              <a:ext uri="{FF2B5EF4-FFF2-40B4-BE49-F238E27FC236}">
                <a16:creationId xmlns:a16="http://schemas.microsoft.com/office/drawing/2014/main" id="{A8FF3863-C703-4833-AC37-B045E0B5E691}"/>
              </a:ext>
            </a:extLst>
          </p:cNvPr>
          <p:cNvSpPr txBox="1">
            <a:spLocks noChangeArrowheads="1"/>
          </p:cNvSpPr>
          <p:nvPr/>
        </p:nvSpPr>
        <p:spPr bwMode="auto">
          <a:xfrm>
            <a:off x="4343400" y="1752600"/>
            <a:ext cx="4572000" cy="500697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FF0000"/>
                </a:solidFill>
              </a:rPr>
              <a:t>II. SỬ DỤNG HỢP LÍ TÀI NGUYÊN THIÊN NHIÊN:</a:t>
            </a:r>
          </a:p>
          <a:p>
            <a:pPr eaLnBrk="1" hangingPunct="1">
              <a:spcBef>
                <a:spcPct val="50000"/>
              </a:spcBef>
              <a:buFontTx/>
              <a:buAutoNum type="arabicPeriod"/>
            </a:pPr>
            <a:r>
              <a:rPr lang="en-US" altLang="en-US" sz="2000" b="1" u="sng"/>
              <a:t>Sử dụng hợp lí tài nguyên đất</a:t>
            </a:r>
            <a:r>
              <a:rPr lang="en-US" altLang="en-US" sz="2000" b="1"/>
              <a:t>:</a:t>
            </a:r>
          </a:p>
          <a:p>
            <a:pPr eaLnBrk="1" hangingPunct="1">
              <a:spcBef>
                <a:spcPct val="50000"/>
              </a:spcBef>
            </a:pPr>
            <a:r>
              <a:rPr lang="en-US" altLang="en-US" sz="2000" b="1" i="1">
                <a:solidFill>
                  <a:srgbClr val="6600FF"/>
                </a:solidFill>
                <a:sym typeface="Wingdings" panose="05000000000000000000" pitchFamily="2" charset="2"/>
              </a:rPr>
              <a:t>Là làm cho đất không bị thoái hóa.</a:t>
            </a:r>
            <a:endParaRPr lang="en-US" altLang="en-US" sz="2000" b="1"/>
          </a:p>
          <a:p>
            <a:pPr eaLnBrk="1" hangingPunct="1">
              <a:spcBef>
                <a:spcPct val="50000"/>
              </a:spcBef>
            </a:pPr>
            <a:r>
              <a:rPr lang="en-US" altLang="en-US" sz="2000" b="1"/>
              <a:t>2.</a:t>
            </a:r>
            <a:r>
              <a:rPr lang="en-US" altLang="en-US" sz="2000" b="1" u="sng"/>
              <a:t> Sử dụng hợp lí tài nguyên nước</a:t>
            </a:r>
            <a:r>
              <a:rPr lang="en-US" altLang="en-US" sz="2000" b="1"/>
              <a:t>:</a:t>
            </a:r>
          </a:p>
          <a:p>
            <a:pPr eaLnBrk="1" hangingPunct="1">
              <a:spcBef>
                <a:spcPct val="50000"/>
              </a:spcBef>
            </a:pPr>
            <a:r>
              <a:rPr lang="en-US" altLang="en-US" sz="2000" b="1" i="1">
                <a:solidFill>
                  <a:srgbClr val="6600FF"/>
                </a:solidFill>
                <a:sym typeface="Wingdings" panose="05000000000000000000" pitchFamily="2" charset="2"/>
              </a:rPr>
              <a:t>Là không làm ô nhiễm và cạn kiệt nguồn nước.</a:t>
            </a:r>
            <a:endParaRPr lang="en-US" altLang="en-US" sz="2000" b="1"/>
          </a:p>
          <a:p>
            <a:pPr eaLnBrk="1" hangingPunct="1">
              <a:spcBef>
                <a:spcPct val="50000"/>
              </a:spcBef>
            </a:pPr>
            <a:r>
              <a:rPr lang="en-US" altLang="en-US" sz="2000" b="1"/>
              <a:t>3.</a:t>
            </a:r>
            <a:r>
              <a:rPr lang="en-US" altLang="en-US" sz="2000" b="1" u="sng"/>
              <a:t> Sử dụng hợp lí tài nguyên rừng</a:t>
            </a:r>
            <a:r>
              <a:rPr lang="en-US" altLang="en-US" sz="2000" b="1"/>
              <a:t>: </a:t>
            </a:r>
          </a:p>
          <a:p>
            <a:pPr eaLnBrk="1" hangingPunct="1">
              <a:spcBef>
                <a:spcPct val="50000"/>
              </a:spcBef>
            </a:pPr>
            <a:r>
              <a:rPr lang="en-US" altLang="en-US" sz="2000" b="1" i="1">
                <a:solidFill>
                  <a:srgbClr val="6600FF"/>
                </a:solidFill>
                <a:sym typeface="Wingdings" panose="05000000000000000000" pitchFamily="2" charset="2"/>
              </a:rPr>
              <a:t>Là phải kết hợp giữa khai thác có mức độ tài nguyên với bảo vệ và trồng rừng. Thành lập các khu bảo tồn thiên nhiên, vườn quốc gia,….</a:t>
            </a:r>
            <a:endParaRPr lang="en-US" altLang="en-US" sz="2000" b="1">
              <a:solidFill>
                <a:srgbClr val="6600FF"/>
              </a:solidFill>
            </a:endParaRPr>
          </a:p>
        </p:txBody>
      </p:sp>
      <p:sp>
        <p:nvSpPr>
          <p:cNvPr id="153612" name="Line 12">
            <a:extLst>
              <a:ext uri="{FF2B5EF4-FFF2-40B4-BE49-F238E27FC236}">
                <a16:creationId xmlns:a16="http://schemas.microsoft.com/office/drawing/2014/main" id="{00519339-EDE3-415D-9283-570433EC2AAF}"/>
              </a:ext>
            </a:extLst>
          </p:cNvPr>
          <p:cNvSpPr>
            <a:spLocks noChangeShapeType="1"/>
          </p:cNvSpPr>
          <p:nvPr/>
        </p:nvSpPr>
        <p:spPr bwMode="auto">
          <a:xfrm flipH="1">
            <a:off x="1981200" y="914400"/>
            <a:ext cx="2438400" cy="762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13" name="Line 13">
            <a:extLst>
              <a:ext uri="{FF2B5EF4-FFF2-40B4-BE49-F238E27FC236}">
                <a16:creationId xmlns:a16="http://schemas.microsoft.com/office/drawing/2014/main" id="{79EA9587-643A-44FB-85C6-378E7E1F9799}"/>
              </a:ext>
            </a:extLst>
          </p:cNvPr>
          <p:cNvSpPr>
            <a:spLocks noChangeShapeType="1"/>
          </p:cNvSpPr>
          <p:nvPr/>
        </p:nvSpPr>
        <p:spPr bwMode="auto">
          <a:xfrm>
            <a:off x="4419600" y="914400"/>
            <a:ext cx="2438400" cy="762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53612"/>
                                        </p:tgtEl>
                                        <p:attrNameLst>
                                          <p:attrName>style.visibility</p:attrName>
                                        </p:attrNameLst>
                                      </p:cBhvr>
                                      <p:to>
                                        <p:strVal val="visible"/>
                                      </p:to>
                                    </p:set>
                                    <p:animEffect transition="in" filter="plus(in)">
                                      <p:cBhvr>
                                        <p:cTn id="7" dur="500"/>
                                        <p:tgtEl>
                                          <p:spTgt spid="15361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53607"/>
                                        </p:tgtEl>
                                        <p:attrNameLst>
                                          <p:attrName>style.visibility</p:attrName>
                                        </p:attrNameLst>
                                      </p:cBhvr>
                                      <p:to>
                                        <p:strVal val="visible"/>
                                      </p:to>
                                    </p:set>
                                    <p:animEffect transition="in" filter="plus(in)">
                                      <p:cBhvr>
                                        <p:cTn id="10" dur="500"/>
                                        <p:tgtEl>
                                          <p:spTgt spid="1536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16" fill="hold" nodeType="clickEffect">
                                  <p:stCondLst>
                                    <p:cond delay="0"/>
                                  </p:stCondLst>
                                  <p:childTnLst>
                                    <p:set>
                                      <p:cBhvr>
                                        <p:cTn id="14" dur="1" fill="hold">
                                          <p:stCondLst>
                                            <p:cond delay="0"/>
                                          </p:stCondLst>
                                        </p:cTn>
                                        <p:tgtEl>
                                          <p:spTgt spid="153613"/>
                                        </p:tgtEl>
                                        <p:attrNameLst>
                                          <p:attrName>style.visibility</p:attrName>
                                        </p:attrNameLst>
                                      </p:cBhvr>
                                      <p:to>
                                        <p:strVal val="visible"/>
                                      </p:to>
                                    </p:set>
                                    <p:animEffect transition="in" filter="plus(in)">
                                      <p:cBhvr>
                                        <p:cTn id="15" dur="500"/>
                                        <p:tgtEl>
                                          <p:spTgt spid="153613"/>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153608"/>
                                        </p:tgtEl>
                                        <p:attrNameLst>
                                          <p:attrName>style.visibility</p:attrName>
                                        </p:attrNameLst>
                                      </p:cBhvr>
                                      <p:to>
                                        <p:strVal val="visible"/>
                                      </p:to>
                                    </p:set>
                                    <p:animEffect transition="in" filter="plus(in)">
                                      <p:cBhvr>
                                        <p:cTn id="18" dur="500"/>
                                        <p:tgtEl>
                                          <p:spTgt spid="153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7" grpId="0" animBg="1"/>
      <p:bldP spid="15360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3" name="Text Box 5">
            <a:extLst>
              <a:ext uri="{FF2B5EF4-FFF2-40B4-BE49-F238E27FC236}">
                <a16:creationId xmlns:a16="http://schemas.microsoft.com/office/drawing/2014/main" id="{46840299-07CE-4197-BE0E-F93875E8DB2F}"/>
              </a:ext>
            </a:extLst>
          </p:cNvPr>
          <p:cNvSpPr txBox="1">
            <a:spLocks noChangeArrowheads="1"/>
          </p:cNvSpPr>
          <p:nvPr/>
        </p:nvSpPr>
        <p:spPr bwMode="auto">
          <a:xfrm>
            <a:off x="228600" y="762000"/>
            <a:ext cx="8839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eriod"/>
            </a:pPr>
            <a:r>
              <a:rPr lang="en-US" altLang="en-US" sz="2800" b="1">
                <a:solidFill>
                  <a:srgbClr val="FF0066"/>
                </a:solidFill>
              </a:rPr>
              <a:t>Vì sao phải sử dụng tiết kiệm và hợp lí nguồn tài nguyên thiên nhiên?</a:t>
            </a:r>
          </a:p>
        </p:txBody>
      </p:sp>
      <p:sp>
        <p:nvSpPr>
          <p:cNvPr id="135175" name="Text Box 7">
            <a:extLst>
              <a:ext uri="{FF2B5EF4-FFF2-40B4-BE49-F238E27FC236}">
                <a16:creationId xmlns:a16="http://schemas.microsoft.com/office/drawing/2014/main" id="{305AB5BD-7A27-4902-88B9-C32B66A0D125}"/>
              </a:ext>
            </a:extLst>
          </p:cNvPr>
          <p:cNvSpPr txBox="1">
            <a:spLocks noChangeArrowheads="1"/>
          </p:cNvSpPr>
          <p:nvPr/>
        </p:nvSpPr>
        <p:spPr bwMode="auto">
          <a:xfrm>
            <a:off x="304800" y="1600200"/>
            <a:ext cx="8686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i="1">
                <a:solidFill>
                  <a:srgbClr val="0000FF"/>
                </a:solidFill>
              </a:rPr>
              <a:t>Chúng ta phải sử dụng tiết kiệm và hợp lí tài nguyên thiên nhiên vì tài nguyên thiên nhiên không phải là vô tận, chúng ta cần phải sử dụng hợp lí để vừa đáp ứng nhu cầu tài nguyên của xã hội hiện tại vừa bảo đảm duy trì lâu dài các nguồn tài nguyên cho các thế hệ con cháu mai sau.</a:t>
            </a:r>
          </a:p>
        </p:txBody>
      </p:sp>
      <p:sp>
        <p:nvSpPr>
          <p:cNvPr id="135176" name="Text Box 8">
            <a:extLst>
              <a:ext uri="{FF2B5EF4-FFF2-40B4-BE49-F238E27FC236}">
                <a16:creationId xmlns:a16="http://schemas.microsoft.com/office/drawing/2014/main" id="{27F9C050-1388-440B-A9C1-BCCEA7A970A5}"/>
              </a:ext>
            </a:extLst>
          </p:cNvPr>
          <p:cNvSpPr txBox="1">
            <a:spLocks noChangeArrowheads="1"/>
          </p:cNvSpPr>
          <p:nvPr/>
        </p:nvSpPr>
        <p:spPr bwMode="auto">
          <a:xfrm>
            <a:off x="228600" y="4114800"/>
            <a:ext cx="876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66"/>
                </a:solidFill>
              </a:rPr>
              <a:t>2. Nguồn năng lượng như thế nào gọi là nguồn năng lượng sạch?</a:t>
            </a:r>
          </a:p>
        </p:txBody>
      </p:sp>
      <p:sp>
        <p:nvSpPr>
          <p:cNvPr id="135177" name="Text Box 9">
            <a:extLst>
              <a:ext uri="{FF2B5EF4-FFF2-40B4-BE49-F238E27FC236}">
                <a16:creationId xmlns:a16="http://schemas.microsoft.com/office/drawing/2014/main" id="{56A7CEED-BA37-46B5-8387-CA02B183356F}"/>
              </a:ext>
            </a:extLst>
          </p:cNvPr>
          <p:cNvSpPr txBox="1">
            <a:spLocks noChangeArrowheads="1"/>
          </p:cNvSpPr>
          <p:nvPr/>
        </p:nvSpPr>
        <p:spPr bwMode="auto">
          <a:xfrm>
            <a:off x="228600" y="5029200"/>
            <a:ext cx="8610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i="1">
                <a:solidFill>
                  <a:srgbClr val="0000FF"/>
                </a:solidFill>
              </a:rPr>
              <a:t>Năng lượng sạch là nguồn năng lượng khi sử dụng không gây ô nhiễm môi trường như năng lượng mặt trời, năng lượng gió, năng lượng thủy triều, năng lượng nhiệt từ lòng Trái Đất,...</a:t>
            </a:r>
            <a:endParaRPr lang="en-US" altLang="en-US" sz="2800" i="1">
              <a:solidFill>
                <a:srgbClr val="0000FF"/>
              </a:solidFill>
            </a:endParaRPr>
          </a:p>
        </p:txBody>
      </p:sp>
      <p:sp>
        <p:nvSpPr>
          <p:cNvPr id="45062" name="Text Box 10">
            <a:extLst>
              <a:ext uri="{FF2B5EF4-FFF2-40B4-BE49-F238E27FC236}">
                <a16:creationId xmlns:a16="http://schemas.microsoft.com/office/drawing/2014/main" id="{16DFD743-09E5-466D-94FB-EAEE49A0D378}"/>
              </a:ext>
            </a:extLst>
          </p:cNvPr>
          <p:cNvSpPr txBox="1">
            <a:spLocks noChangeArrowheads="1"/>
          </p:cNvSpPr>
          <p:nvPr/>
        </p:nvSpPr>
        <p:spPr bwMode="auto">
          <a:xfrm>
            <a:off x="1600200" y="76200"/>
            <a:ext cx="5562600" cy="641350"/>
          </a:xfrm>
          <a:prstGeom prst="rect">
            <a:avLst/>
          </a:prstGeom>
          <a:gradFill rotWithShape="1">
            <a:gsLst>
              <a:gs pos="0">
                <a:srgbClr val="76765E"/>
              </a:gs>
              <a:gs pos="50000">
                <a:srgbClr val="FFFFCC"/>
              </a:gs>
              <a:gs pos="100000">
                <a:srgbClr val="76765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solidFill>
                  <a:srgbClr val="FF0000"/>
                </a:solidFill>
              </a:rPr>
              <a:t>CỦNG CỐ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5173"/>
                                        </p:tgtEl>
                                        <p:attrNameLst>
                                          <p:attrName>style.visibility</p:attrName>
                                        </p:attrNameLst>
                                      </p:cBhvr>
                                      <p:to>
                                        <p:strVal val="visible"/>
                                      </p:to>
                                    </p:set>
                                    <p:anim calcmode="lin" valueType="num">
                                      <p:cBhvr>
                                        <p:cTn id="7" dur="500" fill="hold"/>
                                        <p:tgtEl>
                                          <p:spTgt spid="135173"/>
                                        </p:tgtEl>
                                        <p:attrNameLst>
                                          <p:attrName>ppt_w</p:attrName>
                                        </p:attrNameLst>
                                      </p:cBhvr>
                                      <p:tavLst>
                                        <p:tav tm="0">
                                          <p:val>
                                            <p:fltVal val="0"/>
                                          </p:val>
                                        </p:tav>
                                        <p:tav tm="100000">
                                          <p:val>
                                            <p:strVal val="#ppt_w"/>
                                          </p:val>
                                        </p:tav>
                                      </p:tavLst>
                                    </p:anim>
                                    <p:anim calcmode="lin" valueType="num">
                                      <p:cBhvr>
                                        <p:cTn id="8" dur="500" fill="hold"/>
                                        <p:tgtEl>
                                          <p:spTgt spid="13517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5175"/>
                                        </p:tgtEl>
                                        <p:attrNameLst>
                                          <p:attrName>style.visibility</p:attrName>
                                        </p:attrNameLst>
                                      </p:cBhvr>
                                      <p:to>
                                        <p:strVal val="visible"/>
                                      </p:to>
                                    </p:set>
                                    <p:anim calcmode="lin" valueType="num">
                                      <p:cBhvr>
                                        <p:cTn id="13" dur="500" fill="hold"/>
                                        <p:tgtEl>
                                          <p:spTgt spid="135175"/>
                                        </p:tgtEl>
                                        <p:attrNameLst>
                                          <p:attrName>ppt_w</p:attrName>
                                        </p:attrNameLst>
                                      </p:cBhvr>
                                      <p:tavLst>
                                        <p:tav tm="0">
                                          <p:val>
                                            <p:fltVal val="0"/>
                                          </p:val>
                                        </p:tav>
                                        <p:tav tm="100000">
                                          <p:val>
                                            <p:strVal val="#ppt_w"/>
                                          </p:val>
                                        </p:tav>
                                      </p:tavLst>
                                    </p:anim>
                                    <p:anim calcmode="lin" valueType="num">
                                      <p:cBhvr>
                                        <p:cTn id="14" dur="500" fill="hold"/>
                                        <p:tgtEl>
                                          <p:spTgt spid="13517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5176"/>
                                        </p:tgtEl>
                                        <p:attrNameLst>
                                          <p:attrName>style.visibility</p:attrName>
                                        </p:attrNameLst>
                                      </p:cBhvr>
                                      <p:to>
                                        <p:strVal val="visible"/>
                                      </p:to>
                                    </p:set>
                                    <p:anim calcmode="lin" valueType="num">
                                      <p:cBhvr>
                                        <p:cTn id="19" dur="500" fill="hold"/>
                                        <p:tgtEl>
                                          <p:spTgt spid="135176"/>
                                        </p:tgtEl>
                                        <p:attrNameLst>
                                          <p:attrName>ppt_w</p:attrName>
                                        </p:attrNameLst>
                                      </p:cBhvr>
                                      <p:tavLst>
                                        <p:tav tm="0">
                                          <p:val>
                                            <p:fltVal val="0"/>
                                          </p:val>
                                        </p:tav>
                                        <p:tav tm="100000">
                                          <p:val>
                                            <p:strVal val="#ppt_w"/>
                                          </p:val>
                                        </p:tav>
                                      </p:tavLst>
                                    </p:anim>
                                    <p:anim calcmode="lin" valueType="num">
                                      <p:cBhvr>
                                        <p:cTn id="20" dur="500" fill="hold"/>
                                        <p:tgtEl>
                                          <p:spTgt spid="13517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5177"/>
                                        </p:tgtEl>
                                        <p:attrNameLst>
                                          <p:attrName>style.visibility</p:attrName>
                                        </p:attrNameLst>
                                      </p:cBhvr>
                                      <p:to>
                                        <p:strVal val="visible"/>
                                      </p:to>
                                    </p:set>
                                    <p:anim calcmode="lin" valueType="num">
                                      <p:cBhvr>
                                        <p:cTn id="25" dur="500" fill="hold"/>
                                        <p:tgtEl>
                                          <p:spTgt spid="135177"/>
                                        </p:tgtEl>
                                        <p:attrNameLst>
                                          <p:attrName>ppt_w</p:attrName>
                                        </p:attrNameLst>
                                      </p:cBhvr>
                                      <p:tavLst>
                                        <p:tav tm="0">
                                          <p:val>
                                            <p:fltVal val="0"/>
                                          </p:val>
                                        </p:tav>
                                        <p:tav tm="100000">
                                          <p:val>
                                            <p:strVal val="#ppt_w"/>
                                          </p:val>
                                        </p:tav>
                                      </p:tavLst>
                                    </p:anim>
                                    <p:anim calcmode="lin" valueType="num">
                                      <p:cBhvr>
                                        <p:cTn id="26" dur="500" fill="hold"/>
                                        <p:tgtEl>
                                          <p:spTgt spid="1351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p:bldP spid="135175" grpId="0"/>
      <p:bldP spid="135176" grpId="0"/>
      <p:bldP spid="13517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69A7181F-A650-4980-A733-2BE5CFA4F4F0}"/>
              </a:ext>
            </a:extLst>
          </p:cNvPr>
          <p:cNvSpPr txBox="1">
            <a:spLocks noChangeArrowheads="1"/>
          </p:cNvSpPr>
          <p:nvPr/>
        </p:nvSpPr>
        <p:spPr bwMode="auto">
          <a:xfrm>
            <a:off x="1600200" y="114300"/>
            <a:ext cx="5867400" cy="641350"/>
          </a:xfrm>
          <a:prstGeom prst="rect">
            <a:avLst/>
          </a:prstGeom>
          <a:gradFill rotWithShape="1">
            <a:gsLst>
              <a:gs pos="0">
                <a:srgbClr val="00FF00"/>
              </a:gs>
              <a:gs pos="100000">
                <a:srgbClr val="FF99FF"/>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a:solidFill>
                  <a:srgbClr val="FF0000"/>
                </a:solidFill>
              </a:rPr>
              <a:t>HƯỚNG DẪN</a:t>
            </a:r>
          </a:p>
        </p:txBody>
      </p:sp>
      <p:sp>
        <p:nvSpPr>
          <p:cNvPr id="65539" name="Text Box 3">
            <a:extLst>
              <a:ext uri="{FF2B5EF4-FFF2-40B4-BE49-F238E27FC236}">
                <a16:creationId xmlns:a16="http://schemas.microsoft.com/office/drawing/2014/main" id="{A2827B73-98E4-415B-8E78-59524B0DD057}"/>
              </a:ext>
            </a:extLst>
          </p:cNvPr>
          <p:cNvSpPr txBox="1">
            <a:spLocks noChangeArrowheads="1"/>
          </p:cNvSpPr>
          <p:nvPr/>
        </p:nvSpPr>
        <p:spPr bwMode="auto">
          <a:xfrm>
            <a:off x="304800" y="1290638"/>
            <a:ext cx="868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None/>
            </a:pPr>
            <a:r>
              <a:rPr lang="en-US" altLang="en-US" sz="3600" b="1">
                <a:solidFill>
                  <a:srgbClr val="0000FF"/>
                </a:solidFill>
                <a:sym typeface="Wingdings 2" panose="05020102010507070707" pitchFamily="18" charset="2"/>
              </a:rPr>
              <a:t></a:t>
            </a:r>
            <a:r>
              <a:rPr lang="en-US" altLang="en-US" sz="3600" b="1">
                <a:solidFill>
                  <a:srgbClr val="0000FF"/>
                </a:solidFill>
              </a:rPr>
              <a:t> Học bài, làm bài số 4 SGK trang 177.</a:t>
            </a:r>
          </a:p>
          <a:p>
            <a:pPr>
              <a:spcBef>
                <a:spcPct val="50000"/>
              </a:spcBef>
              <a:buFont typeface="Wingdings" panose="05000000000000000000" pitchFamily="2" charset="2"/>
              <a:buNone/>
            </a:pPr>
            <a:r>
              <a:rPr lang="en-US" altLang="en-US" sz="3600" b="1">
                <a:solidFill>
                  <a:srgbClr val="0000FF"/>
                </a:solidFill>
                <a:sym typeface="Wingdings 2" panose="05020102010507070707" pitchFamily="18" charset="2"/>
              </a:rPr>
              <a:t></a:t>
            </a:r>
            <a:r>
              <a:rPr lang="en-US" altLang="en-US" sz="3600" b="1"/>
              <a:t> </a:t>
            </a:r>
            <a:r>
              <a:rPr lang="en-US" altLang="en-US" sz="3600" b="1">
                <a:solidFill>
                  <a:srgbClr val="0000FF"/>
                </a:solidFill>
              </a:rPr>
              <a:t>Chuẩn bị bài mới: </a:t>
            </a:r>
            <a:r>
              <a:rPr lang="en-US" altLang="en-US" sz="3600" b="1">
                <a:solidFill>
                  <a:srgbClr val="FF0000"/>
                </a:solidFill>
              </a:rPr>
              <a:t>“BẢO VỆ MÔI TRƯỜNG”.</a:t>
            </a:r>
            <a:r>
              <a:rPr lang="en-US" altLang="en-US" sz="3600" b="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500" fill="hold"/>
                                        <p:tgtEl>
                                          <p:spTgt spid="655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55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p:cTn id="13" dur="500" fill="hold"/>
                                        <p:tgtEl>
                                          <p:spTgt spid="6553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553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ekofisk2_858_141">
            <a:extLst>
              <a:ext uri="{FF2B5EF4-FFF2-40B4-BE49-F238E27FC236}">
                <a16:creationId xmlns:a16="http://schemas.microsoft.com/office/drawing/2014/main" id="{70A0A1E7-E13A-48C7-9CDB-F579F2AA1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05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Text Box 5">
            <a:extLst>
              <a:ext uri="{FF2B5EF4-FFF2-40B4-BE49-F238E27FC236}">
                <a16:creationId xmlns:a16="http://schemas.microsoft.com/office/drawing/2014/main" id="{DEC4827F-5882-4459-8D8F-A01C880B3973}"/>
              </a:ext>
            </a:extLst>
          </p:cNvPr>
          <p:cNvSpPr txBox="1">
            <a:spLocks noChangeArrowheads="1"/>
          </p:cNvSpPr>
          <p:nvPr/>
        </p:nvSpPr>
        <p:spPr bwMode="auto">
          <a:xfrm>
            <a:off x="457200" y="319088"/>
            <a:ext cx="4876800" cy="519112"/>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rPr>
              <a:t>Tài nguyên không tái sinh</a:t>
            </a:r>
          </a:p>
        </p:txBody>
      </p:sp>
      <p:pic>
        <p:nvPicPr>
          <p:cNvPr id="44038" name="Picture 6" descr="thuydienhoabinh">
            <a:extLst>
              <a:ext uri="{FF2B5EF4-FFF2-40B4-BE49-F238E27FC236}">
                <a16:creationId xmlns:a16="http://schemas.microsoft.com/office/drawing/2014/main" id="{8A8163E4-BBA6-4CCC-9348-E71D7848E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458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7" name="Text Box 7">
            <a:extLst>
              <a:ext uri="{FF2B5EF4-FFF2-40B4-BE49-F238E27FC236}">
                <a16:creationId xmlns:a16="http://schemas.microsoft.com/office/drawing/2014/main" id="{A8D99C3B-83B9-4B5D-9A52-041FE1830AC8}"/>
              </a:ext>
            </a:extLst>
          </p:cNvPr>
          <p:cNvSpPr txBox="1">
            <a:spLocks noChangeArrowheads="1"/>
          </p:cNvSpPr>
          <p:nvPr/>
        </p:nvSpPr>
        <p:spPr bwMode="auto">
          <a:xfrm>
            <a:off x="304800" y="152400"/>
            <a:ext cx="4572000" cy="5191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rPr>
              <a:t>Tài nguyên tái sinh</a:t>
            </a:r>
          </a:p>
        </p:txBody>
      </p:sp>
      <p:pic>
        <p:nvPicPr>
          <p:cNvPr id="138248" name="Picture 8" descr="nang%20luong%20gio[1]">
            <a:extLst>
              <a:ext uri="{FF2B5EF4-FFF2-40B4-BE49-F238E27FC236}">
                <a16:creationId xmlns:a16="http://schemas.microsoft.com/office/drawing/2014/main" id="{69EA0538-FB6D-4F90-A561-817E92666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458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50" name="Text Box 10">
            <a:extLst>
              <a:ext uri="{FF2B5EF4-FFF2-40B4-BE49-F238E27FC236}">
                <a16:creationId xmlns:a16="http://schemas.microsoft.com/office/drawing/2014/main" id="{B9FA5483-1476-4C1D-BC3F-F1699687E7FB}"/>
              </a:ext>
            </a:extLst>
          </p:cNvPr>
          <p:cNvSpPr txBox="1">
            <a:spLocks noChangeArrowheads="1"/>
          </p:cNvSpPr>
          <p:nvPr/>
        </p:nvSpPr>
        <p:spPr bwMode="auto">
          <a:xfrm>
            <a:off x="304800" y="152400"/>
            <a:ext cx="5943600" cy="5191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rPr>
              <a:t>Tài nguyên năng lượng vĩnh cửu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ssolve">
                                      <p:cBhvr>
                                        <p:cTn id="7" dur="5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38245"/>
                                        </p:tgtEl>
                                        <p:attrNameLst>
                                          <p:attrName>style.visibility</p:attrName>
                                        </p:attrNameLst>
                                      </p:cBhvr>
                                      <p:to>
                                        <p:strVal val="visible"/>
                                      </p:to>
                                    </p:set>
                                    <p:anim calcmode="lin" valueType="num">
                                      <p:cBhvr>
                                        <p:cTn id="12" dur="500" fill="hold"/>
                                        <p:tgtEl>
                                          <p:spTgt spid="138245"/>
                                        </p:tgtEl>
                                        <p:attrNameLst>
                                          <p:attrName>ppt_w</p:attrName>
                                        </p:attrNameLst>
                                      </p:cBhvr>
                                      <p:tavLst>
                                        <p:tav tm="0">
                                          <p:val>
                                            <p:fltVal val="0"/>
                                          </p:val>
                                        </p:tav>
                                        <p:tav tm="100000">
                                          <p:val>
                                            <p:strVal val="#ppt_w"/>
                                          </p:val>
                                        </p:tav>
                                      </p:tavLst>
                                    </p:anim>
                                    <p:anim calcmode="lin" valueType="num">
                                      <p:cBhvr>
                                        <p:cTn id="13" dur="500" fill="hold"/>
                                        <p:tgtEl>
                                          <p:spTgt spid="138245"/>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44038"/>
                                        </p:tgtEl>
                                        <p:attrNameLst>
                                          <p:attrName>style.visibility</p:attrName>
                                        </p:attrNameLst>
                                      </p:cBhvr>
                                      <p:to>
                                        <p:strVal val="visible"/>
                                      </p:to>
                                    </p:set>
                                    <p:anim calcmode="lin" valueType="num">
                                      <p:cBhvr>
                                        <p:cTn id="18" dur="500" fill="hold"/>
                                        <p:tgtEl>
                                          <p:spTgt spid="44038"/>
                                        </p:tgtEl>
                                        <p:attrNameLst>
                                          <p:attrName>ppt_w</p:attrName>
                                        </p:attrNameLst>
                                      </p:cBhvr>
                                      <p:tavLst>
                                        <p:tav tm="0">
                                          <p:val>
                                            <p:fltVal val="0"/>
                                          </p:val>
                                        </p:tav>
                                        <p:tav tm="100000">
                                          <p:val>
                                            <p:strVal val="#ppt_w"/>
                                          </p:val>
                                        </p:tav>
                                      </p:tavLst>
                                    </p:anim>
                                    <p:anim calcmode="lin" valueType="num">
                                      <p:cBhvr>
                                        <p:cTn id="19" dur="500" fill="hold"/>
                                        <p:tgtEl>
                                          <p:spTgt spid="44038"/>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8247"/>
                                        </p:tgtEl>
                                        <p:attrNameLst>
                                          <p:attrName>style.visibility</p:attrName>
                                        </p:attrNameLst>
                                      </p:cBhvr>
                                      <p:to>
                                        <p:strVal val="visible"/>
                                      </p:to>
                                    </p:set>
                                    <p:animEffect transition="in" filter="wipe(left)">
                                      <p:cBhvr>
                                        <p:cTn id="24" dur="500"/>
                                        <p:tgtEl>
                                          <p:spTgt spid="13824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38248"/>
                                        </p:tgtEl>
                                        <p:attrNameLst>
                                          <p:attrName>style.visibility</p:attrName>
                                        </p:attrNameLst>
                                      </p:cBhvr>
                                      <p:to>
                                        <p:strVal val="visible"/>
                                      </p:to>
                                    </p:set>
                                    <p:animEffect transition="in" filter="wipe(left)">
                                      <p:cBhvr>
                                        <p:cTn id="29" dur="500"/>
                                        <p:tgtEl>
                                          <p:spTgt spid="13824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8250"/>
                                        </p:tgtEl>
                                        <p:attrNameLst>
                                          <p:attrName>style.visibility</p:attrName>
                                        </p:attrNameLst>
                                      </p:cBhvr>
                                      <p:to>
                                        <p:strVal val="visible"/>
                                      </p:to>
                                    </p:set>
                                    <p:animEffect transition="in" filter="wipe(left)">
                                      <p:cBhvr>
                                        <p:cTn id="34" dur="500"/>
                                        <p:tgtEl>
                                          <p:spTgt spid="13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animBg="1"/>
      <p:bldP spid="138247" grpId="0" animBg="1"/>
      <p:bldP spid="1382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a:extLst>
              <a:ext uri="{FF2B5EF4-FFF2-40B4-BE49-F238E27FC236}">
                <a16:creationId xmlns:a16="http://schemas.microsoft.com/office/drawing/2014/main" id="{DE21259D-787B-4F0E-A9C1-CD875B2B81B9}"/>
              </a:ext>
            </a:extLst>
          </p:cNvPr>
          <p:cNvSpPr txBox="1">
            <a:spLocks noChangeArrowheads="1"/>
          </p:cNvSpPr>
          <p:nvPr/>
        </p:nvSpPr>
        <p:spPr bwMode="auto">
          <a:xfrm>
            <a:off x="2438400" y="304800"/>
            <a:ext cx="3505200" cy="528638"/>
          </a:xfrm>
          <a:prstGeom prst="rect">
            <a:avLst/>
          </a:prstGeom>
          <a:solidFill>
            <a:srgbClr val="EFF7A7"/>
          </a:solidFill>
          <a:ln w="9525">
            <a:solidFill>
              <a:srgbClr val="0066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66FF"/>
                </a:solidFill>
              </a:rPr>
              <a:t>Tài nguyên tái sinh</a:t>
            </a:r>
          </a:p>
        </p:txBody>
      </p:sp>
      <p:sp>
        <p:nvSpPr>
          <p:cNvPr id="82947" name="Text Box 3">
            <a:extLst>
              <a:ext uri="{FF2B5EF4-FFF2-40B4-BE49-F238E27FC236}">
                <a16:creationId xmlns:a16="http://schemas.microsoft.com/office/drawing/2014/main" id="{FBE3165A-936A-4B99-8956-41052685D12D}"/>
              </a:ext>
            </a:extLst>
          </p:cNvPr>
          <p:cNvSpPr txBox="1">
            <a:spLocks noChangeArrowheads="1"/>
          </p:cNvSpPr>
          <p:nvPr/>
        </p:nvSpPr>
        <p:spPr bwMode="auto">
          <a:xfrm>
            <a:off x="228600" y="3525838"/>
            <a:ext cx="2667000" cy="436562"/>
          </a:xfrm>
          <a:prstGeom prst="rect">
            <a:avLst/>
          </a:prstGeom>
          <a:solidFill>
            <a:srgbClr val="EFF7A7"/>
          </a:solidFill>
          <a:ln w="9525">
            <a:solidFill>
              <a:srgbClr val="0066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200" b="1">
                <a:solidFill>
                  <a:srgbClr val="0066FF"/>
                </a:solidFill>
              </a:rPr>
              <a:t>Tài nguyên nước</a:t>
            </a:r>
          </a:p>
        </p:txBody>
      </p:sp>
      <p:pic>
        <p:nvPicPr>
          <p:cNvPr id="82948" name="000A5335.WMV">
            <a:hlinkClick r:id="" action="ppaction://media"/>
            <a:extLst>
              <a:ext uri="{FF2B5EF4-FFF2-40B4-BE49-F238E27FC236}">
                <a16:creationId xmlns:a16="http://schemas.microsoft.com/office/drawing/2014/main" id="{0F40CDB7-7E1E-4F10-812B-9A2384B5F12B}"/>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819400" y="4038600"/>
            <a:ext cx="2895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5">
            <a:extLst>
              <a:ext uri="{FF2B5EF4-FFF2-40B4-BE49-F238E27FC236}">
                <a16:creationId xmlns:a16="http://schemas.microsoft.com/office/drawing/2014/main" id="{159C3500-E095-4403-BC88-5074073B5CCC}"/>
              </a:ext>
            </a:extLst>
          </p:cNvPr>
          <p:cNvSpPr txBox="1">
            <a:spLocks noChangeArrowheads="1"/>
          </p:cNvSpPr>
          <p:nvPr/>
        </p:nvSpPr>
        <p:spPr bwMode="auto">
          <a:xfrm>
            <a:off x="2819400" y="6315075"/>
            <a:ext cx="2895600" cy="436563"/>
          </a:xfrm>
          <a:prstGeom prst="rect">
            <a:avLst/>
          </a:prstGeom>
          <a:solidFill>
            <a:srgbClr val="EFF7A7"/>
          </a:solidFill>
          <a:ln w="9525">
            <a:solidFill>
              <a:srgbClr val="0066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200" b="1">
                <a:solidFill>
                  <a:srgbClr val="0066FF"/>
                </a:solidFill>
              </a:rPr>
              <a:t>Tài nguyên đất</a:t>
            </a:r>
          </a:p>
        </p:txBody>
      </p:sp>
      <p:pic>
        <p:nvPicPr>
          <p:cNvPr id="82950" name="Picture 6" descr="ClydeHydroPowerStation_update3">
            <a:extLst>
              <a:ext uri="{FF2B5EF4-FFF2-40B4-BE49-F238E27FC236}">
                <a16:creationId xmlns:a16="http://schemas.microsoft.com/office/drawing/2014/main" id="{A48197F5-B186-4AC4-82D8-F647E4ABE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79525"/>
            <a:ext cx="26670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7" descr="dulich3[1]">
            <a:extLst>
              <a:ext uri="{FF2B5EF4-FFF2-40B4-BE49-F238E27FC236}">
                <a16:creationId xmlns:a16="http://schemas.microsoft.com/office/drawing/2014/main" id="{CA4810B2-AE65-4581-9635-2E46E11A0E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219200"/>
            <a:ext cx="2819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Text Box 8">
            <a:extLst>
              <a:ext uri="{FF2B5EF4-FFF2-40B4-BE49-F238E27FC236}">
                <a16:creationId xmlns:a16="http://schemas.microsoft.com/office/drawing/2014/main" id="{35D5DE35-0D14-4894-A191-07474CDE4071}"/>
              </a:ext>
            </a:extLst>
          </p:cNvPr>
          <p:cNvSpPr txBox="1">
            <a:spLocks noChangeArrowheads="1"/>
          </p:cNvSpPr>
          <p:nvPr/>
        </p:nvSpPr>
        <p:spPr bwMode="auto">
          <a:xfrm>
            <a:off x="5715000" y="3505200"/>
            <a:ext cx="2819400" cy="436563"/>
          </a:xfrm>
          <a:prstGeom prst="rect">
            <a:avLst/>
          </a:prstGeom>
          <a:solidFill>
            <a:srgbClr val="EFF7A7"/>
          </a:solidFill>
          <a:ln w="9525">
            <a:solidFill>
              <a:srgbClr val="0066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200" b="1">
                <a:solidFill>
                  <a:srgbClr val="0066FF"/>
                </a:solidFill>
              </a:rPr>
              <a:t>Tài nguyên sinh vật</a:t>
            </a:r>
          </a:p>
        </p:txBody>
      </p:sp>
      <p:sp>
        <p:nvSpPr>
          <p:cNvPr id="82954" name="Line 10">
            <a:extLst>
              <a:ext uri="{FF2B5EF4-FFF2-40B4-BE49-F238E27FC236}">
                <a16:creationId xmlns:a16="http://schemas.microsoft.com/office/drawing/2014/main" id="{FC7F0551-ED47-4CC0-B640-77F1FA058847}"/>
              </a:ext>
            </a:extLst>
          </p:cNvPr>
          <p:cNvSpPr>
            <a:spLocks noChangeShapeType="1"/>
          </p:cNvSpPr>
          <p:nvPr/>
        </p:nvSpPr>
        <p:spPr bwMode="auto">
          <a:xfrm flipH="1">
            <a:off x="2895600" y="838200"/>
            <a:ext cx="1143000" cy="1676400"/>
          </a:xfrm>
          <a:prstGeom prst="line">
            <a:avLst/>
          </a:prstGeom>
          <a:noFill/>
          <a:ln w="571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7" name="Line 13">
            <a:extLst>
              <a:ext uri="{FF2B5EF4-FFF2-40B4-BE49-F238E27FC236}">
                <a16:creationId xmlns:a16="http://schemas.microsoft.com/office/drawing/2014/main" id="{DF37C882-A616-478A-B758-42BD0E193844}"/>
              </a:ext>
            </a:extLst>
          </p:cNvPr>
          <p:cNvSpPr>
            <a:spLocks noChangeShapeType="1"/>
          </p:cNvSpPr>
          <p:nvPr/>
        </p:nvSpPr>
        <p:spPr bwMode="auto">
          <a:xfrm>
            <a:off x="4191000" y="838200"/>
            <a:ext cx="0" cy="3124200"/>
          </a:xfrm>
          <a:prstGeom prst="line">
            <a:avLst/>
          </a:prstGeom>
          <a:noFill/>
          <a:ln w="571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8" name="Line 14">
            <a:extLst>
              <a:ext uri="{FF2B5EF4-FFF2-40B4-BE49-F238E27FC236}">
                <a16:creationId xmlns:a16="http://schemas.microsoft.com/office/drawing/2014/main" id="{E39706BA-0E01-424C-8529-AE9247B60E83}"/>
              </a:ext>
            </a:extLst>
          </p:cNvPr>
          <p:cNvSpPr>
            <a:spLocks noChangeShapeType="1"/>
          </p:cNvSpPr>
          <p:nvPr/>
        </p:nvSpPr>
        <p:spPr bwMode="auto">
          <a:xfrm>
            <a:off x="4343400" y="838200"/>
            <a:ext cx="1371600" cy="1752600"/>
          </a:xfrm>
          <a:prstGeom prst="line">
            <a:avLst/>
          </a:prstGeom>
          <a:noFill/>
          <a:ln w="571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2950"/>
                                        </p:tgtEl>
                                        <p:attrNameLst>
                                          <p:attrName>style.visibility</p:attrName>
                                        </p:attrNameLst>
                                      </p:cBhvr>
                                      <p:to>
                                        <p:strVal val="visible"/>
                                      </p:to>
                                    </p:set>
                                    <p:anim calcmode="lin" valueType="num">
                                      <p:cBhvr>
                                        <p:cTn id="7" dur="500" fill="hold"/>
                                        <p:tgtEl>
                                          <p:spTgt spid="82950"/>
                                        </p:tgtEl>
                                        <p:attrNameLst>
                                          <p:attrName>ppt_w</p:attrName>
                                        </p:attrNameLst>
                                      </p:cBhvr>
                                      <p:tavLst>
                                        <p:tav tm="0">
                                          <p:val>
                                            <p:fltVal val="0"/>
                                          </p:val>
                                        </p:tav>
                                        <p:tav tm="100000">
                                          <p:val>
                                            <p:strVal val="#ppt_w"/>
                                          </p:val>
                                        </p:tav>
                                      </p:tavLst>
                                    </p:anim>
                                    <p:anim calcmode="lin" valueType="num">
                                      <p:cBhvr>
                                        <p:cTn id="8" dur="500" fill="hold"/>
                                        <p:tgtEl>
                                          <p:spTgt spid="829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82948"/>
                                        </p:tgtEl>
                                        <p:attrNameLst>
                                          <p:attrName>style.visibility</p:attrName>
                                        </p:attrNameLst>
                                      </p:cBhvr>
                                      <p:to>
                                        <p:strVal val="visible"/>
                                      </p:to>
                                    </p:set>
                                    <p:anim calcmode="lin" valueType="num">
                                      <p:cBhvr>
                                        <p:cTn id="13" dur="500" fill="hold"/>
                                        <p:tgtEl>
                                          <p:spTgt spid="82948"/>
                                        </p:tgtEl>
                                        <p:attrNameLst>
                                          <p:attrName>ppt_w</p:attrName>
                                        </p:attrNameLst>
                                      </p:cBhvr>
                                      <p:tavLst>
                                        <p:tav tm="0">
                                          <p:val>
                                            <p:fltVal val="0"/>
                                          </p:val>
                                        </p:tav>
                                        <p:tav tm="100000">
                                          <p:val>
                                            <p:strVal val="#ppt_w"/>
                                          </p:val>
                                        </p:tav>
                                      </p:tavLst>
                                    </p:anim>
                                    <p:anim calcmode="lin" valueType="num">
                                      <p:cBhvr>
                                        <p:cTn id="14" dur="500" fill="hold"/>
                                        <p:tgtEl>
                                          <p:spTgt spid="8294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82951"/>
                                        </p:tgtEl>
                                        <p:attrNameLst>
                                          <p:attrName>style.visibility</p:attrName>
                                        </p:attrNameLst>
                                      </p:cBhvr>
                                      <p:to>
                                        <p:strVal val="visible"/>
                                      </p:to>
                                    </p:set>
                                    <p:anim calcmode="lin" valueType="num">
                                      <p:cBhvr>
                                        <p:cTn id="19" dur="500" fill="hold"/>
                                        <p:tgtEl>
                                          <p:spTgt spid="82951"/>
                                        </p:tgtEl>
                                        <p:attrNameLst>
                                          <p:attrName>ppt_w</p:attrName>
                                        </p:attrNameLst>
                                      </p:cBhvr>
                                      <p:tavLst>
                                        <p:tav tm="0">
                                          <p:val>
                                            <p:fltVal val="0"/>
                                          </p:val>
                                        </p:tav>
                                        <p:tav tm="100000">
                                          <p:val>
                                            <p:strVal val="#ppt_w"/>
                                          </p:val>
                                        </p:tav>
                                      </p:tavLst>
                                    </p:anim>
                                    <p:anim calcmode="lin" valueType="num">
                                      <p:cBhvr>
                                        <p:cTn id="20" dur="500" fill="hold"/>
                                        <p:tgtEl>
                                          <p:spTgt spid="8295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2947"/>
                                        </p:tgtEl>
                                        <p:attrNameLst>
                                          <p:attrName>style.visibility</p:attrName>
                                        </p:attrNameLst>
                                      </p:cBhvr>
                                      <p:to>
                                        <p:strVal val="visible"/>
                                      </p:to>
                                    </p:set>
                                    <p:anim calcmode="lin" valueType="num">
                                      <p:cBhvr>
                                        <p:cTn id="25" dur="500" fill="hold"/>
                                        <p:tgtEl>
                                          <p:spTgt spid="82947"/>
                                        </p:tgtEl>
                                        <p:attrNameLst>
                                          <p:attrName>ppt_w</p:attrName>
                                        </p:attrNameLst>
                                      </p:cBhvr>
                                      <p:tavLst>
                                        <p:tav tm="0">
                                          <p:val>
                                            <p:fltVal val="0"/>
                                          </p:val>
                                        </p:tav>
                                        <p:tav tm="100000">
                                          <p:val>
                                            <p:strVal val="#ppt_w"/>
                                          </p:val>
                                        </p:tav>
                                      </p:tavLst>
                                    </p:anim>
                                    <p:anim calcmode="lin" valueType="num">
                                      <p:cBhvr>
                                        <p:cTn id="26" dur="500" fill="hold"/>
                                        <p:tgtEl>
                                          <p:spTgt spid="82947"/>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82949"/>
                                        </p:tgtEl>
                                        <p:attrNameLst>
                                          <p:attrName>style.visibility</p:attrName>
                                        </p:attrNameLst>
                                      </p:cBhvr>
                                      <p:to>
                                        <p:strVal val="visible"/>
                                      </p:to>
                                    </p:set>
                                    <p:anim calcmode="lin" valueType="num">
                                      <p:cBhvr>
                                        <p:cTn id="29" dur="500" fill="hold"/>
                                        <p:tgtEl>
                                          <p:spTgt spid="82949"/>
                                        </p:tgtEl>
                                        <p:attrNameLst>
                                          <p:attrName>ppt_w</p:attrName>
                                        </p:attrNameLst>
                                      </p:cBhvr>
                                      <p:tavLst>
                                        <p:tav tm="0">
                                          <p:val>
                                            <p:fltVal val="0"/>
                                          </p:val>
                                        </p:tav>
                                        <p:tav tm="100000">
                                          <p:val>
                                            <p:strVal val="#ppt_w"/>
                                          </p:val>
                                        </p:tav>
                                      </p:tavLst>
                                    </p:anim>
                                    <p:anim calcmode="lin" valueType="num">
                                      <p:cBhvr>
                                        <p:cTn id="30" dur="500" fill="hold"/>
                                        <p:tgtEl>
                                          <p:spTgt spid="82949"/>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82952"/>
                                        </p:tgtEl>
                                        <p:attrNameLst>
                                          <p:attrName>style.visibility</p:attrName>
                                        </p:attrNameLst>
                                      </p:cBhvr>
                                      <p:to>
                                        <p:strVal val="visible"/>
                                      </p:to>
                                    </p:set>
                                    <p:anim calcmode="lin" valueType="num">
                                      <p:cBhvr>
                                        <p:cTn id="33" dur="500" fill="hold"/>
                                        <p:tgtEl>
                                          <p:spTgt spid="82952"/>
                                        </p:tgtEl>
                                        <p:attrNameLst>
                                          <p:attrName>ppt_w</p:attrName>
                                        </p:attrNameLst>
                                      </p:cBhvr>
                                      <p:tavLst>
                                        <p:tav tm="0">
                                          <p:val>
                                            <p:fltVal val="0"/>
                                          </p:val>
                                        </p:tav>
                                        <p:tav tm="100000">
                                          <p:val>
                                            <p:strVal val="#ppt_w"/>
                                          </p:val>
                                        </p:tav>
                                      </p:tavLst>
                                    </p:anim>
                                    <p:anim calcmode="lin" valueType="num">
                                      <p:cBhvr>
                                        <p:cTn id="34" dur="500" fill="hold"/>
                                        <p:tgtEl>
                                          <p:spTgt spid="82952"/>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2946"/>
                                        </p:tgtEl>
                                        <p:attrNameLst>
                                          <p:attrName>style.visibility</p:attrName>
                                        </p:attrNameLst>
                                      </p:cBhvr>
                                      <p:to>
                                        <p:strVal val="visible"/>
                                      </p:to>
                                    </p:set>
                                    <p:animEffect transition="in" filter="fade">
                                      <p:cBhvr>
                                        <p:cTn id="39" dur="500"/>
                                        <p:tgtEl>
                                          <p:spTgt spid="82946"/>
                                        </p:tgtEl>
                                      </p:cBhvr>
                                    </p:animEffect>
                                  </p:childTnLst>
                                </p:cTn>
                              </p:par>
                              <p:par>
                                <p:cTn id="40" presetID="10" presetClass="entr" presetSubtype="0" fill="hold" nodeType="withEffect">
                                  <p:stCondLst>
                                    <p:cond delay="0"/>
                                  </p:stCondLst>
                                  <p:childTnLst>
                                    <p:set>
                                      <p:cBhvr>
                                        <p:cTn id="41" dur="1" fill="hold">
                                          <p:stCondLst>
                                            <p:cond delay="0"/>
                                          </p:stCondLst>
                                        </p:cTn>
                                        <p:tgtEl>
                                          <p:spTgt spid="82954"/>
                                        </p:tgtEl>
                                        <p:attrNameLst>
                                          <p:attrName>style.visibility</p:attrName>
                                        </p:attrNameLst>
                                      </p:cBhvr>
                                      <p:to>
                                        <p:strVal val="visible"/>
                                      </p:to>
                                    </p:set>
                                    <p:animEffect transition="in" filter="fade">
                                      <p:cBhvr>
                                        <p:cTn id="42" dur="500"/>
                                        <p:tgtEl>
                                          <p:spTgt spid="82954"/>
                                        </p:tgtEl>
                                      </p:cBhvr>
                                    </p:animEffect>
                                  </p:childTnLst>
                                </p:cTn>
                              </p:par>
                              <p:par>
                                <p:cTn id="43" presetID="10" presetClass="entr" presetSubtype="0" fill="hold" nodeType="withEffect">
                                  <p:stCondLst>
                                    <p:cond delay="0"/>
                                  </p:stCondLst>
                                  <p:childTnLst>
                                    <p:set>
                                      <p:cBhvr>
                                        <p:cTn id="44" dur="1" fill="hold">
                                          <p:stCondLst>
                                            <p:cond delay="0"/>
                                          </p:stCondLst>
                                        </p:cTn>
                                        <p:tgtEl>
                                          <p:spTgt spid="82957"/>
                                        </p:tgtEl>
                                        <p:attrNameLst>
                                          <p:attrName>style.visibility</p:attrName>
                                        </p:attrNameLst>
                                      </p:cBhvr>
                                      <p:to>
                                        <p:strVal val="visible"/>
                                      </p:to>
                                    </p:set>
                                    <p:animEffect transition="in" filter="fade">
                                      <p:cBhvr>
                                        <p:cTn id="45" dur="500"/>
                                        <p:tgtEl>
                                          <p:spTgt spid="82957"/>
                                        </p:tgtEl>
                                      </p:cBhvr>
                                    </p:animEffect>
                                  </p:childTnLst>
                                </p:cTn>
                              </p:par>
                              <p:par>
                                <p:cTn id="46" presetID="10" presetClass="entr" presetSubtype="0" fill="hold" nodeType="withEffect">
                                  <p:stCondLst>
                                    <p:cond delay="0"/>
                                  </p:stCondLst>
                                  <p:childTnLst>
                                    <p:set>
                                      <p:cBhvr>
                                        <p:cTn id="47" dur="1" fill="hold">
                                          <p:stCondLst>
                                            <p:cond delay="0"/>
                                          </p:stCondLst>
                                        </p:cTn>
                                        <p:tgtEl>
                                          <p:spTgt spid="82958"/>
                                        </p:tgtEl>
                                        <p:attrNameLst>
                                          <p:attrName>style.visibility</p:attrName>
                                        </p:attrNameLst>
                                      </p:cBhvr>
                                      <p:to>
                                        <p:strVal val="visible"/>
                                      </p:to>
                                    </p:set>
                                    <p:animEffect transition="in" filter="fade">
                                      <p:cBhvr>
                                        <p:cTn id="48" dur="500"/>
                                        <p:tgtEl>
                                          <p:spTgt spid="8295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0">
                <p:cTn id="49" fill="hold" display="0">
                  <p:stCondLst>
                    <p:cond delay="indefinite"/>
                  </p:stCondLst>
                  <p:endCondLst>
                    <p:cond evt="onNext" delay="0">
                      <p:tgtEl>
                        <p:sldTgt/>
                      </p:tgtEl>
                    </p:cond>
                    <p:cond evt="onPrev" delay="0">
                      <p:tgtEl>
                        <p:sldTgt/>
                      </p:tgtEl>
                    </p:cond>
                  </p:endCondLst>
                </p:cTn>
                <p:tgtEl>
                  <p:spTgt spid="82948"/>
                </p:tgtEl>
              </p:cMediaNode>
            </p:video>
          </p:childTnLst>
        </p:cTn>
      </p:par>
    </p:tnLst>
    <p:bldLst>
      <p:bldP spid="82946" grpId="0" animBg="1"/>
      <p:bldP spid="82947" grpId="0" animBg="1"/>
      <p:bldP spid="82949" grpId="0" animBg="1"/>
      <p:bldP spid="829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Text Box 4">
            <a:extLst>
              <a:ext uri="{FF2B5EF4-FFF2-40B4-BE49-F238E27FC236}">
                <a16:creationId xmlns:a16="http://schemas.microsoft.com/office/drawing/2014/main" id="{3B2D3013-B779-4FF9-85BA-61CECBDC6F8F}"/>
              </a:ext>
            </a:extLst>
          </p:cNvPr>
          <p:cNvSpPr txBox="1">
            <a:spLocks noChangeArrowheads="1"/>
          </p:cNvSpPr>
          <p:nvPr/>
        </p:nvSpPr>
        <p:spPr bwMode="auto">
          <a:xfrm>
            <a:off x="304800" y="6096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t>Thế nào là tài nguyên tái sinh? Nêu ví dụ?</a:t>
            </a:r>
          </a:p>
        </p:txBody>
      </p:sp>
      <p:sp>
        <p:nvSpPr>
          <p:cNvPr id="139269" name="Text Box 5">
            <a:extLst>
              <a:ext uri="{FF2B5EF4-FFF2-40B4-BE49-F238E27FC236}">
                <a16:creationId xmlns:a16="http://schemas.microsoft.com/office/drawing/2014/main" id="{7FF756F5-1970-4610-A505-32B15B988490}"/>
              </a:ext>
            </a:extLst>
          </p:cNvPr>
          <p:cNvSpPr txBox="1">
            <a:spLocks noChangeArrowheads="1"/>
          </p:cNvSpPr>
          <p:nvPr/>
        </p:nvSpPr>
        <p:spPr bwMode="auto">
          <a:xfrm>
            <a:off x="76200" y="1219200"/>
            <a:ext cx="8915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Char char="Ø"/>
            </a:pPr>
            <a:r>
              <a:rPr lang="en-US" altLang="en-US" sz="3000" b="1">
                <a:solidFill>
                  <a:srgbClr val="9900FF"/>
                </a:solidFill>
              </a:rPr>
              <a:t>Tài nguyên tái sinh: Là dạng tài nguyên khi sử dụng hợp lí sẽ có điều kiện phát triển phục hồi như: nước, đất, tài nguyên sinh vật, …</a:t>
            </a:r>
            <a:endParaRPr lang="en-US" altLang="en-US" sz="3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9268"/>
                                        </p:tgtEl>
                                        <p:attrNameLst>
                                          <p:attrName>style.visibility</p:attrName>
                                        </p:attrNameLst>
                                      </p:cBhvr>
                                      <p:to>
                                        <p:strVal val="visible"/>
                                      </p:to>
                                    </p:set>
                                    <p:animEffect transition="in" filter="wipe(down)">
                                      <p:cBhvr>
                                        <p:cTn id="7" dur="500"/>
                                        <p:tgtEl>
                                          <p:spTgt spid="139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39268"/>
                                        </p:tgtEl>
                                      </p:cBhvr>
                                    </p:animEffect>
                                    <p:set>
                                      <p:cBhvr>
                                        <p:cTn id="12" dur="1" fill="hold">
                                          <p:stCondLst>
                                            <p:cond delay="499"/>
                                          </p:stCondLst>
                                        </p:cTn>
                                        <p:tgtEl>
                                          <p:spTgt spid="13926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9269"/>
                                        </p:tgtEl>
                                        <p:attrNameLst>
                                          <p:attrName>style.visibility</p:attrName>
                                        </p:attrNameLst>
                                      </p:cBhvr>
                                      <p:to>
                                        <p:strVal val="visible"/>
                                      </p:to>
                                    </p:set>
                                    <p:animEffect transition="in" filter="wipe(down)">
                                      <p:cBhvr>
                                        <p:cTn id="17" dur="500"/>
                                        <p:tgtEl>
                                          <p:spTgt spid="139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P spid="139268" grpId="1"/>
      <p:bldP spid="1392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00(7)">
            <a:extLst>
              <a:ext uri="{FF2B5EF4-FFF2-40B4-BE49-F238E27FC236}">
                <a16:creationId xmlns:a16="http://schemas.microsoft.com/office/drawing/2014/main" id="{F8E04476-CEC6-41B8-8DFE-4A792304F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3124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3" descr="KS2">
            <a:extLst>
              <a:ext uri="{FF2B5EF4-FFF2-40B4-BE49-F238E27FC236}">
                <a16:creationId xmlns:a16="http://schemas.microsoft.com/office/drawing/2014/main" id="{9365E55A-5A96-4E1D-85D1-59C11DE6F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90800"/>
            <a:ext cx="3505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ext Box 4">
            <a:extLst>
              <a:ext uri="{FF2B5EF4-FFF2-40B4-BE49-F238E27FC236}">
                <a16:creationId xmlns:a16="http://schemas.microsoft.com/office/drawing/2014/main" id="{AB5193B1-89D6-437C-B448-BB0E799101E0}"/>
              </a:ext>
            </a:extLst>
          </p:cNvPr>
          <p:cNvSpPr txBox="1">
            <a:spLocks noChangeArrowheads="1"/>
          </p:cNvSpPr>
          <p:nvPr/>
        </p:nvSpPr>
        <p:spPr bwMode="auto">
          <a:xfrm>
            <a:off x="533400" y="5568950"/>
            <a:ext cx="3124200" cy="831850"/>
          </a:xfrm>
          <a:prstGeom prst="rect">
            <a:avLst/>
          </a:prstGeom>
          <a:solidFill>
            <a:srgbClr val="FFFF66"/>
          </a:solidFill>
          <a:ln w="9525">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66FF"/>
                </a:solidFill>
              </a:rPr>
              <a:t>Khí đốt thiên nhiên và dầu lửa</a:t>
            </a:r>
          </a:p>
        </p:txBody>
      </p:sp>
      <p:sp>
        <p:nvSpPr>
          <p:cNvPr id="83973" name="Text Box 5">
            <a:extLst>
              <a:ext uri="{FF2B5EF4-FFF2-40B4-BE49-F238E27FC236}">
                <a16:creationId xmlns:a16="http://schemas.microsoft.com/office/drawing/2014/main" id="{7BECF562-DA14-4026-9271-4C0AA9F35412}"/>
              </a:ext>
            </a:extLst>
          </p:cNvPr>
          <p:cNvSpPr txBox="1">
            <a:spLocks noChangeArrowheads="1"/>
          </p:cNvSpPr>
          <p:nvPr/>
        </p:nvSpPr>
        <p:spPr bwMode="auto">
          <a:xfrm>
            <a:off x="4876800" y="5629275"/>
            <a:ext cx="3429000" cy="466725"/>
          </a:xfrm>
          <a:prstGeom prst="rect">
            <a:avLst/>
          </a:prstGeom>
          <a:solidFill>
            <a:srgbClr val="FFFF66"/>
          </a:solidFill>
          <a:ln w="9525">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66FF"/>
                </a:solidFill>
              </a:rPr>
              <a:t>Than đá</a:t>
            </a:r>
          </a:p>
        </p:txBody>
      </p:sp>
      <p:sp>
        <p:nvSpPr>
          <p:cNvPr id="83974" name="Text Box 6">
            <a:extLst>
              <a:ext uri="{FF2B5EF4-FFF2-40B4-BE49-F238E27FC236}">
                <a16:creationId xmlns:a16="http://schemas.microsoft.com/office/drawing/2014/main" id="{34D36A3A-AC75-4210-AEB9-3076779EB8CA}"/>
              </a:ext>
            </a:extLst>
          </p:cNvPr>
          <p:cNvSpPr txBox="1">
            <a:spLocks noChangeArrowheads="1"/>
          </p:cNvSpPr>
          <p:nvPr/>
        </p:nvSpPr>
        <p:spPr bwMode="auto">
          <a:xfrm>
            <a:off x="2819400" y="304800"/>
            <a:ext cx="3581400" cy="955675"/>
          </a:xfrm>
          <a:prstGeom prst="rect">
            <a:avLst/>
          </a:prstGeom>
          <a:solidFill>
            <a:srgbClr val="EFF7A7"/>
          </a:solidFill>
          <a:ln w="9525">
            <a:solidFill>
              <a:srgbClr val="FF3399"/>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66FF"/>
                </a:solidFill>
              </a:rPr>
              <a:t>Tài nguyên không tái sinh</a:t>
            </a:r>
          </a:p>
        </p:txBody>
      </p:sp>
      <p:sp>
        <p:nvSpPr>
          <p:cNvPr id="83975" name="Line 7">
            <a:extLst>
              <a:ext uri="{FF2B5EF4-FFF2-40B4-BE49-F238E27FC236}">
                <a16:creationId xmlns:a16="http://schemas.microsoft.com/office/drawing/2014/main" id="{D3229BEB-9427-4886-83A9-8FD91CBEFCCF}"/>
              </a:ext>
            </a:extLst>
          </p:cNvPr>
          <p:cNvSpPr>
            <a:spLocks noChangeShapeType="1"/>
          </p:cNvSpPr>
          <p:nvPr/>
        </p:nvSpPr>
        <p:spPr bwMode="auto">
          <a:xfrm flipH="1">
            <a:off x="2514600" y="1447800"/>
            <a:ext cx="1524000" cy="990600"/>
          </a:xfrm>
          <a:prstGeom prst="line">
            <a:avLst/>
          </a:prstGeom>
          <a:noFill/>
          <a:ln w="571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6" name="Line 8">
            <a:extLst>
              <a:ext uri="{FF2B5EF4-FFF2-40B4-BE49-F238E27FC236}">
                <a16:creationId xmlns:a16="http://schemas.microsoft.com/office/drawing/2014/main" id="{1A233B85-92B0-455F-A93D-CD8A41F971ED}"/>
              </a:ext>
            </a:extLst>
          </p:cNvPr>
          <p:cNvSpPr>
            <a:spLocks noChangeShapeType="1"/>
          </p:cNvSpPr>
          <p:nvPr/>
        </p:nvSpPr>
        <p:spPr bwMode="auto">
          <a:xfrm>
            <a:off x="5181600" y="1447800"/>
            <a:ext cx="1447800" cy="1066800"/>
          </a:xfrm>
          <a:prstGeom prst="line">
            <a:avLst/>
          </a:prstGeom>
          <a:noFill/>
          <a:ln w="571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83971"/>
                                        </p:tgtEl>
                                        <p:attrNameLst>
                                          <p:attrName>style.visibility</p:attrName>
                                        </p:attrNameLst>
                                      </p:cBhvr>
                                      <p:to>
                                        <p:strVal val="visible"/>
                                      </p:to>
                                    </p:set>
                                    <p:anim calcmode="lin" valueType="num">
                                      <p:cBhvr>
                                        <p:cTn id="13" dur="500" fill="hold"/>
                                        <p:tgtEl>
                                          <p:spTgt spid="83971"/>
                                        </p:tgtEl>
                                        <p:attrNameLst>
                                          <p:attrName>ppt_w</p:attrName>
                                        </p:attrNameLst>
                                      </p:cBhvr>
                                      <p:tavLst>
                                        <p:tav tm="0">
                                          <p:val>
                                            <p:fltVal val="0"/>
                                          </p:val>
                                        </p:tav>
                                        <p:tav tm="100000">
                                          <p:val>
                                            <p:strVal val="#ppt_w"/>
                                          </p:val>
                                        </p:tav>
                                      </p:tavLst>
                                    </p:anim>
                                    <p:anim calcmode="lin" valueType="num">
                                      <p:cBhvr>
                                        <p:cTn id="14" dur="500" fill="hold"/>
                                        <p:tgtEl>
                                          <p:spTgt spid="8397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3972"/>
                                        </p:tgtEl>
                                        <p:attrNameLst>
                                          <p:attrName>style.visibility</p:attrName>
                                        </p:attrNameLst>
                                      </p:cBhvr>
                                      <p:to>
                                        <p:strVal val="visible"/>
                                      </p:to>
                                    </p:set>
                                    <p:anim calcmode="lin" valueType="num">
                                      <p:cBhvr>
                                        <p:cTn id="19" dur="500" fill="hold"/>
                                        <p:tgtEl>
                                          <p:spTgt spid="83972"/>
                                        </p:tgtEl>
                                        <p:attrNameLst>
                                          <p:attrName>ppt_w</p:attrName>
                                        </p:attrNameLst>
                                      </p:cBhvr>
                                      <p:tavLst>
                                        <p:tav tm="0">
                                          <p:val>
                                            <p:fltVal val="0"/>
                                          </p:val>
                                        </p:tav>
                                        <p:tav tm="100000">
                                          <p:val>
                                            <p:strVal val="#ppt_w"/>
                                          </p:val>
                                        </p:tav>
                                      </p:tavLst>
                                    </p:anim>
                                    <p:anim calcmode="lin" valueType="num">
                                      <p:cBhvr>
                                        <p:cTn id="20" dur="500" fill="hold"/>
                                        <p:tgtEl>
                                          <p:spTgt spid="83972"/>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83973"/>
                                        </p:tgtEl>
                                        <p:attrNameLst>
                                          <p:attrName>style.visibility</p:attrName>
                                        </p:attrNameLst>
                                      </p:cBhvr>
                                      <p:to>
                                        <p:strVal val="visible"/>
                                      </p:to>
                                    </p:set>
                                    <p:anim calcmode="lin" valueType="num">
                                      <p:cBhvr>
                                        <p:cTn id="23" dur="500" fill="hold"/>
                                        <p:tgtEl>
                                          <p:spTgt spid="83973"/>
                                        </p:tgtEl>
                                        <p:attrNameLst>
                                          <p:attrName>ppt_w</p:attrName>
                                        </p:attrNameLst>
                                      </p:cBhvr>
                                      <p:tavLst>
                                        <p:tav tm="0">
                                          <p:val>
                                            <p:fltVal val="0"/>
                                          </p:val>
                                        </p:tav>
                                        <p:tav tm="100000">
                                          <p:val>
                                            <p:strVal val="#ppt_w"/>
                                          </p:val>
                                        </p:tav>
                                      </p:tavLst>
                                    </p:anim>
                                    <p:anim calcmode="lin" valueType="num">
                                      <p:cBhvr>
                                        <p:cTn id="24" dur="500" fill="hold"/>
                                        <p:tgtEl>
                                          <p:spTgt spid="83973"/>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3974"/>
                                        </p:tgtEl>
                                        <p:attrNameLst>
                                          <p:attrName>style.visibility</p:attrName>
                                        </p:attrNameLst>
                                      </p:cBhvr>
                                      <p:to>
                                        <p:strVal val="visible"/>
                                      </p:to>
                                    </p:set>
                                    <p:animEffect transition="in" filter="wipe(up)">
                                      <p:cBhvr>
                                        <p:cTn id="29" dur="500"/>
                                        <p:tgtEl>
                                          <p:spTgt spid="83974"/>
                                        </p:tgtEl>
                                      </p:cBhvr>
                                    </p:animEffect>
                                  </p:childTnLst>
                                </p:cTn>
                              </p:par>
                              <p:par>
                                <p:cTn id="30" presetID="22" presetClass="entr" presetSubtype="1" fill="hold" nodeType="withEffect">
                                  <p:stCondLst>
                                    <p:cond delay="0"/>
                                  </p:stCondLst>
                                  <p:childTnLst>
                                    <p:set>
                                      <p:cBhvr>
                                        <p:cTn id="31" dur="1" fill="hold">
                                          <p:stCondLst>
                                            <p:cond delay="0"/>
                                          </p:stCondLst>
                                        </p:cTn>
                                        <p:tgtEl>
                                          <p:spTgt spid="83975"/>
                                        </p:tgtEl>
                                        <p:attrNameLst>
                                          <p:attrName>style.visibility</p:attrName>
                                        </p:attrNameLst>
                                      </p:cBhvr>
                                      <p:to>
                                        <p:strVal val="visible"/>
                                      </p:to>
                                    </p:set>
                                    <p:animEffect transition="in" filter="wipe(up)">
                                      <p:cBhvr>
                                        <p:cTn id="32" dur="500"/>
                                        <p:tgtEl>
                                          <p:spTgt spid="83975"/>
                                        </p:tgtEl>
                                      </p:cBhvr>
                                    </p:animEffect>
                                  </p:childTnLst>
                                </p:cTn>
                              </p:par>
                              <p:par>
                                <p:cTn id="33" presetID="22" presetClass="entr" presetSubtype="1" fill="hold" nodeType="withEffect">
                                  <p:stCondLst>
                                    <p:cond delay="0"/>
                                  </p:stCondLst>
                                  <p:childTnLst>
                                    <p:set>
                                      <p:cBhvr>
                                        <p:cTn id="34" dur="1" fill="hold">
                                          <p:stCondLst>
                                            <p:cond delay="0"/>
                                          </p:stCondLst>
                                        </p:cTn>
                                        <p:tgtEl>
                                          <p:spTgt spid="83976"/>
                                        </p:tgtEl>
                                        <p:attrNameLst>
                                          <p:attrName>style.visibility</p:attrName>
                                        </p:attrNameLst>
                                      </p:cBhvr>
                                      <p:to>
                                        <p:strVal val="visible"/>
                                      </p:to>
                                    </p:set>
                                    <p:animEffect transition="in" filter="wipe(up)">
                                      <p:cBhvr>
                                        <p:cTn id="35" dur="500"/>
                                        <p:tgtEl>
                                          <p:spTgt spid="83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P spid="83973" grpId="0" animBg="1"/>
      <p:bldP spid="839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8">
            <a:extLst>
              <a:ext uri="{FF2B5EF4-FFF2-40B4-BE49-F238E27FC236}">
                <a16:creationId xmlns:a16="http://schemas.microsoft.com/office/drawing/2014/main" id="{B2B11DD8-6975-4042-83C8-A6EA6F87D4E5}"/>
              </a:ext>
            </a:extLst>
          </p:cNvPr>
          <p:cNvSpPr txBox="1">
            <a:spLocks noChangeArrowheads="1"/>
          </p:cNvSpPr>
          <p:nvPr/>
        </p:nvSpPr>
        <p:spPr bwMode="auto">
          <a:xfrm>
            <a:off x="3352800" y="0"/>
            <a:ext cx="8397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9340" name="Text Box 12">
            <a:extLst>
              <a:ext uri="{FF2B5EF4-FFF2-40B4-BE49-F238E27FC236}">
                <a16:creationId xmlns:a16="http://schemas.microsoft.com/office/drawing/2014/main" id="{44EAB5F5-FD9C-4813-AFB6-9F0588E80E9E}"/>
              </a:ext>
            </a:extLst>
          </p:cNvPr>
          <p:cNvSpPr txBox="1">
            <a:spLocks noChangeArrowheads="1"/>
          </p:cNvSpPr>
          <p:nvPr/>
        </p:nvSpPr>
        <p:spPr bwMode="auto">
          <a:xfrm>
            <a:off x="0" y="752475"/>
            <a:ext cx="91709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b="1"/>
              <a:t>Thế nào là tài nguyên không tái sinh? Nêu ví dụ? </a:t>
            </a:r>
          </a:p>
        </p:txBody>
      </p:sp>
      <p:sp>
        <p:nvSpPr>
          <p:cNvPr id="99341" name="Text Box 13">
            <a:extLst>
              <a:ext uri="{FF2B5EF4-FFF2-40B4-BE49-F238E27FC236}">
                <a16:creationId xmlns:a16="http://schemas.microsoft.com/office/drawing/2014/main" id="{93EA95EF-CB86-4A73-9A23-A260EE599A81}"/>
              </a:ext>
            </a:extLst>
          </p:cNvPr>
          <p:cNvSpPr txBox="1">
            <a:spLocks noChangeArrowheads="1"/>
          </p:cNvSpPr>
          <p:nvPr/>
        </p:nvSpPr>
        <p:spPr bwMode="auto">
          <a:xfrm>
            <a:off x="76200" y="1598613"/>
            <a:ext cx="8915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Char char="Ø"/>
            </a:pPr>
            <a:r>
              <a:rPr lang="en-US" altLang="en-US" sz="3000" b="1">
                <a:solidFill>
                  <a:srgbClr val="9900FF"/>
                </a:solidFill>
              </a:rPr>
              <a:t>Tài nguyên không tái sinh: Là dạng tài nguyên sau một thời gian sử dụng sẽ bị cạn kiệt như: Khí đốt thiên nhiên, dầu lửa, than đá,...</a:t>
            </a:r>
            <a:endParaRPr lang="en-US" altLang="en-US" sz="3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9340"/>
                                        </p:tgtEl>
                                        <p:attrNameLst>
                                          <p:attrName>style.visibility</p:attrName>
                                        </p:attrNameLst>
                                      </p:cBhvr>
                                      <p:to>
                                        <p:strVal val="visible"/>
                                      </p:to>
                                    </p:set>
                                    <p:anim calcmode="lin" valueType="num">
                                      <p:cBhvr>
                                        <p:cTn id="7" dur="500" fill="hold"/>
                                        <p:tgtEl>
                                          <p:spTgt spid="99340"/>
                                        </p:tgtEl>
                                        <p:attrNameLst>
                                          <p:attrName>ppt_w</p:attrName>
                                        </p:attrNameLst>
                                      </p:cBhvr>
                                      <p:tavLst>
                                        <p:tav tm="0">
                                          <p:val>
                                            <p:fltVal val="0"/>
                                          </p:val>
                                        </p:tav>
                                        <p:tav tm="100000">
                                          <p:val>
                                            <p:strVal val="#ppt_w"/>
                                          </p:val>
                                        </p:tav>
                                      </p:tavLst>
                                    </p:anim>
                                    <p:anim calcmode="lin" valueType="num">
                                      <p:cBhvr>
                                        <p:cTn id="8" dur="500" fill="hold"/>
                                        <p:tgtEl>
                                          <p:spTgt spid="9934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xit" presetSubtype="16" fill="hold" grpId="1" nodeType="clickEffect">
                                  <p:stCondLst>
                                    <p:cond delay="0"/>
                                  </p:stCondLst>
                                  <p:childTnLst>
                                    <p:animEffect transition="out" filter="box(in)">
                                      <p:cBhvr>
                                        <p:cTn id="12" dur="500"/>
                                        <p:tgtEl>
                                          <p:spTgt spid="99340"/>
                                        </p:tgtEl>
                                      </p:cBhvr>
                                    </p:animEffect>
                                    <p:set>
                                      <p:cBhvr>
                                        <p:cTn id="13" dur="1" fill="hold">
                                          <p:stCondLst>
                                            <p:cond delay="499"/>
                                          </p:stCondLst>
                                        </p:cTn>
                                        <p:tgtEl>
                                          <p:spTgt spid="99340"/>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99341"/>
                                        </p:tgtEl>
                                        <p:attrNameLst>
                                          <p:attrName>style.visibility</p:attrName>
                                        </p:attrNameLst>
                                      </p:cBhvr>
                                      <p:to>
                                        <p:strVal val="visible"/>
                                      </p:to>
                                    </p:set>
                                    <p:anim calcmode="lin" valueType="num">
                                      <p:cBhvr>
                                        <p:cTn id="18" dur="500" fill="hold"/>
                                        <p:tgtEl>
                                          <p:spTgt spid="99341"/>
                                        </p:tgtEl>
                                        <p:attrNameLst>
                                          <p:attrName>ppt_w</p:attrName>
                                        </p:attrNameLst>
                                      </p:cBhvr>
                                      <p:tavLst>
                                        <p:tav tm="0">
                                          <p:val>
                                            <p:fltVal val="0"/>
                                          </p:val>
                                        </p:tav>
                                        <p:tav tm="100000">
                                          <p:val>
                                            <p:strVal val="#ppt_w"/>
                                          </p:val>
                                        </p:tav>
                                      </p:tavLst>
                                    </p:anim>
                                    <p:anim calcmode="lin" valueType="num">
                                      <p:cBhvr>
                                        <p:cTn id="19" dur="500" fill="hold"/>
                                        <p:tgtEl>
                                          <p:spTgt spid="993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0" grpId="0"/>
      <p:bldP spid="99340" grpId="1"/>
      <p:bldP spid="9934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1440</TotalTime>
  <Words>2756</Words>
  <Application>Microsoft Office PowerPoint</Application>
  <PresentationFormat>On-screen Show (4:3)</PresentationFormat>
  <Paragraphs>208</Paragraphs>
  <Slides>43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Times New Roman</vt:lpstr>
      <vt:lpstr>Verdana</vt:lpstr>
      <vt:lpstr>Wingdings</vt:lpstr>
      <vt:lpstr>Wingdings 2</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xp sp2 Full</dc:creator>
  <cp:lastModifiedBy>HA</cp:lastModifiedBy>
  <cp:revision>176</cp:revision>
  <dcterms:created xsi:type="dcterms:W3CDTF">2009-03-31T02:58:37Z</dcterms:created>
  <dcterms:modified xsi:type="dcterms:W3CDTF">2022-04-15T07:51:51Z</dcterms:modified>
</cp:coreProperties>
</file>