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7" r:id="rId2"/>
    <p:sldId id="292" r:id="rId3"/>
    <p:sldId id="275" r:id="rId4"/>
    <p:sldId id="293" r:id="rId5"/>
    <p:sldId id="344" r:id="rId6"/>
    <p:sldId id="355" r:id="rId7"/>
    <p:sldId id="357" r:id="rId8"/>
    <p:sldId id="358" r:id="rId9"/>
    <p:sldId id="359" r:id="rId10"/>
    <p:sldId id="360" r:id="rId11"/>
    <p:sldId id="366" r:id="rId12"/>
    <p:sldId id="362" r:id="rId13"/>
    <p:sldId id="363" r:id="rId14"/>
    <p:sldId id="342" r:id="rId15"/>
    <p:sldId id="364" r:id="rId16"/>
    <p:sldId id="365" r:id="rId17"/>
    <p:sldId id="3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7"/>
    <a:srgbClr val="0000F1"/>
    <a:srgbClr val="E1F2FA"/>
    <a:srgbClr val="FEC407"/>
    <a:srgbClr val="FDC308"/>
    <a:srgbClr val="E4B3CC"/>
    <a:srgbClr val="168836"/>
    <a:srgbClr val="C43D70"/>
    <a:srgbClr val="F37121"/>
    <a:srgbClr val="DFB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64" y="4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23999" y="4343376"/>
            <a:ext cx="222678" cy="152396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000099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Elbow Connector 34"/>
          <p:cNvCxnSpPr/>
          <p:nvPr/>
        </p:nvCxnSpPr>
        <p:spPr bwMode="auto">
          <a:xfrm>
            <a:off x="1538781" y="4419574"/>
            <a:ext cx="2499833" cy="80866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Elbow Connector 62"/>
          <p:cNvCxnSpPr>
            <a:endCxn id="48" idx="3"/>
          </p:cNvCxnSpPr>
          <p:nvPr/>
        </p:nvCxnSpPr>
        <p:spPr bwMode="auto">
          <a:xfrm>
            <a:off x="1284309" y="3642036"/>
            <a:ext cx="4978870" cy="1244656"/>
          </a:xfrm>
          <a:prstGeom prst="bentConnector3">
            <a:avLst>
              <a:gd name="adj1" fmla="val 98569"/>
            </a:avLst>
          </a:prstGeom>
          <a:solidFill>
            <a:schemeClr val="accent1"/>
          </a:solidFill>
          <a:ln w="9525" cap="flat" cmpd="sng" algn="ctr">
            <a:solidFill>
              <a:srgbClr val="B147B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Oval 49"/>
          <p:cNvSpPr/>
          <p:nvPr/>
        </p:nvSpPr>
        <p:spPr bwMode="auto">
          <a:xfrm flipV="1">
            <a:off x="3978661" y="1382807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 flipV="1">
            <a:off x="3676175" y="735077"/>
            <a:ext cx="1355816" cy="1525380"/>
            <a:chOff x="5949194" y="2940578"/>
            <a:chExt cx="1864248" cy="2776936"/>
          </a:xfrm>
        </p:grpSpPr>
        <p:sp>
          <p:nvSpPr>
            <p:cNvPr id="68" name="Oval 67"/>
            <p:cNvSpPr/>
            <p:nvPr/>
          </p:nvSpPr>
          <p:spPr bwMode="auto">
            <a:xfrm>
              <a:off x="6299587" y="4000485"/>
              <a:ext cx="1192902" cy="2285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49194" y="2940578"/>
              <a:ext cx="1864248" cy="2776936"/>
              <a:chOff x="5949194" y="2940578"/>
              <a:chExt cx="1864248" cy="277693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299587" y="2940578"/>
                <a:ext cx="1214616" cy="1142970"/>
                <a:chOff x="6288731" y="2971812"/>
                <a:chExt cx="1214616" cy="1142970"/>
              </a:xfrm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31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71"/>
                <p:cNvSpPr/>
                <p:nvPr/>
              </p:nvSpPr>
              <p:spPr bwMode="auto">
                <a:xfrm rot="10800000">
                  <a:off x="6288731" y="3124208"/>
                  <a:ext cx="1214616" cy="990574"/>
                </a:xfrm>
                <a:custGeom>
                  <a:avLst/>
                  <a:gdLst>
                    <a:gd name="connsiteX0" fmla="*/ 0 w 1214616"/>
                    <a:gd name="connsiteY0" fmla="*/ 0 h 990574"/>
                    <a:gd name="connsiteX1" fmla="*/ 1214616 w 1214616"/>
                    <a:gd name="connsiteY1" fmla="*/ 0 h 990574"/>
                    <a:gd name="connsiteX2" fmla="*/ 1204508 w 1214616"/>
                    <a:gd name="connsiteY2" fmla="*/ 169215 h 990574"/>
                    <a:gd name="connsiteX3" fmla="*/ 607308 w 1214616"/>
                    <a:gd name="connsiteY3" fmla="*/ 990574 h 990574"/>
                    <a:gd name="connsiteX4" fmla="*/ 10109 w 1214616"/>
                    <a:gd name="connsiteY4" fmla="*/ 169215 h 9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616" h="990574">
                      <a:moveTo>
                        <a:pt x="0" y="0"/>
                      </a:moveTo>
                      <a:lnTo>
                        <a:pt x="1214616" y="0"/>
                      </a:lnTo>
                      <a:lnTo>
                        <a:pt x="1204508" y="169215"/>
                      </a:lnTo>
                      <a:cubicBezTo>
                        <a:pt x="1147666" y="637963"/>
                        <a:pt x="901889" y="990574"/>
                        <a:pt x="607308" y="990574"/>
                      </a:cubicBezTo>
                      <a:cubicBezTo>
                        <a:pt x="312727" y="990574"/>
                        <a:pt x="66950" y="637963"/>
                        <a:pt x="10109" y="169215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47700">
                    <a:prstClr val="black"/>
                  </a:innerShdw>
                </a:effectLst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6781742" y="2971812"/>
                  <a:ext cx="228594" cy="2285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1" name="dèn 0"/>
              <p:cNvSpPr/>
              <p:nvPr/>
            </p:nvSpPr>
            <p:spPr bwMode="auto">
              <a:xfrm>
                <a:off x="5949194" y="4083548"/>
                <a:ext cx="1864248" cy="1633966"/>
              </a:xfrm>
              <a:prstGeom prst="trapezoid">
                <a:avLst>
                  <a:gd name="adj" fmla="val 30010"/>
                </a:avLst>
              </a:prstGeom>
              <a:gradFill>
                <a:gsLst>
                  <a:gs pos="0">
                    <a:schemeClr val="bg1"/>
                  </a:gs>
                  <a:gs pos="68000">
                    <a:srgbClr val="B3EBFF">
                      <a:alpha val="68000"/>
                    </a:srgb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31078" y="1901302"/>
            <a:ext cx="533386" cy="28955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3"/>
          <p:cNvSpPr/>
          <p:nvPr/>
        </p:nvSpPr>
        <p:spPr bwMode="auto">
          <a:xfrm>
            <a:off x="930117" y="4241435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4"/>
          <p:cNvSpPr/>
          <p:nvPr/>
        </p:nvSpPr>
        <p:spPr bwMode="auto">
          <a:xfrm>
            <a:off x="903666" y="3511662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B147B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1"/>
          <p:cNvSpPr/>
          <p:nvPr/>
        </p:nvSpPr>
        <p:spPr bwMode="auto">
          <a:xfrm>
            <a:off x="903667" y="2112554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0"/>
          <p:cNvSpPr/>
          <p:nvPr/>
        </p:nvSpPr>
        <p:spPr bwMode="auto">
          <a:xfrm>
            <a:off x="930119" y="2784420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0066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Elbow Connector 84"/>
          <p:cNvCxnSpPr/>
          <p:nvPr/>
        </p:nvCxnSpPr>
        <p:spPr bwMode="auto">
          <a:xfrm flipV="1">
            <a:off x="1590587" y="2286998"/>
            <a:ext cx="2763496" cy="677359"/>
          </a:xfrm>
          <a:prstGeom prst="bentConnector3">
            <a:avLst>
              <a:gd name="adj1" fmla="val 101531"/>
            </a:avLst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Elbow Connector 89"/>
          <p:cNvCxnSpPr>
            <a:stCxn id="81" idx="4"/>
          </p:cNvCxnSpPr>
          <p:nvPr/>
        </p:nvCxnSpPr>
        <p:spPr bwMode="auto">
          <a:xfrm flipV="1">
            <a:off x="1612046" y="2305643"/>
            <a:ext cx="4548554" cy="736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 flipV="1">
            <a:off x="5881499" y="1427563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 flipV="1">
            <a:off x="5833844" y="1597435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 flipV="1">
            <a:off x="5579013" y="779833"/>
            <a:ext cx="1355816" cy="1525380"/>
            <a:chOff x="5949194" y="2940578"/>
            <a:chExt cx="1864248" cy="2776936"/>
          </a:xfrm>
        </p:grpSpPr>
        <p:grpSp>
          <p:nvGrpSpPr>
            <p:cNvPr id="108" name="Group 107"/>
            <p:cNvGrpSpPr/>
            <p:nvPr/>
          </p:nvGrpSpPr>
          <p:grpSpPr>
            <a:xfrm>
              <a:off x="6299587" y="2940578"/>
              <a:ext cx="1214616" cy="1142970"/>
              <a:chOff x="6288731" y="2971812"/>
              <a:chExt cx="1214616" cy="1142970"/>
            </a:xfrm>
            <a:solidFill>
              <a:schemeClr val="tx1">
                <a:lumMod val="95000"/>
                <a:lumOff val="5000"/>
              </a:schemeClr>
            </a:solidFill>
            <a:effectLst>
              <a:outerShdw blurRad="431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109"/>
              <p:cNvSpPr/>
              <p:nvPr/>
            </p:nvSpPr>
            <p:spPr bwMode="auto">
              <a:xfrm rot="10800000">
                <a:off x="6288731" y="3124208"/>
                <a:ext cx="1214616" cy="990574"/>
              </a:xfrm>
              <a:custGeom>
                <a:avLst/>
                <a:gdLst>
                  <a:gd name="connsiteX0" fmla="*/ 0 w 1214616"/>
                  <a:gd name="connsiteY0" fmla="*/ 0 h 990574"/>
                  <a:gd name="connsiteX1" fmla="*/ 1214616 w 1214616"/>
                  <a:gd name="connsiteY1" fmla="*/ 0 h 990574"/>
                  <a:gd name="connsiteX2" fmla="*/ 1204508 w 1214616"/>
                  <a:gd name="connsiteY2" fmla="*/ 169215 h 990574"/>
                  <a:gd name="connsiteX3" fmla="*/ 607308 w 1214616"/>
                  <a:gd name="connsiteY3" fmla="*/ 990574 h 990574"/>
                  <a:gd name="connsiteX4" fmla="*/ 10109 w 1214616"/>
                  <a:gd name="connsiteY4" fmla="*/ 169215 h 9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616" h="990574">
                    <a:moveTo>
                      <a:pt x="0" y="0"/>
                    </a:moveTo>
                    <a:lnTo>
                      <a:pt x="1214616" y="0"/>
                    </a:lnTo>
                    <a:lnTo>
                      <a:pt x="1204508" y="169215"/>
                    </a:lnTo>
                    <a:cubicBezTo>
                      <a:pt x="1147666" y="637963"/>
                      <a:pt x="901889" y="990574"/>
                      <a:pt x="607308" y="990574"/>
                    </a:cubicBezTo>
                    <a:cubicBezTo>
                      <a:pt x="312727" y="990574"/>
                      <a:pt x="66950" y="637963"/>
                      <a:pt x="10109" y="169215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47700">
                  <a:prstClr val="black"/>
                </a:inn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6781742" y="2971812"/>
                <a:ext cx="228594" cy="22859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9" name="dèn 1"/>
            <p:cNvSpPr/>
            <p:nvPr/>
          </p:nvSpPr>
          <p:spPr bwMode="auto">
            <a:xfrm>
              <a:off x="5949194" y="4083548"/>
              <a:ext cx="1864248" cy="1633966"/>
            </a:xfrm>
            <a:prstGeom prst="trapezoid">
              <a:avLst>
                <a:gd name="adj" fmla="val 30010"/>
              </a:avLst>
            </a:prstGeom>
            <a:gradFill>
              <a:gsLst>
                <a:gs pos="0">
                  <a:schemeClr val="bg1"/>
                </a:gs>
                <a:gs pos="68000">
                  <a:srgbClr val="B3EBFF">
                    <a:alpha val="68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4" name="Oval 113"/>
          <p:cNvSpPr/>
          <p:nvPr/>
        </p:nvSpPr>
        <p:spPr bwMode="auto">
          <a:xfrm rot="10800000" flipV="1">
            <a:off x="5759161" y="5519018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 rot="10800000" flipV="1">
            <a:off x="5806816" y="5453499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 rot="10800000" flipV="1">
            <a:off x="5791024" y="4871289"/>
            <a:ext cx="883357" cy="627837"/>
            <a:chOff x="6288731" y="2971812"/>
            <a:chExt cx="1214616" cy="1142970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/>
            <p:cNvSpPr/>
            <p:nvPr/>
          </p:nvSpPr>
          <p:spPr bwMode="auto">
            <a:xfrm rot="10800000">
              <a:off x="6288731" y="3124208"/>
              <a:ext cx="1214616" cy="990574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9" name="dèn4"/>
          <p:cNvSpPr/>
          <p:nvPr/>
        </p:nvSpPr>
        <p:spPr bwMode="auto">
          <a:xfrm rot="10800000" flipV="1">
            <a:off x="5573396" y="5499126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 rot="10800000" flipV="1">
            <a:off x="3558846" y="5464106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 rot="10800000" flipV="1">
            <a:off x="3606501" y="5398587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10800000" flipV="1">
            <a:off x="3590709" y="4816377"/>
            <a:ext cx="883357" cy="627837"/>
            <a:chOff x="6288730" y="2971812"/>
            <a:chExt cx="1214617" cy="1142969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/>
            <p:cNvSpPr/>
            <p:nvPr/>
          </p:nvSpPr>
          <p:spPr bwMode="auto">
            <a:xfrm rot="10800000">
              <a:off x="6288730" y="3124208"/>
              <a:ext cx="1214617" cy="990573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8" name="dend+ 3"/>
          <p:cNvSpPr/>
          <p:nvPr/>
        </p:nvSpPr>
        <p:spPr bwMode="auto">
          <a:xfrm rot="10800000" flipV="1">
            <a:off x="3373081" y="5444214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WordArt 9">
            <a:extLst>
              <a:ext uri="{FF2B5EF4-FFF2-40B4-BE49-F238E27FC236}">
                <a16:creationId xmlns:a16="http://schemas.microsoft.com/office/drawing/2014/main" id="{8CC2BE99-5127-424E-8E1A-89BBFBE80C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9524" y="2399745"/>
            <a:ext cx="5207432" cy="1079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48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NỒI CƠM ĐIỆ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8" grpId="0" animBg="1"/>
      <p:bldP spid="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alt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-13855" y="1129209"/>
            <a:ext cx="2892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I.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Chuẩn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bị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984" y="1835259"/>
            <a:ext cx="82762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12.4)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4456"/>
            <a:ext cx="640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64C5B4"/>
                </a:solidFill>
                <a:latin typeface="#9Slide05 Habano" panose="02040603050506020204" pitchFamily="18" charset="0"/>
              </a:rPr>
              <a:t>Thực hành</a:t>
            </a: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32657" y="780002"/>
            <a:ext cx="60336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II.  </a:t>
            </a:r>
            <a:r>
              <a:rPr 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Nội</a:t>
            </a:r>
            <a:r>
              <a:rPr 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dung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và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trình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tự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70" y="1551891"/>
            <a:ext cx="784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64008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570" y="2301278"/>
            <a:ext cx="76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570" y="3378450"/>
            <a:ext cx="8094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313" y="140503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3" y="2417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 </a:t>
            </a: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894678"/>
            <a:ext cx="2770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391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050" y="1388183"/>
            <a:ext cx="5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354" y="1919145"/>
            <a:ext cx="914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nơi khô ráo thoáng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354" y="3553210"/>
            <a:ext cx="7770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nắp nồi để kiểm tra cơm khi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575" y="2446661"/>
            <a:ext cx="840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tay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khác để che  hoặc tiếp xúc  với van  thoát hơi của nồi cơm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nồi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324" y="5348004"/>
            <a:ext cx="924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Không nấu quá lượng gạo quy định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625" y="4237222"/>
            <a:ext cx="7846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các vật cứng ngọn trà  sát,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chùi bên trong  nồi nấu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26669"/>
            <a:ext cx="2143125" cy="21431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13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  <p:bldP spid="13" grpId="0"/>
      <p:bldP spid="15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34963"/>
            <a:ext cx="914400" cy="884237"/>
          </a:xfrm>
          <a:prstGeom prst="ellipse">
            <a:avLst/>
          </a:prstGeom>
          <a:solidFill>
            <a:srgbClr val="000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4200" dirty="0">
              <a:solidFill>
                <a:schemeClr val="bg1"/>
              </a:solidFill>
              <a:latin typeface="UVN Ke Chuyen1" panose="03030602030607080B05" pitchFamily="66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flipH="1">
            <a:off x="1019175" y="177800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Freeform 19"/>
          <p:cNvSpPr>
            <a:spLocks/>
          </p:cNvSpPr>
          <p:nvPr/>
        </p:nvSpPr>
        <p:spPr bwMode="auto">
          <a:xfrm>
            <a:off x="1333500" y="22225"/>
            <a:ext cx="381000" cy="381000"/>
          </a:xfrm>
          <a:custGeom>
            <a:avLst/>
            <a:gdLst>
              <a:gd name="T0" fmla="*/ 190495 w 380990"/>
              <a:gd name="T1" fmla="*/ 0 h 380991"/>
              <a:gd name="T2" fmla="*/ 236214 w 380990"/>
              <a:gd name="T3" fmla="*/ 0 h 380991"/>
              <a:gd name="T4" fmla="*/ 236214 w 380990"/>
              <a:gd name="T5" fmla="*/ 144777 h 380991"/>
              <a:gd name="T6" fmla="*/ 380990 w 380990"/>
              <a:gd name="T7" fmla="*/ 144777 h 380991"/>
              <a:gd name="T8" fmla="*/ 380990 w 380990"/>
              <a:gd name="T9" fmla="*/ 190496 h 380991"/>
              <a:gd name="T10" fmla="*/ 236214 w 380990"/>
              <a:gd name="T11" fmla="*/ 190496 h 380991"/>
              <a:gd name="T12" fmla="*/ 236214 w 380990"/>
              <a:gd name="T13" fmla="*/ 380991 h 380991"/>
              <a:gd name="T14" fmla="*/ 190495 w 380990"/>
              <a:gd name="T15" fmla="*/ 380991 h 380991"/>
              <a:gd name="T16" fmla="*/ 190495 w 380990"/>
              <a:gd name="T17" fmla="*/ 190496 h 380991"/>
              <a:gd name="T18" fmla="*/ 0 w 380990"/>
              <a:gd name="T19" fmla="*/ 190496 h 380991"/>
              <a:gd name="T20" fmla="*/ 0 w 380990"/>
              <a:gd name="T21" fmla="*/ 144777 h 380991"/>
              <a:gd name="T22" fmla="*/ 190495 w 380990"/>
              <a:gd name="T23" fmla="*/ 144777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737" y="2089805"/>
            <a:ext cx="463551" cy="279399"/>
          </a:xfrm>
          <a:prstGeom prst="rect">
            <a:avLst/>
          </a:prstGeom>
          <a:solidFill>
            <a:srgbClr val="E1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0026" y="1122669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 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sử dụng nồi cơm điện đúng cách tiết kiệm và an toàn ta cần đọc kỹ hướng dẫn sử dụng đi kèm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ám phá nguyên lý hoạt động &amp; Cấu tạo nồi cơm điện cao tần có gì đặc biệt 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2" y="3167824"/>
            <a:ext cx="51435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92603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460" name="Freeform 19"/>
          <p:cNvSpPr>
            <a:spLocks/>
          </p:cNvSpPr>
          <p:nvPr/>
        </p:nvSpPr>
        <p:spPr bwMode="auto">
          <a:xfrm rot="5400000">
            <a:off x="588168" y="-133111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084"/>
            <a:ext cx="914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3"/>
          <p:cNvSpPr txBox="1">
            <a:spLocks/>
          </p:cNvSpPr>
          <p:nvPr/>
        </p:nvSpPr>
        <p:spPr bwMode="auto">
          <a:xfrm>
            <a:off x="1676400" y="265984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Luyện</a:t>
            </a:r>
            <a:r>
              <a:rPr lang="en-US" altLang="en-US" sz="3200" b="1" dirty="0">
                <a:solidFill>
                  <a:srgbClr val="4ABFB6"/>
                </a:solidFill>
                <a:latin typeface="#9Slide04 AdrianeSwash" panose="02000504060000090004" pitchFamily="2" charset="-93"/>
              </a:rPr>
              <a:t> </a:t>
            </a:r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tập</a:t>
            </a:r>
            <a:endParaRPr lang="en-US" altLang="en-US" sz="3200" b="1" dirty="0">
              <a:solidFill>
                <a:srgbClr val="4ABFB6"/>
              </a:solidFill>
              <a:latin typeface="#9Slide04 AdrianeSwash" panose="02000504060000090004" pitchFamily="2" charset="-93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761999" y="1184374"/>
            <a:ext cx="7142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12.5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5" y="2248646"/>
            <a:ext cx="701100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807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81000"/>
            <a:ext cx="81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057400" y="533400"/>
            <a:ext cx="1439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Vận</a:t>
            </a:r>
            <a:r>
              <a:rPr lang="en-US" altLang="en-US" sz="28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dụng</a:t>
            </a:r>
            <a:endParaRPr lang="en-US" altLang="en-US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8406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271549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143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76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600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545" y="269124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545" y="111875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545" y="157595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036" y="2164773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981" y="4779819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81" y="320732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981" y="366452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572" y="3816928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517" y="6431974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17" y="4859483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517" y="531668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130" y="105987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075" y="3674919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075" y="210242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075" y="2559628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381" y="330084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326" y="5915892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26" y="4343401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326" y="4800601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144" y="17526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089" y="4367646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89" y="27951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089" y="3252355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772" y="386196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17" y="300124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17" y="1428751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717" y="1885951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322" y="150668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733" y="2765714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4733" y="1193223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2267" y="165042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5022" y="74814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967" y="3363191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67" y="1790700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967" y="2247900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067" y="419100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012" y="3034146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012" y="1461655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012" y="191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664" y="49530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1290638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dirty="0"/>
              <a:t>  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36345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0773" y="382385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dirty="0"/>
              <a:t> 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22418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Cơm được nấu như thế nào trước khi có nồi cơm điện ? </a:t>
            </a:r>
            <a:r>
              <a:rPr lang="en-US" sz="3200" dirty="0">
                <a:solidFill>
                  <a:srgbClr val="0070C0"/>
                </a:solidFill>
              </a:rPr>
              <a:t>N</a:t>
            </a:r>
            <a:r>
              <a:rPr lang="vi-VN" sz="3200" dirty="0" smtClean="0">
                <a:solidFill>
                  <a:srgbClr val="0070C0"/>
                </a:solidFill>
              </a:rPr>
              <a:t>ồi </a:t>
            </a:r>
            <a:r>
              <a:rPr lang="vi-VN" sz="3200" dirty="0">
                <a:solidFill>
                  <a:srgbClr val="0070C0"/>
                </a:solidFill>
              </a:rPr>
              <a:t>cơm điện làm việc như thế nào? Làm thế nào để lựa chọn sử dụng nồi cơm điện đúng cách tiết kiệm và an toàn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9643"/>
            <a:ext cx="908383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371600" y="3284859"/>
            <a:ext cx="10634421" cy="523220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</p:spPr>
        <p:txBody>
          <a:bodyPr>
            <a:spAutoFit/>
          </a:bodyPr>
          <a:lstStyle/>
          <a:p>
            <a:endParaRPr lang="vi-VN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3487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I . </a:t>
            </a:r>
            <a:r>
              <a:rPr lang="en-US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CẤU TẠO</a:t>
            </a:r>
            <a:endParaRPr lang="en-US" altLang="vi-VN" sz="2800" b="1" u="sng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0743" y="12479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743" y="21155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743" y="29989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80743" y="39754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0016" y="4929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2" y="-138329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8386" y="861396"/>
            <a:ext cx="81318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12.2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(1), (2), (3), (4), (5)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810"/>
            <a:ext cx="841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3"/>
          <p:cNvSpPr txBox="1">
            <a:spLocks/>
          </p:cNvSpPr>
          <p:nvPr/>
        </p:nvSpPr>
        <p:spPr>
          <a:xfrm>
            <a:off x="1792288" y="155160"/>
            <a:ext cx="1916112" cy="58420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Khám</a:t>
            </a:r>
            <a:r>
              <a:rPr lang="en-US" sz="3200" b="1" kern="0" dirty="0" smtClean="0">
                <a:solidFill>
                  <a:srgbClr val="FDC308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phá</a:t>
            </a:r>
            <a:endParaRPr lang="en-US" sz="3200" b="1" kern="0" dirty="0">
              <a:solidFill>
                <a:srgbClr val="FDC308"/>
              </a:solidFill>
              <a:latin typeface="#9Slide05 Habano" panose="020406030505060202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33341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19" y="810956"/>
            <a:ext cx="6811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12.3 a) 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1965" b="37518"/>
          <a:stretch/>
        </p:blipFill>
        <p:spPr>
          <a:xfrm>
            <a:off x="2517122" y="2381329"/>
            <a:ext cx="4114800" cy="31194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5143" y="2321206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3558" y="476111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2921" y="5500767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8720" y="556083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4522" y="3689207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679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008" y="1023065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cạn nước, bộ phận điều khiển làm giảm nhiệt độ của bộ phận sinh  nhiệt nồi chuyển  sang chế độ giữ ấm( hình 12.3 b)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290" b="36637"/>
          <a:stretch/>
        </p:blipFill>
        <p:spPr>
          <a:xfrm>
            <a:off x="2747932" y="3095001"/>
            <a:ext cx="3516343" cy="2432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8781" y="2758311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505" y="428373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2632" y="5505838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91042" y="541816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108" y="3980246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21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2" y="203200"/>
            <a:ext cx="539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46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những lưu ý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đồ dùng điện trong gia đình việc lựa chọn  nồi cơm điện cần quan tâm đến dung tích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nồi cơm điện sao cho phù hợp với điều kiện thực tế của gia đình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1</a:t>
            </a:r>
            <a:r>
              <a:rPr lang="en-US" altLang="vi-VN" sz="2800" dirty="0">
                <a:solidFill>
                  <a:srgbClr val="8DC7B0"/>
                </a:solidFill>
              </a:rPr>
              <a:t>. </a:t>
            </a:r>
            <a:r>
              <a:rPr lang="en-US" sz="2800" dirty="0" err="1" smtClean="0">
                <a:solidFill>
                  <a:srgbClr val="8DC7B0"/>
                </a:solidFill>
              </a:rPr>
              <a:t>Lựa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chọn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39518"/>
              </p:ext>
            </p:extLst>
          </p:nvPr>
        </p:nvGraphicFramePr>
        <p:xfrm>
          <a:off x="838518" y="3728580"/>
          <a:ext cx="60960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66211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501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2854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cốc gạo tiêu chuẩn</a:t>
                      </a:r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người ăn</a:t>
                      </a:r>
                    </a:p>
                    <a:p>
                      <a:pPr algn="ctr"/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7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- 4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9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</a:t>
                      </a:r>
                      <a:r>
                        <a:rPr lang="en-US" baseline="0" dirty="0" smtClean="0"/>
                        <a:t> – 2L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4 - 6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3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12 - 14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6 - 8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5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0060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436" name="Freeform 19"/>
          <p:cNvSpPr>
            <a:spLocks/>
          </p:cNvSpPr>
          <p:nvPr/>
        </p:nvSpPr>
        <p:spPr bwMode="auto">
          <a:xfrm rot="5400000">
            <a:off x="1520825" y="-1326434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itle 13"/>
          <p:cNvSpPr txBox="1">
            <a:spLocks/>
          </p:cNvSpPr>
          <p:nvPr/>
        </p:nvSpPr>
        <p:spPr bwMode="auto">
          <a:xfrm>
            <a:off x="1527175" y="812800"/>
            <a:ext cx="3455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Kết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nối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năng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lực</a:t>
            </a:r>
            <a:endParaRPr lang="en-US" altLang="en-US" sz="3200" b="1" dirty="0">
              <a:solidFill>
                <a:srgbClr val="C0B308"/>
              </a:solidFill>
              <a:latin typeface="#9Slide05 Garris" pitchFamily="2" charset="-93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4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802481" y="1380445"/>
            <a:ext cx="7823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err="1" smtClean="0">
                <a:solidFill>
                  <a:srgbClr val="339966"/>
                </a:solidFill>
              </a:rPr>
              <a:t>Gia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có</a:t>
            </a:r>
            <a:r>
              <a:rPr lang="en-US" sz="2800" b="1" dirty="0">
                <a:solidFill>
                  <a:srgbClr val="339966"/>
                </a:solidFill>
              </a:rPr>
              <a:t> 4 </a:t>
            </a:r>
            <a:r>
              <a:rPr lang="en-US" sz="2800" b="1" dirty="0" err="1">
                <a:solidFill>
                  <a:srgbClr val="339966"/>
                </a:solidFill>
              </a:rPr>
              <a:t>người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Bố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trai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gần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tuổi</a:t>
            </a:r>
            <a:r>
              <a:rPr lang="en-US" sz="2800" b="1" dirty="0">
                <a:solidFill>
                  <a:srgbClr val="339966"/>
                </a:solidFill>
              </a:rPr>
              <a:t>.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Em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hãy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giúp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Hoa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lựa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chiếc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cơm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điện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phù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hợp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nhất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ấy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trong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loại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dưới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đây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giải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thích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sự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lựa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đó</a:t>
            </a:r>
            <a:r>
              <a:rPr lang="en-US" sz="2800" b="1" dirty="0">
                <a:solidFill>
                  <a:srgbClr val="339966"/>
                </a:solidFill>
              </a:rPr>
              <a:t> ( </a:t>
            </a:r>
            <a:r>
              <a:rPr lang="en-US" sz="2800" b="1" dirty="0" err="1">
                <a:solidFill>
                  <a:srgbClr val="339966"/>
                </a:solidFill>
              </a:rPr>
              <a:t>xem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Bảng</a:t>
            </a:r>
            <a:r>
              <a:rPr lang="en-US" sz="2800" b="1" dirty="0">
                <a:solidFill>
                  <a:srgbClr val="339966"/>
                </a:solidFill>
              </a:rPr>
              <a:t> 12.1)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575" y="3528079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a)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2.0 L</a:t>
            </a:r>
            <a:endParaRPr lang="en-US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530" y="4456764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b)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775V, 1.8 L</a:t>
            </a:r>
            <a:endParaRPr lang="en-US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38767" y="5657570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c)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1.0 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9757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793</TotalTime>
  <Words>546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#9Slide04 AdrianeSwash</vt:lpstr>
      <vt:lpstr>#9Slide04 HLT Aquus</vt:lpstr>
      <vt:lpstr>#9Slide05 Garris</vt:lpstr>
      <vt:lpstr>#9Slide05 Habano</vt:lpstr>
      <vt:lpstr>.VnAristote</vt:lpstr>
      <vt:lpstr>.VnTime</vt:lpstr>
      <vt:lpstr>Arial</vt:lpstr>
      <vt:lpstr>Calibri</vt:lpstr>
      <vt:lpstr>Lato Light</vt:lpstr>
      <vt:lpstr>Times New Roman</vt:lpstr>
      <vt:lpstr>UVN Ke Chuyen1</vt:lpstr>
      <vt:lpstr>Office Theme</vt:lpstr>
      <vt:lpstr>PowerPoint Presentation</vt:lpstr>
      <vt:lpstr>PowerPoint Presentation</vt:lpstr>
      <vt:lpstr>Cơm được nấu như thế nào trước khi có nồi cơm điện ? Nồi cơm điện làm việc như thế nào? Làm thế nào để lựa chọn sử dụng nồi cơm điện đúng cách tiết kiệm và an toàn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ASUS</cp:lastModifiedBy>
  <cp:revision>90</cp:revision>
  <dcterms:created xsi:type="dcterms:W3CDTF">2013-08-28T08:21:51Z</dcterms:created>
  <dcterms:modified xsi:type="dcterms:W3CDTF">2021-07-07T03:13:23Z</dcterms:modified>
</cp:coreProperties>
</file>