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3"/>
  </p:notesMasterIdLst>
  <p:sldIdLst>
    <p:sldId id="470" r:id="rId11"/>
    <p:sldId id="471" r:id="rId12"/>
    <p:sldId id="491" r:id="rId13"/>
    <p:sldId id="494" r:id="rId14"/>
    <p:sldId id="511" r:id="rId15"/>
    <p:sldId id="510" r:id="rId16"/>
    <p:sldId id="352" r:id="rId17"/>
    <p:sldId id="512" r:id="rId18"/>
    <p:sldId id="513" r:id="rId19"/>
    <p:sldId id="514" r:id="rId20"/>
    <p:sldId id="515" r:id="rId21"/>
    <p:sldId id="297" r:id="rId22"/>
  </p:sldIdLst>
  <p:sldSz cx="12190413" cy="6859588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9FBA"/>
    <a:srgbClr val="3296A8"/>
    <a:srgbClr val="6D8AAB"/>
    <a:srgbClr val="31709C"/>
    <a:srgbClr val="7697B3"/>
    <a:srgbClr val="6FA094"/>
    <a:srgbClr val="94BCB4"/>
    <a:srgbClr val="59503C"/>
    <a:srgbClr val="1FBCE4"/>
    <a:srgbClr val="C02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80" autoAdjust="0"/>
    <p:restoredTop sz="95735" autoAdjust="0"/>
  </p:normalViewPr>
  <p:slideViewPr>
    <p:cSldViewPr snapToGrid="0" showGuides="1">
      <p:cViewPr varScale="1">
        <p:scale>
          <a:sx n="69" d="100"/>
          <a:sy n="69" d="100"/>
        </p:scale>
        <p:origin x="1032" y="7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957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627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747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626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04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379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77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A6D9BEA-C2BD-4507-97EC-AB55B3FBBC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718ACFBE-A9BA-4782-A58A-15C91DDFCC24}"/>
              </a:ext>
            </a:extLst>
          </p:cNvPr>
          <p:cNvSpPr txBox="1"/>
          <p:nvPr/>
        </p:nvSpPr>
        <p:spPr>
          <a:xfrm>
            <a:off x="1317843" y="1943478"/>
            <a:ext cx="96834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5C9FBA"/>
                </a:solidFill>
                <a:latin typeface="Times New Roman" panose="02020603050405020304" pitchFamily="18" charset="0"/>
                <a:ea typeface="zihun24hao-zhenhunshoushu" panose="00000500000000000000" pitchFamily="2" charset="-122"/>
                <a:cs typeface="Times New Roman" panose="02020603050405020304" pitchFamily="18" charset="0"/>
                <a:sym typeface="zihun24hao-zhenhunshoushu" panose="00000500000000000000" pitchFamily="2" charset="-122"/>
              </a:rPr>
              <a:t>THỰC HÀNH TIẾNG VIỆT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F9F1FC4-2A4C-43C3-A35A-14A5DAA9656E}"/>
              </a:ext>
            </a:extLst>
          </p:cNvPr>
          <p:cNvSpPr/>
          <p:nvPr/>
        </p:nvSpPr>
        <p:spPr>
          <a:xfrm>
            <a:off x="3126369" y="3379673"/>
            <a:ext cx="5924692" cy="520775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1465B"/>
              </a:solidFill>
              <a:latin typeface="zihun24hao-zhenhunshoushu" panose="00000500000000000000" pitchFamily="2" charset="-122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DF4C1965-A551-422F-A039-A664B5AA61D2}"/>
              </a:ext>
            </a:extLst>
          </p:cNvPr>
          <p:cNvSpPr txBox="1"/>
          <p:nvPr/>
        </p:nvSpPr>
        <p:spPr>
          <a:xfrm>
            <a:off x="4501965" y="3382038"/>
            <a:ext cx="326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2800" b="1" spc="800" dirty="0">
                <a:solidFill>
                  <a:schemeClr val="bg1"/>
                </a:solidFill>
                <a:latin typeface="+mj-lt"/>
                <a:ea typeface="zihun24hao-zhenhunshoushu" panose="00000500000000000000" pitchFamily="2" charset="-122"/>
                <a:sym typeface="zihun24hao-zhenhunshoushu" panose="00000500000000000000" pitchFamily="2" charset="-122"/>
              </a:rPr>
              <a:t>GIÁO VIÊN:</a:t>
            </a:r>
            <a:endParaRPr lang="en-US" altLang="zh-CN" sz="2800" b="1" spc="800" dirty="0">
              <a:solidFill>
                <a:schemeClr val="bg1"/>
              </a:solidFill>
              <a:latin typeface="+mj-lt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FD30A291-A4FF-4412-9AF8-69DD8978E0A0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C9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zihun24hao-zhenhunshoushu" panose="00000500000000000000" pitchFamily="2" charset="-122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  <p:pic>
        <p:nvPicPr>
          <p:cNvPr id="4" name="流行趣味轻松可爱儿童吉他马林巴琴">
            <a:hlinkClick r:id="" action="ppaction://media"/>
            <a:extLst>
              <a:ext uri="{FF2B5EF4-FFF2-40B4-BE49-F238E27FC236}">
                <a16:creationId xmlns:a16="http://schemas.microsoft.com/office/drawing/2014/main" id="{D5937A86-67F1-466B-8BDC-F40B49FD8A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56981" y="0"/>
            <a:ext cx="487363" cy="487362"/>
          </a:xfrm>
          <a:prstGeom prst="rect">
            <a:avLst/>
          </a:prstGeom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003CC895-CA7C-864E-951C-27A58F0BC9C8}"/>
              </a:ext>
            </a:extLst>
          </p:cNvPr>
          <p:cNvSpPr txBox="1"/>
          <p:nvPr/>
        </p:nvSpPr>
        <p:spPr>
          <a:xfrm>
            <a:off x="5002633" y="1249428"/>
            <a:ext cx="2185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2800" b="1" spc="800">
                <a:latin typeface="Times New Roman" panose="02020603050405020304" pitchFamily="18" charset="0"/>
                <a:ea typeface="zihun24hao-zhenhunshoushu" panose="00000500000000000000" pitchFamily="2" charset="-122"/>
                <a:cs typeface="Times New Roman" panose="02020603050405020304" pitchFamily="18" charset="0"/>
                <a:sym typeface="zihun24hao-zhenhunshoushu" panose="00000500000000000000" pitchFamily="2" charset="-122"/>
              </a:rPr>
              <a:t>Tiết 21</a:t>
            </a:r>
            <a:r>
              <a:rPr lang="vi-VN" altLang="zh-CN" sz="2800" b="1" spc="800" dirty="0">
                <a:latin typeface="Times New Roman" panose="02020603050405020304" pitchFamily="18" charset="0"/>
                <a:ea typeface="zihun24hao-zhenhunshoushu" panose="00000500000000000000" pitchFamily="2" charset="-122"/>
                <a:cs typeface="Times New Roman" panose="02020603050405020304" pitchFamily="18" charset="0"/>
                <a:sym typeface="zihun24hao-zhenhunshoushu" panose="00000500000000000000" pitchFamily="2" charset="-122"/>
              </a:rPr>
              <a:t>:</a:t>
            </a:r>
            <a:endParaRPr lang="en-US" altLang="zh-CN" sz="2800" b="1" spc="800" dirty="0">
              <a:latin typeface="Times New Roman" panose="02020603050405020304" pitchFamily="18" charset="0"/>
              <a:ea typeface="zihun24hao-zhenhunshoushu" panose="00000500000000000000" pitchFamily="2" charset="-122"/>
              <a:cs typeface="Times New Roman" panose="02020603050405020304" pitchFamily="18" charset="0"/>
              <a:sym typeface="zihun24hao-zhenhunshoushu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1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95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8" grpId="0" animBg="1"/>
      <p:bldP spid="10" grpId="0"/>
      <p:bldP spid="6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D3297B5-8DC3-4BD7-B865-5D69A1FB5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927A16B-B27A-433E-89B8-54E1A1C4E993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C9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zihun24hao-zhenhunshoushu" panose="00000500000000000000" pitchFamily="2" charset="-122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4FA6482-A5F3-4915-AF06-9EF8F21E3B20}"/>
              </a:ext>
            </a:extLst>
          </p:cNvPr>
          <p:cNvSpPr/>
          <p:nvPr/>
        </p:nvSpPr>
        <p:spPr>
          <a:xfrm>
            <a:off x="3671722" y="2684416"/>
            <a:ext cx="47195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vi-VN" altLang="zh-CN" sz="6600" b="1" dirty="0">
                <a:solidFill>
                  <a:srgbClr val="5C9FBA"/>
                </a:solidFill>
                <a:latin typeface="+mj-lt"/>
                <a:ea typeface="zihun24hao-zhenhunshoushu" panose="00000500000000000000" pitchFamily="2" charset="-122"/>
                <a:sym typeface="zihun24hao-zhenhunshoushu" panose="00000500000000000000" pitchFamily="2" charset="-122"/>
              </a:rPr>
              <a:t>VẬN DỤNG</a:t>
            </a:r>
            <a:endParaRPr kumimoji="1" lang="zh-CN" altLang="en-US" sz="6600" b="1" dirty="0">
              <a:solidFill>
                <a:srgbClr val="5C9FBA"/>
              </a:solidFill>
              <a:latin typeface="+mj-lt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411C53CE-17BB-8248-98CF-570A422A0BDC}"/>
              </a:ext>
            </a:extLst>
          </p:cNvPr>
          <p:cNvSpPr/>
          <p:nvPr/>
        </p:nvSpPr>
        <p:spPr>
          <a:xfrm>
            <a:off x="4970321" y="726750"/>
            <a:ext cx="2122363" cy="1573816"/>
          </a:xfrm>
          <a:prstGeom prst="diamo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397593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F80F02A2-799A-F243-9D5F-210FEFCF9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13" y="-426825"/>
            <a:ext cx="7286413" cy="7286413"/>
          </a:xfrm>
          <a:prstGeom prst="rect">
            <a:avLst/>
          </a:prstGeom>
        </p:spPr>
      </p:pic>
      <p:pic>
        <p:nvPicPr>
          <p:cNvPr id="4" name="Picture 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CCAC1C17-340D-C046-AD0A-CA3D134C2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96784" y="2382251"/>
            <a:ext cx="3795591" cy="4246605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11A6924-8B47-D64F-BD2A-3AB0A0639D6A}"/>
              </a:ext>
            </a:extLst>
          </p:cNvPr>
          <p:cNvSpPr/>
          <p:nvPr/>
        </p:nvSpPr>
        <p:spPr>
          <a:xfrm>
            <a:off x="2072507" y="2161417"/>
            <a:ext cx="3795591" cy="28303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văn (khoảng 4 – 5 dòng) về chủ đề tình cảm gia đình, trong đó sử dụng ít nhất một ẩn dụ.</a:t>
            </a:r>
          </a:p>
        </p:txBody>
      </p:sp>
    </p:spTree>
    <p:extLst>
      <p:ext uri="{BB962C8B-B14F-4D97-AF65-F5344CB8AC3E}">
        <p14:creationId xmlns:p14="http://schemas.microsoft.com/office/powerpoint/2010/main" val="243344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AE94E8D-024D-492F-B2A8-EA8FA0DA5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FD62DC59-1712-4773-B82E-DF6F66BB1701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C9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zihun24hao-zhenhunshoushu" panose="00000500000000000000" pitchFamily="2" charset="-122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  <p:sp>
        <p:nvSpPr>
          <p:cNvPr id="24" name="矩形 19">
            <a:extLst>
              <a:ext uri="{FF2B5EF4-FFF2-40B4-BE49-F238E27FC236}">
                <a16:creationId xmlns:a16="http://schemas.microsoft.com/office/drawing/2014/main" id="{B9296EC5-BE86-994C-878C-DF1B0E10A991}"/>
              </a:ext>
            </a:extLst>
          </p:cNvPr>
          <p:cNvSpPr/>
          <p:nvPr/>
        </p:nvSpPr>
        <p:spPr>
          <a:xfrm>
            <a:off x="2124407" y="2321797"/>
            <a:ext cx="794159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vi-VN" altLang="zh-CN" sz="6600" b="1" i="1" dirty="0">
                <a:solidFill>
                  <a:srgbClr val="5C9FBA"/>
                </a:solidFill>
                <a:latin typeface="+mj-lt"/>
                <a:ea typeface="zihun24hao-zhenhunshoushu" panose="00000500000000000000" pitchFamily="2" charset="-122"/>
                <a:sym typeface="zihun24hao-zhenhunshoushu" panose="00000500000000000000" pitchFamily="2" charset="-122"/>
              </a:rPr>
              <a:t>Chúc các con học tốt!</a:t>
            </a:r>
            <a:endParaRPr kumimoji="1" lang="zh-CN" altLang="en-US" sz="6600" b="1" i="1" dirty="0">
              <a:solidFill>
                <a:srgbClr val="5C9FBA"/>
              </a:solidFill>
              <a:latin typeface="+mj-lt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D3297B5-8DC3-4BD7-B865-5D69A1FB5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927A16B-B27A-433E-89B8-54E1A1C4E993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C9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zihun24hao-zhenhunshoushu" panose="00000500000000000000" pitchFamily="2" charset="-122"/>
              <a:cs typeface="Times New Roman" panose="02020603050405020304" pitchFamily="18" charset="0"/>
              <a:sym typeface="zihun24hao-zhenhunshoushu" panose="00000500000000000000" pitchFamily="2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9787283-9136-4F5A-A6D6-6A07F61FDD77}"/>
              </a:ext>
            </a:extLst>
          </p:cNvPr>
          <p:cNvGrpSpPr/>
          <p:nvPr/>
        </p:nvGrpSpPr>
        <p:grpSpPr>
          <a:xfrm>
            <a:off x="3201237" y="1368087"/>
            <a:ext cx="1298961" cy="3287238"/>
            <a:chOff x="3692144" y="1760830"/>
            <a:chExt cx="1298961" cy="3287238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FC0692C-D069-4F26-A4F7-7541B296278B}"/>
                </a:ext>
              </a:extLst>
            </p:cNvPr>
            <p:cNvSpPr/>
            <p:nvPr/>
          </p:nvSpPr>
          <p:spPr>
            <a:xfrm rot="5400000">
              <a:off x="2698006" y="2754968"/>
              <a:ext cx="3287238" cy="1298961"/>
            </a:xfrm>
            <a:prstGeom prst="rect">
              <a:avLst/>
            </a:prstGeom>
            <a:solidFill>
              <a:srgbClr val="5C9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FB6BA"/>
                </a:solidFill>
                <a:latin typeface="Times New Roman" panose="02020603050405020304" pitchFamily="18" charset="0"/>
                <a:ea typeface="zihun24hao-zhenhunshoushu" panose="00000500000000000000" pitchFamily="2" charset="-122"/>
                <a:cs typeface="Times New Roman" panose="02020603050405020304" pitchFamily="18" charset="0"/>
                <a:sym typeface="zihun24hao-zhenhunshoushu" panose="00000500000000000000" pitchFamily="2" charset="-122"/>
              </a:endParaRPr>
            </a:p>
          </p:txBody>
        </p:sp>
        <p:sp>
          <p:nvSpPr>
            <p:cNvPr id="15" name="文本框 283">
              <a:extLst>
                <a:ext uri="{FF2B5EF4-FFF2-40B4-BE49-F238E27FC236}">
                  <a16:creationId xmlns:a16="http://schemas.microsoft.com/office/drawing/2014/main" id="{A65AE1AA-9186-4FD1-AA21-63044B625D07}"/>
                </a:ext>
              </a:extLst>
            </p:cNvPr>
            <p:cNvSpPr txBox="1"/>
            <p:nvPr/>
          </p:nvSpPr>
          <p:spPr>
            <a:xfrm>
              <a:off x="3972293" y="1760832"/>
              <a:ext cx="738664" cy="32872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vi-VN" altLang="zh-CN" sz="3600" spc="600" dirty="0">
                  <a:solidFill>
                    <a:schemeClr val="bg1"/>
                  </a:solidFill>
                  <a:latin typeface="Times New Roman" panose="02020603050405020304" pitchFamily="18" charset="0"/>
                  <a:ea typeface="zihun24hao-zhenhunshoushu" panose="00000500000000000000" pitchFamily="2" charset="-122"/>
                  <a:cs typeface="Times New Roman" panose="02020603050405020304" pitchFamily="18" charset="0"/>
                  <a:sym typeface="zihun24hao-zhenhunshoushu" panose="00000500000000000000" pitchFamily="2" charset="-122"/>
                </a:rPr>
                <a:t>TRÒ CHƠI</a:t>
              </a:r>
              <a:endParaRPr lang="zh-CN" altLang="en-US" sz="2400" spc="300" dirty="0">
                <a:solidFill>
                  <a:schemeClr val="bg1"/>
                </a:solidFill>
                <a:latin typeface="Times New Roman" panose="02020603050405020304" pitchFamily="18" charset="0"/>
                <a:ea typeface="zihun24hao-zhenhunshoushu" panose="00000500000000000000" pitchFamily="2" charset="-122"/>
                <a:cs typeface="Times New Roman" panose="02020603050405020304" pitchFamily="18" charset="0"/>
                <a:sym typeface="zihun24hao-zhenhunshoushu" panose="00000500000000000000" pitchFamily="2" charset="-122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14FA6482-A5F3-4915-AF06-9EF8F21E3B20}"/>
              </a:ext>
            </a:extLst>
          </p:cNvPr>
          <p:cNvSpPr/>
          <p:nvPr/>
        </p:nvSpPr>
        <p:spPr>
          <a:xfrm>
            <a:off x="4672303" y="1177450"/>
            <a:ext cx="535024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vi-VN" altLang="zh-CN" sz="4400" dirty="0">
                <a:solidFill>
                  <a:srgbClr val="5C9FBA"/>
                </a:solidFill>
                <a:latin typeface="Times New Roman" panose="02020603050405020304" pitchFamily="18" charset="0"/>
                <a:ea typeface="zihun24hao-zhenhunshoushu" panose="00000500000000000000" pitchFamily="2" charset="-122"/>
                <a:cs typeface="Times New Roman" panose="02020603050405020304" pitchFamily="18" charset="0"/>
                <a:sym typeface="zihun24hao-zhenhunshoushu" panose="00000500000000000000" pitchFamily="2" charset="-122"/>
              </a:rPr>
              <a:t>Tìm những từ láy miêu tả hình dáng, tính cách con người. Tổ nào tìm được nhiều hơn sẽ chiến thắng</a:t>
            </a:r>
            <a:endParaRPr kumimoji="1" lang="zh-CN" altLang="en-US" sz="4400" dirty="0">
              <a:solidFill>
                <a:srgbClr val="5C9FBA"/>
              </a:solidFill>
              <a:latin typeface="Times New Roman" panose="02020603050405020304" pitchFamily="18" charset="0"/>
              <a:ea typeface="zihun24hao-zhenhunshoushu" panose="00000500000000000000" pitchFamily="2" charset="-122"/>
              <a:cs typeface="Times New Roman" panose="02020603050405020304" pitchFamily="18" charset="0"/>
              <a:sym typeface="zihun24hao-zhenhunshoushu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D3297B5-8DC3-4BD7-B865-5D69A1FB5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927A16B-B27A-433E-89B8-54E1A1C4E993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C9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zihun24hao-zhenhunshoushu" panose="00000500000000000000" pitchFamily="2" charset="-122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4FA6482-A5F3-4915-AF06-9EF8F21E3B20}"/>
              </a:ext>
            </a:extLst>
          </p:cNvPr>
          <p:cNvSpPr/>
          <p:nvPr/>
        </p:nvSpPr>
        <p:spPr>
          <a:xfrm>
            <a:off x="3671722" y="2684416"/>
            <a:ext cx="67904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b="1" dirty="0" err="1" smtClean="0">
                <a:solidFill>
                  <a:srgbClr val="5C9FBA"/>
                </a:solidFill>
                <a:latin typeface="+mj-lt"/>
                <a:ea typeface="zihun24hao-zhenhunshoushu" panose="00000500000000000000" pitchFamily="2" charset="-122"/>
                <a:sym typeface="zihun24hao-zhenhunshoushu" panose="00000500000000000000" pitchFamily="2" charset="-122"/>
              </a:rPr>
              <a:t>Kiến</a:t>
            </a:r>
            <a:r>
              <a:rPr kumimoji="1" lang="en-US" altLang="zh-CN" sz="6600" b="1" dirty="0" smtClean="0">
                <a:solidFill>
                  <a:srgbClr val="5C9FBA"/>
                </a:solidFill>
                <a:latin typeface="+mj-lt"/>
                <a:ea typeface="zihun24hao-zhenhunshoushu" panose="00000500000000000000" pitchFamily="2" charset="-122"/>
                <a:sym typeface="zihun24hao-zhenhunshoushu" panose="00000500000000000000" pitchFamily="2" charset="-122"/>
              </a:rPr>
              <a:t> </a:t>
            </a:r>
            <a:r>
              <a:rPr kumimoji="1" lang="en-US" altLang="zh-CN" sz="6600" b="1" dirty="0" err="1" smtClean="0">
                <a:solidFill>
                  <a:srgbClr val="5C9FBA"/>
                </a:solidFill>
                <a:latin typeface="+mj-lt"/>
                <a:ea typeface="zihun24hao-zhenhunshoushu" panose="00000500000000000000" pitchFamily="2" charset="-122"/>
                <a:sym typeface="zihun24hao-zhenhunshoushu" panose="00000500000000000000" pitchFamily="2" charset="-122"/>
              </a:rPr>
              <a:t>thức</a:t>
            </a:r>
            <a:r>
              <a:rPr kumimoji="1" lang="en-US" altLang="zh-CN" sz="6600" b="1" dirty="0" smtClean="0">
                <a:solidFill>
                  <a:srgbClr val="5C9FBA"/>
                </a:solidFill>
                <a:latin typeface="+mj-lt"/>
                <a:ea typeface="zihun24hao-zhenhunshoushu" panose="00000500000000000000" pitchFamily="2" charset="-122"/>
                <a:sym typeface="zihun24hao-zhenhunshoushu" panose="00000500000000000000" pitchFamily="2" charset="-122"/>
              </a:rPr>
              <a:t> </a:t>
            </a:r>
            <a:r>
              <a:rPr kumimoji="1" lang="en-US" altLang="zh-CN" sz="6600" b="1" dirty="0" err="1" smtClean="0">
                <a:solidFill>
                  <a:srgbClr val="5C9FBA"/>
                </a:solidFill>
                <a:latin typeface="+mj-lt"/>
                <a:ea typeface="zihun24hao-zhenhunshoushu" panose="00000500000000000000" pitchFamily="2" charset="-122"/>
                <a:sym typeface="zihun24hao-zhenhunshoushu" panose="00000500000000000000" pitchFamily="2" charset="-122"/>
              </a:rPr>
              <a:t>Ngữ</a:t>
            </a:r>
            <a:r>
              <a:rPr kumimoji="1" lang="en-US" altLang="zh-CN" sz="6600" b="1" dirty="0" smtClean="0">
                <a:solidFill>
                  <a:srgbClr val="5C9FBA"/>
                </a:solidFill>
                <a:latin typeface="+mj-lt"/>
                <a:ea typeface="zihun24hao-zhenhunshoushu" panose="00000500000000000000" pitchFamily="2" charset="-122"/>
                <a:sym typeface="zihun24hao-zhenhunshoushu" panose="00000500000000000000" pitchFamily="2" charset="-122"/>
              </a:rPr>
              <a:t> </a:t>
            </a:r>
            <a:r>
              <a:rPr kumimoji="1" lang="en-US" altLang="zh-CN" sz="6600" b="1" dirty="0" err="1" smtClean="0">
                <a:solidFill>
                  <a:srgbClr val="5C9FBA"/>
                </a:solidFill>
                <a:latin typeface="+mj-lt"/>
                <a:ea typeface="zihun24hao-zhenhunshoushu" panose="00000500000000000000" pitchFamily="2" charset="-122"/>
                <a:sym typeface="zihun24hao-zhenhunshoushu" panose="00000500000000000000" pitchFamily="2" charset="-122"/>
              </a:rPr>
              <a:t>Văn</a:t>
            </a:r>
            <a:endParaRPr kumimoji="1" lang="zh-CN" altLang="en-US" sz="6600" b="1" dirty="0">
              <a:solidFill>
                <a:srgbClr val="5C9FBA"/>
              </a:solidFill>
              <a:latin typeface="+mj-lt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411C53CE-17BB-8248-98CF-570A422A0BDC}"/>
              </a:ext>
            </a:extLst>
          </p:cNvPr>
          <p:cNvSpPr/>
          <p:nvPr/>
        </p:nvSpPr>
        <p:spPr>
          <a:xfrm>
            <a:off x="5630779" y="1010653"/>
            <a:ext cx="1251284" cy="1034715"/>
          </a:xfrm>
          <a:prstGeom prst="diamo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47084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0" y="103387"/>
            <a:ext cx="12190413" cy="850016"/>
            <a:chOff x="0" y="526297"/>
            <a:chExt cx="12190413" cy="850016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5C9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zihun24hao-zhenhunshoushu" panose="00000500000000000000" pitchFamily="2" charset="-122"/>
                <a:ea typeface="zihun24hao-zhenhunshoushu" panose="00000500000000000000" pitchFamily="2" charset="-122"/>
                <a:sym typeface="zihun24hao-zhenhunshoushu" panose="00000500000000000000" pitchFamily="2" charset="-122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7544" y="526297"/>
              <a:ext cx="3255323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vi-VN" altLang="zh-CN" sz="4500" b="1" dirty="0">
                  <a:solidFill>
                    <a:srgbClr val="5C9FBA"/>
                  </a:solidFill>
                  <a:latin typeface="Times New Roman" panose="02020603050405020304" pitchFamily="18" charset="0"/>
                  <a:ea typeface="zihun24hao-zhenhunshoushu" panose="00000500000000000000" pitchFamily="2" charset="-122"/>
                  <a:cs typeface="Times New Roman" panose="02020603050405020304" pitchFamily="18" charset="0"/>
                  <a:sym typeface="zihun24hao-zhenhunshoushu" panose="00000500000000000000" pitchFamily="2" charset="-122"/>
                </a:rPr>
                <a:t>1. TỪ LÁY</a:t>
              </a:r>
              <a:endParaRPr lang="zh-CN" altLang="en-US" sz="4500" b="1" dirty="0">
                <a:solidFill>
                  <a:srgbClr val="5C9FBA"/>
                </a:solidFill>
                <a:latin typeface="Times New Roman" panose="02020603050405020304" pitchFamily="18" charset="0"/>
                <a:ea typeface="zihun24hao-zhenhunshoushu" panose="00000500000000000000" pitchFamily="2" charset="-122"/>
                <a:cs typeface="Times New Roman" panose="02020603050405020304" pitchFamily="18" charset="0"/>
                <a:sym typeface="zihun24hao-zhenhunshoushu" panose="00000500000000000000" pitchFamily="2" charset="-122"/>
              </a:endParaRPr>
            </a:p>
          </p:txBody>
        </p: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99F2A23-2458-C546-BC20-A28FE9BB8AFC}"/>
              </a:ext>
            </a:extLst>
          </p:cNvPr>
          <p:cNvSpPr/>
          <p:nvPr/>
        </p:nvSpPr>
        <p:spPr>
          <a:xfrm>
            <a:off x="1714568" y="1751498"/>
            <a:ext cx="9041663" cy="34485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láy là từ phức do hai hay nhi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ti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có âm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</a:t>
            </a:r>
            <a:r>
              <a:rPr lang="vi-VN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hoặc v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(hoặc cả âm đ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và vần) giống nhau tạo thành, ví dụ: </a:t>
            </a:r>
            <a:r>
              <a:rPr lang="vi-VN" sz="3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chỉ, thật thà, lim dim, lủi thủi, từ từ,...</a:t>
            </a:r>
            <a:endParaRPr lang="en-VN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37E8E33-C8F4-9541-9AFF-5D70F711ADA7}"/>
              </a:ext>
            </a:extLst>
          </p:cNvPr>
          <p:cNvSpPr/>
          <p:nvPr/>
        </p:nvSpPr>
        <p:spPr>
          <a:xfrm>
            <a:off x="1866969" y="1914409"/>
            <a:ext cx="8608875" cy="30464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VN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0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0" y="103387"/>
            <a:ext cx="12190413" cy="850016"/>
            <a:chOff x="0" y="526297"/>
            <a:chExt cx="12190413" cy="850016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5C9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zihun24hao-zhenhunshoushu" panose="00000500000000000000" pitchFamily="2" charset="-122"/>
                <a:ea typeface="zihun24hao-zhenhunshoushu" panose="00000500000000000000" pitchFamily="2" charset="-122"/>
                <a:sym typeface="zihun24hao-zhenhunshoushu" panose="00000500000000000000" pitchFamily="2" charset="-122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7544" y="526297"/>
              <a:ext cx="3255323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vi-VN" altLang="zh-CN" sz="4500" b="1" dirty="0">
                  <a:solidFill>
                    <a:srgbClr val="5C9FBA"/>
                  </a:solidFill>
                  <a:latin typeface="Times New Roman" panose="02020603050405020304" pitchFamily="18" charset="0"/>
                  <a:ea typeface="zihun24hao-zhenhunshoushu" panose="00000500000000000000" pitchFamily="2" charset="-122"/>
                  <a:cs typeface="Times New Roman" panose="02020603050405020304" pitchFamily="18" charset="0"/>
                  <a:sym typeface="zihun24hao-zhenhunshoushu" panose="00000500000000000000" pitchFamily="2" charset="-122"/>
                </a:rPr>
                <a:t>2. ẨN DỤ</a:t>
              </a:r>
              <a:endParaRPr lang="zh-CN" altLang="en-US" sz="4500" b="1" dirty="0">
                <a:solidFill>
                  <a:srgbClr val="5C9FBA"/>
                </a:solidFill>
                <a:latin typeface="Times New Roman" panose="02020603050405020304" pitchFamily="18" charset="0"/>
                <a:ea typeface="zihun24hao-zhenhunshoushu" panose="00000500000000000000" pitchFamily="2" charset="-122"/>
                <a:cs typeface="Times New Roman" panose="02020603050405020304" pitchFamily="18" charset="0"/>
                <a:sym typeface="zihun24hao-zhenhunshoushu" panose="00000500000000000000" pitchFamily="2" charset="-122"/>
              </a:endParaRP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08685A6-926F-B74B-BE82-3FEFA4A5F2AB}"/>
              </a:ext>
            </a:extLst>
          </p:cNvPr>
          <p:cNvSpPr/>
          <p:nvPr/>
        </p:nvSpPr>
        <p:spPr>
          <a:xfrm>
            <a:off x="1619459" y="1593895"/>
            <a:ext cx="8951494" cy="24278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vật hiện tượng này được gọi bằng tên của sự vật hiện tượng khác có nét tương đồng nhằm tăng sức gợi hình, gợi cảm cho sự diễn đạt.</a:t>
            </a:r>
            <a:r>
              <a:rPr lang="en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2C09E99-823E-684F-9D9D-DE1E295B59A3}"/>
              </a:ext>
            </a:extLst>
          </p:cNvPr>
          <p:cNvSpPr/>
          <p:nvPr/>
        </p:nvSpPr>
        <p:spPr>
          <a:xfrm>
            <a:off x="2837794" y="4824248"/>
            <a:ext cx="1282262" cy="79878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8E8361F-2C44-3A4B-B514-4DB42BA5A275}"/>
              </a:ext>
            </a:extLst>
          </p:cNvPr>
          <p:cNvSpPr/>
          <p:nvPr/>
        </p:nvSpPr>
        <p:spPr>
          <a:xfrm>
            <a:off x="7993119" y="4824248"/>
            <a:ext cx="1282262" cy="79878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EB5BC82-60C0-854F-BEF1-8143420ABF6E}"/>
              </a:ext>
            </a:extLst>
          </p:cNvPr>
          <p:cNvCxnSpPr/>
          <p:nvPr/>
        </p:nvCxnSpPr>
        <p:spPr>
          <a:xfrm>
            <a:off x="4467544" y="5223641"/>
            <a:ext cx="325532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3EF607E-E082-6F4F-8C09-887AD6D0169D}"/>
              </a:ext>
            </a:extLst>
          </p:cNvPr>
          <p:cNvSpPr/>
          <p:nvPr/>
        </p:nvSpPr>
        <p:spPr>
          <a:xfrm>
            <a:off x="4300829" y="4274839"/>
            <a:ext cx="3511516" cy="9848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ẨN DỤ</a:t>
            </a:r>
            <a:endParaRPr lang="en-VN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D40F452-3FA3-434C-A6B7-3BF3081753C7}"/>
              </a:ext>
            </a:extLst>
          </p:cNvPr>
          <p:cNvSpPr/>
          <p:nvPr/>
        </p:nvSpPr>
        <p:spPr>
          <a:xfrm>
            <a:off x="3989012" y="4999738"/>
            <a:ext cx="4212383" cy="9848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tương đồng</a:t>
            </a:r>
            <a:endParaRPr lang="en-VN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0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  <p:bldP spid="22" grpId="0" animBg="1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D3297B5-8DC3-4BD7-B865-5D69A1FB5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927A16B-B27A-433E-89B8-54E1A1C4E993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C9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zihun24hao-zhenhunshoushu" panose="00000500000000000000" pitchFamily="2" charset="-122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4FA6482-A5F3-4915-AF06-9EF8F21E3B20}"/>
              </a:ext>
            </a:extLst>
          </p:cNvPr>
          <p:cNvSpPr/>
          <p:nvPr/>
        </p:nvSpPr>
        <p:spPr>
          <a:xfrm>
            <a:off x="3671722" y="2684416"/>
            <a:ext cx="503452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vi-VN" altLang="zh-CN" sz="6600" b="1" dirty="0">
                <a:solidFill>
                  <a:srgbClr val="5C9FBA"/>
                </a:solidFill>
                <a:latin typeface="+mj-lt"/>
                <a:ea typeface="zihun24hao-zhenhunshoushu" panose="00000500000000000000" pitchFamily="2" charset="-122"/>
                <a:sym typeface="zihun24hao-zhenhunshoushu" panose="00000500000000000000" pitchFamily="2" charset="-122"/>
              </a:rPr>
              <a:t>LUYỆN TẬP</a:t>
            </a:r>
            <a:endParaRPr kumimoji="1" lang="zh-CN" altLang="en-US" sz="6600" b="1" dirty="0">
              <a:solidFill>
                <a:srgbClr val="5C9FBA"/>
              </a:solidFill>
              <a:latin typeface="+mj-lt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411C53CE-17BB-8248-98CF-570A422A0BDC}"/>
              </a:ext>
            </a:extLst>
          </p:cNvPr>
          <p:cNvSpPr/>
          <p:nvPr/>
        </p:nvSpPr>
        <p:spPr>
          <a:xfrm>
            <a:off x="5313153" y="851922"/>
            <a:ext cx="1564105" cy="1323473"/>
          </a:xfrm>
          <a:prstGeom prst="diamo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250048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907684"/>
            <a:ext cx="12190413" cy="45719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zihun24hao-zhenhunshoushu" panose="00000500000000000000" pitchFamily="2" charset="-122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544" y="103387"/>
            <a:ext cx="325532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vi-VN" altLang="zh-CN" sz="4500" b="1" dirty="0">
                <a:solidFill>
                  <a:srgbClr val="5C9FBA"/>
                </a:solidFill>
                <a:latin typeface="Times New Roman" panose="02020603050405020304" pitchFamily="18" charset="0"/>
                <a:ea typeface="zihun24hao-zhenhunshoushu" panose="00000500000000000000" pitchFamily="2" charset="-122"/>
                <a:cs typeface="Times New Roman" panose="02020603050405020304" pitchFamily="18" charset="0"/>
                <a:sym typeface="zihun24hao-zhenhunshoushu" panose="00000500000000000000" pitchFamily="2" charset="-122"/>
              </a:rPr>
              <a:t>BÀI TẬP 1:</a:t>
            </a:r>
            <a:endParaRPr lang="zh-CN" altLang="en-US" sz="4500" b="1" dirty="0">
              <a:solidFill>
                <a:srgbClr val="5C9FBA"/>
              </a:solidFill>
              <a:latin typeface="Times New Roman" panose="02020603050405020304" pitchFamily="18" charset="0"/>
              <a:ea typeface="zihun24hao-zhenhunshoushu" panose="00000500000000000000" pitchFamily="2" charset="-122"/>
              <a:cs typeface="Times New Roman" panose="02020603050405020304" pitchFamily="18" charset="0"/>
              <a:sym typeface="zihun24hao-zhenhunshoushu" panose="00000500000000000000" pitchFamily="2" charset="-122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646DB6-EB4A-5B42-9AD2-B2F287F6ACE5}"/>
              </a:ext>
            </a:extLst>
          </p:cNvPr>
          <p:cNvSpPr/>
          <p:nvPr/>
        </p:nvSpPr>
        <p:spPr>
          <a:xfrm>
            <a:off x="1619458" y="907684"/>
            <a:ext cx="9353342" cy="51827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nl-NL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chắt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chiu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dãi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hể hiện sự vất vả, dành dụm, chăm chút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nghẹn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endParaRPr lang="en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 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907684"/>
            <a:ext cx="12190413" cy="45719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zihun24hao-zhenhunshoushu" panose="00000500000000000000" pitchFamily="2" charset="-122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544" y="103387"/>
            <a:ext cx="325532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vi-VN" altLang="zh-CN" sz="4500" b="1" dirty="0">
                <a:solidFill>
                  <a:srgbClr val="5C9FBA"/>
                </a:solidFill>
                <a:latin typeface="Times New Roman" panose="02020603050405020304" pitchFamily="18" charset="0"/>
                <a:ea typeface="zihun24hao-zhenhunshoushu" panose="00000500000000000000" pitchFamily="2" charset="-122"/>
                <a:cs typeface="Times New Roman" panose="02020603050405020304" pitchFamily="18" charset="0"/>
                <a:sym typeface="zihun24hao-zhenhunshoushu" panose="00000500000000000000" pitchFamily="2" charset="-122"/>
              </a:rPr>
              <a:t>BÀI TẬP 2:</a:t>
            </a:r>
            <a:endParaRPr lang="zh-CN" altLang="en-US" sz="4500" b="1" dirty="0">
              <a:solidFill>
                <a:srgbClr val="5C9FBA"/>
              </a:solidFill>
              <a:latin typeface="Times New Roman" panose="02020603050405020304" pitchFamily="18" charset="0"/>
              <a:ea typeface="zihun24hao-zhenhunshoushu" panose="00000500000000000000" pitchFamily="2" charset="-122"/>
              <a:cs typeface="Times New Roman" panose="02020603050405020304" pitchFamily="18" charset="0"/>
              <a:sym typeface="zihun24hao-zhenhunshoushu" panose="00000500000000000000" pitchFamily="2" charset="-122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A010F92-9679-9B4B-86BC-456C03D0E282}"/>
              </a:ext>
            </a:extLst>
          </p:cNvPr>
          <p:cNvSpPr/>
          <p:nvPr/>
        </p:nvSpPr>
        <p:spPr>
          <a:xfrm>
            <a:off x="1619458" y="907684"/>
            <a:ext cx="9353342" cy="51827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Ẩn dụ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trăng vàng/ cái trăng tròn/ cái trăng còn nằm nôi/ cái Mặt Trời bé con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→ chỉ người con.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dụng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Thể hiện tình cảm yêu thương vô bờ của người mẹ với con: với mẹ con là trăng, là Mặt Trời,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điều quan trọng nhất.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02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907684"/>
            <a:ext cx="12190413" cy="45719"/>
          </a:xfrm>
          <a:prstGeom prst="rect">
            <a:avLst/>
          </a:prstGeom>
          <a:solidFill>
            <a:srgbClr val="5C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zihun24hao-zhenhunshoushu" panose="00000500000000000000" pitchFamily="2" charset="-122"/>
              <a:ea typeface="zihun24hao-zhenhunshoushu" panose="00000500000000000000" pitchFamily="2" charset="-122"/>
              <a:sym typeface="zihun24hao-zhenhunshoushu" panose="00000500000000000000" pitchFamily="2" charset="-122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8B7C175-C5C6-DB46-BD37-6468E709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544" y="103387"/>
            <a:ext cx="325532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vi-VN" altLang="zh-CN" sz="4500" b="1" dirty="0">
                <a:solidFill>
                  <a:srgbClr val="5C9FBA"/>
                </a:solidFill>
                <a:latin typeface="Times New Roman" panose="02020603050405020304" pitchFamily="18" charset="0"/>
                <a:ea typeface="zihun24hao-zhenhunshoushu" panose="00000500000000000000" pitchFamily="2" charset="-122"/>
                <a:cs typeface="Times New Roman" panose="02020603050405020304" pitchFamily="18" charset="0"/>
                <a:sym typeface="zihun24hao-zhenhunshoushu" panose="00000500000000000000" pitchFamily="2" charset="-122"/>
              </a:rPr>
              <a:t>BÀI TẬP 3:</a:t>
            </a:r>
            <a:endParaRPr lang="zh-CN" altLang="en-US" sz="4500" b="1" dirty="0">
              <a:solidFill>
                <a:srgbClr val="5C9FBA"/>
              </a:solidFill>
              <a:latin typeface="Times New Roman" panose="02020603050405020304" pitchFamily="18" charset="0"/>
              <a:ea typeface="zihun24hao-zhenhunshoushu" panose="00000500000000000000" pitchFamily="2" charset="-122"/>
              <a:cs typeface="Times New Roman" panose="02020603050405020304" pitchFamily="18" charset="0"/>
              <a:sym typeface="zihun24hao-zhenhunshoushu" panose="00000500000000000000" pitchFamily="2" charset="-122"/>
            </a:endParaRPr>
          </a:p>
        </p:txBody>
      </p:sp>
      <p:sp>
        <p:nvSpPr>
          <p:cNvPr id="4" name="圆角矩形 7">
            <a:extLst>
              <a:ext uri="{FF2B5EF4-FFF2-40B4-BE49-F238E27FC236}">
                <a16:creationId xmlns:a16="http://schemas.microsoft.com/office/drawing/2014/main" id="{998998C6-4285-064E-998B-34276A48C0F9}"/>
              </a:ext>
            </a:extLst>
          </p:cNvPr>
          <p:cNvSpPr/>
          <p:nvPr/>
        </p:nvSpPr>
        <p:spPr>
          <a:xfrm>
            <a:off x="473749" y="1367724"/>
            <a:ext cx="4377097" cy="798880"/>
          </a:xfrm>
          <a:prstGeom prst="roundRect">
            <a:avLst>
              <a:gd name="adj" fmla="val 0"/>
            </a:avLst>
          </a:prstGeom>
          <a:solidFill>
            <a:srgbClr val="5C9FBA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3000" b="1" dirty="0">
                <a:solidFill>
                  <a:schemeClr val="bg1"/>
                </a:solidFill>
                <a:latin typeface="Times New Roman" panose="02020603050405020304" pitchFamily="18" charset="0"/>
                <a:ea typeface="zihun24hao-zhenhunshoushu" panose="00000500000000000000" pitchFamily="2" charset="-122"/>
                <a:cs typeface="Times New Roman" panose="02020603050405020304" pitchFamily="18" charset="0"/>
                <a:sym typeface="zihun24hao-zhenhunshoushu" panose="00000500000000000000" pitchFamily="2" charset="-122"/>
              </a:rPr>
              <a:t>HOẠT ĐỘNG NHÓM</a:t>
            </a:r>
            <a:endParaRPr lang="zh-CN" altLang="en-US" sz="3000" b="1" dirty="0">
              <a:solidFill>
                <a:schemeClr val="bg1"/>
              </a:solidFill>
              <a:latin typeface="Times New Roman" panose="02020603050405020304" pitchFamily="18" charset="0"/>
              <a:ea typeface="zihun24hao-zhenhunshoushu" panose="00000500000000000000" pitchFamily="2" charset="-122"/>
              <a:cs typeface="Times New Roman" panose="02020603050405020304" pitchFamily="18" charset="0"/>
              <a:sym typeface="zihun24hao-zhenhunshoushu" panose="00000500000000000000" pitchFamily="2" charset="-122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6E2A0C8-30F0-9540-9BCD-0B43E903ADF2}"/>
              </a:ext>
            </a:extLst>
          </p:cNvPr>
          <p:cNvSpPr/>
          <p:nvPr/>
        </p:nvSpPr>
        <p:spPr>
          <a:xfrm>
            <a:off x="473749" y="2208427"/>
            <a:ext cx="4377097" cy="19779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câu (a)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câu (b)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.4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câu (c)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A8A26392-4530-0941-865C-C288237FF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58" y="5361709"/>
            <a:ext cx="1895336" cy="189533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13FA53A-8A6C-4A42-901B-499C2CF09ADC}"/>
              </a:ext>
            </a:extLst>
          </p:cNvPr>
          <p:cNvSpPr/>
          <p:nvPr/>
        </p:nvSpPr>
        <p:spPr>
          <a:xfrm>
            <a:off x="4850846" y="1183836"/>
            <a:ext cx="7039394" cy="48950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 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Ăn quả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tương đồng với sự hưởng thụ thành quả lao động.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 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Kẻ trồng cây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tương đồng phẩm chất với những người lao động tạo ra thành quả.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 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mực - đen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tương đồng với cái tối tăm, cái xấu (tương đồng về phẩm chất); 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 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đèn - rạng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tương đồng với cái sáng sủa, cái tốt, cái hay, cái tiến bộ (tương đồng về phẩm chất);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909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 animBg="1"/>
      <p:bldP spid="5" grpId="0"/>
      <p:bldP spid="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bt362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5851</TotalTime>
  <Words>294</Words>
  <Application>Microsoft Office PowerPoint</Application>
  <PresentationFormat>Custom</PresentationFormat>
  <Paragraphs>52</Paragraphs>
  <Slides>12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36" baseType="lpstr">
      <vt:lpstr>等线</vt:lpstr>
      <vt:lpstr>等线 Light</vt:lpstr>
      <vt:lpstr>ITC Avant Garde Std Bk</vt:lpstr>
      <vt:lpstr>LiHei Pro</vt:lpstr>
      <vt:lpstr>Open Sans Extrabold</vt:lpstr>
      <vt:lpstr>Signika</vt:lpstr>
      <vt:lpstr>宋体</vt:lpstr>
      <vt:lpstr>zihun24hao-zhenhunshoushu</vt:lpstr>
      <vt:lpstr>迷你简汉真广标</vt:lpstr>
      <vt:lpstr>Arial</vt:lpstr>
      <vt:lpstr>Calibri</vt:lpstr>
      <vt:lpstr>Impact</vt:lpstr>
      <vt:lpstr>Times New Roman</vt:lpstr>
      <vt:lpstr>Wingdings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bt3620</dc:title>
  <dc:creator>lzj</dc:creator>
  <cp:lastModifiedBy>Admin</cp:lastModifiedBy>
  <cp:revision>3184</cp:revision>
  <dcterms:created xsi:type="dcterms:W3CDTF">2015-12-01T09:06:39Z</dcterms:created>
  <dcterms:modified xsi:type="dcterms:W3CDTF">2022-10-13T13:20:52Z</dcterms:modified>
</cp:coreProperties>
</file>