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92" r:id="rId2"/>
    <p:sldId id="340" r:id="rId3"/>
    <p:sldId id="297" r:id="rId4"/>
    <p:sldId id="298" r:id="rId5"/>
    <p:sldId id="293" r:id="rId6"/>
    <p:sldId id="258" r:id="rId7"/>
    <p:sldId id="351" r:id="rId8"/>
    <p:sldId id="342" r:id="rId9"/>
    <p:sldId id="341" r:id="rId10"/>
    <p:sldId id="343" r:id="rId11"/>
    <p:sldId id="346" r:id="rId12"/>
    <p:sldId id="347" r:id="rId13"/>
    <p:sldId id="349" r:id="rId14"/>
    <p:sldId id="348" r:id="rId15"/>
    <p:sldId id="344" r:id="rId16"/>
    <p:sldId id="345" r:id="rId17"/>
    <p:sldId id="350" r:id="rId18"/>
    <p:sldId id="354" r:id="rId19"/>
    <p:sldId id="352" r:id="rId20"/>
    <p:sldId id="355" r:id="rId21"/>
    <p:sldId id="353" r:id="rId22"/>
    <p:sldId id="362" r:id="rId23"/>
    <p:sldId id="363" r:id="rId24"/>
    <p:sldId id="364" r:id="rId25"/>
    <p:sldId id="365" r:id="rId26"/>
    <p:sldId id="359" r:id="rId27"/>
    <p:sldId id="357" r:id="rId28"/>
    <p:sldId id="358" r:id="rId29"/>
    <p:sldId id="360" r:id="rId30"/>
    <p:sldId id="296" r:id="rId31"/>
    <p:sldId id="272" r:id="rId32"/>
    <p:sldId id="266" r:id="rId33"/>
    <p:sldId id="256" r:id="rId34"/>
    <p:sldId id="262" r:id="rId35"/>
    <p:sldId id="259" r:id="rId36"/>
    <p:sldId id="260" r:id="rId37"/>
    <p:sldId id="368" r:id="rId38"/>
    <p:sldId id="261" r:id="rId39"/>
    <p:sldId id="257" r:id="rId40"/>
    <p:sldId id="264" r:id="rId41"/>
    <p:sldId id="263" r:id="rId42"/>
    <p:sldId id="265" r:id="rId43"/>
    <p:sldId id="361" r:id="rId44"/>
    <p:sldId id="273" r:id="rId45"/>
    <p:sldId id="288" r:id="rId46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B03458"/>
    <a:srgbClr val="54A32C"/>
    <a:srgbClr val="FB9000"/>
    <a:srgbClr val="FF3B65"/>
    <a:srgbClr val="FFA1B5"/>
    <a:srgbClr val="FF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DC4FB6-13DE-4756-9221-D769AC15BAA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A0771D-36B8-4178-9D50-903C7A14CFBE}">
      <dgm:prSet custT="1"/>
      <dgm:spPr/>
      <dgm:t>
        <a:bodyPr/>
        <a:lstStyle/>
        <a:p>
          <a:pPr algn="ctr"/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ai,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nhằm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đích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3CC5029C-2032-4ED6-91C9-84011E5DF0F2}" type="parTrans" cxnId="{F8826B2C-DACB-4E44-B828-1D67EE5BBF05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A8219D-C395-42CA-A444-D485D015E561}" type="sibTrans" cxnId="{F8826B2C-DACB-4E44-B828-1D67EE5BBF05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EE6D02-60E6-48EE-8C00-97AB28485646}">
      <dgm:prSet custT="1"/>
      <dgm:spPr/>
      <dgm:t>
        <a:bodyPr/>
        <a:lstStyle/>
        <a:p>
          <a:pPr algn="ctr"/>
          <a:r>
            <a:rPr lang="en-US" sz="2600">
              <a:latin typeface="Times New Roman" panose="02020603050405020304" pitchFamily="18" charset="0"/>
              <a:cs typeface="Times New Roman" panose="02020603050405020304" pitchFamily="18" charset="0"/>
            </a:rPr>
            <a:t>Những yếu tố nào của văn bản cho biết tính xác thực của điều được kể.</a:t>
          </a:r>
        </a:p>
      </dgm:t>
    </dgm:pt>
    <dgm:pt modelId="{AC09E8D0-B96D-4CA6-935C-A6C34367C944}" type="parTrans" cxnId="{BD3824EF-933B-49DF-BF54-6F11D78B8BFF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07C2D-1B9F-4117-A0F8-8C6C910152C1}" type="sibTrans" cxnId="{BD3824EF-933B-49DF-BF54-6F11D78B8BFF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1C839-B5D4-4726-B405-9AEB7F33A8B5}">
      <dgm:prSet custT="1"/>
      <dgm:spPr/>
      <dgm:t>
        <a:bodyPr/>
        <a:lstStyle/>
        <a:p>
          <a:pPr algn="ctr"/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6AA28F53-3D63-4D71-AFCA-FD367D234EFD}" type="parTrans" cxnId="{FA691778-0FD4-47E9-B4EF-3F2ACE03D4BF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71757-82E5-444D-997E-DD37CC909194}" type="sibTrans" cxnId="{FA691778-0FD4-47E9-B4EF-3F2ACE03D4BF}">
      <dgm:prSet/>
      <dgm:spPr/>
      <dgm:t>
        <a:bodyPr/>
        <a:lstStyle/>
        <a:p>
          <a:pPr algn="ctr"/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88C2A-74FF-D849-8D0F-2F5627E7F6CE}" type="pres">
      <dgm:prSet presAssocID="{C7DC4FB6-13DE-4756-9221-D769AC15BA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44E7E3-58D5-E64F-A63E-AEBE96869FDB}" type="pres">
      <dgm:prSet presAssocID="{9EA0771D-36B8-4178-9D50-903C7A14CFB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1B85E-81C9-F948-8836-B5A731603869}" type="pres">
      <dgm:prSet presAssocID="{E1A8219D-C395-42CA-A444-D485D015E561}" presName="spacer" presStyleCnt="0"/>
      <dgm:spPr/>
    </dgm:pt>
    <dgm:pt modelId="{ED36969E-E42F-824D-BFFE-9D2397F78C12}" type="pres">
      <dgm:prSet presAssocID="{B6EE6D02-60E6-48EE-8C00-97AB2848564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0798F-29A4-B642-A0A3-9F978C967E9B}" type="pres">
      <dgm:prSet presAssocID="{B6807C2D-1B9F-4117-A0F8-8C6C910152C1}" presName="spacer" presStyleCnt="0"/>
      <dgm:spPr/>
    </dgm:pt>
    <dgm:pt modelId="{74BE95A2-8A77-1D46-AF80-72A340FA4DBA}" type="pres">
      <dgm:prSet presAssocID="{D1A1C839-B5D4-4726-B405-9AEB7F33A8B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691778-0FD4-47E9-B4EF-3F2ACE03D4BF}" srcId="{C7DC4FB6-13DE-4756-9221-D769AC15BAA5}" destId="{D1A1C839-B5D4-4726-B405-9AEB7F33A8B5}" srcOrd="2" destOrd="0" parTransId="{6AA28F53-3D63-4D71-AFCA-FD367D234EFD}" sibTransId="{4AD71757-82E5-444D-997E-DD37CC909194}"/>
    <dgm:cxn modelId="{F8826B2C-DACB-4E44-B828-1D67EE5BBF05}" srcId="{C7DC4FB6-13DE-4756-9221-D769AC15BAA5}" destId="{9EA0771D-36B8-4178-9D50-903C7A14CFBE}" srcOrd="0" destOrd="0" parTransId="{3CC5029C-2032-4ED6-91C9-84011E5DF0F2}" sibTransId="{E1A8219D-C395-42CA-A444-D485D015E561}"/>
    <dgm:cxn modelId="{6179D7EB-643F-7641-8CA6-DD74669C4AA5}" type="presOf" srcId="{9EA0771D-36B8-4178-9D50-903C7A14CFBE}" destId="{8144E7E3-58D5-E64F-A63E-AEBE96869FDB}" srcOrd="0" destOrd="0" presId="urn:microsoft.com/office/officeart/2005/8/layout/vList2"/>
    <dgm:cxn modelId="{295FC84D-0C46-9E44-9126-69C71809B2E8}" type="presOf" srcId="{D1A1C839-B5D4-4726-B405-9AEB7F33A8B5}" destId="{74BE95A2-8A77-1D46-AF80-72A340FA4DBA}" srcOrd="0" destOrd="0" presId="urn:microsoft.com/office/officeart/2005/8/layout/vList2"/>
    <dgm:cxn modelId="{642DBA31-B641-6747-9AF7-D2B07CA4984C}" type="presOf" srcId="{C7DC4FB6-13DE-4756-9221-D769AC15BAA5}" destId="{9A488C2A-74FF-D849-8D0F-2F5627E7F6CE}" srcOrd="0" destOrd="0" presId="urn:microsoft.com/office/officeart/2005/8/layout/vList2"/>
    <dgm:cxn modelId="{BD3824EF-933B-49DF-BF54-6F11D78B8BFF}" srcId="{C7DC4FB6-13DE-4756-9221-D769AC15BAA5}" destId="{B6EE6D02-60E6-48EE-8C00-97AB28485646}" srcOrd="1" destOrd="0" parTransId="{AC09E8D0-B96D-4CA6-935C-A6C34367C944}" sibTransId="{B6807C2D-1B9F-4117-A0F8-8C6C910152C1}"/>
    <dgm:cxn modelId="{CAB37523-FC6B-2A4D-8FF5-B97B6D0EC8DF}" type="presOf" srcId="{B6EE6D02-60E6-48EE-8C00-97AB28485646}" destId="{ED36969E-E42F-824D-BFFE-9D2397F78C12}" srcOrd="0" destOrd="0" presId="urn:microsoft.com/office/officeart/2005/8/layout/vList2"/>
    <dgm:cxn modelId="{C2575A50-739F-5347-BA2F-4B09E56F21AE}" type="presParOf" srcId="{9A488C2A-74FF-D849-8D0F-2F5627E7F6CE}" destId="{8144E7E3-58D5-E64F-A63E-AEBE96869FDB}" srcOrd="0" destOrd="0" presId="urn:microsoft.com/office/officeart/2005/8/layout/vList2"/>
    <dgm:cxn modelId="{35F740B8-F5A8-D443-B6A1-FE2FE49AFAA5}" type="presParOf" srcId="{9A488C2A-74FF-D849-8D0F-2F5627E7F6CE}" destId="{3CD1B85E-81C9-F948-8836-B5A731603869}" srcOrd="1" destOrd="0" presId="urn:microsoft.com/office/officeart/2005/8/layout/vList2"/>
    <dgm:cxn modelId="{2019FDD6-E11C-4A47-AD8B-6F57F2B376B4}" type="presParOf" srcId="{9A488C2A-74FF-D849-8D0F-2F5627E7F6CE}" destId="{ED36969E-E42F-824D-BFFE-9D2397F78C12}" srcOrd="2" destOrd="0" presId="urn:microsoft.com/office/officeart/2005/8/layout/vList2"/>
    <dgm:cxn modelId="{EDAC4C34-0930-2F48-B9DA-D91AAE226EBC}" type="presParOf" srcId="{9A488C2A-74FF-D849-8D0F-2F5627E7F6CE}" destId="{DD90798F-29A4-B642-A0A3-9F978C967E9B}" srcOrd="3" destOrd="0" presId="urn:microsoft.com/office/officeart/2005/8/layout/vList2"/>
    <dgm:cxn modelId="{86B63471-7A99-6F4E-A7C3-CC9554C5D704}" type="presParOf" srcId="{9A488C2A-74FF-D849-8D0F-2F5627E7F6CE}" destId="{74BE95A2-8A77-1D46-AF80-72A340FA4DB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4E7E3-58D5-E64F-A63E-AEBE96869FDB}">
      <dsp:nvSpPr>
        <dsp:cNvPr id="0" name=""/>
        <dsp:cNvSpPr/>
      </dsp:nvSpPr>
      <dsp:spPr>
        <a:xfrm>
          <a:off x="0" y="275"/>
          <a:ext cx="4741494" cy="11620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ai,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nhằm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đích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56725" y="57000"/>
        <a:ext cx="4628044" cy="1048557"/>
      </dsp:txXfrm>
    </dsp:sp>
    <dsp:sp modelId="{ED36969E-E42F-824D-BFFE-9D2397F78C12}">
      <dsp:nvSpPr>
        <dsp:cNvPr id="0" name=""/>
        <dsp:cNvSpPr/>
      </dsp:nvSpPr>
      <dsp:spPr>
        <a:xfrm>
          <a:off x="0" y="1174967"/>
          <a:ext cx="4741494" cy="1162007"/>
        </a:xfrm>
        <a:prstGeom prst="roundRect">
          <a:avLst/>
        </a:prstGeom>
        <a:gradFill rotWithShape="0">
          <a:gsLst>
            <a:gs pos="0">
              <a:schemeClr val="accent2">
                <a:hueOff val="1962295"/>
                <a:satOff val="-21257"/>
                <a:lumOff val="-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962295"/>
                <a:satOff val="-21257"/>
                <a:lumOff val="-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962295"/>
                <a:satOff val="-21257"/>
                <a:lumOff val="-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Những yếu tố nào của văn bản cho biết tính xác thực của điều được kể.</a:t>
          </a:r>
        </a:p>
      </dsp:txBody>
      <dsp:txXfrm>
        <a:off x="56725" y="1231692"/>
        <a:ext cx="4628044" cy="1048557"/>
      </dsp:txXfrm>
    </dsp:sp>
    <dsp:sp modelId="{74BE95A2-8A77-1D46-AF80-72A340FA4DBA}">
      <dsp:nvSpPr>
        <dsp:cNvPr id="0" name=""/>
        <dsp:cNvSpPr/>
      </dsp:nvSpPr>
      <dsp:spPr>
        <a:xfrm>
          <a:off x="0" y="2349659"/>
          <a:ext cx="4741494" cy="1162007"/>
        </a:xfrm>
        <a:prstGeom prst="roundRect">
          <a:avLst/>
        </a:prstGeom>
        <a:gradFill rotWithShape="0">
          <a:gsLst>
            <a:gs pos="0">
              <a:schemeClr val="accent2">
                <a:hueOff val="3924589"/>
                <a:satOff val="-42514"/>
                <a:lumOff val="-86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24589"/>
                <a:satOff val="-42514"/>
                <a:lumOff val="-86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24589"/>
                <a:satOff val="-42514"/>
                <a:lumOff val="-86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56725" y="2406384"/>
        <a:ext cx="4628044" cy="1048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99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049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28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293701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4259242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2116884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767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477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411292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30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5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18" Type="http://schemas.openxmlformats.org/officeDocument/2006/relationships/image" Target="../media/image45.png"/><Relationship Id="rId3" Type="http://schemas.openxmlformats.org/officeDocument/2006/relationships/image" Target="../media/image37.png"/><Relationship Id="rId21" Type="http://schemas.openxmlformats.org/officeDocument/2006/relationships/image" Target="../media/image47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17" Type="http://schemas.microsoft.com/office/2007/relationships/hdphoto" Target="../media/hdphoto7.wdp"/><Relationship Id="rId2" Type="http://schemas.openxmlformats.org/officeDocument/2006/relationships/image" Target="../media/image36.jpeg"/><Relationship Id="rId16" Type="http://schemas.openxmlformats.org/officeDocument/2006/relationships/image" Target="../media/image44.png"/><Relationship Id="rId20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microsoft.com/office/2007/relationships/hdphoto" Target="../media/hdphoto8.wdp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50.gif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microsoft.com/office/2007/relationships/hdphoto" Target="../media/hdphoto9.wdp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microsoft.com/office/2007/relationships/hdphoto" Target="../media/hdphoto10.wdp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45.png"/><Relationship Id="rId4" Type="http://schemas.openxmlformats.org/officeDocument/2006/relationships/image" Target="../media/image50.gif"/><Relationship Id="rId9" Type="http://schemas.microsoft.com/office/2007/relationships/hdphoto" Target="../media/hdphoto9.wdp"/><Relationship Id="rId1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microsoft.com/office/2007/relationships/hdphoto" Target="../media/hdphoto11.wdp"/><Relationship Id="rId12" Type="http://schemas.openxmlformats.org/officeDocument/2006/relationships/image" Target="../media/image46.png"/><Relationship Id="rId2" Type="http://schemas.openxmlformats.org/officeDocument/2006/relationships/image" Target="../media/image6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62.png"/><Relationship Id="rId10" Type="http://schemas.openxmlformats.org/officeDocument/2006/relationships/image" Target="../media/image45.png"/><Relationship Id="rId4" Type="http://schemas.openxmlformats.org/officeDocument/2006/relationships/image" Target="../media/image50.gif"/><Relationship Id="rId9" Type="http://schemas.microsoft.com/office/2007/relationships/hdphoto" Target="../media/hdphoto9.wdp"/><Relationship Id="rId1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gif"/><Relationship Id="rId9" Type="http://schemas.openxmlformats.org/officeDocument/2006/relationships/image" Target="../media/image45.png"/><Relationship Id="rId1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microsoft.com/office/2007/relationships/hdphoto" Target="../media/hdphoto13.wdp"/><Relationship Id="rId12" Type="http://schemas.openxmlformats.org/officeDocument/2006/relationships/image" Target="../media/image4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45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50.gif"/><Relationship Id="rId9" Type="http://schemas.microsoft.com/office/2007/relationships/hdphoto" Target="../media/hdphoto9.wdp"/><Relationship Id="rId1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microsoft.com/office/2007/relationships/hdphoto" Target="../media/hdphoto14.wdp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45.png"/><Relationship Id="rId4" Type="http://schemas.openxmlformats.org/officeDocument/2006/relationships/image" Target="../media/image50.gif"/><Relationship Id="rId9" Type="http://schemas.microsoft.com/office/2007/relationships/hdphoto" Target="../media/hdphoto9.wdp"/><Relationship Id="rId1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6.png"/><Relationship Id="rId3" Type="http://schemas.microsoft.com/office/2007/relationships/hdphoto" Target="../media/hdphoto8.wdp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2" Type="http://schemas.openxmlformats.org/officeDocument/2006/relationships/image" Target="../media/image4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gif"/><Relationship Id="rId1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9.png"/><Relationship Id="rId9" Type="http://schemas.openxmlformats.org/officeDocument/2006/relationships/image" Target="../media/image45.pn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microsoft.com/office/2007/relationships/hdphoto" Target="../media/hdphoto11.wdp"/><Relationship Id="rId12" Type="http://schemas.openxmlformats.org/officeDocument/2006/relationships/image" Target="../media/image4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10" Type="http://schemas.openxmlformats.org/officeDocument/2006/relationships/image" Target="../media/image45.png"/><Relationship Id="rId4" Type="http://schemas.openxmlformats.org/officeDocument/2006/relationships/image" Target="../media/image50.gif"/><Relationship Id="rId9" Type="http://schemas.microsoft.com/office/2007/relationships/hdphoto" Target="../media/hdphoto9.wdp"/><Relationship Id="rId1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6.png"/><Relationship Id="rId3" Type="http://schemas.microsoft.com/office/2007/relationships/hdphoto" Target="../media/hdphoto8.wdp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2" Type="http://schemas.openxmlformats.org/officeDocument/2006/relationships/image" Target="../media/image4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gif"/><Relationship Id="rId1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9.png"/><Relationship Id="rId9" Type="http://schemas.openxmlformats.org/officeDocument/2006/relationships/image" Target="../media/image45.png"/><Relationship Id="rId1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microsoft.com/office/2007/relationships/hdphoto" Target="../media/hdphoto10.wdp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62.png"/><Relationship Id="rId10" Type="http://schemas.openxmlformats.org/officeDocument/2006/relationships/image" Target="../media/image45.png"/><Relationship Id="rId4" Type="http://schemas.openxmlformats.org/officeDocument/2006/relationships/image" Target="../media/image50.gif"/><Relationship Id="rId9" Type="http://schemas.microsoft.com/office/2007/relationships/hdphoto" Target="../media/hdphoto9.wdp"/><Relationship Id="rId1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20CA5268-52F0-D843-94B1-E2E66C8D77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B425059C-CE30-B440-912F-8D35881E2D7C}"/>
              </a:ext>
            </a:extLst>
          </p:cNvPr>
          <p:cNvSpPr/>
          <p:nvPr/>
        </p:nvSpPr>
        <p:spPr>
          <a:xfrm flipH="1">
            <a:off x="935665" y="871871"/>
            <a:ext cx="5160334" cy="3444948"/>
          </a:xfrm>
          <a:prstGeom prst="cloudCallout">
            <a:avLst>
              <a:gd name="adj1" fmla="val -26317"/>
              <a:gd name="adj2" fmla="val 855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4E9F62F-0F17-224F-BC2F-8863423E5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79" y="28019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3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uyện Bỉ Vỏ - FAHASA.COM">
            <a:extLst>
              <a:ext uri="{FF2B5EF4-FFF2-40B4-BE49-F238E27FC236}">
                <a16:creationId xmlns:a16="http://schemas.microsoft.com/office/drawing/2014/main" id="{0A761157-B153-4443-AF06-0BD8C7EB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813" y="312549"/>
            <a:ext cx="204814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guyên Hồng và những trang văn khóc cho những kiếp người cùng khổ -  Revelogue">
            <a:extLst>
              <a:ext uri="{FF2B5EF4-FFF2-40B4-BE49-F238E27FC236}">
                <a16:creationId xmlns:a16="http://schemas.microsoft.com/office/drawing/2014/main" id="{76AFE496-5DCF-9D40-8036-F75936D39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5926" r="4363" b="9217"/>
          <a:stretch/>
        </p:blipFill>
        <p:spPr bwMode="auto">
          <a:xfrm>
            <a:off x="457201" y="3661278"/>
            <a:ext cx="5426764" cy="21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Rectangle 14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Những Ngày Thơ Ấu (Hồi Ký) - Tiểu sử - Hồi ký Tác giả Nguyên Hồng |  GiaSach.com">
            <a:extLst>
              <a:ext uri="{FF2B5EF4-FFF2-40B4-BE49-F238E27FC236}">
                <a16:creationId xmlns:a16="http://schemas.microsoft.com/office/drawing/2014/main" id="{5094FB1C-84D7-0247-B57C-05D8D1F25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6943" y="321734"/>
            <a:ext cx="4248945" cy="60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ỉ vỏ - từ ghê tởm cho đến đáng sợ.">
            <a:extLst>
              <a:ext uri="{FF2B5EF4-FFF2-40B4-BE49-F238E27FC236}">
                <a16:creationId xmlns:a16="http://schemas.microsoft.com/office/drawing/2014/main" id="{294676F5-F738-494A-A696-C346CE0A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13" y="321734"/>
            <a:ext cx="2048144" cy="291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762B5DE1-DBFD-A648-98BC-431991ABD9A5}"/>
              </a:ext>
            </a:extLst>
          </p:cNvPr>
          <p:cNvSpPr txBox="1"/>
          <p:nvPr/>
        </p:nvSpPr>
        <p:spPr>
          <a:xfrm>
            <a:off x="426247" y="5894324"/>
            <a:ext cx="5340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tác phẩm chính</a:t>
            </a:r>
          </a:p>
        </p:txBody>
      </p:sp>
    </p:spTree>
    <p:extLst>
      <p:ext uri="{BB962C8B-B14F-4D97-AF65-F5344CB8AC3E}">
        <p14:creationId xmlns:p14="http://schemas.microsoft.com/office/powerpoint/2010/main" val="149296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C3AAAE8D-EFB3-D541-9204-BF8965B7DBDC}"/>
              </a:ext>
            </a:extLst>
          </p:cNvPr>
          <p:cNvSpPr txBox="1"/>
          <p:nvPr/>
        </p:nvSpPr>
        <p:spPr>
          <a:xfrm>
            <a:off x="7331383" y="112750"/>
            <a:ext cx="4171994" cy="593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phẩm</a:t>
            </a:r>
            <a:endParaRPr lang="en-US" altLang="zh-CN" sz="32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Những Ngày Thơ Ấu (Hồi Ký) - Tiểu sử - Hồi ký Tác giả Nguyên Hồng |  GiaSach.com">
            <a:extLst>
              <a:ext uri="{FF2B5EF4-FFF2-40B4-BE49-F238E27FC236}">
                <a16:creationId xmlns:a16="http://schemas.microsoft.com/office/drawing/2014/main" id="{C3BFFDA0-CB4C-E64B-A9C0-9CFC481C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499" y="612553"/>
            <a:ext cx="3943025" cy="563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6C8E94E9-0FF7-B64C-AB8D-8138C0D8DF63}"/>
              </a:ext>
            </a:extLst>
          </p:cNvPr>
          <p:cNvSpPr txBox="1"/>
          <p:nvPr/>
        </p:nvSpPr>
        <p:spPr>
          <a:xfrm>
            <a:off x="7331384" y="669209"/>
            <a:ext cx="4704672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lphaLcPeriod"/>
            </a:pPr>
            <a:r>
              <a:rPr lang="en-US" altLang="zh-CN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xứ</a:t>
            </a:r>
            <a:r>
              <a:rPr lang="en-US" altLang="zh-CN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: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trích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ấu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”</a:t>
            </a:r>
          </a:p>
          <a:p>
            <a:pPr marL="514350" indent="-514350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AutoNum type="alphaLcPeriod"/>
            </a:pP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: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ghi chép lại những sự việc, những quan sát, nhận xét và tâm trạng có thực mà tác giả đã trải qua.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91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EDE8E772-3B69-3E47-8EB2-D7E768C2FB3E}"/>
              </a:ext>
            </a:extLst>
          </p:cNvPr>
          <p:cNvSpPr txBox="1"/>
          <p:nvPr/>
        </p:nvSpPr>
        <p:spPr>
          <a:xfrm>
            <a:off x="645064" y="525982"/>
            <a:ext cx="4644691" cy="12003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ý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óm tắt tác phẩm “ Những ngày thơ ấu” của Nguyên Hồng.">
            <a:extLst>
              <a:ext uri="{FF2B5EF4-FFF2-40B4-BE49-F238E27FC236}">
                <a16:creationId xmlns:a16="http://schemas.microsoft.com/office/drawing/2014/main" id="{953D6154-9D0E-8D4D-BBCC-BEFFA43D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r="-3" b="-3"/>
          <a:stretch/>
        </p:blipFill>
        <p:spPr bwMode="auto">
          <a:xfrm>
            <a:off x="6695558" y="650494"/>
            <a:ext cx="4212377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48" name="文本框 6">
            <a:extLst>
              <a:ext uri="{FF2B5EF4-FFF2-40B4-BE49-F238E27FC236}">
                <a16:creationId xmlns:a16="http://schemas.microsoft.com/office/drawing/2014/main" id="{F046E447-60E4-4BDD-AB60-9962AA8522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961490"/>
              </p:ext>
            </p:extLst>
          </p:nvPr>
        </p:nvGraphicFramePr>
        <p:xfrm>
          <a:off x="645066" y="2031101"/>
          <a:ext cx="4741494" cy="351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0773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Những Ngày Thơ Ấu (Hồi Ký) - Tiểu sử - Hồi ký Tác giả Nguyên Hồng |  GiaSach.com">
            <a:extLst>
              <a:ext uri="{FF2B5EF4-FFF2-40B4-BE49-F238E27FC236}">
                <a16:creationId xmlns:a16="http://schemas.microsoft.com/office/drawing/2014/main" id="{C3BFFDA0-CB4C-E64B-A9C0-9CFC481C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151" y="937549"/>
            <a:ext cx="3485533" cy="49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6">
            <a:extLst>
              <a:ext uri="{FF2B5EF4-FFF2-40B4-BE49-F238E27FC236}">
                <a16:creationId xmlns:a16="http://schemas.microsoft.com/office/drawing/2014/main" id="{66645993-917A-8942-A8C9-86D78E2B8A5B}"/>
              </a:ext>
            </a:extLst>
          </p:cNvPr>
          <p:cNvSpPr txBox="1"/>
          <p:nvPr/>
        </p:nvSpPr>
        <p:spPr>
          <a:xfrm>
            <a:off x="949743" y="697224"/>
            <a:ext cx="5906258" cy="1597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phẩm</a:t>
            </a:r>
            <a:endParaRPr lang="en-US" altLang="zh-CN" sz="32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6A59D4D8-58BE-F441-AA05-419A21DC12E6}"/>
              </a:ext>
            </a:extLst>
          </p:cNvPr>
          <p:cNvSpPr txBox="1"/>
          <p:nvPr/>
        </p:nvSpPr>
        <p:spPr>
          <a:xfrm>
            <a:off x="949743" y="2370823"/>
            <a:ext cx="6677234" cy="3200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đạt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miêu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Ngôi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Ngôi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68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F27D912-1105-784D-928D-E3D097F6179F}"/>
              </a:ext>
            </a:extLst>
          </p:cNvPr>
          <p:cNvGrpSpPr/>
          <p:nvPr/>
        </p:nvGrpSpPr>
        <p:grpSpPr>
          <a:xfrm flipH="1">
            <a:off x="76159" y="1752893"/>
            <a:ext cx="4738146" cy="3949983"/>
            <a:chOff x="7633746" y="312350"/>
            <a:chExt cx="4421812" cy="3949983"/>
          </a:xfrm>
        </p:grpSpPr>
        <p:grpSp>
          <p:nvGrpSpPr>
            <p:cNvPr id="15" name="Group 64">
              <a:extLst>
                <a:ext uri="{FF2B5EF4-FFF2-40B4-BE49-F238E27FC236}">
                  <a16:creationId xmlns:a16="http://schemas.microsoft.com/office/drawing/2014/main" id="{B712A45B-17AE-A14D-84DD-8D51EAC37E6D}"/>
                </a:ext>
              </a:extLst>
            </p:cNvPr>
            <p:cNvGrpSpPr/>
            <p:nvPr/>
          </p:nvGrpSpPr>
          <p:grpSpPr>
            <a:xfrm rot="19891913">
              <a:off x="9709369" y="399196"/>
              <a:ext cx="2346189" cy="3863137"/>
              <a:chOff x="170364" y="949888"/>
              <a:chExt cx="1945268" cy="3203011"/>
            </a:xfrm>
          </p:grpSpPr>
          <p:sp>
            <p:nvSpPr>
              <p:cNvPr id="24" name="i$liḋe-Rectangle 69">
                <a:extLst>
                  <a:ext uri="{FF2B5EF4-FFF2-40B4-BE49-F238E27FC236}">
                    <a16:creationId xmlns:a16="http://schemas.microsoft.com/office/drawing/2014/main" id="{096DCE5D-3F9B-6A44-96B8-87B210659489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5" name="i$liḋe-Oval 70">
                <a:extLst>
                  <a:ext uri="{FF2B5EF4-FFF2-40B4-BE49-F238E27FC236}">
                    <a16:creationId xmlns:a16="http://schemas.microsoft.com/office/drawing/2014/main" id="{27F135A9-6D6C-6E45-AD8A-BC0096CC5BF0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6" name="i$liḋe-Rectangle: Top Corners Rounded 72">
                <a:extLst>
                  <a:ext uri="{FF2B5EF4-FFF2-40B4-BE49-F238E27FC236}">
                    <a16:creationId xmlns:a16="http://schemas.microsoft.com/office/drawing/2014/main" id="{4F4F1585-DA56-0645-94FB-9E2354B0CE1A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7" name="i$liḋe-Rectangle: Top Corners Rounded 73">
                <a:extLst>
                  <a:ext uri="{FF2B5EF4-FFF2-40B4-BE49-F238E27FC236}">
                    <a16:creationId xmlns:a16="http://schemas.microsoft.com/office/drawing/2014/main" id="{FB4C9C4C-4C5E-354A-9988-A269AA97217D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16" name="Group 81">
              <a:extLst>
                <a:ext uri="{FF2B5EF4-FFF2-40B4-BE49-F238E27FC236}">
                  <a16:creationId xmlns:a16="http://schemas.microsoft.com/office/drawing/2014/main" id="{FBB9BB85-828B-F14E-8F01-8791CFCB4438}"/>
                </a:ext>
              </a:extLst>
            </p:cNvPr>
            <p:cNvGrpSpPr/>
            <p:nvPr/>
          </p:nvGrpSpPr>
          <p:grpSpPr>
            <a:xfrm flipH="1">
              <a:off x="7633746" y="312350"/>
              <a:ext cx="2102651" cy="475328"/>
              <a:chOff x="5170018" y="1564582"/>
              <a:chExt cx="2006989" cy="555110"/>
            </a:xfrm>
          </p:grpSpPr>
          <p:cxnSp>
            <p:nvCxnSpPr>
              <p:cNvPr id="22" name="i$liḋe-Straight Connector 82">
                <a:extLst>
                  <a:ext uri="{FF2B5EF4-FFF2-40B4-BE49-F238E27FC236}">
                    <a16:creationId xmlns:a16="http://schemas.microsoft.com/office/drawing/2014/main" id="{9E19D66E-03CA-A343-9000-878E60949ED0}"/>
                  </a:ext>
                </a:extLst>
              </p:cNvPr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i$liḋe-Straight Connector 83">
                <a:extLst>
                  <a:ext uri="{FF2B5EF4-FFF2-40B4-BE49-F238E27FC236}">
                    <a16:creationId xmlns:a16="http://schemas.microsoft.com/office/drawing/2014/main" id="{DB44A503-2F6C-0B40-B3D0-5B38735A43B7}"/>
                  </a:ext>
                </a:extLst>
              </p:cNvPr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88">
              <a:extLst>
                <a:ext uri="{FF2B5EF4-FFF2-40B4-BE49-F238E27FC236}">
                  <a16:creationId xmlns:a16="http://schemas.microsoft.com/office/drawing/2014/main" id="{E4348FCE-39DC-E043-9E15-35CDD3A0ED68}"/>
                </a:ext>
              </a:extLst>
            </p:cNvPr>
            <p:cNvGrpSpPr/>
            <p:nvPr/>
          </p:nvGrpSpPr>
          <p:grpSpPr>
            <a:xfrm flipH="1" flipV="1">
              <a:off x="7660101" y="2571087"/>
              <a:ext cx="2102651" cy="475328"/>
              <a:chOff x="5170018" y="1564582"/>
              <a:chExt cx="2006989" cy="555110"/>
            </a:xfrm>
          </p:grpSpPr>
          <p:cxnSp>
            <p:nvCxnSpPr>
              <p:cNvPr id="20" name="i$liḋe-Straight Connector 89">
                <a:extLst>
                  <a:ext uri="{FF2B5EF4-FFF2-40B4-BE49-F238E27FC236}">
                    <a16:creationId xmlns:a16="http://schemas.microsoft.com/office/drawing/2014/main" id="{F9B76FE6-CEE7-0D42-A277-AD25DFA6F736}"/>
                  </a:ext>
                </a:extLst>
              </p:cNvPr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i$liḋe-Straight Connector 90">
                <a:extLst>
                  <a:ext uri="{FF2B5EF4-FFF2-40B4-BE49-F238E27FC236}">
                    <a16:creationId xmlns:a16="http://schemas.microsoft.com/office/drawing/2014/main" id="{5057918D-540D-614A-9318-F85D8964BD2C}"/>
                  </a:ext>
                </a:extLst>
              </p:cNvPr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i$liḋe-Freeform: Shape 40">
              <a:extLst>
                <a:ext uri="{FF2B5EF4-FFF2-40B4-BE49-F238E27FC236}">
                  <a16:creationId xmlns:a16="http://schemas.microsoft.com/office/drawing/2014/main" id="{474A335E-9D27-3E40-849D-B500C0E5E2E1}"/>
                </a:ext>
              </a:extLst>
            </p:cNvPr>
            <p:cNvSpPr/>
            <p:nvPr/>
          </p:nvSpPr>
          <p:spPr bwMode="auto">
            <a:xfrm>
              <a:off x="10064820" y="1189013"/>
              <a:ext cx="936622" cy="936622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AEC77D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4EAE8335-9D27-FA4E-A9F1-8FED2AEC949B}"/>
              </a:ext>
            </a:extLst>
          </p:cNvPr>
          <p:cNvSpPr/>
          <p:nvPr/>
        </p:nvSpPr>
        <p:spPr>
          <a:xfrm>
            <a:off x="747017" y="2079829"/>
            <a:ext cx="1915816" cy="19445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sp>
        <p:nvSpPr>
          <p:cNvPr id="30" name="文本框 6">
            <a:extLst>
              <a:ext uri="{FF2B5EF4-FFF2-40B4-BE49-F238E27FC236}">
                <a16:creationId xmlns:a16="http://schemas.microsoft.com/office/drawing/2014/main" id="{B3D7561F-2CAF-1541-BF1C-735A874DA3A2}"/>
              </a:ext>
            </a:extLst>
          </p:cNvPr>
          <p:cNvSpPr txBox="1"/>
          <p:nvPr/>
        </p:nvSpPr>
        <p:spPr>
          <a:xfrm>
            <a:off x="4814305" y="653559"/>
            <a:ext cx="6361695" cy="2198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P1 (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“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”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31" name="文本框 6">
            <a:extLst>
              <a:ext uri="{FF2B5EF4-FFF2-40B4-BE49-F238E27FC236}">
                <a16:creationId xmlns:a16="http://schemas.microsoft.com/office/drawing/2014/main" id="{C4671A25-5597-1A43-8A69-EA25A29C8952}"/>
              </a:ext>
            </a:extLst>
          </p:cNvPr>
          <p:cNvSpPr txBox="1"/>
          <p:nvPr/>
        </p:nvSpPr>
        <p:spPr>
          <a:xfrm>
            <a:off x="4838830" y="3635638"/>
            <a:ext cx="6460910" cy="2198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P2 (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gỡ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27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198B5F7-56C0-A74B-A8D1-D1DF1E977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179542"/>
              </p:ext>
            </p:extLst>
          </p:nvPr>
        </p:nvGraphicFramePr>
        <p:xfrm>
          <a:off x="1254642" y="464483"/>
          <a:ext cx="10568768" cy="436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00797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129514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828201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555312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293583"/>
                  </a:ext>
                </a:extLst>
              </a:tr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245976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DFFE4F-DE74-8946-9C86-A95B99A03B6B}"/>
              </a:ext>
            </a:extLst>
          </p:cNvPr>
          <p:cNvSpPr/>
          <p:nvPr/>
        </p:nvSpPr>
        <p:spPr>
          <a:xfrm>
            <a:off x="2204869" y="5289530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Hồng tên đầy đủ là gì 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8835A9-CE84-CB41-AF5B-49F14D01F6EF}"/>
              </a:ext>
            </a:extLst>
          </p:cNvPr>
          <p:cNvSpPr/>
          <p:nvPr/>
        </p:nvSpPr>
        <p:spPr>
          <a:xfrm>
            <a:off x="2199442" y="5276009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Nguyên Hồng ở đâu 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DA0C174-114F-B049-AAB6-556454E47FA5}"/>
              </a:ext>
            </a:extLst>
          </p:cNvPr>
          <p:cNvSpPr/>
          <p:nvPr/>
        </p:nvSpPr>
        <p:spPr>
          <a:xfrm>
            <a:off x="2210296" y="5276008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“Trong lòng mẹ” được trích </a:t>
            </a:r>
          </a:p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tác phẩm nào?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F4389E-D2C2-9E43-BCB2-9562240FA3A0}"/>
              </a:ext>
            </a:extLst>
          </p:cNvPr>
          <p:cNvSpPr/>
          <p:nvPr/>
        </p:nvSpPr>
        <p:spPr>
          <a:xfrm>
            <a:off x="2199442" y="5291496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“Những ngày thơ ấu” được Nguyên Hồng xuất bản năm bao nhiêu tuổi 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B7273CC-2658-CB47-A2CD-B56C4461EC46}"/>
              </a:ext>
            </a:extLst>
          </p:cNvPr>
          <p:cNvSpPr/>
          <p:nvPr/>
        </p:nvSpPr>
        <p:spPr>
          <a:xfrm>
            <a:off x="2199442" y="5264453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“Những ngày thơ ấu” thuộc thể loại gì?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4A497D4-9869-DD43-AA1A-5C9717B9F649}"/>
              </a:ext>
            </a:extLst>
          </p:cNvPr>
          <p:cNvSpPr/>
          <p:nvPr/>
        </p:nvSpPr>
        <p:spPr>
          <a:xfrm>
            <a:off x="2199442" y="5262488"/>
            <a:ext cx="9691473" cy="114103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thể loại thành công nhất làm nên tên tuổi của Nguyên Hồng là gì?</a:t>
            </a:r>
          </a:p>
        </p:txBody>
      </p:sp>
      <p:sp>
        <p:nvSpPr>
          <p:cNvPr id="9" name="câu 1">
            <a:extLst>
              <a:ext uri="{FF2B5EF4-FFF2-40B4-BE49-F238E27FC236}">
                <a16:creationId xmlns:a16="http://schemas.microsoft.com/office/drawing/2014/main" id="{7A7EF04D-832E-2345-9A83-D7CF0BBE8D49}"/>
              </a:ext>
            </a:extLst>
          </p:cNvPr>
          <p:cNvSpPr/>
          <p:nvPr/>
        </p:nvSpPr>
        <p:spPr>
          <a:xfrm>
            <a:off x="185737" y="464483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câu 2">
            <a:extLst>
              <a:ext uri="{FF2B5EF4-FFF2-40B4-BE49-F238E27FC236}">
                <a16:creationId xmlns:a16="http://schemas.microsoft.com/office/drawing/2014/main" id="{DA9FCF9C-01E8-C340-84BA-BB56F97FC327}"/>
              </a:ext>
            </a:extLst>
          </p:cNvPr>
          <p:cNvSpPr/>
          <p:nvPr/>
        </p:nvSpPr>
        <p:spPr>
          <a:xfrm>
            <a:off x="185736" y="1216958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câu 3">
            <a:extLst>
              <a:ext uri="{FF2B5EF4-FFF2-40B4-BE49-F238E27FC236}">
                <a16:creationId xmlns:a16="http://schemas.microsoft.com/office/drawing/2014/main" id="{3303E3E4-4F0D-A34C-9E30-EA8F3DAFDC42}"/>
              </a:ext>
            </a:extLst>
          </p:cNvPr>
          <p:cNvSpPr/>
          <p:nvPr/>
        </p:nvSpPr>
        <p:spPr>
          <a:xfrm>
            <a:off x="185735" y="1940857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câu 4">
            <a:extLst>
              <a:ext uri="{FF2B5EF4-FFF2-40B4-BE49-F238E27FC236}">
                <a16:creationId xmlns:a16="http://schemas.microsoft.com/office/drawing/2014/main" id="{26D08565-CF9C-1C4A-9622-073E1B6279EE}"/>
              </a:ext>
            </a:extLst>
          </p:cNvPr>
          <p:cNvSpPr/>
          <p:nvPr/>
        </p:nvSpPr>
        <p:spPr>
          <a:xfrm>
            <a:off x="185734" y="2693332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câu 5">
            <a:extLst>
              <a:ext uri="{FF2B5EF4-FFF2-40B4-BE49-F238E27FC236}">
                <a16:creationId xmlns:a16="http://schemas.microsoft.com/office/drawing/2014/main" id="{FF5B9298-6AD4-4C4E-A053-5683020BF11C}"/>
              </a:ext>
            </a:extLst>
          </p:cNvPr>
          <p:cNvSpPr/>
          <p:nvPr/>
        </p:nvSpPr>
        <p:spPr>
          <a:xfrm>
            <a:off x="185733" y="3445807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câu 6">
            <a:extLst>
              <a:ext uri="{FF2B5EF4-FFF2-40B4-BE49-F238E27FC236}">
                <a16:creationId xmlns:a16="http://schemas.microsoft.com/office/drawing/2014/main" id="{34F9BFB8-E2B3-444A-A1AB-F4B91C8DC331}"/>
              </a:ext>
            </a:extLst>
          </p:cNvPr>
          <p:cNvSpPr/>
          <p:nvPr/>
        </p:nvSpPr>
        <p:spPr>
          <a:xfrm>
            <a:off x="185732" y="4155418"/>
            <a:ext cx="826017" cy="64994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aphicFrame>
        <p:nvGraphicFramePr>
          <p:cNvPr id="21" name="hàng 1">
            <a:extLst>
              <a:ext uri="{FF2B5EF4-FFF2-40B4-BE49-F238E27FC236}">
                <a16:creationId xmlns:a16="http://schemas.microsoft.com/office/drawing/2014/main" id="{044D06C0-92AA-E349-821C-4693613EC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948821"/>
              </p:ext>
            </p:extLst>
          </p:nvPr>
        </p:nvGraphicFramePr>
        <p:xfrm>
          <a:off x="1254642" y="464483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00797"/>
                  </a:ext>
                </a:extLst>
              </a:tr>
            </a:tbl>
          </a:graphicData>
        </a:graphic>
      </p:graphicFrame>
      <p:graphicFrame>
        <p:nvGraphicFramePr>
          <p:cNvPr id="22" name="hàng 2">
            <a:extLst>
              <a:ext uri="{FF2B5EF4-FFF2-40B4-BE49-F238E27FC236}">
                <a16:creationId xmlns:a16="http://schemas.microsoft.com/office/drawing/2014/main" id="{FEDC4159-9818-D64E-83A4-5B46C199B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95844"/>
              </p:ext>
            </p:extLst>
          </p:nvPr>
        </p:nvGraphicFramePr>
        <p:xfrm>
          <a:off x="1254642" y="1191599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129514"/>
                  </a:ext>
                </a:extLst>
              </a:tr>
            </a:tbl>
          </a:graphicData>
        </a:graphic>
      </p:graphicFrame>
      <p:graphicFrame>
        <p:nvGraphicFramePr>
          <p:cNvPr id="23" name="hàng 3">
            <a:extLst>
              <a:ext uri="{FF2B5EF4-FFF2-40B4-BE49-F238E27FC236}">
                <a16:creationId xmlns:a16="http://schemas.microsoft.com/office/drawing/2014/main" id="{13C6FAF9-15E6-6E47-B731-7B0A7B7D6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074429"/>
              </p:ext>
            </p:extLst>
          </p:nvPr>
        </p:nvGraphicFramePr>
        <p:xfrm>
          <a:off x="1249991" y="1909394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828201"/>
                  </a:ext>
                </a:extLst>
              </a:tr>
            </a:tbl>
          </a:graphicData>
        </a:graphic>
      </p:graphicFrame>
      <p:graphicFrame>
        <p:nvGraphicFramePr>
          <p:cNvPr id="24" name="hàng 6">
            <a:extLst>
              <a:ext uri="{FF2B5EF4-FFF2-40B4-BE49-F238E27FC236}">
                <a16:creationId xmlns:a16="http://schemas.microsoft.com/office/drawing/2014/main" id="{D420F3B3-23C6-C544-B9CF-BF3EDDD80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620542"/>
              </p:ext>
            </p:extLst>
          </p:nvPr>
        </p:nvGraphicFramePr>
        <p:xfrm>
          <a:off x="1249216" y="4100063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2459769"/>
                  </a:ext>
                </a:extLst>
              </a:tr>
            </a:tbl>
          </a:graphicData>
        </a:graphic>
      </p:graphicFrame>
      <p:graphicFrame>
        <p:nvGraphicFramePr>
          <p:cNvPr id="25" name="hàng 4">
            <a:extLst>
              <a:ext uri="{FF2B5EF4-FFF2-40B4-BE49-F238E27FC236}">
                <a16:creationId xmlns:a16="http://schemas.microsoft.com/office/drawing/2014/main" id="{F8181F95-530F-FD47-98AD-6E403D1AC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04163"/>
              </p:ext>
            </p:extLst>
          </p:nvPr>
        </p:nvGraphicFramePr>
        <p:xfrm>
          <a:off x="1249991" y="2631670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555312"/>
                  </a:ext>
                </a:extLst>
              </a:tr>
            </a:tbl>
          </a:graphicData>
        </a:graphic>
      </p:graphicFrame>
      <p:graphicFrame>
        <p:nvGraphicFramePr>
          <p:cNvPr id="26" name="hàng 5">
            <a:extLst>
              <a:ext uri="{FF2B5EF4-FFF2-40B4-BE49-F238E27FC236}">
                <a16:creationId xmlns:a16="http://schemas.microsoft.com/office/drawing/2014/main" id="{0AFF493B-3877-9641-A870-E60A058C2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88872"/>
              </p:ext>
            </p:extLst>
          </p:nvPr>
        </p:nvGraphicFramePr>
        <p:xfrm>
          <a:off x="1249216" y="3363626"/>
          <a:ext cx="10568768" cy="7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8">
                  <a:extLst>
                    <a:ext uri="{9D8B030D-6E8A-4147-A177-3AD203B41FA5}">
                      <a16:colId xmlns:a16="http://schemas.microsoft.com/office/drawing/2014/main" val="59458397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955394402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9879412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2357006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320110137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991914513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685090066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1340467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83978842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54949258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947154421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7245477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340434440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167170468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200616205"/>
                    </a:ext>
                  </a:extLst>
                </a:gridCol>
                <a:gridCol w="660548">
                  <a:extLst>
                    <a:ext uri="{9D8B030D-6E8A-4147-A177-3AD203B41FA5}">
                      <a16:colId xmlns:a16="http://schemas.microsoft.com/office/drawing/2014/main" val="3286055512"/>
                    </a:ext>
                  </a:extLst>
                </a:gridCol>
              </a:tblGrid>
              <a:tr h="727116"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293583"/>
                  </a:ext>
                </a:extLst>
              </a:tr>
            </a:tbl>
          </a:graphicData>
        </a:graphic>
      </p:graphicFrame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F9F6E28-C537-8C4D-BF16-ECF2B28632D0}"/>
              </a:ext>
            </a:extLst>
          </p:cNvPr>
          <p:cNvSpPr/>
          <p:nvPr/>
        </p:nvSpPr>
        <p:spPr>
          <a:xfrm>
            <a:off x="5252484" y="5389686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B0FB169-60F6-7246-8E87-F941F2549179}"/>
              </a:ext>
            </a:extLst>
          </p:cNvPr>
          <p:cNvSpPr/>
          <p:nvPr/>
        </p:nvSpPr>
        <p:spPr>
          <a:xfrm>
            <a:off x="4155558" y="5360315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F8BB8A2-9159-0A4D-9158-1BDF6C1BC252}"/>
              </a:ext>
            </a:extLst>
          </p:cNvPr>
          <p:cNvSpPr/>
          <p:nvPr/>
        </p:nvSpPr>
        <p:spPr>
          <a:xfrm>
            <a:off x="3104707" y="5346793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577291B-1801-1C45-AA7F-24447179F6B0}"/>
              </a:ext>
            </a:extLst>
          </p:cNvPr>
          <p:cNvSpPr/>
          <p:nvPr/>
        </p:nvSpPr>
        <p:spPr>
          <a:xfrm>
            <a:off x="7446336" y="5368419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80E8723-06CD-5847-B86D-ED93FBE522C3}"/>
              </a:ext>
            </a:extLst>
          </p:cNvPr>
          <p:cNvSpPr/>
          <p:nvPr/>
        </p:nvSpPr>
        <p:spPr>
          <a:xfrm>
            <a:off x="6349410" y="5368420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24D0656-6DC7-6047-A005-D1A20B722F48}"/>
              </a:ext>
            </a:extLst>
          </p:cNvPr>
          <p:cNvSpPr/>
          <p:nvPr/>
        </p:nvSpPr>
        <p:spPr>
          <a:xfrm>
            <a:off x="8548852" y="5410820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4" name="Picture 33" descr="A person holding a baby&#10;&#10;Description automatically generated">
            <a:extLst>
              <a:ext uri="{FF2B5EF4-FFF2-40B4-BE49-F238E27FC236}">
                <a16:creationId xmlns:a16="http://schemas.microsoft.com/office/drawing/2014/main" id="{F8499AA8-8559-4D4D-85C9-0626173A1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7"/>
          <a:stretch/>
        </p:blipFill>
        <p:spPr>
          <a:xfrm>
            <a:off x="0" y="4929711"/>
            <a:ext cx="2542954" cy="200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53DB66-D007-E84D-8BBE-77CE795403E3}"/>
              </a:ext>
            </a:extLst>
          </p:cNvPr>
          <p:cNvSpPr/>
          <p:nvPr/>
        </p:nvSpPr>
        <p:spPr>
          <a:xfrm>
            <a:off x="2594344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2C58A4F-1061-0F42-AD78-F567F5D9D834}"/>
              </a:ext>
            </a:extLst>
          </p:cNvPr>
          <p:cNvSpPr/>
          <p:nvPr/>
        </p:nvSpPr>
        <p:spPr>
          <a:xfrm>
            <a:off x="3636335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B4499A-1B87-6D48-A507-E65F10ADABDF}"/>
              </a:ext>
            </a:extLst>
          </p:cNvPr>
          <p:cNvSpPr/>
          <p:nvPr/>
        </p:nvSpPr>
        <p:spPr>
          <a:xfrm>
            <a:off x="4678326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A9625A3-E7B4-DC49-B864-8A532CE3B2B1}"/>
              </a:ext>
            </a:extLst>
          </p:cNvPr>
          <p:cNvSpPr/>
          <p:nvPr/>
        </p:nvSpPr>
        <p:spPr>
          <a:xfrm>
            <a:off x="5720317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29D9F97-97F6-6F40-9718-5EE9C885EFD6}"/>
              </a:ext>
            </a:extLst>
          </p:cNvPr>
          <p:cNvSpPr/>
          <p:nvPr/>
        </p:nvSpPr>
        <p:spPr>
          <a:xfrm>
            <a:off x="7251403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D2D0D6-FB62-1F42-BBB7-9C818BFC70E7}"/>
              </a:ext>
            </a:extLst>
          </p:cNvPr>
          <p:cNvSpPr/>
          <p:nvPr/>
        </p:nvSpPr>
        <p:spPr>
          <a:xfrm>
            <a:off x="8293394" y="5337544"/>
            <a:ext cx="978196" cy="9994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Ẹ</a:t>
            </a:r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927A762A-C9B7-014C-B775-C0CEBB6EF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03" y="-1169583"/>
            <a:ext cx="7296593" cy="72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28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82128" y="982067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rPr>
              <a:t>II.</a:t>
            </a:r>
            <a:endParaRPr lang="zh-CN" altLang="en-US" sz="7200" b="1" dirty="0">
              <a:solidFill>
                <a:srgbClr val="E75329"/>
              </a:solidFill>
              <a:latin typeface="Times New Roman" panose="02020603050405020304" pitchFamily="18" charset="0"/>
              <a:ea typeface="Adobe 黑体 Std R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89113" y="2050145"/>
            <a:ext cx="6494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Đọc và </a:t>
            </a:r>
          </a:p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tìm hiểu chi tiết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eading books&#10;&#10;Description automatically generated with low confidence">
            <a:extLst>
              <a:ext uri="{FF2B5EF4-FFF2-40B4-BE49-F238E27FC236}">
                <a16:creationId xmlns:a16="http://schemas.microsoft.com/office/drawing/2014/main" id="{5717694A-E10B-3D4E-BE34-AD9780BC7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668"/>
            <a:ext cx="6350000" cy="6350000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D6521433-36FD-2D4F-A6BA-9C21CB8D1C46}"/>
              </a:ext>
            </a:extLst>
          </p:cNvPr>
          <p:cNvSpPr/>
          <p:nvPr/>
        </p:nvSpPr>
        <p:spPr>
          <a:xfrm flipH="1">
            <a:off x="6350000" y="839214"/>
            <a:ext cx="5160334" cy="3444948"/>
          </a:xfrm>
          <a:prstGeom prst="cloudCallout">
            <a:avLst>
              <a:gd name="adj1" fmla="val 50891"/>
              <a:gd name="adj2" fmla="val 855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F06E4F-BBF4-054F-9B48-9F5573149304}"/>
              </a:ext>
            </a:extLst>
          </p:cNvPr>
          <p:cNvSpPr/>
          <p:nvPr/>
        </p:nvSpPr>
        <p:spPr>
          <a:xfrm>
            <a:off x="1140277" y="1798759"/>
            <a:ext cx="4323820" cy="8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5139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37EB07-F2EA-8E45-8EE1-EED68BA48231}"/>
              </a:ext>
            </a:extLst>
          </p:cNvPr>
          <p:cNvSpPr/>
          <p:nvPr/>
        </p:nvSpPr>
        <p:spPr>
          <a:xfrm>
            <a:off x="1084521" y="233916"/>
            <a:ext cx="10164726" cy="8293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Hoàn cảnh của chú bé Hồng</a:t>
            </a:r>
          </a:p>
        </p:txBody>
      </p:sp>
      <p:sp>
        <p:nvSpPr>
          <p:cNvPr id="5" name="Oval 73">
            <a:extLst>
              <a:ext uri="{FF2B5EF4-FFF2-40B4-BE49-F238E27FC236}">
                <a16:creationId xmlns:a16="http://schemas.microsoft.com/office/drawing/2014/main" id="{92232E2B-D3F5-1F4D-A9C1-42DD0CDB10D1}"/>
              </a:ext>
            </a:extLst>
          </p:cNvPr>
          <p:cNvSpPr>
            <a:spLocks noChangeAspect="1"/>
          </p:cNvSpPr>
          <p:nvPr/>
        </p:nvSpPr>
        <p:spPr>
          <a:xfrm>
            <a:off x="484867" y="1575597"/>
            <a:ext cx="986651" cy="987474"/>
          </a:xfrm>
          <a:prstGeom prst="ellipse">
            <a:avLst/>
          </a:prstGeom>
          <a:solidFill>
            <a:srgbClr val="37A59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306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137">
            <a:extLst>
              <a:ext uri="{FF2B5EF4-FFF2-40B4-BE49-F238E27FC236}">
                <a16:creationId xmlns:a16="http://schemas.microsoft.com/office/drawing/2014/main" id="{41C6EF5C-D0F3-FA48-81E0-C7BA97C79A77}"/>
              </a:ext>
            </a:extLst>
          </p:cNvPr>
          <p:cNvSpPr>
            <a:spLocks noEditPoints="1"/>
          </p:cNvSpPr>
          <p:nvPr/>
        </p:nvSpPr>
        <p:spPr bwMode="auto">
          <a:xfrm>
            <a:off x="727423" y="1822686"/>
            <a:ext cx="501537" cy="513572"/>
          </a:xfrm>
          <a:custGeom>
            <a:avLst/>
            <a:gdLst/>
            <a:ahLst/>
            <a:cxnLst>
              <a:cxn ang="0">
                <a:pos x="46" y="30"/>
              </a:cxn>
              <a:cxn ang="0">
                <a:pos x="39" y="36"/>
              </a:cxn>
              <a:cxn ang="0">
                <a:pos x="39" y="50"/>
              </a:cxn>
              <a:cxn ang="0">
                <a:pos x="38" y="50"/>
              </a:cxn>
              <a:cxn ang="0">
                <a:pos x="24" y="58"/>
              </a:cxn>
              <a:cxn ang="0">
                <a:pos x="24" y="59"/>
              </a:cxn>
              <a:cxn ang="0">
                <a:pos x="23" y="58"/>
              </a:cxn>
              <a:cxn ang="0">
                <a:pos x="21" y="56"/>
              </a:cxn>
              <a:cxn ang="0">
                <a:pos x="21" y="55"/>
              </a:cxn>
              <a:cxn ang="0">
                <a:pos x="24" y="45"/>
              </a:cxn>
              <a:cxn ang="0">
                <a:pos x="14" y="35"/>
              </a:cxn>
              <a:cxn ang="0">
                <a:pos x="4" y="38"/>
              </a:cxn>
              <a:cxn ang="0">
                <a:pos x="3" y="38"/>
              </a:cxn>
              <a:cxn ang="0">
                <a:pos x="3" y="38"/>
              </a:cxn>
              <a:cxn ang="0">
                <a:pos x="0" y="35"/>
              </a:cxn>
              <a:cxn ang="0">
                <a:pos x="0" y="34"/>
              </a:cxn>
              <a:cxn ang="0">
                <a:pos x="8" y="20"/>
              </a:cxn>
              <a:cxn ang="0">
                <a:pos x="9" y="20"/>
              </a:cxn>
              <a:cxn ang="0">
                <a:pos x="23" y="19"/>
              </a:cxn>
              <a:cxn ang="0">
                <a:pos x="29" y="12"/>
              </a:cxn>
              <a:cxn ang="0">
                <a:pos x="57" y="0"/>
              </a:cxn>
              <a:cxn ang="0">
                <a:pos x="58" y="1"/>
              </a:cxn>
              <a:cxn ang="0">
                <a:pos x="46" y="30"/>
              </a:cxn>
              <a:cxn ang="0">
                <a:pos x="47" y="8"/>
              </a:cxn>
              <a:cxn ang="0">
                <a:pos x="43" y="12"/>
              </a:cxn>
              <a:cxn ang="0">
                <a:pos x="47" y="15"/>
              </a:cxn>
              <a:cxn ang="0">
                <a:pos x="50" y="12"/>
              </a:cxn>
              <a:cxn ang="0">
                <a:pos x="47" y="8"/>
              </a:cxn>
            </a:cxnLst>
            <a:rect l="0" t="0" r="r" b="b"/>
            <a:pathLst>
              <a:path w="58" h="59">
                <a:moveTo>
                  <a:pt x="46" y="30"/>
                </a:moveTo>
                <a:cubicBezTo>
                  <a:pt x="44" y="32"/>
                  <a:pt x="42" y="34"/>
                  <a:pt x="39" y="36"/>
                </a:cubicBezTo>
                <a:cubicBezTo>
                  <a:pt x="39" y="50"/>
                  <a:pt x="39" y="50"/>
                  <a:pt x="39" y="50"/>
                </a:cubicBezTo>
                <a:cubicBezTo>
                  <a:pt x="39" y="50"/>
                  <a:pt x="39" y="50"/>
                  <a:pt x="38" y="50"/>
                </a:cubicBezTo>
                <a:cubicBezTo>
                  <a:pt x="24" y="58"/>
                  <a:pt x="24" y="58"/>
                  <a:pt x="24" y="58"/>
                </a:cubicBezTo>
                <a:cubicBezTo>
                  <a:pt x="24" y="59"/>
                  <a:pt x="24" y="59"/>
                  <a:pt x="24" y="59"/>
                </a:cubicBezTo>
                <a:cubicBezTo>
                  <a:pt x="24" y="59"/>
                  <a:pt x="23" y="58"/>
                  <a:pt x="23" y="58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56"/>
                  <a:pt x="20" y="55"/>
                  <a:pt x="21" y="55"/>
                </a:cubicBezTo>
                <a:cubicBezTo>
                  <a:pt x="24" y="45"/>
                  <a:pt x="24" y="45"/>
                  <a:pt x="24" y="45"/>
                </a:cubicBezTo>
                <a:cubicBezTo>
                  <a:pt x="14" y="35"/>
                  <a:pt x="14" y="35"/>
                  <a:pt x="14" y="35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3" y="38"/>
                  <a:pt x="3" y="38"/>
                </a:cubicBezTo>
                <a:cubicBezTo>
                  <a:pt x="3" y="38"/>
                  <a:pt x="3" y="38"/>
                  <a:pt x="3" y="3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4"/>
                  <a:pt x="0" y="34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9" y="20"/>
                  <a:pt x="9" y="20"/>
                </a:cubicBezTo>
                <a:cubicBezTo>
                  <a:pt x="23" y="19"/>
                  <a:pt x="23" y="19"/>
                  <a:pt x="23" y="19"/>
                </a:cubicBezTo>
                <a:cubicBezTo>
                  <a:pt x="25" y="17"/>
                  <a:pt x="27" y="14"/>
                  <a:pt x="29" y="12"/>
                </a:cubicBezTo>
                <a:cubicBezTo>
                  <a:pt x="38" y="3"/>
                  <a:pt x="45" y="0"/>
                  <a:pt x="57" y="0"/>
                </a:cubicBezTo>
                <a:cubicBezTo>
                  <a:pt x="58" y="0"/>
                  <a:pt x="58" y="1"/>
                  <a:pt x="58" y="1"/>
                </a:cubicBezTo>
                <a:cubicBezTo>
                  <a:pt x="58" y="13"/>
                  <a:pt x="55" y="21"/>
                  <a:pt x="46" y="30"/>
                </a:cubicBezTo>
                <a:close/>
                <a:moveTo>
                  <a:pt x="47" y="8"/>
                </a:moveTo>
                <a:cubicBezTo>
                  <a:pt x="45" y="8"/>
                  <a:pt x="43" y="10"/>
                  <a:pt x="43" y="12"/>
                </a:cubicBezTo>
                <a:cubicBezTo>
                  <a:pt x="43" y="14"/>
                  <a:pt x="45" y="15"/>
                  <a:pt x="47" y="15"/>
                </a:cubicBezTo>
                <a:cubicBezTo>
                  <a:pt x="49" y="15"/>
                  <a:pt x="50" y="14"/>
                  <a:pt x="50" y="12"/>
                </a:cubicBezTo>
                <a:cubicBezTo>
                  <a:pt x="50" y="10"/>
                  <a:pt x="49" y="8"/>
                  <a:pt x="47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9526" tIns="49764" rIns="99526" bIns="4976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394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Oval 70">
            <a:extLst>
              <a:ext uri="{FF2B5EF4-FFF2-40B4-BE49-F238E27FC236}">
                <a16:creationId xmlns:a16="http://schemas.microsoft.com/office/drawing/2014/main" id="{DD2DFD8F-0EC9-F542-8859-032B327D205B}"/>
              </a:ext>
            </a:extLst>
          </p:cNvPr>
          <p:cNvSpPr>
            <a:spLocks noChangeAspect="1"/>
          </p:cNvSpPr>
          <p:nvPr/>
        </p:nvSpPr>
        <p:spPr>
          <a:xfrm>
            <a:off x="472588" y="2923634"/>
            <a:ext cx="986651" cy="987474"/>
          </a:xfrm>
          <a:prstGeom prst="ellipse">
            <a:avLst/>
          </a:prstGeom>
          <a:solidFill>
            <a:srgbClr val="37A59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306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57">
            <a:extLst>
              <a:ext uri="{FF2B5EF4-FFF2-40B4-BE49-F238E27FC236}">
                <a16:creationId xmlns:a16="http://schemas.microsoft.com/office/drawing/2014/main" id="{BB3C478D-2C9F-B542-93EB-BEF473254A05}"/>
              </a:ext>
            </a:extLst>
          </p:cNvPr>
          <p:cNvSpPr>
            <a:spLocks noEditPoints="1"/>
          </p:cNvSpPr>
          <p:nvPr/>
        </p:nvSpPr>
        <p:spPr bwMode="auto">
          <a:xfrm>
            <a:off x="746029" y="3221018"/>
            <a:ext cx="442970" cy="392703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9526" tIns="49764" rIns="99526" bIns="4976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394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Oval 64">
            <a:extLst>
              <a:ext uri="{FF2B5EF4-FFF2-40B4-BE49-F238E27FC236}">
                <a16:creationId xmlns:a16="http://schemas.microsoft.com/office/drawing/2014/main" id="{BBD33033-D769-4C4B-86F2-BC41CF2B28E7}"/>
              </a:ext>
            </a:extLst>
          </p:cNvPr>
          <p:cNvSpPr>
            <a:spLocks noChangeAspect="1"/>
          </p:cNvSpPr>
          <p:nvPr/>
        </p:nvSpPr>
        <p:spPr>
          <a:xfrm>
            <a:off x="472588" y="5103827"/>
            <a:ext cx="986651" cy="987474"/>
          </a:xfrm>
          <a:prstGeom prst="ellipse">
            <a:avLst/>
          </a:prstGeom>
          <a:solidFill>
            <a:srgbClr val="37A59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306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83">
            <a:extLst>
              <a:ext uri="{FF2B5EF4-FFF2-40B4-BE49-F238E27FC236}">
                <a16:creationId xmlns:a16="http://schemas.microsoft.com/office/drawing/2014/main" id="{7EEF7A92-E4DE-CF45-89D8-F9D0B7DB226A}"/>
              </a:ext>
            </a:extLst>
          </p:cNvPr>
          <p:cNvSpPr>
            <a:spLocks noEditPoints="1"/>
          </p:cNvSpPr>
          <p:nvPr/>
        </p:nvSpPr>
        <p:spPr bwMode="auto">
          <a:xfrm>
            <a:off x="773967" y="5371041"/>
            <a:ext cx="302033" cy="453048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9526" tIns="49764" rIns="99526" bIns="4976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394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54E96A3-D1F1-374C-9D51-EB53C665851D}"/>
              </a:ext>
            </a:extLst>
          </p:cNvPr>
          <p:cNvSpPr txBox="1"/>
          <p:nvPr/>
        </p:nvSpPr>
        <p:spPr>
          <a:xfrm>
            <a:off x="1714073" y="1239994"/>
            <a:ext cx="5809763" cy="8293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yêu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FC0C3F16-2E52-594E-8245-23FE62281647}"/>
              </a:ext>
            </a:extLst>
          </p:cNvPr>
          <p:cNvSpPr txBox="1"/>
          <p:nvPr/>
        </p:nvSpPr>
        <p:spPr>
          <a:xfrm>
            <a:off x="1714074" y="2784381"/>
            <a:ext cx="5809763" cy="8293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Lớn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hạnh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phúc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E48C9904-AD84-D047-AE8F-FA0314208252}"/>
              </a:ext>
            </a:extLst>
          </p:cNvPr>
          <p:cNvSpPr txBox="1"/>
          <p:nvPr/>
        </p:nvSpPr>
        <p:spPr>
          <a:xfrm>
            <a:off x="1714073" y="4328768"/>
            <a:ext cx="5809763" cy="23788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mất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bơ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vơ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ghẻ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lạnh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cay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nghiệt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họ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11A6305-45E1-D549-9F2F-DC99E6568CE3}"/>
              </a:ext>
            </a:extLst>
          </p:cNvPr>
          <p:cNvSpPr/>
          <p:nvPr/>
        </p:nvSpPr>
        <p:spPr>
          <a:xfrm>
            <a:off x="7523836" y="1575597"/>
            <a:ext cx="620704" cy="49102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文本框 6">
            <a:extLst>
              <a:ext uri="{FF2B5EF4-FFF2-40B4-BE49-F238E27FC236}">
                <a16:creationId xmlns:a16="http://schemas.microsoft.com/office/drawing/2014/main" id="{936972AA-98E5-1145-AEB3-91851CE67154}"/>
              </a:ext>
            </a:extLst>
          </p:cNvPr>
          <p:cNvSpPr txBox="1"/>
          <p:nvPr/>
        </p:nvSpPr>
        <p:spPr>
          <a:xfrm>
            <a:off x="8326575" y="2200400"/>
            <a:ext cx="3091458" cy="34214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độc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bất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hạnh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khát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khao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33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Lòng mẹ Dung edit.mp4" descr="Video Lòng mẹ Dung edit.mp4">
            <a:hlinkClick r:id="" action="ppaction://media"/>
            <a:extLst>
              <a:ext uri="{FF2B5EF4-FFF2-40B4-BE49-F238E27FC236}">
                <a16:creationId xmlns:a16="http://schemas.microsoft.com/office/drawing/2014/main" id="{F4435DC7-217F-7249-BB56-6596D9E26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92100"/>
            <a:ext cx="8382000" cy="627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5C9441-381B-934A-9A36-F79630BC8520}"/>
              </a:ext>
            </a:extLst>
          </p:cNvPr>
          <p:cNvSpPr txBox="1"/>
          <p:nvPr/>
        </p:nvSpPr>
        <p:spPr>
          <a:xfrm>
            <a:off x="0" y="889000"/>
            <a:ext cx="187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</a:t>
            </a:r>
            <a:r>
              <a:rPr lang="en-VN" sz="3200" dirty="0"/>
              <a:t>ideo Dung tự làm </a:t>
            </a:r>
          </a:p>
        </p:txBody>
      </p:sp>
    </p:spTree>
    <p:extLst>
      <p:ext uri="{BB962C8B-B14F-4D97-AF65-F5344CB8AC3E}">
        <p14:creationId xmlns:p14="http://schemas.microsoft.com/office/powerpoint/2010/main" val="16172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686B2D-082F-3244-AB97-540A4F5864B5}"/>
              </a:ext>
            </a:extLst>
          </p:cNvPr>
          <p:cNvGrpSpPr/>
          <p:nvPr/>
        </p:nvGrpSpPr>
        <p:grpSpPr>
          <a:xfrm>
            <a:off x="1191386" y="2599660"/>
            <a:ext cx="4323821" cy="3560064"/>
            <a:chOff x="1191386" y="2599660"/>
            <a:chExt cx="4323821" cy="356006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236689C-C8E8-3940-A0BF-5472192A1F55}"/>
                </a:ext>
              </a:extLst>
            </p:cNvPr>
            <p:cNvSpPr/>
            <p:nvPr/>
          </p:nvSpPr>
          <p:spPr>
            <a:xfrm>
              <a:off x="1669959" y="2599660"/>
              <a:ext cx="3264455" cy="82934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  <p:pic>
          <p:nvPicPr>
            <p:cNvPr id="4" name="Picture 3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68CC1AAF-66F8-9F4B-86DE-D2DD73506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386" y="2941128"/>
              <a:ext cx="4323821" cy="3218596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BA66A34-7E31-8B45-AAFF-797A2D020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449705"/>
              </p:ext>
            </p:extLst>
          </p:nvPr>
        </p:nvGraphicFramePr>
        <p:xfrm>
          <a:off x="6096000" y="66843"/>
          <a:ext cx="5562991" cy="672431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41904">
                  <a:extLst>
                    <a:ext uri="{9D8B030D-6E8A-4147-A177-3AD203B41FA5}">
                      <a16:colId xmlns:a16="http://schemas.microsoft.com/office/drawing/2014/main" val="2476363684"/>
                    </a:ext>
                  </a:extLst>
                </a:gridCol>
                <a:gridCol w="1341326">
                  <a:extLst>
                    <a:ext uri="{9D8B030D-6E8A-4147-A177-3AD203B41FA5}">
                      <a16:colId xmlns:a16="http://schemas.microsoft.com/office/drawing/2014/main" val="2009426641"/>
                    </a:ext>
                  </a:extLst>
                </a:gridCol>
                <a:gridCol w="1382944">
                  <a:extLst>
                    <a:ext uri="{9D8B030D-6E8A-4147-A177-3AD203B41FA5}">
                      <a16:colId xmlns:a16="http://schemas.microsoft.com/office/drawing/2014/main" val="535089817"/>
                    </a:ext>
                  </a:extLst>
                </a:gridCol>
                <a:gridCol w="1396817">
                  <a:extLst>
                    <a:ext uri="{9D8B030D-6E8A-4147-A177-3AD203B41FA5}">
                      <a16:colId xmlns:a16="http://schemas.microsoft.com/office/drawing/2014/main" val="211807268"/>
                    </a:ext>
                  </a:extLst>
                </a:gridCol>
              </a:tblGrid>
              <a:tr h="856547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cô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 bé Hồng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842362"/>
                  </a:ext>
                </a:extLst>
              </a:tr>
              <a:tr h="1767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trong các lời thoại của cô với bé Hồng</a:t>
                      </a:r>
                      <a:endParaRPr lang="en-VN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bộ, cử chỉ / giọng điệu</a:t>
                      </a:r>
                      <a:endParaRPr lang="en-VN" sz="16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 chính của lời thoại</a:t>
                      </a:r>
                      <a:endParaRPr lang="en-VN" sz="16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của mỗi lời nói đó đến bé Hồng</a:t>
                      </a:r>
                      <a:endParaRPr lang="en-VN" sz="16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951366"/>
                  </a:ext>
                </a:extLst>
              </a:tr>
              <a:tr h="912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443888"/>
                  </a:ext>
                </a:extLst>
              </a:tr>
              <a:tr h="1360361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Em có nhận xét gì về tình cảm, thái độ của nhân vật người cô đối với chú bé Hồng?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003212"/>
                  </a:ext>
                </a:extLst>
              </a:tr>
              <a:tr h="1360361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Qua những phản ứng và suy nghĩ của bé Hồng, em nhận thấy Hồng là chú bé như thế nào?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6027" marR="96027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059033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8BF1CC-75C5-0044-9A49-49177136F3B0}"/>
              </a:ext>
            </a:extLst>
          </p:cNvPr>
          <p:cNvSpPr/>
          <p:nvPr/>
        </p:nvSpPr>
        <p:spPr>
          <a:xfrm>
            <a:off x="856850" y="445789"/>
            <a:ext cx="4658357" cy="15573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Cuộc trò chuyện giữa bé Hồng và bà cô</a:t>
            </a:r>
          </a:p>
        </p:txBody>
      </p:sp>
    </p:spTree>
    <p:extLst>
      <p:ext uri="{BB962C8B-B14F-4D97-AF65-F5344CB8AC3E}">
        <p14:creationId xmlns:p14="http://schemas.microsoft.com/office/powerpoint/2010/main" val="3040360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A2D730-23BE-A24F-BF31-ACB3201DC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248196"/>
              </p:ext>
            </p:extLst>
          </p:nvPr>
        </p:nvGraphicFramePr>
        <p:xfrm>
          <a:off x="278781" y="167908"/>
          <a:ext cx="11541512" cy="650123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370634">
                  <a:extLst>
                    <a:ext uri="{9D8B030D-6E8A-4147-A177-3AD203B41FA5}">
                      <a16:colId xmlns:a16="http://schemas.microsoft.com/office/drawing/2014/main" val="2476363684"/>
                    </a:ext>
                  </a:extLst>
                </a:gridCol>
                <a:gridCol w="1805354">
                  <a:extLst>
                    <a:ext uri="{9D8B030D-6E8A-4147-A177-3AD203B41FA5}">
                      <a16:colId xmlns:a16="http://schemas.microsoft.com/office/drawing/2014/main" val="2009426641"/>
                    </a:ext>
                  </a:extLst>
                </a:gridCol>
                <a:gridCol w="2086708">
                  <a:extLst>
                    <a:ext uri="{9D8B030D-6E8A-4147-A177-3AD203B41FA5}">
                      <a16:colId xmlns:a16="http://schemas.microsoft.com/office/drawing/2014/main" val="535089817"/>
                    </a:ext>
                  </a:extLst>
                </a:gridCol>
                <a:gridCol w="5278816">
                  <a:extLst>
                    <a:ext uri="{9D8B030D-6E8A-4147-A177-3AD203B41FA5}">
                      <a16:colId xmlns:a16="http://schemas.microsoft.com/office/drawing/2014/main" val="211807268"/>
                    </a:ext>
                  </a:extLst>
                </a:gridCol>
              </a:tblGrid>
              <a:tr h="41301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cô</a:t>
                      </a:r>
                      <a:endParaRPr lang="en-VN" sz="20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 bé Hồng</a:t>
                      </a:r>
                      <a:endParaRPr lang="en-VN" sz="20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842362"/>
                  </a:ext>
                </a:extLst>
              </a:tr>
              <a:tr h="9866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trong các lời thoại của cô với bé Hồng</a:t>
                      </a:r>
                      <a:endParaRPr lang="en-VN" sz="20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bộ, cử chỉ / giọng điệu</a:t>
                      </a:r>
                      <a:endParaRPr lang="en-VN" sz="2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 chính của lời thoại</a:t>
                      </a:r>
                      <a:endParaRPr lang="en-VN" sz="2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của mỗi lời nói đó đến bé Hồng</a:t>
                      </a:r>
                      <a:endParaRPr lang="en-VN" sz="2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951366"/>
                  </a:ext>
                </a:extLst>
              </a:tr>
              <a:tr h="219711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“Hồng! Mày có muốn …không?”; “Mấy lại rằm…hỏi đến chứ”.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Cười, nói -&gt; tỏ rõ sự ngậm ngùi thương xót thầy tôi, chập chừng nói tiếp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 chọc, nhục mạ, cố ý gieo rắc hoài nghi để Hồng khinh miệt mẹ.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Toan trả lời có (nghĩ đến vẻ mặt rầu rầu, sự hiền từ của mẹ và cảnh thiếu thốn tình thương)</a:t>
                      </a:r>
                      <a:endParaRPr lang="en-VN" sz="2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Cúi đầu không đáp (nhận ra những ý nghĩ cay độc trong giọng nói và trên nét mặt khi cười rất kịch của cô).</a:t>
                      </a:r>
                      <a:endParaRPr lang="en-VN" sz="2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Cười đáp lại không muốn vào vì mẹ sẽ về (hiểu rắp tâm tanh bẩn của cô muốn chia rẽ hai mẹ con). 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443888"/>
                  </a:ext>
                </a:extLst>
              </a:tr>
              <a:tr h="1351492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Em có nhận xét gì về tình cảm, thái độ của nhân vật người cô đối với chú bé Hồng?</a:t>
                      </a:r>
                      <a:endParaRPr lang="en-VN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 hiểm, giả dối, độc ác. Tượng trưng cho những định kiến hẹp hòi, tàn nhẫn với người phụ nữ trong XH cũ trước đây.</a:t>
                      </a:r>
                      <a:endParaRPr lang="en-VN" sz="2000" b="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003212"/>
                  </a:ext>
                </a:extLst>
              </a:tr>
              <a:tr h="1061702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Qua những phản ứng và suy nghĩ của bé Hồng, em nhận thấy Hồng là chú bé như thế nào?</a:t>
                      </a:r>
                      <a:endParaRPr lang="en-VN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 minh, nhạy cảm, nhân hậu, yêu thương mẹ. </a:t>
                      </a:r>
                      <a:endParaRPr lang="en-VN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074" marR="106074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059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69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EABDC4-223A-A341-A10B-1884FA9A1EE2}"/>
              </a:ext>
            </a:extLst>
          </p:cNvPr>
          <p:cNvSpPr/>
          <p:nvPr/>
        </p:nvSpPr>
        <p:spPr>
          <a:xfrm>
            <a:off x="778630" y="2039081"/>
            <a:ext cx="3816816" cy="8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61B1A5A-5107-4F47-BC80-F980E75B3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7" y="2453751"/>
            <a:ext cx="4323821" cy="3218596"/>
          </a:xfrm>
          <a:prstGeom prst="rect">
            <a:avLst/>
          </a:prstGeom>
        </p:spPr>
      </p:pic>
      <p:sp>
        <p:nvSpPr>
          <p:cNvPr id="7" name="PA品 7">
            <a:extLst>
              <a:ext uri="{FF2B5EF4-FFF2-40B4-BE49-F238E27FC236}">
                <a16:creationId xmlns:a16="http://schemas.microsoft.com/office/drawing/2014/main" id="{D6B30F3C-210F-A448-A0AD-61B2253E0F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0560" y="1520022"/>
            <a:ext cx="782324" cy="829340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37A59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 dirty="0"/>
          </a:p>
        </p:txBody>
      </p:sp>
      <p:sp>
        <p:nvSpPr>
          <p:cNvPr id="8" name="品 9">
            <a:extLst>
              <a:ext uri="{FF2B5EF4-FFF2-40B4-BE49-F238E27FC236}">
                <a16:creationId xmlns:a16="http://schemas.microsoft.com/office/drawing/2014/main" id="{198F9275-54A1-F44E-9CEC-7F3032ECFB1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6000" y="4386594"/>
            <a:ext cx="782324" cy="829340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37A59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kern="1200"/>
          </a:p>
        </p:txBody>
      </p:sp>
      <p:sp>
        <p:nvSpPr>
          <p:cNvPr id="9" name="PA_KSO_Shape_7">
            <a:extLst>
              <a:ext uri="{FF2B5EF4-FFF2-40B4-BE49-F238E27FC236}">
                <a16:creationId xmlns:a16="http://schemas.microsoft.com/office/drawing/2014/main" id="{0EC89752-E85C-AF45-A78B-148604C29BF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34980" y="4541508"/>
            <a:ext cx="433483" cy="519511"/>
          </a:xfrm>
          <a:custGeom>
            <a:avLst/>
            <a:gdLst>
              <a:gd name="connsiteX0" fmla="*/ 588566 w 1536700"/>
              <a:gd name="connsiteY0" fmla="*/ 2172931 h 2555648"/>
              <a:gd name="connsiteX1" fmla="*/ 588566 w 1536700"/>
              <a:gd name="connsiteY1" fmla="*/ 2232462 h 2555648"/>
              <a:gd name="connsiteX2" fmla="*/ 948135 w 1536700"/>
              <a:gd name="connsiteY2" fmla="*/ 2232462 h 2555648"/>
              <a:gd name="connsiteX3" fmla="*/ 948135 w 1536700"/>
              <a:gd name="connsiteY3" fmla="*/ 2172931 h 2555648"/>
              <a:gd name="connsiteX4" fmla="*/ 588566 w 1536700"/>
              <a:gd name="connsiteY4" fmla="*/ 2014319 h 2555648"/>
              <a:gd name="connsiteX5" fmla="*/ 588566 w 1536700"/>
              <a:gd name="connsiteY5" fmla="*/ 2073850 h 2555648"/>
              <a:gd name="connsiteX6" fmla="*/ 948135 w 1536700"/>
              <a:gd name="connsiteY6" fmla="*/ 2073850 h 2555648"/>
              <a:gd name="connsiteX7" fmla="*/ 948135 w 1536700"/>
              <a:gd name="connsiteY7" fmla="*/ 2014319 h 2555648"/>
              <a:gd name="connsiteX8" fmla="*/ 439655 w 1536700"/>
              <a:gd name="connsiteY8" fmla="*/ 1865655 h 2555648"/>
              <a:gd name="connsiteX9" fmla="*/ 1097045 w 1536700"/>
              <a:gd name="connsiteY9" fmla="*/ 1865655 h 2555648"/>
              <a:gd name="connsiteX10" fmla="*/ 1189236 w 1536700"/>
              <a:gd name="connsiteY10" fmla="*/ 1953225 h 2555648"/>
              <a:gd name="connsiteX11" fmla="*/ 1097045 w 1536700"/>
              <a:gd name="connsiteY11" fmla="*/ 2040795 h 2555648"/>
              <a:gd name="connsiteX12" fmla="*/ 1189236 w 1536700"/>
              <a:gd name="connsiteY12" fmla="*/ 2128365 h 2555648"/>
              <a:gd name="connsiteX13" fmla="*/ 1097045 w 1536700"/>
              <a:gd name="connsiteY13" fmla="*/ 2215935 h 2555648"/>
              <a:gd name="connsiteX14" fmla="*/ 1189236 w 1536700"/>
              <a:gd name="connsiteY14" fmla="*/ 2303505 h 2555648"/>
              <a:gd name="connsiteX15" fmla="*/ 1097045 w 1536700"/>
              <a:gd name="connsiteY15" fmla="*/ 2391075 h 2555648"/>
              <a:gd name="connsiteX16" fmla="*/ 948071 w 1536700"/>
              <a:gd name="connsiteY16" fmla="*/ 2391075 h 2555648"/>
              <a:gd name="connsiteX17" fmla="*/ 937297 w 1536700"/>
              <a:gd name="connsiteY17" fmla="*/ 2444188 h 2555648"/>
              <a:gd name="connsiteX18" fmla="*/ 768350 w 1536700"/>
              <a:gd name="connsiteY18" fmla="*/ 2555648 h 2555648"/>
              <a:gd name="connsiteX19" fmla="*/ 599403 w 1536700"/>
              <a:gd name="connsiteY19" fmla="*/ 2444188 h 2555648"/>
              <a:gd name="connsiteX20" fmla="*/ 588630 w 1536700"/>
              <a:gd name="connsiteY20" fmla="*/ 2391075 h 2555648"/>
              <a:gd name="connsiteX21" fmla="*/ 439655 w 1536700"/>
              <a:gd name="connsiteY21" fmla="*/ 2391075 h 2555648"/>
              <a:gd name="connsiteX22" fmla="*/ 347464 w 1536700"/>
              <a:gd name="connsiteY22" fmla="*/ 2303505 h 2555648"/>
              <a:gd name="connsiteX23" fmla="*/ 439655 w 1536700"/>
              <a:gd name="connsiteY23" fmla="*/ 2215935 h 2555648"/>
              <a:gd name="connsiteX24" fmla="*/ 347464 w 1536700"/>
              <a:gd name="connsiteY24" fmla="*/ 2128365 h 2555648"/>
              <a:gd name="connsiteX25" fmla="*/ 439655 w 1536700"/>
              <a:gd name="connsiteY25" fmla="*/ 2040795 h 2555648"/>
              <a:gd name="connsiteX26" fmla="*/ 347464 w 1536700"/>
              <a:gd name="connsiteY26" fmla="*/ 1953225 h 2555648"/>
              <a:gd name="connsiteX27" fmla="*/ 439655 w 1536700"/>
              <a:gd name="connsiteY27" fmla="*/ 1865655 h 2555648"/>
              <a:gd name="connsiteX28" fmla="*/ 768350 w 1536700"/>
              <a:gd name="connsiteY28" fmla="*/ 0 h 2555648"/>
              <a:gd name="connsiteX29" fmla="*/ 1536700 w 1536700"/>
              <a:gd name="connsiteY29" fmla="*/ 770343 h 2555648"/>
              <a:gd name="connsiteX30" fmla="*/ 1521090 w 1536700"/>
              <a:gd name="connsiteY30" fmla="*/ 925594 h 2555648"/>
              <a:gd name="connsiteX31" fmla="*/ 1491688 w 1536700"/>
              <a:gd name="connsiteY31" fmla="*/ 1020556 h 2555648"/>
              <a:gd name="connsiteX32" fmla="*/ 1491950 w 1536700"/>
              <a:gd name="connsiteY32" fmla="*/ 1020556 h 2555648"/>
              <a:gd name="connsiteX33" fmla="*/ 1140478 w 1536700"/>
              <a:gd name="connsiteY33" fmla="*/ 1823920 h 2555648"/>
              <a:gd name="connsiteX34" fmla="*/ 396222 w 1536700"/>
              <a:gd name="connsiteY34" fmla="*/ 1823920 h 2555648"/>
              <a:gd name="connsiteX35" fmla="*/ 44750 w 1536700"/>
              <a:gd name="connsiteY35" fmla="*/ 1020556 h 2555648"/>
              <a:gd name="connsiteX36" fmla="*/ 45012 w 1536700"/>
              <a:gd name="connsiteY36" fmla="*/ 1020556 h 2555648"/>
              <a:gd name="connsiteX37" fmla="*/ 15610 w 1536700"/>
              <a:gd name="connsiteY37" fmla="*/ 925594 h 2555648"/>
              <a:gd name="connsiteX38" fmla="*/ 0 w 1536700"/>
              <a:gd name="connsiteY38" fmla="*/ 770343 h 2555648"/>
              <a:gd name="connsiteX39" fmla="*/ 768350 w 1536700"/>
              <a:gd name="connsiteY39" fmla="*/ 0 h 2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6700" h="2555648">
                <a:moveTo>
                  <a:pt x="588566" y="2172931"/>
                </a:moveTo>
                <a:lnTo>
                  <a:pt x="588566" y="2232462"/>
                </a:lnTo>
                <a:lnTo>
                  <a:pt x="948135" y="2232462"/>
                </a:lnTo>
                <a:lnTo>
                  <a:pt x="948135" y="2172931"/>
                </a:lnTo>
                <a:close/>
                <a:moveTo>
                  <a:pt x="588566" y="2014319"/>
                </a:moveTo>
                <a:lnTo>
                  <a:pt x="588566" y="2073850"/>
                </a:lnTo>
                <a:lnTo>
                  <a:pt x="948135" y="2073850"/>
                </a:lnTo>
                <a:lnTo>
                  <a:pt x="948135" y="2014319"/>
                </a:lnTo>
                <a:close/>
                <a:moveTo>
                  <a:pt x="439655" y="1865655"/>
                </a:moveTo>
                <a:lnTo>
                  <a:pt x="1097045" y="1865655"/>
                </a:lnTo>
                <a:cubicBezTo>
                  <a:pt x="1147961" y="1865655"/>
                  <a:pt x="1189236" y="1904861"/>
                  <a:pt x="1189236" y="1953225"/>
                </a:cubicBezTo>
                <a:cubicBezTo>
                  <a:pt x="1189236" y="2001589"/>
                  <a:pt x="1147961" y="2040795"/>
                  <a:pt x="1097045" y="2040795"/>
                </a:cubicBezTo>
                <a:cubicBezTo>
                  <a:pt x="1147961" y="2040795"/>
                  <a:pt x="1189236" y="2080001"/>
                  <a:pt x="1189236" y="2128365"/>
                </a:cubicBezTo>
                <a:cubicBezTo>
                  <a:pt x="1189236" y="2176729"/>
                  <a:pt x="1147961" y="2215935"/>
                  <a:pt x="1097045" y="2215935"/>
                </a:cubicBezTo>
                <a:cubicBezTo>
                  <a:pt x="1147961" y="2215935"/>
                  <a:pt x="1189236" y="2255141"/>
                  <a:pt x="1189236" y="2303505"/>
                </a:cubicBezTo>
                <a:cubicBezTo>
                  <a:pt x="1189236" y="2351869"/>
                  <a:pt x="1147961" y="2391075"/>
                  <a:pt x="1097045" y="2391075"/>
                </a:cubicBezTo>
                <a:lnTo>
                  <a:pt x="948071" y="2391075"/>
                </a:lnTo>
                <a:lnTo>
                  <a:pt x="937297" y="2444188"/>
                </a:lnTo>
                <a:cubicBezTo>
                  <a:pt x="909462" y="2509689"/>
                  <a:pt x="844299" y="2555648"/>
                  <a:pt x="768350" y="2555648"/>
                </a:cubicBezTo>
                <a:cubicBezTo>
                  <a:pt x="692402" y="2555648"/>
                  <a:pt x="627238" y="2509689"/>
                  <a:pt x="599403" y="2444188"/>
                </a:cubicBezTo>
                <a:lnTo>
                  <a:pt x="588630" y="2391075"/>
                </a:lnTo>
                <a:lnTo>
                  <a:pt x="439655" y="2391075"/>
                </a:lnTo>
                <a:cubicBezTo>
                  <a:pt x="388739" y="2391075"/>
                  <a:pt x="347464" y="2351869"/>
                  <a:pt x="347464" y="2303505"/>
                </a:cubicBezTo>
                <a:cubicBezTo>
                  <a:pt x="347464" y="2255141"/>
                  <a:pt x="388739" y="2215935"/>
                  <a:pt x="439655" y="2215935"/>
                </a:cubicBezTo>
                <a:cubicBezTo>
                  <a:pt x="388739" y="2215935"/>
                  <a:pt x="347464" y="2176729"/>
                  <a:pt x="347464" y="2128365"/>
                </a:cubicBezTo>
                <a:cubicBezTo>
                  <a:pt x="347464" y="2080001"/>
                  <a:pt x="388739" y="2040795"/>
                  <a:pt x="439655" y="2040795"/>
                </a:cubicBezTo>
                <a:cubicBezTo>
                  <a:pt x="388739" y="2040795"/>
                  <a:pt x="347464" y="2001589"/>
                  <a:pt x="347464" y="1953225"/>
                </a:cubicBezTo>
                <a:cubicBezTo>
                  <a:pt x="347464" y="1904861"/>
                  <a:pt x="388739" y="1865655"/>
                  <a:pt x="439655" y="1865655"/>
                </a:cubicBezTo>
                <a:close/>
                <a:moveTo>
                  <a:pt x="768350" y="0"/>
                </a:moveTo>
                <a:cubicBezTo>
                  <a:pt x="1192698" y="0"/>
                  <a:pt x="1536700" y="344894"/>
                  <a:pt x="1536700" y="770343"/>
                </a:cubicBezTo>
                <a:cubicBezTo>
                  <a:pt x="1536700" y="823524"/>
                  <a:pt x="1531325" y="875447"/>
                  <a:pt x="1521090" y="925594"/>
                </a:cubicBezTo>
                <a:lnTo>
                  <a:pt x="1491688" y="1020556"/>
                </a:lnTo>
                <a:lnTo>
                  <a:pt x="1491950" y="1020556"/>
                </a:lnTo>
                <a:lnTo>
                  <a:pt x="1140478" y="1823920"/>
                </a:lnTo>
                <a:lnTo>
                  <a:pt x="396222" y="1823920"/>
                </a:lnTo>
                <a:lnTo>
                  <a:pt x="44750" y="1020556"/>
                </a:lnTo>
                <a:lnTo>
                  <a:pt x="45012" y="1020556"/>
                </a:lnTo>
                <a:lnTo>
                  <a:pt x="15610" y="925594"/>
                </a:lnTo>
                <a:cubicBezTo>
                  <a:pt x="5375" y="875447"/>
                  <a:pt x="0" y="823524"/>
                  <a:pt x="0" y="770343"/>
                </a:cubicBezTo>
                <a:cubicBezTo>
                  <a:pt x="0" y="344894"/>
                  <a:pt x="344002" y="0"/>
                  <a:pt x="7683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/>
          </a:p>
        </p:txBody>
      </p:sp>
      <p:sp>
        <p:nvSpPr>
          <p:cNvPr id="10" name="PA_KSO_Shape_8">
            <a:extLst>
              <a:ext uri="{FF2B5EF4-FFF2-40B4-BE49-F238E27FC236}">
                <a16:creationId xmlns:a16="http://schemas.microsoft.com/office/drawing/2014/main" id="{2DEE8D9C-4CE6-1548-8CAE-F2F6F080888E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234980" y="1754976"/>
            <a:ext cx="433483" cy="446514"/>
          </a:xfrm>
          <a:custGeom>
            <a:avLst/>
            <a:gdLst>
              <a:gd name="T0" fmla="*/ 1300686 w 4656"/>
              <a:gd name="T1" fmla="*/ 3684 h 4524"/>
              <a:gd name="T2" fmla="*/ 1211082 w 4656"/>
              <a:gd name="T3" fmla="*/ 23332 h 4524"/>
              <a:gd name="T4" fmla="*/ 1130071 w 4656"/>
              <a:gd name="T5" fmla="*/ 57715 h 4524"/>
              <a:gd name="T6" fmla="*/ 1056424 w 4656"/>
              <a:gd name="T7" fmla="*/ 106425 h 4524"/>
              <a:gd name="T8" fmla="*/ 991369 w 4656"/>
              <a:gd name="T9" fmla="*/ 167006 h 4524"/>
              <a:gd name="T10" fmla="*/ 943090 w 4656"/>
              <a:gd name="T11" fmla="*/ 200980 h 4524"/>
              <a:gd name="T12" fmla="*/ 882126 w 4656"/>
              <a:gd name="T13" fmla="*/ 135488 h 4524"/>
              <a:gd name="T14" fmla="*/ 812571 w 4656"/>
              <a:gd name="T15" fmla="*/ 80638 h 4524"/>
              <a:gd name="T16" fmla="*/ 735242 w 4656"/>
              <a:gd name="T17" fmla="*/ 38886 h 4524"/>
              <a:gd name="T18" fmla="*/ 650139 w 4656"/>
              <a:gd name="T19" fmla="*/ 11461 h 4524"/>
              <a:gd name="T20" fmla="*/ 556443 w 4656"/>
              <a:gd name="T21" fmla="*/ 0 h 4524"/>
              <a:gd name="T22" fmla="*/ 484842 w 4656"/>
              <a:gd name="T23" fmla="*/ 2456 h 4524"/>
              <a:gd name="T24" fmla="*/ 405467 w 4656"/>
              <a:gd name="T25" fmla="*/ 17192 h 4524"/>
              <a:gd name="T26" fmla="*/ 329774 w 4656"/>
              <a:gd name="T27" fmla="*/ 42161 h 4524"/>
              <a:gd name="T28" fmla="*/ 259810 w 4656"/>
              <a:gd name="T29" fmla="*/ 78182 h 4524"/>
              <a:gd name="T30" fmla="*/ 196392 w 4656"/>
              <a:gd name="T31" fmla="*/ 123617 h 4524"/>
              <a:gd name="T32" fmla="*/ 140338 w 4656"/>
              <a:gd name="T33" fmla="*/ 176830 h 4524"/>
              <a:gd name="T34" fmla="*/ 92059 w 4656"/>
              <a:gd name="T35" fmla="*/ 238229 h 4524"/>
              <a:gd name="T36" fmla="*/ 52780 w 4656"/>
              <a:gd name="T37" fmla="*/ 306177 h 4524"/>
              <a:gd name="T38" fmla="*/ 23731 w 4656"/>
              <a:gd name="T39" fmla="*/ 379856 h 4524"/>
              <a:gd name="T40" fmla="*/ 6137 w 4656"/>
              <a:gd name="T41" fmla="*/ 458447 h 4524"/>
              <a:gd name="T42" fmla="*/ 0 w 4656"/>
              <a:gd name="T43" fmla="*/ 540722 h 4524"/>
              <a:gd name="T44" fmla="*/ 12274 w 4656"/>
              <a:gd name="T45" fmla="*/ 663930 h 4524"/>
              <a:gd name="T46" fmla="*/ 56053 w 4656"/>
              <a:gd name="T47" fmla="*/ 798189 h 4524"/>
              <a:gd name="T48" fmla="*/ 126836 w 4656"/>
              <a:gd name="T49" fmla="*/ 919760 h 4524"/>
              <a:gd name="T50" fmla="*/ 219304 w 4656"/>
              <a:gd name="T51" fmla="*/ 1028641 h 4524"/>
              <a:gd name="T52" fmla="*/ 326910 w 4656"/>
              <a:gd name="T53" fmla="*/ 1126061 h 4524"/>
              <a:gd name="T54" fmla="*/ 461930 w 4656"/>
              <a:gd name="T55" fmla="*/ 1230439 h 4524"/>
              <a:gd name="T56" fmla="*/ 608405 w 4656"/>
              <a:gd name="T57" fmla="*/ 1357331 h 4524"/>
              <a:gd name="T58" fmla="*/ 732787 w 4656"/>
              <a:gd name="T59" fmla="*/ 1485041 h 4524"/>
              <a:gd name="T60" fmla="*/ 842439 w 4656"/>
              <a:gd name="T61" fmla="*/ 1625850 h 4524"/>
              <a:gd name="T62" fmla="*/ 925087 w 4656"/>
              <a:gd name="T63" fmla="*/ 1775255 h 4524"/>
              <a:gd name="T64" fmla="*/ 952500 w 4656"/>
              <a:gd name="T65" fmla="*/ 1851799 h 4524"/>
              <a:gd name="T66" fmla="*/ 990960 w 4656"/>
              <a:gd name="T67" fmla="*/ 1749467 h 4524"/>
              <a:gd name="T68" fmla="*/ 1078927 w 4656"/>
              <a:gd name="T69" fmla="*/ 1601700 h 4524"/>
              <a:gd name="T70" fmla="*/ 1192262 w 4656"/>
              <a:gd name="T71" fmla="*/ 1462528 h 4524"/>
              <a:gd name="T72" fmla="*/ 1317461 w 4656"/>
              <a:gd name="T73" fmla="*/ 1337274 h 4524"/>
              <a:gd name="T74" fmla="*/ 1482349 w 4656"/>
              <a:gd name="T75" fmla="*/ 1199330 h 4524"/>
              <a:gd name="T76" fmla="*/ 1596910 w 4656"/>
              <a:gd name="T77" fmla="*/ 1110506 h 4524"/>
              <a:gd name="T78" fmla="*/ 1702062 w 4656"/>
              <a:gd name="T79" fmla="*/ 1011040 h 4524"/>
              <a:gd name="T80" fmla="*/ 1791256 w 4656"/>
              <a:gd name="T81" fmla="*/ 900521 h 4524"/>
              <a:gd name="T82" fmla="*/ 1858357 w 4656"/>
              <a:gd name="T83" fmla="*/ 776904 h 4524"/>
              <a:gd name="T84" fmla="*/ 1896817 w 4656"/>
              <a:gd name="T85" fmla="*/ 639779 h 4524"/>
              <a:gd name="T86" fmla="*/ 1905000 w 4656"/>
              <a:gd name="T87" fmla="*/ 526805 h 4524"/>
              <a:gd name="T88" fmla="*/ 1896408 w 4656"/>
              <a:gd name="T89" fmla="*/ 444939 h 4524"/>
              <a:gd name="T90" fmla="*/ 1876769 w 4656"/>
              <a:gd name="T91" fmla="*/ 367167 h 4524"/>
              <a:gd name="T92" fmla="*/ 1846082 w 4656"/>
              <a:gd name="T93" fmla="*/ 294307 h 4524"/>
              <a:gd name="T94" fmla="*/ 1805168 w 4656"/>
              <a:gd name="T95" fmla="*/ 227586 h 4524"/>
              <a:gd name="T96" fmla="*/ 1755660 w 4656"/>
              <a:gd name="T97" fmla="*/ 167415 h 4524"/>
              <a:gd name="T98" fmla="*/ 1698380 w 4656"/>
              <a:gd name="T99" fmla="*/ 115021 h 4524"/>
              <a:gd name="T100" fmla="*/ 1633734 w 4656"/>
              <a:gd name="T101" fmla="*/ 71632 h 4524"/>
              <a:gd name="T102" fmla="*/ 1562951 w 4656"/>
              <a:gd name="T103" fmla="*/ 37249 h 4524"/>
              <a:gd name="T104" fmla="*/ 1486849 w 4656"/>
              <a:gd name="T105" fmla="*/ 13917 h 4524"/>
              <a:gd name="T106" fmla="*/ 1406247 w 4656"/>
              <a:gd name="T107" fmla="*/ 1637 h 45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656" h="4524">
                <a:moveTo>
                  <a:pt x="3336" y="0"/>
                </a:moveTo>
                <a:lnTo>
                  <a:pt x="3336" y="0"/>
                </a:lnTo>
                <a:lnTo>
                  <a:pt x="3295" y="0"/>
                </a:lnTo>
                <a:lnTo>
                  <a:pt x="3256" y="3"/>
                </a:lnTo>
                <a:lnTo>
                  <a:pt x="3217" y="5"/>
                </a:lnTo>
                <a:lnTo>
                  <a:pt x="3179" y="9"/>
                </a:lnTo>
                <a:lnTo>
                  <a:pt x="3142" y="14"/>
                </a:lnTo>
                <a:lnTo>
                  <a:pt x="3103" y="21"/>
                </a:lnTo>
                <a:lnTo>
                  <a:pt x="3068" y="28"/>
                </a:lnTo>
                <a:lnTo>
                  <a:pt x="3031" y="37"/>
                </a:lnTo>
                <a:lnTo>
                  <a:pt x="2995" y="46"/>
                </a:lnTo>
                <a:lnTo>
                  <a:pt x="2960" y="57"/>
                </a:lnTo>
                <a:lnTo>
                  <a:pt x="2926" y="68"/>
                </a:lnTo>
                <a:lnTo>
                  <a:pt x="2892" y="81"/>
                </a:lnTo>
                <a:lnTo>
                  <a:pt x="2859" y="95"/>
                </a:lnTo>
                <a:lnTo>
                  <a:pt x="2825" y="110"/>
                </a:lnTo>
                <a:lnTo>
                  <a:pt x="2793" y="125"/>
                </a:lnTo>
                <a:lnTo>
                  <a:pt x="2762" y="141"/>
                </a:lnTo>
                <a:lnTo>
                  <a:pt x="2730" y="160"/>
                </a:lnTo>
                <a:lnTo>
                  <a:pt x="2699" y="177"/>
                </a:lnTo>
                <a:lnTo>
                  <a:pt x="2669" y="197"/>
                </a:lnTo>
                <a:lnTo>
                  <a:pt x="2640" y="217"/>
                </a:lnTo>
                <a:lnTo>
                  <a:pt x="2610" y="238"/>
                </a:lnTo>
                <a:lnTo>
                  <a:pt x="2582" y="260"/>
                </a:lnTo>
                <a:lnTo>
                  <a:pt x="2555" y="282"/>
                </a:lnTo>
                <a:lnTo>
                  <a:pt x="2527" y="306"/>
                </a:lnTo>
                <a:lnTo>
                  <a:pt x="2500" y="331"/>
                </a:lnTo>
                <a:lnTo>
                  <a:pt x="2474" y="355"/>
                </a:lnTo>
                <a:lnTo>
                  <a:pt x="2448" y="381"/>
                </a:lnTo>
                <a:lnTo>
                  <a:pt x="2423" y="408"/>
                </a:lnTo>
                <a:lnTo>
                  <a:pt x="2399" y="435"/>
                </a:lnTo>
                <a:lnTo>
                  <a:pt x="2375" y="462"/>
                </a:lnTo>
                <a:lnTo>
                  <a:pt x="2351" y="491"/>
                </a:lnTo>
                <a:lnTo>
                  <a:pt x="2328" y="520"/>
                </a:lnTo>
                <a:lnTo>
                  <a:pt x="2305" y="491"/>
                </a:lnTo>
                <a:lnTo>
                  <a:pt x="2282" y="462"/>
                </a:lnTo>
                <a:lnTo>
                  <a:pt x="2258" y="435"/>
                </a:lnTo>
                <a:lnTo>
                  <a:pt x="2232" y="408"/>
                </a:lnTo>
                <a:lnTo>
                  <a:pt x="2208" y="381"/>
                </a:lnTo>
                <a:lnTo>
                  <a:pt x="2182" y="355"/>
                </a:lnTo>
                <a:lnTo>
                  <a:pt x="2156" y="331"/>
                </a:lnTo>
                <a:lnTo>
                  <a:pt x="2129" y="306"/>
                </a:lnTo>
                <a:lnTo>
                  <a:pt x="2102" y="282"/>
                </a:lnTo>
                <a:lnTo>
                  <a:pt x="2074" y="260"/>
                </a:lnTo>
                <a:lnTo>
                  <a:pt x="2045" y="238"/>
                </a:lnTo>
                <a:lnTo>
                  <a:pt x="2016" y="217"/>
                </a:lnTo>
                <a:lnTo>
                  <a:pt x="1986" y="197"/>
                </a:lnTo>
                <a:lnTo>
                  <a:pt x="1956" y="177"/>
                </a:lnTo>
                <a:lnTo>
                  <a:pt x="1925" y="160"/>
                </a:lnTo>
                <a:lnTo>
                  <a:pt x="1894" y="141"/>
                </a:lnTo>
                <a:lnTo>
                  <a:pt x="1863" y="125"/>
                </a:lnTo>
                <a:lnTo>
                  <a:pt x="1830" y="110"/>
                </a:lnTo>
                <a:lnTo>
                  <a:pt x="1797" y="95"/>
                </a:lnTo>
                <a:lnTo>
                  <a:pt x="1763" y="81"/>
                </a:lnTo>
                <a:lnTo>
                  <a:pt x="1730" y="68"/>
                </a:lnTo>
                <a:lnTo>
                  <a:pt x="1695" y="57"/>
                </a:lnTo>
                <a:lnTo>
                  <a:pt x="1661" y="46"/>
                </a:lnTo>
                <a:lnTo>
                  <a:pt x="1625" y="37"/>
                </a:lnTo>
                <a:lnTo>
                  <a:pt x="1589" y="28"/>
                </a:lnTo>
                <a:lnTo>
                  <a:pt x="1552" y="21"/>
                </a:lnTo>
                <a:lnTo>
                  <a:pt x="1515" y="14"/>
                </a:lnTo>
                <a:lnTo>
                  <a:pt x="1477" y="9"/>
                </a:lnTo>
                <a:lnTo>
                  <a:pt x="1439" y="5"/>
                </a:lnTo>
                <a:lnTo>
                  <a:pt x="1400" y="3"/>
                </a:lnTo>
                <a:lnTo>
                  <a:pt x="1360" y="0"/>
                </a:lnTo>
                <a:lnTo>
                  <a:pt x="1320" y="0"/>
                </a:lnTo>
                <a:lnTo>
                  <a:pt x="1286" y="0"/>
                </a:lnTo>
                <a:lnTo>
                  <a:pt x="1253" y="1"/>
                </a:lnTo>
                <a:lnTo>
                  <a:pt x="1218" y="4"/>
                </a:lnTo>
                <a:lnTo>
                  <a:pt x="1185" y="6"/>
                </a:lnTo>
                <a:lnTo>
                  <a:pt x="1152" y="11"/>
                </a:lnTo>
                <a:lnTo>
                  <a:pt x="1119" y="15"/>
                </a:lnTo>
                <a:lnTo>
                  <a:pt x="1087" y="20"/>
                </a:lnTo>
                <a:lnTo>
                  <a:pt x="1054" y="27"/>
                </a:lnTo>
                <a:lnTo>
                  <a:pt x="1022" y="34"/>
                </a:lnTo>
                <a:lnTo>
                  <a:pt x="991" y="42"/>
                </a:lnTo>
                <a:lnTo>
                  <a:pt x="958" y="50"/>
                </a:lnTo>
                <a:lnTo>
                  <a:pt x="927" y="59"/>
                </a:lnTo>
                <a:lnTo>
                  <a:pt x="897" y="70"/>
                </a:lnTo>
                <a:lnTo>
                  <a:pt x="866" y="80"/>
                </a:lnTo>
                <a:lnTo>
                  <a:pt x="836" y="91"/>
                </a:lnTo>
                <a:lnTo>
                  <a:pt x="806" y="103"/>
                </a:lnTo>
                <a:lnTo>
                  <a:pt x="777" y="117"/>
                </a:lnTo>
                <a:lnTo>
                  <a:pt x="748" y="130"/>
                </a:lnTo>
                <a:lnTo>
                  <a:pt x="719" y="145"/>
                </a:lnTo>
                <a:lnTo>
                  <a:pt x="690" y="158"/>
                </a:lnTo>
                <a:lnTo>
                  <a:pt x="663" y="175"/>
                </a:lnTo>
                <a:lnTo>
                  <a:pt x="635" y="191"/>
                </a:lnTo>
                <a:lnTo>
                  <a:pt x="608" y="208"/>
                </a:lnTo>
                <a:lnTo>
                  <a:pt x="582" y="225"/>
                </a:lnTo>
                <a:lnTo>
                  <a:pt x="555" y="243"/>
                </a:lnTo>
                <a:lnTo>
                  <a:pt x="530" y="262"/>
                </a:lnTo>
                <a:lnTo>
                  <a:pt x="504" y="281"/>
                </a:lnTo>
                <a:lnTo>
                  <a:pt x="480" y="302"/>
                </a:lnTo>
                <a:lnTo>
                  <a:pt x="456" y="321"/>
                </a:lnTo>
                <a:lnTo>
                  <a:pt x="432" y="343"/>
                </a:lnTo>
                <a:lnTo>
                  <a:pt x="408" y="364"/>
                </a:lnTo>
                <a:lnTo>
                  <a:pt x="387" y="386"/>
                </a:lnTo>
                <a:lnTo>
                  <a:pt x="365" y="409"/>
                </a:lnTo>
                <a:lnTo>
                  <a:pt x="343" y="432"/>
                </a:lnTo>
                <a:lnTo>
                  <a:pt x="322" y="457"/>
                </a:lnTo>
                <a:lnTo>
                  <a:pt x="301" y="481"/>
                </a:lnTo>
                <a:lnTo>
                  <a:pt x="281" y="505"/>
                </a:lnTo>
                <a:lnTo>
                  <a:pt x="262" y="530"/>
                </a:lnTo>
                <a:lnTo>
                  <a:pt x="243" y="556"/>
                </a:lnTo>
                <a:lnTo>
                  <a:pt x="225" y="582"/>
                </a:lnTo>
                <a:lnTo>
                  <a:pt x="207" y="609"/>
                </a:lnTo>
                <a:lnTo>
                  <a:pt x="190" y="636"/>
                </a:lnTo>
                <a:lnTo>
                  <a:pt x="174" y="663"/>
                </a:lnTo>
                <a:lnTo>
                  <a:pt x="159" y="691"/>
                </a:lnTo>
                <a:lnTo>
                  <a:pt x="144" y="719"/>
                </a:lnTo>
                <a:lnTo>
                  <a:pt x="129" y="748"/>
                </a:lnTo>
                <a:lnTo>
                  <a:pt x="116" y="777"/>
                </a:lnTo>
                <a:lnTo>
                  <a:pt x="104" y="807"/>
                </a:lnTo>
                <a:lnTo>
                  <a:pt x="91" y="837"/>
                </a:lnTo>
                <a:lnTo>
                  <a:pt x="79" y="867"/>
                </a:lnTo>
                <a:lnTo>
                  <a:pt x="69" y="897"/>
                </a:lnTo>
                <a:lnTo>
                  <a:pt x="58" y="928"/>
                </a:lnTo>
                <a:lnTo>
                  <a:pt x="49" y="959"/>
                </a:lnTo>
                <a:lnTo>
                  <a:pt x="41" y="990"/>
                </a:lnTo>
                <a:lnTo>
                  <a:pt x="33" y="1023"/>
                </a:lnTo>
                <a:lnTo>
                  <a:pt x="26" y="1055"/>
                </a:lnTo>
                <a:lnTo>
                  <a:pt x="20" y="1087"/>
                </a:lnTo>
                <a:lnTo>
                  <a:pt x="15" y="1120"/>
                </a:lnTo>
                <a:lnTo>
                  <a:pt x="10" y="1153"/>
                </a:lnTo>
                <a:lnTo>
                  <a:pt x="6" y="1185"/>
                </a:lnTo>
                <a:lnTo>
                  <a:pt x="3" y="1219"/>
                </a:lnTo>
                <a:lnTo>
                  <a:pt x="1" y="1252"/>
                </a:lnTo>
                <a:lnTo>
                  <a:pt x="0" y="1287"/>
                </a:lnTo>
                <a:lnTo>
                  <a:pt x="0" y="1321"/>
                </a:lnTo>
                <a:lnTo>
                  <a:pt x="1" y="1383"/>
                </a:lnTo>
                <a:lnTo>
                  <a:pt x="4" y="1444"/>
                </a:lnTo>
                <a:lnTo>
                  <a:pt x="10" y="1504"/>
                </a:lnTo>
                <a:lnTo>
                  <a:pt x="18" y="1563"/>
                </a:lnTo>
                <a:lnTo>
                  <a:pt x="30" y="1622"/>
                </a:lnTo>
                <a:lnTo>
                  <a:pt x="42" y="1679"/>
                </a:lnTo>
                <a:lnTo>
                  <a:pt x="57" y="1735"/>
                </a:lnTo>
                <a:lnTo>
                  <a:pt x="75" y="1791"/>
                </a:lnTo>
                <a:lnTo>
                  <a:pt x="93" y="1845"/>
                </a:lnTo>
                <a:lnTo>
                  <a:pt x="114" y="1898"/>
                </a:lnTo>
                <a:lnTo>
                  <a:pt x="137" y="1950"/>
                </a:lnTo>
                <a:lnTo>
                  <a:pt x="161" y="2002"/>
                </a:lnTo>
                <a:lnTo>
                  <a:pt x="188" y="2053"/>
                </a:lnTo>
                <a:lnTo>
                  <a:pt x="217" y="2103"/>
                </a:lnTo>
                <a:lnTo>
                  <a:pt x="246" y="2151"/>
                </a:lnTo>
                <a:lnTo>
                  <a:pt x="278" y="2200"/>
                </a:lnTo>
                <a:lnTo>
                  <a:pt x="310" y="2247"/>
                </a:lnTo>
                <a:lnTo>
                  <a:pt x="345" y="2293"/>
                </a:lnTo>
                <a:lnTo>
                  <a:pt x="380" y="2338"/>
                </a:lnTo>
                <a:lnTo>
                  <a:pt x="417" y="2383"/>
                </a:lnTo>
                <a:lnTo>
                  <a:pt x="456" y="2427"/>
                </a:lnTo>
                <a:lnTo>
                  <a:pt x="495" y="2470"/>
                </a:lnTo>
                <a:lnTo>
                  <a:pt x="536" y="2513"/>
                </a:lnTo>
                <a:lnTo>
                  <a:pt x="577" y="2554"/>
                </a:lnTo>
                <a:lnTo>
                  <a:pt x="620" y="2595"/>
                </a:lnTo>
                <a:lnTo>
                  <a:pt x="663" y="2635"/>
                </a:lnTo>
                <a:lnTo>
                  <a:pt x="708" y="2675"/>
                </a:lnTo>
                <a:lnTo>
                  <a:pt x="753" y="2713"/>
                </a:lnTo>
                <a:lnTo>
                  <a:pt x="799" y="2751"/>
                </a:lnTo>
                <a:lnTo>
                  <a:pt x="845" y="2788"/>
                </a:lnTo>
                <a:lnTo>
                  <a:pt x="892" y="2825"/>
                </a:lnTo>
                <a:lnTo>
                  <a:pt x="940" y="2861"/>
                </a:lnTo>
                <a:lnTo>
                  <a:pt x="1032" y="2930"/>
                </a:lnTo>
                <a:lnTo>
                  <a:pt x="1129" y="3006"/>
                </a:lnTo>
                <a:lnTo>
                  <a:pt x="1229" y="3087"/>
                </a:lnTo>
                <a:lnTo>
                  <a:pt x="1279" y="3131"/>
                </a:lnTo>
                <a:lnTo>
                  <a:pt x="1331" y="3175"/>
                </a:lnTo>
                <a:lnTo>
                  <a:pt x="1383" y="3221"/>
                </a:lnTo>
                <a:lnTo>
                  <a:pt x="1435" y="3267"/>
                </a:lnTo>
                <a:lnTo>
                  <a:pt x="1487" y="3316"/>
                </a:lnTo>
                <a:lnTo>
                  <a:pt x="1539" y="3365"/>
                </a:lnTo>
                <a:lnTo>
                  <a:pt x="1590" y="3415"/>
                </a:lnTo>
                <a:lnTo>
                  <a:pt x="1642" y="3467"/>
                </a:lnTo>
                <a:lnTo>
                  <a:pt x="1692" y="3520"/>
                </a:lnTo>
                <a:lnTo>
                  <a:pt x="1743" y="3573"/>
                </a:lnTo>
                <a:lnTo>
                  <a:pt x="1791" y="3628"/>
                </a:lnTo>
                <a:lnTo>
                  <a:pt x="1840" y="3683"/>
                </a:lnTo>
                <a:lnTo>
                  <a:pt x="1886" y="3740"/>
                </a:lnTo>
                <a:lnTo>
                  <a:pt x="1932" y="3796"/>
                </a:lnTo>
                <a:lnTo>
                  <a:pt x="1976" y="3854"/>
                </a:lnTo>
                <a:lnTo>
                  <a:pt x="2019" y="3913"/>
                </a:lnTo>
                <a:lnTo>
                  <a:pt x="2059" y="3972"/>
                </a:lnTo>
                <a:lnTo>
                  <a:pt x="2098" y="4031"/>
                </a:lnTo>
                <a:lnTo>
                  <a:pt x="2135" y="4091"/>
                </a:lnTo>
                <a:lnTo>
                  <a:pt x="2171" y="4152"/>
                </a:lnTo>
                <a:lnTo>
                  <a:pt x="2204" y="4213"/>
                </a:lnTo>
                <a:lnTo>
                  <a:pt x="2234" y="4274"/>
                </a:lnTo>
                <a:lnTo>
                  <a:pt x="2261" y="4337"/>
                </a:lnTo>
                <a:lnTo>
                  <a:pt x="2287" y="4399"/>
                </a:lnTo>
                <a:lnTo>
                  <a:pt x="2298" y="4430"/>
                </a:lnTo>
                <a:lnTo>
                  <a:pt x="2309" y="4462"/>
                </a:lnTo>
                <a:lnTo>
                  <a:pt x="2319" y="4493"/>
                </a:lnTo>
                <a:lnTo>
                  <a:pt x="2328" y="4524"/>
                </a:lnTo>
                <a:lnTo>
                  <a:pt x="2338" y="4493"/>
                </a:lnTo>
                <a:lnTo>
                  <a:pt x="2347" y="4462"/>
                </a:lnTo>
                <a:lnTo>
                  <a:pt x="2358" y="4430"/>
                </a:lnTo>
                <a:lnTo>
                  <a:pt x="2369" y="4399"/>
                </a:lnTo>
                <a:lnTo>
                  <a:pt x="2394" y="4337"/>
                </a:lnTo>
                <a:lnTo>
                  <a:pt x="2422" y="4274"/>
                </a:lnTo>
                <a:lnTo>
                  <a:pt x="2452" y="4213"/>
                </a:lnTo>
                <a:lnTo>
                  <a:pt x="2484" y="4152"/>
                </a:lnTo>
                <a:lnTo>
                  <a:pt x="2520" y="4091"/>
                </a:lnTo>
                <a:lnTo>
                  <a:pt x="2557" y="4031"/>
                </a:lnTo>
                <a:lnTo>
                  <a:pt x="2596" y="3972"/>
                </a:lnTo>
                <a:lnTo>
                  <a:pt x="2637" y="3913"/>
                </a:lnTo>
                <a:lnTo>
                  <a:pt x="2680" y="3854"/>
                </a:lnTo>
                <a:lnTo>
                  <a:pt x="2723" y="3796"/>
                </a:lnTo>
                <a:lnTo>
                  <a:pt x="2770" y="3740"/>
                </a:lnTo>
                <a:lnTo>
                  <a:pt x="2817" y="3683"/>
                </a:lnTo>
                <a:lnTo>
                  <a:pt x="2864" y="3628"/>
                </a:lnTo>
                <a:lnTo>
                  <a:pt x="2914" y="3573"/>
                </a:lnTo>
                <a:lnTo>
                  <a:pt x="2964" y="3520"/>
                </a:lnTo>
                <a:lnTo>
                  <a:pt x="3015" y="3467"/>
                </a:lnTo>
                <a:lnTo>
                  <a:pt x="3065" y="3415"/>
                </a:lnTo>
                <a:lnTo>
                  <a:pt x="3117" y="3365"/>
                </a:lnTo>
                <a:lnTo>
                  <a:pt x="3168" y="3316"/>
                </a:lnTo>
                <a:lnTo>
                  <a:pt x="3220" y="3267"/>
                </a:lnTo>
                <a:lnTo>
                  <a:pt x="3272" y="3221"/>
                </a:lnTo>
                <a:lnTo>
                  <a:pt x="3324" y="3175"/>
                </a:lnTo>
                <a:lnTo>
                  <a:pt x="3376" y="3131"/>
                </a:lnTo>
                <a:lnTo>
                  <a:pt x="3427" y="3087"/>
                </a:lnTo>
                <a:lnTo>
                  <a:pt x="3527" y="3006"/>
                </a:lnTo>
                <a:lnTo>
                  <a:pt x="3623" y="2930"/>
                </a:lnTo>
                <a:lnTo>
                  <a:pt x="3716" y="2861"/>
                </a:lnTo>
                <a:lnTo>
                  <a:pt x="3763" y="2825"/>
                </a:lnTo>
                <a:lnTo>
                  <a:pt x="3810" y="2788"/>
                </a:lnTo>
                <a:lnTo>
                  <a:pt x="3858" y="2751"/>
                </a:lnTo>
                <a:lnTo>
                  <a:pt x="3903" y="2713"/>
                </a:lnTo>
                <a:lnTo>
                  <a:pt x="3948" y="2675"/>
                </a:lnTo>
                <a:lnTo>
                  <a:pt x="3993" y="2635"/>
                </a:lnTo>
                <a:lnTo>
                  <a:pt x="4037" y="2595"/>
                </a:lnTo>
                <a:lnTo>
                  <a:pt x="4078" y="2554"/>
                </a:lnTo>
                <a:lnTo>
                  <a:pt x="4120" y="2513"/>
                </a:lnTo>
                <a:lnTo>
                  <a:pt x="4160" y="2470"/>
                </a:lnTo>
                <a:lnTo>
                  <a:pt x="4201" y="2427"/>
                </a:lnTo>
                <a:lnTo>
                  <a:pt x="4239" y="2383"/>
                </a:lnTo>
                <a:lnTo>
                  <a:pt x="4276" y="2338"/>
                </a:lnTo>
                <a:lnTo>
                  <a:pt x="4311" y="2293"/>
                </a:lnTo>
                <a:lnTo>
                  <a:pt x="4345" y="2247"/>
                </a:lnTo>
                <a:lnTo>
                  <a:pt x="4378" y="2200"/>
                </a:lnTo>
                <a:lnTo>
                  <a:pt x="4410" y="2151"/>
                </a:lnTo>
                <a:lnTo>
                  <a:pt x="4439" y="2103"/>
                </a:lnTo>
                <a:lnTo>
                  <a:pt x="4468" y="2053"/>
                </a:lnTo>
                <a:lnTo>
                  <a:pt x="4494" y="2002"/>
                </a:lnTo>
                <a:lnTo>
                  <a:pt x="4519" y="1950"/>
                </a:lnTo>
                <a:lnTo>
                  <a:pt x="4542" y="1898"/>
                </a:lnTo>
                <a:lnTo>
                  <a:pt x="4562" y="1845"/>
                </a:lnTo>
                <a:lnTo>
                  <a:pt x="4581" y="1791"/>
                </a:lnTo>
                <a:lnTo>
                  <a:pt x="4598" y="1735"/>
                </a:lnTo>
                <a:lnTo>
                  <a:pt x="4613" y="1679"/>
                </a:lnTo>
                <a:lnTo>
                  <a:pt x="4626" y="1622"/>
                </a:lnTo>
                <a:lnTo>
                  <a:pt x="4636" y="1563"/>
                </a:lnTo>
                <a:lnTo>
                  <a:pt x="4646" y="1504"/>
                </a:lnTo>
                <a:lnTo>
                  <a:pt x="4651" y="1444"/>
                </a:lnTo>
                <a:lnTo>
                  <a:pt x="4655" y="1383"/>
                </a:lnTo>
                <a:lnTo>
                  <a:pt x="4656" y="1321"/>
                </a:lnTo>
                <a:lnTo>
                  <a:pt x="4656" y="1287"/>
                </a:lnTo>
                <a:lnTo>
                  <a:pt x="4655" y="1252"/>
                </a:lnTo>
                <a:lnTo>
                  <a:pt x="4653" y="1219"/>
                </a:lnTo>
                <a:lnTo>
                  <a:pt x="4649" y="1185"/>
                </a:lnTo>
                <a:lnTo>
                  <a:pt x="4646" y="1153"/>
                </a:lnTo>
                <a:lnTo>
                  <a:pt x="4641" y="1120"/>
                </a:lnTo>
                <a:lnTo>
                  <a:pt x="4635" y="1087"/>
                </a:lnTo>
                <a:lnTo>
                  <a:pt x="4629" y="1055"/>
                </a:lnTo>
                <a:lnTo>
                  <a:pt x="4623" y="1023"/>
                </a:lnTo>
                <a:lnTo>
                  <a:pt x="4614" y="990"/>
                </a:lnTo>
                <a:lnTo>
                  <a:pt x="4606" y="959"/>
                </a:lnTo>
                <a:lnTo>
                  <a:pt x="4597" y="928"/>
                </a:lnTo>
                <a:lnTo>
                  <a:pt x="4587" y="897"/>
                </a:lnTo>
                <a:lnTo>
                  <a:pt x="4576" y="867"/>
                </a:lnTo>
                <a:lnTo>
                  <a:pt x="4565" y="837"/>
                </a:lnTo>
                <a:lnTo>
                  <a:pt x="4552" y="807"/>
                </a:lnTo>
                <a:lnTo>
                  <a:pt x="4539" y="777"/>
                </a:lnTo>
                <a:lnTo>
                  <a:pt x="4527" y="748"/>
                </a:lnTo>
                <a:lnTo>
                  <a:pt x="4512" y="719"/>
                </a:lnTo>
                <a:lnTo>
                  <a:pt x="4497" y="691"/>
                </a:lnTo>
                <a:lnTo>
                  <a:pt x="4482" y="663"/>
                </a:lnTo>
                <a:lnTo>
                  <a:pt x="4465" y="636"/>
                </a:lnTo>
                <a:lnTo>
                  <a:pt x="4448" y="609"/>
                </a:lnTo>
                <a:lnTo>
                  <a:pt x="4431" y="582"/>
                </a:lnTo>
                <a:lnTo>
                  <a:pt x="4412" y="556"/>
                </a:lnTo>
                <a:lnTo>
                  <a:pt x="4394" y="530"/>
                </a:lnTo>
                <a:lnTo>
                  <a:pt x="4374" y="505"/>
                </a:lnTo>
                <a:lnTo>
                  <a:pt x="4355" y="481"/>
                </a:lnTo>
                <a:lnTo>
                  <a:pt x="4334" y="457"/>
                </a:lnTo>
                <a:lnTo>
                  <a:pt x="4313" y="432"/>
                </a:lnTo>
                <a:lnTo>
                  <a:pt x="4291" y="409"/>
                </a:lnTo>
                <a:lnTo>
                  <a:pt x="4269" y="386"/>
                </a:lnTo>
                <a:lnTo>
                  <a:pt x="4247" y="364"/>
                </a:lnTo>
                <a:lnTo>
                  <a:pt x="4224" y="343"/>
                </a:lnTo>
                <a:lnTo>
                  <a:pt x="4200" y="321"/>
                </a:lnTo>
                <a:lnTo>
                  <a:pt x="4175" y="302"/>
                </a:lnTo>
                <a:lnTo>
                  <a:pt x="4151" y="281"/>
                </a:lnTo>
                <a:lnTo>
                  <a:pt x="4126" y="262"/>
                </a:lnTo>
                <a:lnTo>
                  <a:pt x="4100" y="243"/>
                </a:lnTo>
                <a:lnTo>
                  <a:pt x="4074" y="225"/>
                </a:lnTo>
                <a:lnTo>
                  <a:pt x="4047" y="208"/>
                </a:lnTo>
                <a:lnTo>
                  <a:pt x="4021" y="191"/>
                </a:lnTo>
                <a:lnTo>
                  <a:pt x="3993" y="175"/>
                </a:lnTo>
                <a:lnTo>
                  <a:pt x="3965" y="158"/>
                </a:lnTo>
                <a:lnTo>
                  <a:pt x="3936" y="145"/>
                </a:lnTo>
                <a:lnTo>
                  <a:pt x="3907" y="130"/>
                </a:lnTo>
                <a:lnTo>
                  <a:pt x="3879" y="117"/>
                </a:lnTo>
                <a:lnTo>
                  <a:pt x="3850" y="103"/>
                </a:lnTo>
                <a:lnTo>
                  <a:pt x="3820" y="91"/>
                </a:lnTo>
                <a:lnTo>
                  <a:pt x="3790" y="80"/>
                </a:lnTo>
                <a:lnTo>
                  <a:pt x="3758" y="70"/>
                </a:lnTo>
                <a:lnTo>
                  <a:pt x="3728" y="59"/>
                </a:lnTo>
                <a:lnTo>
                  <a:pt x="3697" y="50"/>
                </a:lnTo>
                <a:lnTo>
                  <a:pt x="3665" y="42"/>
                </a:lnTo>
                <a:lnTo>
                  <a:pt x="3634" y="34"/>
                </a:lnTo>
                <a:lnTo>
                  <a:pt x="3601" y="27"/>
                </a:lnTo>
                <a:lnTo>
                  <a:pt x="3569" y="20"/>
                </a:lnTo>
                <a:lnTo>
                  <a:pt x="3537" y="15"/>
                </a:lnTo>
                <a:lnTo>
                  <a:pt x="3503" y="11"/>
                </a:lnTo>
                <a:lnTo>
                  <a:pt x="3470" y="6"/>
                </a:lnTo>
                <a:lnTo>
                  <a:pt x="3437" y="4"/>
                </a:lnTo>
                <a:lnTo>
                  <a:pt x="3403" y="1"/>
                </a:lnTo>
                <a:lnTo>
                  <a:pt x="3369" y="0"/>
                </a:lnTo>
                <a:lnTo>
                  <a:pt x="33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200"/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30A315F5-03DA-7B40-9A61-DA65CA62CAD4}"/>
              </a:ext>
            </a:extLst>
          </p:cNvPr>
          <p:cNvSpPr txBox="1"/>
          <p:nvPr/>
        </p:nvSpPr>
        <p:spPr>
          <a:xfrm>
            <a:off x="6878324" y="1503481"/>
            <a:ext cx="4908188" cy="2306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1 + 3: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mới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B81D25C0-4A4E-3A47-9D94-60AA3E529BEB}"/>
              </a:ext>
            </a:extLst>
          </p:cNvPr>
          <p:cNvSpPr txBox="1"/>
          <p:nvPr/>
        </p:nvSpPr>
        <p:spPr>
          <a:xfrm>
            <a:off x="7017304" y="4176628"/>
            <a:ext cx="4908188" cy="2306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2 + 4: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lòng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3B2EBBA-CF6C-6145-9232-01DE97AF404A}"/>
              </a:ext>
            </a:extLst>
          </p:cNvPr>
          <p:cNvSpPr/>
          <p:nvPr/>
        </p:nvSpPr>
        <p:spPr>
          <a:xfrm>
            <a:off x="1272486" y="422343"/>
            <a:ext cx="9647027" cy="8437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Cuộc gặp gỡ giữa bé Hồng và mẹ</a:t>
            </a:r>
          </a:p>
        </p:txBody>
      </p:sp>
    </p:spTree>
    <p:extLst>
      <p:ext uri="{BB962C8B-B14F-4D97-AF65-F5344CB8AC3E}">
        <p14:creationId xmlns:p14="http://schemas.microsoft.com/office/powerpoint/2010/main" val="170341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07C28E-A8FA-3A4E-B326-B1A2BEB374F9}"/>
              </a:ext>
            </a:extLst>
          </p:cNvPr>
          <p:cNvSpPr/>
          <p:nvPr/>
        </p:nvSpPr>
        <p:spPr>
          <a:xfrm>
            <a:off x="1514731" y="345863"/>
            <a:ext cx="3816816" cy="8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+ 3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815C23A-FB1B-A34C-8484-6BED29A63340}"/>
              </a:ext>
            </a:extLst>
          </p:cNvPr>
          <p:cNvSpPr/>
          <p:nvPr/>
        </p:nvSpPr>
        <p:spPr>
          <a:xfrm>
            <a:off x="6860453" y="363480"/>
            <a:ext cx="3816816" cy="8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 + 4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CFF072-EDE3-814D-897B-F676C61DB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73031"/>
              </p:ext>
            </p:extLst>
          </p:nvPr>
        </p:nvGraphicFramePr>
        <p:xfrm>
          <a:off x="321157" y="1406533"/>
          <a:ext cx="5352812" cy="4978992"/>
        </p:xfrm>
        <a:graphic>
          <a:graphicData uri="http://schemas.openxmlformats.org/drawingml/2006/table">
            <a:tbl>
              <a:tblPr firstRow="1" firstCol="1" bandRow="1"/>
              <a:tblGrid>
                <a:gridCol w="1797891">
                  <a:extLst>
                    <a:ext uri="{9D8B030D-6E8A-4147-A177-3AD203B41FA5}">
                      <a16:colId xmlns:a16="http://schemas.microsoft.com/office/drawing/2014/main" val="1732831961"/>
                    </a:ext>
                  </a:extLst>
                </a:gridCol>
                <a:gridCol w="2002196">
                  <a:extLst>
                    <a:ext uri="{9D8B030D-6E8A-4147-A177-3AD203B41FA5}">
                      <a16:colId xmlns:a16="http://schemas.microsoft.com/office/drawing/2014/main" val="1757462121"/>
                    </a:ext>
                  </a:extLst>
                </a:gridCol>
                <a:gridCol w="1552725">
                  <a:extLst>
                    <a:ext uri="{9D8B030D-6E8A-4147-A177-3AD203B41FA5}">
                      <a16:colId xmlns:a16="http://schemas.microsoft.com/office/drawing/2014/main" val="3082154309"/>
                    </a:ext>
                  </a:extLst>
                </a:gridCol>
              </a:tblGrid>
              <a:tr h="2075824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Khi thoáng thấy người ngồi trên xe giống mẹ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Khi nhận ra mẹ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809321"/>
                  </a:ext>
                </a:extLst>
              </a:tr>
              <a:tr h="755346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Hành động, cảm xúc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912124"/>
                  </a:ext>
                </a:extLst>
              </a:tr>
              <a:tr h="755346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Nghệ thuật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47028"/>
                  </a:ext>
                </a:extLst>
              </a:tr>
              <a:tr h="755346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Nhận xét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54802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0A7902-49F1-3B49-9649-359580BB4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675413"/>
              </p:ext>
            </p:extLst>
          </p:nvPr>
        </p:nvGraphicFramePr>
        <p:xfrm>
          <a:off x="6283569" y="1406533"/>
          <a:ext cx="5587275" cy="4927193"/>
        </p:xfrm>
        <a:graphic>
          <a:graphicData uri="http://schemas.openxmlformats.org/drawingml/2006/table">
            <a:tbl>
              <a:tblPr firstRow="1" firstCol="1" bandRow="1"/>
              <a:tblGrid>
                <a:gridCol w="1876642">
                  <a:extLst>
                    <a:ext uri="{9D8B030D-6E8A-4147-A177-3AD203B41FA5}">
                      <a16:colId xmlns:a16="http://schemas.microsoft.com/office/drawing/2014/main" val="1732831961"/>
                    </a:ext>
                  </a:extLst>
                </a:gridCol>
                <a:gridCol w="2089896">
                  <a:extLst>
                    <a:ext uri="{9D8B030D-6E8A-4147-A177-3AD203B41FA5}">
                      <a16:colId xmlns:a16="http://schemas.microsoft.com/office/drawing/2014/main" val="1757462121"/>
                    </a:ext>
                  </a:extLst>
                </a:gridCol>
                <a:gridCol w="1620737">
                  <a:extLst>
                    <a:ext uri="{9D8B030D-6E8A-4147-A177-3AD203B41FA5}">
                      <a16:colId xmlns:a16="http://schemas.microsoft.com/office/drawing/2014/main" val="3082154309"/>
                    </a:ext>
                  </a:extLst>
                </a:gridCol>
              </a:tblGrid>
              <a:tr h="867743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Hành động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Cảm xúc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Suy nghĩ</a:t>
                      </a:r>
                      <a:endParaRPr lang="vi-VN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809321"/>
                  </a:ext>
                </a:extLst>
              </a:tr>
              <a:tr h="755346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500" b="0" i="0" u="none" strike="noStrike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912124"/>
                  </a:ext>
                </a:extLst>
              </a:tr>
              <a:tr h="755346">
                <a:tc gridSpan="3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Hình ảnh người mẹ ở đoạn văn cuối bài: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500" b="0" i="0" u="none" strike="noStrike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47028"/>
                  </a:ext>
                </a:extLst>
              </a:tr>
              <a:tr h="755346">
                <a:tc gridSpan="3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Nhận xét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80" marR="141480" marT="19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548020"/>
                  </a:ext>
                </a:extLst>
              </a:tr>
            </a:tbl>
          </a:graphicData>
        </a:graphic>
      </p:graphicFrame>
      <p:pic>
        <p:nvPicPr>
          <p:cNvPr id="6" name="图片 8">
            <a:extLst>
              <a:ext uri="{FF2B5EF4-FFF2-40B4-BE49-F238E27FC236}">
                <a16:creationId xmlns:a16="http://schemas.microsoft.com/office/drawing/2014/main" id="{D78D11E3-4CA5-3B4D-8990-A0F7FD2912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10677269" y="106679"/>
            <a:ext cx="1240464" cy="1192997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766122FE-7FA1-7C41-8C9B-3417CB4CF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 flipH="1">
            <a:off x="177283" y="97871"/>
            <a:ext cx="1211419" cy="11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1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0C5262-CC06-4D44-9316-B0E5AAEE3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348193"/>
              </p:ext>
            </p:extLst>
          </p:nvPr>
        </p:nvGraphicFramePr>
        <p:xfrm>
          <a:off x="965193" y="510238"/>
          <a:ext cx="10983685" cy="5833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3772">
                  <a:extLst>
                    <a:ext uri="{9D8B030D-6E8A-4147-A177-3AD203B41FA5}">
                      <a16:colId xmlns:a16="http://schemas.microsoft.com/office/drawing/2014/main" val="397064527"/>
                    </a:ext>
                  </a:extLst>
                </a:gridCol>
                <a:gridCol w="6389913">
                  <a:extLst>
                    <a:ext uri="{9D8B030D-6E8A-4147-A177-3AD203B41FA5}">
                      <a16:colId xmlns:a16="http://schemas.microsoft.com/office/drawing/2014/main" val="1052980820"/>
                    </a:ext>
                  </a:extLst>
                </a:gridCol>
              </a:tblGrid>
              <a:tr h="600138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Thoáng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VN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nl-NL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nl-NL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VN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31619"/>
                  </a:ext>
                </a:extLst>
              </a:tr>
              <a:tr h="886719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Đuổi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Mợ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đẫm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Ríu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trèo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832287"/>
                  </a:ext>
                </a:extLst>
              </a:tr>
              <a:tr h="600138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VN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NT: So sánh độc đáo</a:t>
                      </a: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NT: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sụt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sùi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42735"/>
                  </a:ext>
                </a:extLst>
              </a:tr>
              <a:tr h="2033044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khao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Em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hờn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nl-NL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99" marR="37299" marT="18649" marB="18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7141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ABD153-8B0E-DA4A-9CFE-7EA059D12804}"/>
              </a:ext>
            </a:extLst>
          </p:cNvPr>
          <p:cNvSpPr txBox="1"/>
          <p:nvPr/>
        </p:nvSpPr>
        <p:spPr>
          <a:xfrm rot="16200000">
            <a:off x="-2097898" y="3134707"/>
            <a:ext cx="4780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Khi mới nhận ra mẹ</a:t>
            </a:r>
          </a:p>
        </p:txBody>
      </p:sp>
    </p:spTree>
    <p:extLst>
      <p:ext uri="{BB962C8B-B14F-4D97-AF65-F5344CB8AC3E}">
        <p14:creationId xmlns:p14="http://schemas.microsoft.com/office/powerpoint/2010/main" val="236975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BD153-8B0E-DA4A-9CFE-7EA059D12804}"/>
              </a:ext>
            </a:extLst>
          </p:cNvPr>
          <p:cNvSpPr txBox="1"/>
          <p:nvPr/>
        </p:nvSpPr>
        <p:spPr>
          <a:xfrm rot="16200000">
            <a:off x="-2097898" y="3134707"/>
            <a:ext cx="4780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Khi ở trong lòng mẹ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49C3FC-874E-DC4A-8F0F-A3B2097E5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967355"/>
              </p:ext>
            </p:extLst>
          </p:nvPr>
        </p:nvGraphicFramePr>
        <p:xfrm>
          <a:off x="970635" y="354011"/>
          <a:ext cx="10972800" cy="6146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2618">
                  <a:extLst>
                    <a:ext uri="{9D8B030D-6E8A-4147-A177-3AD203B41FA5}">
                      <a16:colId xmlns:a16="http://schemas.microsoft.com/office/drawing/2014/main" val="1079069037"/>
                    </a:ext>
                  </a:extLst>
                </a:gridCol>
                <a:gridCol w="3053718">
                  <a:extLst>
                    <a:ext uri="{9D8B030D-6E8A-4147-A177-3AD203B41FA5}">
                      <a16:colId xmlns:a16="http://schemas.microsoft.com/office/drawing/2014/main" val="1970633306"/>
                    </a:ext>
                  </a:extLst>
                </a:gridCol>
                <a:gridCol w="4056464">
                  <a:extLst>
                    <a:ext uri="{9D8B030D-6E8A-4147-A177-3AD203B41FA5}">
                      <a16:colId xmlns:a16="http://schemas.microsoft.com/office/drawing/2014/main" val="990375009"/>
                    </a:ext>
                  </a:extLst>
                </a:gridCol>
              </a:tblGrid>
              <a:tr h="32983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nl-NL" sz="2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VN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</a:t>
                      </a:r>
                      <a:endParaRPr lang="en-VN" sz="26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nl-NL" sz="2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nl-NL" sz="2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endParaRPr lang="en-VN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513698"/>
                  </a:ext>
                </a:extLst>
              </a:tr>
              <a:tr h="1709732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ngả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man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rôm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1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êm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43939"/>
                  </a:ext>
                </a:extLst>
              </a:tr>
              <a:tr h="329571">
                <a:tc gridSpan="3"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</a:t>
                      </a:r>
                      <a:r>
                        <a:rPr lang="nl-NL" sz="26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Cảm giác hạnh phúc, sung sướng tột đỉnh khi ở trong lòng mẹ.</a:t>
                      </a:r>
                      <a:endParaRPr lang="en-VN" sz="2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95933"/>
                  </a:ext>
                </a:extLst>
              </a:tr>
              <a:tr h="2203574">
                <a:tc gridSpan="3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sáng.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má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cái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147246"/>
                  </a:ext>
                </a:extLst>
              </a:tr>
              <a:tr h="498402">
                <a:tc gridSpan="3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Bé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Em có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mãnh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nl-NL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vi-VN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213" marR="38213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08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334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64877" y="1582232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rPr>
              <a:t>III.</a:t>
            </a:r>
            <a:endParaRPr lang="zh-CN" altLang="en-US" sz="7200" b="1" dirty="0">
              <a:solidFill>
                <a:srgbClr val="E75329"/>
              </a:solidFill>
              <a:latin typeface="Times New Roman" panose="02020603050405020304" pitchFamily="18" charset="0"/>
              <a:ea typeface="Adobe 黑体 Std R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71862" y="2650310"/>
            <a:ext cx="649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TỔNG KẾT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43121E3A-064B-FE4F-8EE0-04DF655DCC2C}"/>
              </a:ext>
            </a:extLst>
          </p:cNvPr>
          <p:cNvGrpSpPr/>
          <p:nvPr/>
        </p:nvGrpSpPr>
        <p:grpSpPr>
          <a:xfrm>
            <a:off x="3897842" y="1307042"/>
            <a:ext cx="4396316" cy="4243916"/>
            <a:chOff x="1377893" y="1726293"/>
            <a:chExt cx="4396316" cy="4243916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81EA59F4-824E-434B-9BBE-17273CA50880}"/>
                </a:ext>
              </a:extLst>
            </p:cNvPr>
            <p:cNvGrpSpPr/>
            <p:nvPr/>
          </p:nvGrpSpPr>
          <p:grpSpPr bwMode="auto">
            <a:xfrm>
              <a:off x="1894359" y="2452309"/>
              <a:ext cx="3359149" cy="3517900"/>
              <a:chOff x="0" y="0"/>
              <a:chExt cx="2520000" cy="2636995"/>
            </a:xfrm>
            <a:grpFill/>
          </p:grpSpPr>
          <p:sp>
            <p:nvSpPr>
              <p:cNvPr id="19" name="灰色圆形背景">
                <a:extLst>
                  <a:ext uri="{FF2B5EF4-FFF2-40B4-BE49-F238E27FC236}">
                    <a16:creationId xmlns:a16="http://schemas.microsoft.com/office/drawing/2014/main" id="{56A5D385-7627-244F-8C1E-CC4F03CC4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520000" cy="2520000"/>
              </a:xfrm>
              <a:custGeom>
                <a:avLst/>
                <a:gdLst>
                  <a:gd name="G0" fmla="+- 411 0 0"/>
                  <a:gd name="G1" fmla="+- 21600 0 411"/>
                  <a:gd name="G2" fmla="+- 21600 0 41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11" y="10800"/>
                    </a:moveTo>
                    <a:cubicBezTo>
                      <a:pt x="411" y="16538"/>
                      <a:pt x="5062" y="21189"/>
                      <a:pt x="10800" y="21189"/>
                    </a:cubicBezTo>
                    <a:cubicBezTo>
                      <a:pt x="16538" y="21189"/>
                      <a:pt x="21189" y="16538"/>
                      <a:pt x="21189" y="10800"/>
                    </a:cubicBezTo>
                    <a:cubicBezTo>
                      <a:pt x="21189" y="5062"/>
                      <a:pt x="16538" y="411"/>
                      <a:pt x="10800" y="411"/>
                    </a:cubicBezTo>
                    <a:cubicBezTo>
                      <a:pt x="5062" y="411"/>
                      <a:pt x="411" y="5062"/>
                      <a:pt x="411" y="10800"/>
                    </a:cubicBez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" name="等腰三角形 103">
                <a:extLst>
                  <a:ext uri="{FF2B5EF4-FFF2-40B4-BE49-F238E27FC236}">
                    <a16:creationId xmlns:a16="http://schemas.microsoft.com/office/drawing/2014/main" id="{BD5D871C-6CD8-6343-9056-DD5B4C1B7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11463">
                <a:off x="2189868" y="530437"/>
                <a:ext cx="288032" cy="288032"/>
              </a:xfrm>
              <a:prstGeom prst="triangle">
                <a:avLst>
                  <a:gd name="adj" fmla="val 50000"/>
                </a:avLst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" name="等腰三角形 104">
                <a:extLst>
                  <a:ext uri="{FF2B5EF4-FFF2-40B4-BE49-F238E27FC236}">
                    <a16:creationId xmlns:a16="http://schemas.microsoft.com/office/drawing/2014/main" id="{06B80CAE-9295-5E41-B689-194E74CC6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153284" y="2348963"/>
                <a:ext cx="288032" cy="288032"/>
              </a:xfrm>
              <a:prstGeom prst="triangle">
                <a:avLst>
                  <a:gd name="adj" fmla="val 50000"/>
                </a:avLst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" name="等腰三角形 105">
                <a:extLst>
                  <a:ext uri="{FF2B5EF4-FFF2-40B4-BE49-F238E27FC236}">
                    <a16:creationId xmlns:a16="http://schemas.microsoft.com/office/drawing/2014/main" id="{2DA06C16-274C-DA4B-8158-29C1810B3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6189">
                <a:off x="42101" y="505016"/>
                <a:ext cx="288032" cy="288032"/>
              </a:xfrm>
              <a:prstGeom prst="triangle">
                <a:avLst>
                  <a:gd name="adj" fmla="val 50000"/>
                </a:avLst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4" name="Group 14">
              <a:extLst>
                <a:ext uri="{FF2B5EF4-FFF2-40B4-BE49-F238E27FC236}">
                  <a16:creationId xmlns:a16="http://schemas.microsoft.com/office/drawing/2014/main" id="{2540A3E4-A631-9C47-A6C9-ADD09C900D48}"/>
                </a:ext>
              </a:extLst>
            </p:cNvPr>
            <p:cNvGrpSpPr/>
            <p:nvPr/>
          </p:nvGrpSpPr>
          <p:grpSpPr bwMode="auto">
            <a:xfrm>
              <a:off x="2800293" y="1726293"/>
              <a:ext cx="1536700" cy="1534583"/>
              <a:chOff x="0" y="0"/>
              <a:chExt cx="1152000" cy="1152000"/>
            </a:xfrm>
            <a:grpFill/>
          </p:grpSpPr>
          <p:sp>
            <p:nvSpPr>
              <p:cNvPr id="16" name="灰色圆形背景">
                <a:extLst>
                  <a:ext uri="{FF2B5EF4-FFF2-40B4-BE49-F238E27FC236}">
                    <a16:creationId xmlns:a16="http://schemas.microsoft.com/office/drawing/2014/main" id="{2A085B14-D6CC-2245-9B1D-FC210B3E0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2000" cy="1152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7" name="椭圆 111">
                <a:extLst>
                  <a:ext uri="{FF2B5EF4-FFF2-40B4-BE49-F238E27FC236}">
                    <a16:creationId xmlns:a16="http://schemas.microsoft.com/office/drawing/2014/main" id="{355F05C4-6D98-084B-A9EC-841827096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19" y="67304"/>
                <a:ext cx="1008000" cy="1008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 dirty="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4" name="灰色圆形背景">
              <a:extLst>
                <a:ext uri="{FF2B5EF4-FFF2-40B4-BE49-F238E27FC236}">
                  <a16:creationId xmlns:a16="http://schemas.microsoft.com/office/drawing/2014/main" id="{BC33AD9F-3FAF-CE48-9469-F54D13722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025" y="3171976"/>
              <a:ext cx="1955876" cy="1921932"/>
            </a:xfrm>
            <a:prstGeom prst="ellipse">
              <a:avLst/>
            </a:prstGeom>
            <a:grpFill/>
            <a:ln w="25400">
              <a:solidFill>
                <a:schemeClr val="accent4">
                  <a:lumMod val="60000"/>
                  <a:lumOff val="40000"/>
                </a:schemeClr>
              </a:solidFill>
              <a:bevel/>
            </a:ln>
          </p:spPr>
          <p:txBody>
            <a:bodyPr anchor="ctr"/>
            <a:lstStyle/>
            <a:p>
              <a:pPr algn="ctr"/>
              <a:r>
                <a:rPr lang="vi-VN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rPr>
                <a:t>Nghệ thuật</a:t>
              </a:r>
              <a:endParaRPr lang="zh-CN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endParaRPr>
            </a:p>
          </p:txBody>
        </p:sp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1E4CFB69-E692-2345-9582-743B257E0D1A}"/>
                </a:ext>
              </a:extLst>
            </p:cNvPr>
            <p:cNvGrpSpPr/>
            <p:nvPr/>
          </p:nvGrpSpPr>
          <p:grpSpPr bwMode="auto">
            <a:xfrm>
              <a:off x="4237509" y="4192209"/>
              <a:ext cx="1536700" cy="1536700"/>
              <a:chOff x="0" y="0"/>
              <a:chExt cx="1152000" cy="1152000"/>
            </a:xfrm>
            <a:grpFill/>
          </p:grpSpPr>
          <p:sp>
            <p:nvSpPr>
              <p:cNvPr id="11" name="灰色圆形背景">
                <a:extLst>
                  <a:ext uri="{FF2B5EF4-FFF2-40B4-BE49-F238E27FC236}">
                    <a16:creationId xmlns:a16="http://schemas.microsoft.com/office/drawing/2014/main" id="{9202BD4F-941B-E141-AE36-4D9BBF619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2000" cy="1152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" name="椭圆 116">
                <a:extLst>
                  <a:ext uri="{FF2B5EF4-FFF2-40B4-BE49-F238E27FC236}">
                    <a16:creationId xmlns:a16="http://schemas.microsoft.com/office/drawing/2014/main" id="{D587DF52-C54C-4746-A55C-1B59E6205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00" y="69125"/>
                <a:ext cx="1008000" cy="1008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DC714990-3945-9641-AB9C-7A6073EC0614}"/>
                </a:ext>
              </a:extLst>
            </p:cNvPr>
            <p:cNvGrpSpPr/>
            <p:nvPr/>
          </p:nvGrpSpPr>
          <p:grpSpPr bwMode="auto">
            <a:xfrm>
              <a:off x="1377893" y="4192209"/>
              <a:ext cx="1536700" cy="1536700"/>
              <a:chOff x="0" y="0"/>
              <a:chExt cx="1152000" cy="1152000"/>
            </a:xfrm>
            <a:grpFill/>
          </p:grpSpPr>
          <p:sp>
            <p:nvSpPr>
              <p:cNvPr id="8" name="灰色圆形背景">
                <a:extLst>
                  <a:ext uri="{FF2B5EF4-FFF2-40B4-BE49-F238E27FC236}">
                    <a16:creationId xmlns:a16="http://schemas.microsoft.com/office/drawing/2014/main" id="{1E5A1909-EBE3-904D-844E-4D32300A9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2000" cy="1152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" name="椭圆 121">
                <a:extLst>
                  <a:ext uri="{FF2B5EF4-FFF2-40B4-BE49-F238E27FC236}">
                    <a16:creationId xmlns:a16="http://schemas.microsoft.com/office/drawing/2014/main" id="{B5BE9AB6-7449-EF45-8AEA-2C9F88326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92" y="69125"/>
                <a:ext cx="1008000" cy="1008000"/>
              </a:xfrm>
              <a:prstGeom prst="ellipse">
                <a:avLst/>
              </a:prstGeom>
              <a:grp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  <a:bevel/>
              </a:ln>
            </p:spPr>
            <p:txBody>
              <a:bodyPr anchor="ctr"/>
              <a:lstStyle/>
              <a:p>
                <a:pPr algn="ctr"/>
                <a:endParaRPr lang="zh-CN" altLang="zh-CN" sz="2665">
                  <a:latin typeface="Times New Roman" panose="02020603050405020304" pitchFamily="18" charset="0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</p:grpSp>
      </p:grpSp>
      <p:sp>
        <p:nvSpPr>
          <p:cNvPr id="23" name="文本框 6">
            <a:extLst>
              <a:ext uri="{FF2B5EF4-FFF2-40B4-BE49-F238E27FC236}">
                <a16:creationId xmlns:a16="http://schemas.microsoft.com/office/drawing/2014/main" id="{0281B02B-80F0-B848-8429-C73D793AB06C}"/>
              </a:ext>
            </a:extLst>
          </p:cNvPr>
          <p:cNvSpPr txBox="1"/>
          <p:nvPr/>
        </p:nvSpPr>
        <p:spPr>
          <a:xfrm>
            <a:off x="3895175" y="446905"/>
            <a:ext cx="4386833" cy="8293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giàu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chất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trữ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940CCD64-BE5D-504C-8A92-0F2326589842}"/>
              </a:ext>
            </a:extLst>
          </p:cNvPr>
          <p:cNvSpPr txBox="1"/>
          <p:nvPr/>
        </p:nvSpPr>
        <p:spPr>
          <a:xfrm>
            <a:off x="8289923" y="3366894"/>
            <a:ext cx="3787377" cy="251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Miêu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tinh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tế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dạt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dào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xúc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37212392-310C-DC49-B538-2C3BE0A615F1}"/>
              </a:ext>
            </a:extLst>
          </p:cNvPr>
          <p:cNvSpPr txBox="1"/>
          <p:nvPr/>
        </p:nvSpPr>
        <p:spPr>
          <a:xfrm>
            <a:off x="740781" y="3772958"/>
            <a:ext cx="2879801" cy="251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so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sánh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độc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đáo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46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E9AF161-7EB8-0744-AD84-05D956CC0F62}"/>
              </a:ext>
            </a:extLst>
          </p:cNvPr>
          <p:cNvSpPr/>
          <p:nvPr/>
        </p:nvSpPr>
        <p:spPr>
          <a:xfrm>
            <a:off x="0" y="411872"/>
            <a:ext cx="12192000" cy="1631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FCCADEB-CB1A-8244-8D83-DE7FD3547945}"/>
              </a:ext>
            </a:extLst>
          </p:cNvPr>
          <p:cNvSpPr/>
          <p:nvPr/>
        </p:nvSpPr>
        <p:spPr>
          <a:xfrm>
            <a:off x="484897" y="1532596"/>
            <a:ext cx="2496206" cy="47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4">
            <a:extLst>
              <a:ext uri="{FF2B5EF4-FFF2-40B4-BE49-F238E27FC236}">
                <a16:creationId xmlns:a16="http://schemas.microsoft.com/office/drawing/2014/main" id="{4483E6E1-20EF-D040-9618-091BBD6AB7F6}"/>
              </a:ext>
            </a:extLst>
          </p:cNvPr>
          <p:cNvSpPr/>
          <p:nvPr/>
        </p:nvSpPr>
        <p:spPr>
          <a:xfrm>
            <a:off x="3465999" y="1532596"/>
            <a:ext cx="2496206" cy="47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58CCD00D-FDEB-D141-BE2C-F0ED338AE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-9431" y="32489"/>
            <a:ext cx="1742430" cy="1417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E2D9B-D31E-9442-A9EA-B28E684844C1}"/>
              </a:ext>
            </a:extLst>
          </p:cNvPr>
          <p:cNvSpPr txBox="1"/>
          <p:nvPr/>
        </p:nvSpPr>
        <p:spPr>
          <a:xfrm>
            <a:off x="3465999" y="587674"/>
            <a:ext cx="52600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7D8B7F44-15DD-6C43-B8CC-46C5136A0450}"/>
              </a:ext>
            </a:extLst>
          </p:cNvPr>
          <p:cNvSpPr txBox="1"/>
          <p:nvPr/>
        </p:nvSpPr>
        <p:spPr>
          <a:xfrm>
            <a:off x="484896" y="1749332"/>
            <a:ext cx="2496207" cy="3576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đau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bất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hạnh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phụ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nữ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XH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cũ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CE7C596F-334C-D444-9792-18A6B7C862CB}"/>
              </a:ext>
            </a:extLst>
          </p:cNvPr>
          <p:cNvSpPr/>
          <p:nvPr/>
        </p:nvSpPr>
        <p:spPr>
          <a:xfrm>
            <a:off x="6447101" y="1532596"/>
            <a:ext cx="2496206" cy="47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14">
            <a:extLst>
              <a:ext uri="{FF2B5EF4-FFF2-40B4-BE49-F238E27FC236}">
                <a16:creationId xmlns:a16="http://schemas.microsoft.com/office/drawing/2014/main" id="{A2724A20-0764-084F-8D3E-5FA40B47FA7A}"/>
              </a:ext>
            </a:extLst>
          </p:cNvPr>
          <p:cNvSpPr/>
          <p:nvPr/>
        </p:nvSpPr>
        <p:spPr>
          <a:xfrm>
            <a:off x="9428203" y="1532596"/>
            <a:ext cx="2496206" cy="47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828FFE8-230D-8249-AEAC-AE19BBC30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60349" r="68070"/>
          <a:stretch>
            <a:fillRect/>
          </a:stretch>
        </p:blipFill>
        <p:spPr>
          <a:xfrm>
            <a:off x="10704598" y="107477"/>
            <a:ext cx="1409193" cy="1425119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C35A18E4-8CF8-6147-ADC0-08C6D428D831}"/>
              </a:ext>
            </a:extLst>
          </p:cNvPr>
          <p:cNvSpPr txBox="1"/>
          <p:nvPr/>
        </p:nvSpPr>
        <p:spPr>
          <a:xfrm>
            <a:off x="3475429" y="1758194"/>
            <a:ext cx="2496207" cy="3576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mãnh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liệt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1DA7E181-3C34-C348-B03F-94213D682D89}"/>
              </a:ext>
            </a:extLst>
          </p:cNvPr>
          <p:cNvSpPr txBox="1"/>
          <p:nvPr/>
        </p:nvSpPr>
        <p:spPr>
          <a:xfrm>
            <a:off x="6465962" y="1767056"/>
            <a:ext cx="2496207" cy="3576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mẫu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thiêng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liêng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thiếu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ta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E4585AFF-C64E-AF43-A551-EB4B41C4C4F2}"/>
              </a:ext>
            </a:extLst>
          </p:cNvPr>
          <p:cNvSpPr txBox="1"/>
          <p:nvPr/>
        </p:nvSpPr>
        <p:spPr>
          <a:xfrm>
            <a:off x="9456495" y="1775918"/>
            <a:ext cx="2496207" cy="3576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Con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đầy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lĩnh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ngay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thuở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ấu</a:t>
            </a:r>
            <a:r>
              <a:rPr lang="en-US" altLang="zh-C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thơ</a:t>
            </a:r>
            <a:endParaRPr lang="en-US" altLang="zh-C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71862" y="2224952"/>
            <a:ext cx="649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096000" y="495199"/>
            <a:ext cx="5814646" cy="3449784"/>
          </a:xfrm>
          <a:prstGeom prst="cloudCallout">
            <a:avLst>
              <a:gd name="adj1" fmla="val -29190"/>
              <a:gd name="adj2" fmla="val 75704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 descr="Two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01A834B7-7B1B-674E-AD84-59EC64463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4" y="769983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8696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916751" y="367019"/>
            <a:ext cx="8568801" cy="4335610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31E9A547-996F-864E-8AA8-4D2DB58F6507}"/>
              </a:ext>
            </a:extLst>
          </p:cNvPr>
          <p:cNvSpPr txBox="1"/>
          <p:nvPr/>
        </p:nvSpPr>
        <p:spPr>
          <a:xfrm>
            <a:off x="3213904" y="852525"/>
            <a:ext cx="6371113" cy="2950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trích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lòng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”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4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0278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916751" y="367019"/>
            <a:ext cx="8568801" cy="4335610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14FA13D4-F7E7-AC44-8913-1BD91D3215AF}"/>
              </a:ext>
            </a:extLst>
          </p:cNvPr>
          <p:cNvSpPr txBox="1"/>
          <p:nvPr/>
        </p:nvSpPr>
        <p:spPr>
          <a:xfrm>
            <a:off x="3054508" y="1232878"/>
            <a:ext cx="6727265" cy="2950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khoảng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4-5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suy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nghĩ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trích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lòng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5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”</a:t>
            </a:r>
          </a:p>
        </p:txBody>
      </p:sp>
      <p:pic>
        <p:nvPicPr>
          <p:cNvPr id="32" name="图片 15">
            <a:extLst>
              <a:ext uri="{FF2B5EF4-FFF2-40B4-BE49-F238E27FC236}">
                <a16:creationId xmlns:a16="http://schemas.microsoft.com/office/drawing/2014/main" id="{26E0E98E-DE3F-DE4C-8A94-FB9D4F8AF5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16030" r="11513" b="45820"/>
          <a:stretch>
            <a:fillRect/>
          </a:stretch>
        </p:blipFill>
        <p:spPr>
          <a:xfrm>
            <a:off x="9607609" y="2770403"/>
            <a:ext cx="1288209" cy="15450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A. </a:t>
            </a:r>
            <a:r>
              <a:rPr lang="en-US" sz="3200" dirty="0" err="1">
                <a:solidFill>
                  <a:srgbClr val="0000FF"/>
                </a:solidFill>
              </a:rPr>
              <a:t>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Dương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B. </a:t>
            </a:r>
            <a:r>
              <a:rPr lang="en-US" sz="3200" dirty="0" err="1">
                <a:solidFill>
                  <a:srgbClr val="0000FF"/>
                </a:solidFill>
              </a:rPr>
              <a:t>Hưng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Yên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C. </a:t>
            </a:r>
            <a:r>
              <a:rPr lang="en-US" sz="3200" dirty="0" err="1">
                <a:solidFill>
                  <a:srgbClr val="0000FF"/>
                </a:solidFill>
              </a:rPr>
              <a:t>Thái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Bình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D. </a:t>
            </a:r>
            <a:r>
              <a:rPr lang="en-US" sz="3200" dirty="0" err="1">
                <a:solidFill>
                  <a:srgbClr val="0000FF"/>
                </a:solidFill>
              </a:rPr>
              <a:t>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Phòng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1"/>
            <a:ext cx="7413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75001" y="326261"/>
            <a:ext cx="5892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chemeClr val="bg1"/>
                </a:solidFill>
              </a:rPr>
              <a:t>Tác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phẩm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nào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sau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đây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không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phải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sáng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tác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của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Nguyên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Hồng</a:t>
            </a:r>
            <a:r>
              <a:rPr lang="en-US" sz="3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A. </a:t>
            </a:r>
            <a:r>
              <a:rPr lang="en-US" sz="3000" dirty="0" err="1">
                <a:solidFill>
                  <a:srgbClr val="0000FF"/>
                </a:solidFill>
              </a:rPr>
              <a:t>Bỉ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vỏ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B. </a:t>
            </a:r>
            <a:r>
              <a:rPr lang="en-US" sz="3000" dirty="0" err="1">
                <a:solidFill>
                  <a:srgbClr val="0000FF"/>
                </a:solidFill>
              </a:rPr>
              <a:t>Bước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đường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cùng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C. </a:t>
            </a:r>
            <a:r>
              <a:rPr lang="en-US" sz="3000" dirty="0" err="1">
                <a:solidFill>
                  <a:srgbClr val="0000FF"/>
                </a:solidFill>
              </a:rPr>
              <a:t>Những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ngày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thơ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ấu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D. </a:t>
            </a:r>
            <a:r>
              <a:rPr lang="en-US" sz="3000" dirty="0" err="1">
                <a:solidFill>
                  <a:srgbClr val="0000FF"/>
                </a:solidFill>
              </a:rPr>
              <a:t>Cửa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err="1">
                <a:solidFill>
                  <a:srgbClr val="0000FF"/>
                </a:solidFill>
              </a:rPr>
              <a:t>biển</a:t>
            </a:r>
            <a:endParaRPr lang="en-US" sz="30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35265" y="684265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Nét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tính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cách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nào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sau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đây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đúng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với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nhân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vật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bà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cô</a:t>
            </a:r>
            <a:r>
              <a:rPr lang="en-US" sz="3733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A. Cay </a:t>
            </a:r>
            <a:r>
              <a:rPr lang="en-US" sz="3200" dirty="0" err="1">
                <a:solidFill>
                  <a:srgbClr val="0000FF"/>
                </a:solidFill>
              </a:rPr>
              <a:t>nghiệt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B. </a:t>
            </a:r>
            <a:r>
              <a:rPr lang="en-US" sz="3200" dirty="0" err="1">
                <a:solidFill>
                  <a:srgbClr val="0000FF"/>
                </a:solidFill>
              </a:rPr>
              <a:t>Giàu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tình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yêu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thương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C. </a:t>
            </a:r>
            <a:r>
              <a:rPr lang="en-US" sz="3200" dirty="0" err="1">
                <a:solidFill>
                  <a:srgbClr val="0000FF"/>
                </a:solidFill>
              </a:rPr>
              <a:t>Thích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hước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D. </a:t>
            </a:r>
            <a:r>
              <a:rPr lang="en-US" sz="3200" dirty="0" err="1">
                <a:solidFill>
                  <a:srgbClr val="0000FF"/>
                </a:solidFill>
              </a:rPr>
              <a:t>Nhỏ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nhen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67061" y="217332"/>
            <a:ext cx="5892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chemeClr val="bg1"/>
                </a:solidFill>
              </a:rPr>
              <a:t>Dòng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nào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sau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đây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không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đúng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với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hoàn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cảnh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sống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hiện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tại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của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chú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bé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Hồng</a:t>
            </a:r>
            <a:r>
              <a:rPr lang="en-US" sz="3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7"/>
            <a:ext cx="2687064" cy="13553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A. </a:t>
            </a:r>
            <a:r>
              <a:rPr lang="en-US" sz="2600" dirty="0" err="1">
                <a:solidFill>
                  <a:srgbClr val="0000FF"/>
                </a:solidFill>
              </a:rPr>
              <a:t>Bố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nghiện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ngập</a:t>
            </a:r>
            <a:r>
              <a:rPr lang="en-US" sz="2600" dirty="0">
                <a:solidFill>
                  <a:srgbClr val="0000FF"/>
                </a:solidFill>
              </a:rPr>
              <a:t>, </a:t>
            </a:r>
            <a:r>
              <a:rPr lang="en-US" sz="2600" dirty="0" err="1">
                <a:solidFill>
                  <a:srgbClr val="0000FF"/>
                </a:solidFill>
              </a:rPr>
              <a:t>mất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sớm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69"/>
            <a:ext cx="2687064" cy="13553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B. </a:t>
            </a:r>
            <a:r>
              <a:rPr lang="en-US" sz="2600" dirty="0" err="1">
                <a:solidFill>
                  <a:srgbClr val="0000FF"/>
                </a:solidFill>
              </a:rPr>
              <a:t>Mẹ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bỏ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nhà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tha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hương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biệt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vô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tăm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tích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67780" y="2073669"/>
            <a:ext cx="2906239" cy="13553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0000FF"/>
                </a:solidFill>
              </a:rPr>
              <a:t>C. </a:t>
            </a:r>
            <a:r>
              <a:rPr lang="en-US" sz="2500" dirty="0" err="1">
                <a:solidFill>
                  <a:srgbClr val="0000FF"/>
                </a:solidFill>
              </a:rPr>
              <a:t>Hằng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ngày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phải</a:t>
            </a:r>
            <a:r>
              <a:rPr lang="en-US" sz="2500" dirty="0">
                <a:solidFill>
                  <a:srgbClr val="0000FF"/>
                </a:solidFill>
              </a:rPr>
              <a:t> lo </a:t>
            </a:r>
            <a:r>
              <a:rPr lang="en-US" sz="2500" dirty="0" err="1">
                <a:solidFill>
                  <a:srgbClr val="0000FF"/>
                </a:solidFill>
              </a:rPr>
              <a:t>giúp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việc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cho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bà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cô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giàu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có</a:t>
            </a:r>
            <a:endParaRPr lang="en-US" sz="25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7"/>
            <a:ext cx="2687064" cy="13553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0000FF"/>
                </a:solidFill>
              </a:rPr>
              <a:t>D. </a:t>
            </a:r>
            <a:r>
              <a:rPr lang="en-US" sz="2500" dirty="0" err="1">
                <a:solidFill>
                  <a:srgbClr val="0000FF"/>
                </a:solidFill>
              </a:rPr>
              <a:t>Sống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với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bà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cô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không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hề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yêu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thương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mình</a:t>
            </a:r>
            <a:endParaRPr lang="en-US" sz="2500" dirty="0">
              <a:solidFill>
                <a:srgbClr val="0000FF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264613" y="432928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Thái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độ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hành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xử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chú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bé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Hồng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trong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đoạn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đối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thoại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với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cô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34810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A. </a:t>
            </a:r>
            <a:r>
              <a:rPr lang="en-US" sz="2600" dirty="0" err="1">
                <a:solidFill>
                  <a:srgbClr val="0000FF"/>
                </a:solidFill>
              </a:rPr>
              <a:t>Cúi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đầu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không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đáp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34810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B. </a:t>
            </a:r>
            <a:r>
              <a:rPr lang="en-US" sz="2600" dirty="0" err="1">
                <a:solidFill>
                  <a:srgbClr val="0000FF"/>
                </a:solidFill>
              </a:rPr>
              <a:t>Nhìn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bà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cô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đầy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thách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thức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34810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C. </a:t>
            </a:r>
            <a:r>
              <a:rPr lang="en-US" sz="2600" dirty="0" err="1">
                <a:solidFill>
                  <a:srgbClr val="0000FF"/>
                </a:solidFill>
              </a:rPr>
              <a:t>Toan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trả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lời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có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34810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FF"/>
                </a:solidFill>
              </a:rPr>
              <a:t>D. </a:t>
            </a:r>
            <a:r>
              <a:rPr lang="en-US" sz="2600" dirty="0" err="1">
                <a:solidFill>
                  <a:srgbClr val="0000FF"/>
                </a:solidFill>
              </a:rPr>
              <a:t>Cười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đáp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lại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không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muốn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vào</a:t>
            </a:r>
            <a:endParaRPr lang="en-US" sz="2600" dirty="0">
              <a:solidFill>
                <a:srgbClr val="0000FF"/>
              </a:solidFill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124363" y="506353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Thời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điểm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chú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bé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Hồng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gặp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lại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mẹ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là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khi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nào</a:t>
            </a:r>
            <a:r>
              <a:rPr lang="en-US" sz="3733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4497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A. </a:t>
            </a:r>
            <a:r>
              <a:rPr lang="en-US" sz="3200" dirty="0" err="1">
                <a:solidFill>
                  <a:srgbClr val="0000FF"/>
                </a:solidFill>
              </a:rPr>
              <a:t>Một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buổi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tới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trường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4497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B. </a:t>
            </a:r>
            <a:r>
              <a:rPr lang="en-US" sz="3200" dirty="0" err="1">
                <a:solidFill>
                  <a:srgbClr val="0000FF"/>
                </a:solidFill>
              </a:rPr>
              <a:t>Một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buổi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trưa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ngủ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dậy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4497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C.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chiều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đang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đưa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em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chơi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4497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D. </a:t>
            </a:r>
            <a:r>
              <a:rPr lang="en-US" sz="3200" dirty="0" err="1">
                <a:solidFill>
                  <a:srgbClr val="0000FF"/>
                </a:solidFill>
              </a:rPr>
              <a:t>Một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chiều</a:t>
            </a:r>
            <a:r>
              <a:rPr lang="en-US" sz="3200" dirty="0">
                <a:solidFill>
                  <a:srgbClr val="0000FF"/>
                </a:solidFill>
              </a:rPr>
              <a:t> tan </a:t>
            </a:r>
            <a:r>
              <a:rPr lang="en-US" sz="3200" dirty="0" err="1">
                <a:solidFill>
                  <a:srgbClr val="0000FF"/>
                </a:solidFill>
              </a:rPr>
              <a:t>học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53845" y="625544"/>
            <a:ext cx="6827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solidFill>
                  <a:schemeClr val="bg1"/>
                </a:solidFill>
              </a:rPr>
              <a:t>Điền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nội</a:t>
            </a:r>
            <a:r>
              <a:rPr lang="en-US" sz="2300" dirty="0">
                <a:solidFill>
                  <a:schemeClr val="bg1"/>
                </a:solidFill>
              </a:rPr>
              <a:t> dung </a:t>
            </a:r>
            <a:r>
              <a:rPr lang="en-US" sz="2300" dirty="0" err="1">
                <a:solidFill>
                  <a:schemeClr val="bg1"/>
                </a:solidFill>
              </a:rPr>
              <a:t>còn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thiếu</a:t>
            </a:r>
            <a:r>
              <a:rPr lang="en-US" sz="2300" dirty="0">
                <a:solidFill>
                  <a:schemeClr val="bg1"/>
                </a:solidFill>
              </a:rPr>
              <a:t>: “</a:t>
            </a:r>
            <a:r>
              <a:rPr lang="en-US" sz="2300" dirty="0" err="1">
                <a:solidFill>
                  <a:schemeClr val="bg1"/>
                </a:solidFill>
              </a:rPr>
              <a:t>Phải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bé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lại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và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lăn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vào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lòng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một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người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mẹ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áp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mặt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vào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bầu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sữa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nóng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của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người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mẹ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để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bàn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tay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người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mẹ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vuốt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ve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từ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trán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xuống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cằm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và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gãi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rôm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ở</a:t>
            </a:r>
            <a:r>
              <a:rPr lang="en-US" sz="2300" dirty="0">
                <a:solidFill>
                  <a:schemeClr val="bg1"/>
                </a:solidFill>
              </a:rPr>
              <a:t> song </a:t>
            </a:r>
            <a:r>
              <a:rPr lang="en-US" sz="2300" dirty="0" err="1">
                <a:solidFill>
                  <a:schemeClr val="bg1"/>
                </a:solidFill>
              </a:rPr>
              <a:t>lưng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cho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mới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thấy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người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mẹ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có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một</a:t>
            </a:r>
            <a:r>
              <a:rPr lang="en-US" sz="2300" dirty="0">
                <a:solidFill>
                  <a:schemeClr val="bg1"/>
                </a:solidFill>
              </a:rPr>
              <a:t> …….”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4101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A. </a:t>
            </a:r>
            <a:r>
              <a:rPr lang="en-US" sz="3200" dirty="0" err="1">
                <a:solidFill>
                  <a:srgbClr val="0000FF"/>
                </a:solidFill>
              </a:rPr>
              <a:t>Sức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mạnh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lớn</a:t>
            </a:r>
            <a:r>
              <a:rPr lang="en-US" sz="3200" dirty="0">
                <a:solidFill>
                  <a:srgbClr val="0000FF"/>
                </a:solidFill>
              </a:rPr>
              <a:t> lao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4101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B.Êm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dịu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vô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cùng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4101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C. </a:t>
            </a:r>
            <a:r>
              <a:rPr lang="en-US" sz="3200" dirty="0" err="1">
                <a:solidFill>
                  <a:srgbClr val="0000FF"/>
                </a:solidFill>
              </a:rPr>
              <a:t>Tình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yêu</a:t>
            </a:r>
            <a:r>
              <a:rPr lang="en-US" sz="3200" dirty="0">
                <a:solidFill>
                  <a:srgbClr val="0000FF"/>
                </a:solidFill>
              </a:rPr>
              <a:t> bao la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4101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D. </a:t>
            </a:r>
            <a:r>
              <a:rPr lang="en-US" sz="3200" dirty="0" err="1">
                <a:solidFill>
                  <a:srgbClr val="0000FF"/>
                </a:solidFill>
              </a:rPr>
              <a:t>Sức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hấp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dẫn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lạ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ẻ em lang thang là gì và thực trạng cũng như giải pháp đối với trẻ em này">
            <a:extLst>
              <a:ext uri="{FF2B5EF4-FFF2-40B4-BE49-F238E27FC236}">
                <a16:creationId xmlns:a16="http://schemas.microsoft.com/office/drawing/2014/main" id="{EB87B3B0-1853-FC4C-AD4D-9B4ACDCAE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r="-1" b="-1"/>
          <a:stretch/>
        </p:blipFill>
        <p:spPr bwMode="auto">
          <a:xfrm>
            <a:off x="6887045" y="10"/>
            <a:ext cx="4661488" cy="31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ẻ em lang thang, cơ nhỡ - đối tượng cần được quan tâm - Đồng Hành Việt  Online -&amp;gt;">
            <a:extLst>
              <a:ext uri="{FF2B5EF4-FFF2-40B4-BE49-F238E27FC236}">
                <a16:creationId xmlns:a16="http://schemas.microsoft.com/office/drawing/2014/main" id="{60BD0C57-F0CA-8147-A7CA-9E4ABFCED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r="-1" b="-1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ẻ em lang thang là gì và thực trạng cũng như giải pháp đối với trẻ em này">
            <a:extLst>
              <a:ext uri="{FF2B5EF4-FFF2-40B4-BE49-F238E27FC236}">
                <a16:creationId xmlns:a16="http://schemas.microsoft.com/office/drawing/2014/main" id="{83C48C22-AAED-7247-9605-96A8FC7B9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r="11423" b="-2"/>
          <a:stretch/>
        </p:blipFill>
        <p:spPr bwMode="auto"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76F0F-92BB-4E44-80AC-6C1CF25A94F5}"/>
              </a:ext>
            </a:extLst>
          </p:cNvPr>
          <p:cNvSpPr txBox="1"/>
          <p:nvPr/>
        </p:nvSpPr>
        <p:spPr>
          <a:xfrm>
            <a:off x="643467" y="4080063"/>
            <a:ext cx="477579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mảnh đời bất hạnh khi không có mẹ</a:t>
            </a:r>
          </a:p>
        </p:txBody>
      </p:sp>
    </p:spTree>
    <p:extLst>
      <p:ext uri="{BB962C8B-B14F-4D97-AF65-F5344CB8AC3E}">
        <p14:creationId xmlns:p14="http://schemas.microsoft.com/office/powerpoint/2010/main" val="2128315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64038" y="724738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Thầy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cô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điền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câu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hỏi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tại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đây</a:t>
            </a:r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</a:rPr>
              <a:t>A.Đúng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Thầy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cô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điền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câu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hỏi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tại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đây</a:t>
            </a:r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 </a:t>
            </a:r>
            <a:r>
              <a:rPr lang="en-US" sz="5333" dirty="0" err="1">
                <a:solidFill>
                  <a:srgbClr val="0000FF"/>
                </a:solidFill>
              </a:rPr>
              <a:t>B.Đúng</a:t>
            </a:r>
            <a:endParaRPr lang="en-US" sz="5333" dirty="0">
              <a:solidFill>
                <a:srgbClr val="0000FF"/>
              </a:solidFill>
            </a:endParaRPr>
          </a:p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</a:rPr>
              <a:t>Thầy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cô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điền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câu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hỏi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tại</a:t>
            </a:r>
            <a:r>
              <a:rPr lang="en-US" sz="3733" dirty="0">
                <a:solidFill>
                  <a:schemeClr val="bg1"/>
                </a:solidFill>
              </a:rPr>
              <a:t> </a:t>
            </a:r>
            <a:r>
              <a:rPr lang="en-US" sz="3733" dirty="0" err="1">
                <a:solidFill>
                  <a:schemeClr val="bg1"/>
                </a:solidFill>
              </a:rPr>
              <a:t>đây</a:t>
            </a:r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 err="1">
                <a:solidFill>
                  <a:srgbClr val="0000FF"/>
                </a:solidFill>
              </a:rPr>
              <a:t>B.Đúng</a:t>
            </a:r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71862" y="2224952"/>
            <a:ext cx="649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2830141" y="479536"/>
            <a:ext cx="6023429" cy="48187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7FC1F5C1-6FEC-E44D-BCF1-41629FAEA67C}"/>
              </a:ext>
            </a:extLst>
          </p:cNvPr>
          <p:cNvSpPr txBox="1"/>
          <p:nvPr/>
        </p:nvSpPr>
        <p:spPr>
          <a:xfrm>
            <a:off x="3465655" y="1176184"/>
            <a:ext cx="4904622" cy="2950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tấm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thiệp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web 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canva.com</a:t>
            </a:r>
            <a:endParaRPr lang="en-US" altLang="zh-CN" sz="3500" b="1" i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03652" y="367019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19231" y="1731161"/>
            <a:ext cx="8753539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Chúc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các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con </a:t>
            </a:r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học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tốt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nhé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cs typeface="+mn-ea"/>
                <a:sym typeface="+mn-lt"/>
              </a:rPr>
              <a:t> !</a:t>
            </a:r>
            <a:endParaRPr lang="zh-CN" altLang="en-US" sz="54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2F69CB-7434-DF4A-B152-6735CDB70ED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061"/>
            <a:ext cx="3189767" cy="3252939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B16A917-DA5E-7A4C-B44A-55EF36992EF3}"/>
              </a:ext>
            </a:extLst>
          </p:cNvPr>
          <p:cNvSpPr txBox="1"/>
          <p:nvPr/>
        </p:nvSpPr>
        <p:spPr>
          <a:xfrm>
            <a:off x="533586" y="1806390"/>
            <a:ext cx="11124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800" b="1" dirty="0"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方正大黑简体" panose="02010601030101010101" pitchFamily="2" charset="-122"/>
                <a:cs typeface="Times New Roman" panose="02020603050405020304" pitchFamily="18" charset="0"/>
              </a:rPr>
              <a:t>TRONG LÒNG MẸ</a:t>
            </a:r>
            <a:endParaRPr lang="zh-CN" altLang="en-US" sz="8800" b="1" dirty="0">
              <a:gradFill flip="none"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方正大黑简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9A40A65E-4185-834C-A89C-8AA7BDEFC971}"/>
              </a:ext>
            </a:extLst>
          </p:cNvPr>
          <p:cNvSpPr txBox="1"/>
          <p:nvPr/>
        </p:nvSpPr>
        <p:spPr>
          <a:xfrm>
            <a:off x="4576498" y="992589"/>
            <a:ext cx="3039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 29 – 30:</a:t>
            </a:r>
            <a:endParaRPr lang="zh-CN" alt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A31747E-5799-D44C-B2CF-F94D97AA0952}"/>
              </a:ext>
            </a:extLst>
          </p:cNvPr>
          <p:cNvSpPr txBox="1"/>
          <p:nvPr/>
        </p:nvSpPr>
        <p:spPr>
          <a:xfrm>
            <a:off x="2913321" y="3316662"/>
            <a:ext cx="710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(Trích “Những ngày thơ ấu”)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0BFE16E1-7A60-BF48-9987-24472D4BFFA5}"/>
              </a:ext>
            </a:extLst>
          </p:cNvPr>
          <p:cNvSpPr txBox="1"/>
          <p:nvPr/>
        </p:nvSpPr>
        <p:spPr>
          <a:xfrm>
            <a:off x="6464595" y="4236379"/>
            <a:ext cx="43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Nguyên Hồng - </a:t>
            </a: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70D4A127-F715-BB49-9BD3-126CF0E57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 flipH="1">
            <a:off x="318977" y="311850"/>
            <a:ext cx="1463766" cy="1318480"/>
          </a:xfrm>
          <a:prstGeom prst="rect">
            <a:avLst/>
          </a:prstGeom>
        </p:spPr>
      </p:pic>
      <p:pic>
        <p:nvPicPr>
          <p:cNvPr id="10" name="Picture 102" descr="青草">
            <a:extLst>
              <a:ext uri="{FF2B5EF4-FFF2-40B4-BE49-F238E27FC236}">
                <a16:creationId xmlns:a16="http://schemas.microsoft.com/office/drawing/2014/main" id="{10921F0A-A415-EB45-951B-389F0CD3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" y="6236683"/>
            <a:ext cx="9144000" cy="61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2" descr="青草">
            <a:extLst>
              <a:ext uri="{FF2B5EF4-FFF2-40B4-BE49-F238E27FC236}">
                <a16:creationId xmlns:a16="http://schemas.microsoft.com/office/drawing/2014/main" id="{65EF6A45-8569-BC4F-B2A9-A3CAD36C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2" r="7462" b="-14372"/>
          <a:stretch/>
        </p:blipFill>
        <p:spPr bwMode="auto">
          <a:xfrm>
            <a:off x="9152996" y="6236683"/>
            <a:ext cx="30390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6114" y="400050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34" y="4534482"/>
            <a:ext cx="1418004" cy="23101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8" y="491543"/>
            <a:ext cx="1725851" cy="1451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15" y="2946400"/>
            <a:ext cx="2534977" cy="3911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82128" y="982067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rPr>
              <a:t>I.</a:t>
            </a:r>
            <a:endParaRPr lang="zh-CN" altLang="en-US" sz="7200" b="1" dirty="0">
              <a:solidFill>
                <a:srgbClr val="E75329"/>
              </a:solidFill>
              <a:latin typeface="Times New Roman" panose="02020603050405020304" pitchFamily="18" charset="0"/>
              <a:ea typeface="Adobe 黑体 Std R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89113" y="2050145"/>
            <a:ext cx="6494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Đọc và </a:t>
            </a:r>
          </a:p>
          <a:p>
            <a:pPr algn="ctr"/>
            <a:r>
              <a:rPr lang="vi-VN" altLang="zh-CN" sz="7200" b="1" dirty="0">
                <a:solidFill>
                  <a:srgbClr val="E75329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tìm hiểu chung</a:t>
            </a:r>
            <a:endParaRPr lang="zh-CN" altLang="en-US" sz="4800" b="1" dirty="0">
              <a:solidFill>
                <a:srgbClr val="E75329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0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1" name="Freeform: Shape 72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2" name="Freeform: Shape 74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3" name="Isosceles Triangle 76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AAA0CB9F-57DC-644F-9BDF-DF7C566EA4DE}"/>
              </a:ext>
            </a:extLst>
          </p:cNvPr>
          <p:cNvSpPr txBox="1"/>
          <p:nvPr/>
        </p:nvSpPr>
        <p:spPr>
          <a:xfrm>
            <a:off x="1772793" y="2101461"/>
            <a:ext cx="3618284" cy="25505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Hồ</a:t>
            </a:r>
            <a:r>
              <a:rPr lang="en-US" altLang="zh-CN" sz="55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sơ</a:t>
            </a:r>
            <a:r>
              <a:rPr lang="en-US" altLang="zh-CN" sz="55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55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nổi</a:t>
            </a:r>
            <a:r>
              <a:rPr lang="en-US" altLang="zh-CN" sz="55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tiếng</a:t>
            </a:r>
            <a:endParaRPr lang="en-US" altLang="zh-CN" sz="55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218" name="Picture 2" descr="Nhật ký Nguyên Hồng”- nhiều bí mật được tiết lộ">
            <a:extLst>
              <a:ext uri="{FF2B5EF4-FFF2-40B4-BE49-F238E27FC236}">
                <a16:creationId xmlns:a16="http://schemas.microsoft.com/office/drawing/2014/main" id="{6B7B715B-4514-EB46-8A9B-BDF58740A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6506" y="413453"/>
            <a:ext cx="3977025" cy="6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8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574D71B-7917-4BD7-887C-1D652DB0DF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605660" y="145634"/>
            <a:ext cx="1715478" cy="6926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guyên Hồng và những trang văn khóc cho những kiếp người cùng khổ -  Revelogue">
            <a:extLst>
              <a:ext uri="{FF2B5EF4-FFF2-40B4-BE49-F238E27FC236}">
                <a16:creationId xmlns:a16="http://schemas.microsoft.com/office/drawing/2014/main" id="{68734A3C-636E-D047-AE21-843467A22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171"/>
          <a:stretch/>
        </p:blipFill>
        <p:spPr bwMode="auto">
          <a:xfrm>
            <a:off x="997734" y="538941"/>
            <a:ext cx="5498555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0788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77D58FF4-7891-D345-91EC-8B82A9AE3F0C}"/>
              </a:ext>
            </a:extLst>
          </p:cNvPr>
          <p:cNvSpPr txBox="1"/>
          <p:nvPr/>
        </p:nvSpPr>
        <p:spPr>
          <a:xfrm>
            <a:off x="7733560" y="1811340"/>
            <a:ext cx="4127568" cy="3979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(1918 – 1982)</a:t>
            </a:r>
          </a:p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Hồng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Nam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76C6257A-FAAA-124E-A004-07966CE85AAF}"/>
              </a:ext>
            </a:extLst>
          </p:cNvPr>
          <p:cNvSpPr txBox="1"/>
          <p:nvPr/>
        </p:nvSpPr>
        <p:spPr>
          <a:xfrm>
            <a:off x="7284243" y="538941"/>
            <a:ext cx="43638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Tác giả</a:t>
            </a:r>
          </a:p>
        </p:txBody>
      </p:sp>
    </p:spTree>
    <p:extLst>
      <p:ext uri="{BB962C8B-B14F-4D97-AF65-F5344CB8AC3E}">
        <p14:creationId xmlns:p14="http://schemas.microsoft.com/office/powerpoint/2010/main" val="235189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hân 100 năm ngày sinh nhà văn Nguyên Hồng 5-11 (1918 - 2018): Người về ấp  Cầu Đen |=&amp;gt; Đăng trên báo Bắc Giang">
            <a:extLst>
              <a:ext uri="{FF2B5EF4-FFF2-40B4-BE49-F238E27FC236}">
                <a16:creationId xmlns:a16="http://schemas.microsoft.com/office/drawing/2014/main" id="{0E422AA8-B981-7C43-8189-C4AF90A2F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035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A7DE067D-21BF-594B-8F7C-8387BAD6FC01}"/>
              </a:ext>
            </a:extLst>
          </p:cNvPr>
          <p:cNvSpPr txBox="1"/>
          <p:nvPr/>
        </p:nvSpPr>
        <p:spPr>
          <a:xfrm>
            <a:off x="779775" y="2186367"/>
            <a:ext cx="5038636" cy="44740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thuyết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kí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thuyết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Phong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giàu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chất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trữ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dạt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dào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D673111A-7CDA-AD4B-A622-B78B8B2C4D83}"/>
              </a:ext>
            </a:extLst>
          </p:cNvPr>
          <p:cNvSpPr txBox="1"/>
          <p:nvPr/>
        </p:nvSpPr>
        <p:spPr>
          <a:xfrm>
            <a:off x="598918" y="1083484"/>
            <a:ext cx="43638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 nghiệp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F0C2CB4B-3A08-3F4B-A392-FC9B02312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0" y="2304225"/>
            <a:ext cx="505744" cy="47530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7A53F11-76B7-1648-A98F-FF74510DE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5" y="3544090"/>
            <a:ext cx="505744" cy="47530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AE0EA98-8455-7F45-8ABE-D0E07B306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0" y="4783955"/>
            <a:ext cx="505744" cy="4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成长教育教学通用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2068</Words>
  <Application>Microsoft Office PowerPoint</Application>
  <PresentationFormat>Widescreen</PresentationFormat>
  <Paragraphs>315</Paragraphs>
  <Slides>45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Adobe 黑体 Std R</vt:lpstr>
      <vt:lpstr>Agency FB</vt:lpstr>
      <vt:lpstr>微软雅黑</vt:lpstr>
      <vt:lpstr>Microsoft YaHei Light</vt:lpstr>
      <vt:lpstr>SimSun</vt:lpstr>
      <vt:lpstr>SimSun</vt:lpstr>
      <vt:lpstr>方正大黑简体</vt:lpstr>
      <vt:lpstr>萝莉体 第二版</vt:lpstr>
      <vt:lpstr>Arial</vt:lpstr>
      <vt:lpstr>Calibri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情缘素材：https://haosc.taobao.com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儿童成长教育教学通用课件PPT模板</dc:title>
  <cp:lastModifiedBy>Admin</cp:lastModifiedBy>
  <cp:revision>25</cp:revision>
  <dcterms:created xsi:type="dcterms:W3CDTF">2015-05-05T08:02:00Z</dcterms:created>
  <dcterms:modified xsi:type="dcterms:W3CDTF">2023-07-22T08:26:13Z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