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1" r:id="rId2"/>
    <p:sldId id="292" r:id="rId3"/>
    <p:sldId id="275" r:id="rId4"/>
    <p:sldId id="293" r:id="rId5"/>
    <p:sldId id="294" r:id="rId6"/>
    <p:sldId id="295" r:id="rId7"/>
    <p:sldId id="297" r:id="rId8"/>
    <p:sldId id="298" r:id="rId9"/>
    <p:sldId id="299" r:id="rId10"/>
    <p:sldId id="300" r:id="rId11"/>
    <p:sldId id="301" r:id="rId12"/>
    <p:sldId id="302" r:id="rId13"/>
    <p:sldId id="303" r:id="rId14"/>
    <p:sldId id="304" r:id="rId15"/>
    <p:sldId id="305"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E8E8E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0.tm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5.tm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tmp"/></Relationships>
</file>

<file path=ppt/slides/_rels/slide2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Oval 11"/>
          <p:cNvSpPr/>
          <p:nvPr/>
        </p:nvSpPr>
        <p:spPr bwMode="auto">
          <a:xfrm>
            <a:off x="3254375" y="4114777"/>
            <a:ext cx="3168650" cy="3490936"/>
          </a:xfrm>
          <a:prstGeom prst="ellipse">
            <a:avLst/>
          </a:prstGeom>
          <a:solidFill>
            <a:schemeClr val="bg2">
              <a:lumMod val="60000"/>
              <a:lumOff val="40000"/>
            </a:schemeClr>
          </a:solidFill>
          <a:ln w="76200" cap="flat" cmpd="sng" algn="ctr">
            <a:solidFill>
              <a:srgbClr val="66FF66"/>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13" name="Oval 12"/>
          <p:cNvSpPr>
            <a:spLocks noChangeArrowheads="1"/>
          </p:cNvSpPr>
          <p:nvPr/>
        </p:nvSpPr>
        <p:spPr bwMode="auto">
          <a:xfrm>
            <a:off x="3434074" y="4232763"/>
            <a:ext cx="2745404" cy="3071003"/>
          </a:xfrm>
          <a:prstGeom prst="ellipse">
            <a:avLst/>
          </a:prstGeom>
          <a:solidFill>
            <a:srgbClr val="168836"/>
          </a:solidFill>
          <a:ln w="9525" algn="ctr">
            <a:solidFill>
              <a:srgbClr val="66FF66"/>
            </a:solidFill>
            <a:round/>
            <a:headEnd/>
            <a:tailEn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b="1" i="1">
              <a:solidFill>
                <a:srgbClr val="006600"/>
              </a:solidFill>
              <a:latin typeface=".VnTime" panose="020B7200000000000000" pitchFamily="34" charset="0"/>
            </a:endParaRPr>
          </a:p>
        </p:txBody>
      </p:sp>
      <p:sp>
        <p:nvSpPr>
          <p:cNvPr id="14" name="Block Arc 13"/>
          <p:cNvSpPr/>
          <p:nvPr/>
        </p:nvSpPr>
        <p:spPr bwMode="auto">
          <a:xfrm rot="265723">
            <a:off x="2847975" y="3852863"/>
            <a:ext cx="3981450" cy="4492625"/>
          </a:xfrm>
          <a:prstGeom prst="blockArc">
            <a:avLst>
              <a:gd name="adj1" fmla="val 10800000"/>
              <a:gd name="adj2" fmla="val 20441586"/>
              <a:gd name="adj3" fmla="val 2728"/>
            </a:avLst>
          </a:prstGeom>
          <a:gradFill>
            <a:gsLst>
              <a:gs pos="0">
                <a:srgbClr val="FF0000"/>
              </a:gs>
              <a:gs pos="23000">
                <a:srgbClr val="002060"/>
              </a:gs>
              <a:gs pos="87000">
                <a:srgbClr val="92D050"/>
              </a:gs>
              <a:gs pos="51000">
                <a:srgbClr val="B25161"/>
              </a:gs>
              <a:gs pos="68000">
                <a:srgbClr val="F37121"/>
              </a:gs>
            </a:gsLst>
            <a:lin ang="5400000" scaled="1"/>
          </a:grad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grpSp>
        <p:nvGrpSpPr>
          <p:cNvPr id="17" name="Group 16"/>
          <p:cNvGrpSpPr/>
          <p:nvPr/>
        </p:nvGrpSpPr>
        <p:grpSpPr>
          <a:xfrm>
            <a:off x="2680421" y="5620001"/>
            <a:ext cx="576064" cy="514541"/>
            <a:chOff x="3419872" y="466187"/>
            <a:chExt cx="3168352" cy="3240360"/>
          </a:xfrm>
          <a:solidFill>
            <a:srgbClr val="FF0000"/>
          </a:solidFill>
        </p:grpSpPr>
        <p:sp>
          <p:nvSpPr>
            <p:cNvPr id="15" name="Oval 14"/>
            <p:cNvSpPr/>
            <p:nvPr/>
          </p:nvSpPr>
          <p:spPr bwMode="auto">
            <a:xfrm>
              <a:off x="3419872" y="466187"/>
              <a:ext cx="3168352" cy="3240360"/>
            </a:xfrm>
            <a:prstGeom prst="ellipse">
              <a:avLst/>
            </a:prstGeom>
            <a:grpFill/>
            <a:ln w="76200" cap="flat" cmpd="sng" algn="ctr">
              <a:solidFill>
                <a:srgbClr val="FF000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16" name="Oval 15"/>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18" name="Group 17"/>
          <p:cNvGrpSpPr/>
          <p:nvPr/>
        </p:nvGrpSpPr>
        <p:grpSpPr>
          <a:xfrm>
            <a:off x="3146387" y="4251850"/>
            <a:ext cx="576064" cy="514541"/>
            <a:chOff x="3419872" y="466187"/>
            <a:chExt cx="3168352" cy="3240360"/>
          </a:xfrm>
          <a:solidFill>
            <a:srgbClr val="0070C0"/>
          </a:solidFill>
        </p:grpSpPr>
        <p:sp>
          <p:nvSpPr>
            <p:cNvPr id="19" name="Oval 18"/>
            <p:cNvSpPr/>
            <p:nvPr/>
          </p:nvSpPr>
          <p:spPr bwMode="auto">
            <a:xfrm>
              <a:off x="3419872" y="466187"/>
              <a:ext cx="3168352" cy="3240360"/>
            </a:xfrm>
            <a:prstGeom prst="ellipse">
              <a:avLst/>
            </a:prstGeom>
            <a:grpFill/>
            <a:ln w="76200" cap="flat" cmpd="sng" algn="ctr">
              <a:solidFill>
                <a:srgbClr val="00206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0" name="Oval 19"/>
            <p:cNvSpPr/>
            <p:nvPr/>
          </p:nvSpPr>
          <p:spPr bwMode="auto">
            <a:xfrm>
              <a:off x="3779911" y="754219"/>
              <a:ext cx="2448272" cy="2448272"/>
            </a:xfrm>
            <a:prstGeom prst="ellipse">
              <a:avLst/>
            </a:prstGeom>
            <a:solidFill>
              <a:srgbClr val="002060"/>
            </a:solid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1" name="Group 20"/>
          <p:cNvGrpSpPr/>
          <p:nvPr/>
        </p:nvGrpSpPr>
        <p:grpSpPr>
          <a:xfrm>
            <a:off x="4644008" y="3634539"/>
            <a:ext cx="576064" cy="514541"/>
            <a:chOff x="3419872" y="466187"/>
            <a:chExt cx="3168352" cy="3240360"/>
          </a:xfrm>
          <a:solidFill>
            <a:srgbClr val="7030A0"/>
          </a:solidFill>
        </p:grpSpPr>
        <p:sp>
          <p:nvSpPr>
            <p:cNvPr id="22" name="Oval 21"/>
            <p:cNvSpPr/>
            <p:nvPr/>
          </p:nvSpPr>
          <p:spPr bwMode="auto">
            <a:xfrm>
              <a:off x="3419872" y="466187"/>
              <a:ext cx="3168352" cy="3240360"/>
            </a:xfrm>
            <a:prstGeom prst="ellipse">
              <a:avLst/>
            </a:prstGeom>
            <a:grpFill/>
            <a:ln w="76200" cap="flat" cmpd="sng" algn="ctr">
              <a:solidFill>
                <a:srgbClr val="7030A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3" name="Oval 22"/>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4" name="Group 23"/>
          <p:cNvGrpSpPr/>
          <p:nvPr/>
        </p:nvGrpSpPr>
        <p:grpSpPr>
          <a:xfrm>
            <a:off x="6492672" y="5362730"/>
            <a:ext cx="576064" cy="514541"/>
            <a:chOff x="3419872" y="466187"/>
            <a:chExt cx="3168352" cy="3240360"/>
          </a:xfrm>
          <a:solidFill>
            <a:srgbClr val="92D050"/>
          </a:solidFill>
        </p:grpSpPr>
        <p:sp>
          <p:nvSpPr>
            <p:cNvPr id="25" name="Oval 24"/>
            <p:cNvSpPr/>
            <p:nvPr/>
          </p:nvSpPr>
          <p:spPr bwMode="auto">
            <a:xfrm>
              <a:off x="3419872" y="466187"/>
              <a:ext cx="3168352" cy="3240360"/>
            </a:xfrm>
            <a:prstGeom prst="ellipse">
              <a:avLst/>
            </a:prstGeom>
            <a:grpFill/>
            <a:ln w="76200" cap="flat" cmpd="sng" algn="ctr">
              <a:solidFill>
                <a:srgbClr val="92D05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6" name="Oval 25"/>
            <p:cNvSpPr/>
            <p:nvPr/>
          </p:nvSpPr>
          <p:spPr bwMode="auto">
            <a:xfrm>
              <a:off x="3779911" y="754219"/>
              <a:ext cx="2448272" cy="2448272"/>
            </a:xfrm>
            <a:prstGeom prst="ellipse">
              <a:avLst/>
            </a:prstGeom>
            <a:grpFill/>
            <a:ln w="95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8" name="Group 27"/>
          <p:cNvGrpSpPr/>
          <p:nvPr/>
        </p:nvGrpSpPr>
        <p:grpSpPr>
          <a:xfrm>
            <a:off x="5916608" y="4251850"/>
            <a:ext cx="576064" cy="514541"/>
            <a:chOff x="3419872" y="466187"/>
            <a:chExt cx="3168352" cy="3240360"/>
          </a:xfrm>
          <a:solidFill>
            <a:srgbClr val="F37121"/>
          </a:solidFill>
        </p:grpSpPr>
        <p:sp>
          <p:nvSpPr>
            <p:cNvPr id="29" name="Oval 28"/>
            <p:cNvSpPr/>
            <p:nvPr/>
          </p:nvSpPr>
          <p:spPr bwMode="auto">
            <a:xfrm>
              <a:off x="3419872" y="466187"/>
              <a:ext cx="3168352" cy="3240360"/>
            </a:xfrm>
            <a:prstGeom prst="ellipse">
              <a:avLst/>
            </a:prstGeom>
            <a:grpFill/>
            <a:ln w="76200" cap="flat" cmpd="sng" algn="ctr">
              <a:solidFill>
                <a:srgbClr val="F37121"/>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30" name="Oval 29"/>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33" name="Group 32"/>
          <p:cNvGrpSpPr>
            <a:grpSpLocks/>
          </p:cNvGrpSpPr>
          <p:nvPr/>
        </p:nvGrpSpPr>
        <p:grpSpPr bwMode="auto">
          <a:xfrm>
            <a:off x="574675" y="2593975"/>
            <a:ext cx="908050" cy="2224088"/>
            <a:chOff x="3566966" y="1385664"/>
            <a:chExt cx="908100" cy="2223707"/>
          </a:xfrm>
          <a:solidFill>
            <a:srgbClr val="66FF66"/>
          </a:solidFill>
        </p:grpSpPr>
        <p:sp>
          <p:nvSpPr>
            <p:cNvPr id="32" name="Trapezoid 31"/>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34" name="Oval 33"/>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35" name="Group 34"/>
          <p:cNvGrpSpPr>
            <a:grpSpLocks/>
          </p:cNvGrpSpPr>
          <p:nvPr/>
        </p:nvGrpSpPr>
        <p:grpSpPr bwMode="auto">
          <a:xfrm>
            <a:off x="1781969" y="1041877"/>
            <a:ext cx="908050" cy="2304843"/>
            <a:chOff x="3610624" y="1304922"/>
            <a:chExt cx="908100" cy="2304449"/>
          </a:xfrm>
          <a:solidFill>
            <a:srgbClr val="7C913C"/>
          </a:solidFill>
        </p:grpSpPr>
        <p:sp>
          <p:nvSpPr>
            <p:cNvPr id="36" name="Trapezoid 35"/>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37" name="Oval 36"/>
            <p:cNvSpPr/>
            <p:nvPr/>
          </p:nvSpPr>
          <p:spPr bwMode="auto">
            <a:xfrm>
              <a:off x="3610624" y="1304922"/>
              <a:ext cx="908100" cy="1876343"/>
            </a:xfrm>
            <a:prstGeom prst="ellipse">
              <a:avLst/>
            </a:prstGeom>
            <a:solidFill>
              <a:srgbClr val="E4B3CC"/>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38" name="Group 37"/>
          <p:cNvGrpSpPr>
            <a:grpSpLocks/>
          </p:cNvGrpSpPr>
          <p:nvPr/>
        </p:nvGrpSpPr>
        <p:grpSpPr bwMode="auto">
          <a:xfrm>
            <a:off x="7826375" y="1844675"/>
            <a:ext cx="908050" cy="2224088"/>
            <a:chOff x="3566966" y="1385664"/>
            <a:chExt cx="908100" cy="2223707"/>
          </a:xfrm>
          <a:solidFill>
            <a:srgbClr val="C43D70"/>
          </a:solidFill>
        </p:grpSpPr>
        <p:sp>
          <p:nvSpPr>
            <p:cNvPr id="39" name="Trapezoid 38"/>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40" name="Oval 39"/>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41" name="Group 40"/>
          <p:cNvGrpSpPr>
            <a:grpSpLocks/>
          </p:cNvGrpSpPr>
          <p:nvPr/>
        </p:nvGrpSpPr>
        <p:grpSpPr bwMode="auto">
          <a:xfrm>
            <a:off x="4478338" y="515938"/>
            <a:ext cx="908050" cy="2222500"/>
            <a:chOff x="3566966" y="1385664"/>
            <a:chExt cx="908100" cy="2223707"/>
          </a:xfrm>
          <a:solidFill>
            <a:srgbClr val="EA1D18"/>
          </a:solidFill>
        </p:grpSpPr>
        <p:sp>
          <p:nvSpPr>
            <p:cNvPr id="42" name="Trapezoid 41"/>
            <p:cNvSpPr/>
            <p:nvPr/>
          </p:nvSpPr>
          <p:spPr bwMode="auto">
            <a:xfrm>
              <a:off x="3765414" y="3228164"/>
              <a:ext cx="511203" cy="381207"/>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43" name="Oval 42"/>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sp>
        <p:nvSpPr>
          <p:cNvPr id="50" name="Freeform 49"/>
          <p:cNvSpPr>
            <a:spLocks/>
          </p:cNvSpPr>
          <p:nvPr/>
        </p:nvSpPr>
        <p:spPr bwMode="auto">
          <a:xfrm>
            <a:off x="1071563" y="4843463"/>
            <a:ext cx="1573212" cy="1052512"/>
          </a:xfrm>
          <a:custGeom>
            <a:avLst/>
            <a:gdLst>
              <a:gd name="T0" fmla="*/ 1572948 w 1572948"/>
              <a:gd name="T1" fmla="*/ 1052253 h 1052253"/>
              <a:gd name="T2" fmla="*/ 503803 w 1572948"/>
              <a:gd name="T3" fmla="*/ 827170 h 1052253"/>
              <a:gd name="T4" fmla="*/ 53637 w 1572948"/>
              <a:gd name="T5" fmla="*/ 81583 h 1052253"/>
              <a:gd name="T6" fmla="*/ 25502 w 1572948"/>
              <a:gd name="T7" fmla="*/ 53447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1"/>
          <p:cNvSpPr/>
          <p:nvPr/>
        </p:nvSpPr>
        <p:spPr bwMode="auto">
          <a:xfrm>
            <a:off x="2124075" y="3308350"/>
            <a:ext cx="1131888" cy="1071563"/>
          </a:xfrm>
          <a:custGeom>
            <a:avLst/>
            <a:gdLst>
              <a:gd name="connsiteX0" fmla="*/ 1572948 w 1572948"/>
              <a:gd name="connsiteY0" fmla="*/ 1052253 h 1052253"/>
              <a:gd name="connsiteX1" fmla="*/ 503803 w 1572948"/>
              <a:gd name="connsiteY1" fmla="*/ 827170 h 1052253"/>
              <a:gd name="connsiteX2" fmla="*/ 53637 w 1572948"/>
              <a:gd name="connsiteY2" fmla="*/ 81583 h 1052253"/>
              <a:gd name="connsiteX3" fmla="*/ 25502 w 1572948"/>
              <a:gd name="connsiteY3" fmla="*/ 53447 h 1052253"/>
            </a:gdLst>
            <a:ahLst/>
            <a:cxnLst>
              <a:cxn ang="0">
                <a:pos x="connsiteX0" y="connsiteY0"/>
              </a:cxn>
              <a:cxn ang="0">
                <a:pos x="connsiteX1" y="connsiteY1"/>
              </a:cxn>
              <a:cxn ang="0">
                <a:pos x="connsiteX2" y="connsiteY2"/>
              </a:cxn>
              <a:cxn ang="0">
                <a:pos x="connsiteX3" y="connsiteY3"/>
              </a:cxn>
            </a:cxnLst>
            <a:rect l="l" t="t"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eaLnBrk="1" hangingPunct="1">
              <a:defRPr/>
            </a:pPr>
            <a:endParaRPr lang="vi-VN" sz="2400" b="1" i="1" dirty="0">
              <a:solidFill>
                <a:srgbClr val="006600"/>
              </a:solidFill>
              <a:latin typeface=".VnTime" pitchFamily="34" charset="0"/>
            </a:endParaRPr>
          </a:p>
        </p:txBody>
      </p:sp>
      <p:sp>
        <p:nvSpPr>
          <p:cNvPr id="53" name="Freeform 52"/>
          <p:cNvSpPr>
            <a:spLocks/>
          </p:cNvSpPr>
          <p:nvPr/>
        </p:nvSpPr>
        <p:spPr bwMode="auto">
          <a:xfrm rot="-5400000">
            <a:off x="6968332" y="4183856"/>
            <a:ext cx="1403350" cy="1173163"/>
          </a:xfrm>
          <a:custGeom>
            <a:avLst/>
            <a:gdLst>
              <a:gd name="T0" fmla="*/ 1403785 w 1572948"/>
              <a:gd name="T1" fmla="*/ 1172668 h 1052253"/>
              <a:gd name="T2" fmla="*/ 449621 w 1572948"/>
              <a:gd name="T3" fmla="*/ 921828 h 1052253"/>
              <a:gd name="T4" fmla="*/ 47869 w 1572948"/>
              <a:gd name="T5" fmla="*/ 90919 h 1052253"/>
              <a:gd name="T6" fmla="*/ 22759 w 1572948"/>
              <a:gd name="T7" fmla="*/ 59563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53"/>
          <p:cNvSpPr>
            <a:spLocks/>
          </p:cNvSpPr>
          <p:nvPr/>
        </p:nvSpPr>
        <p:spPr bwMode="auto">
          <a:xfrm rot="-5400000">
            <a:off x="6128545" y="3234531"/>
            <a:ext cx="1147762" cy="955675"/>
          </a:xfrm>
          <a:custGeom>
            <a:avLst/>
            <a:gdLst>
              <a:gd name="T0" fmla="*/ 1146859 w 1572948"/>
              <a:gd name="T1" fmla="*/ 954737 h 1052253"/>
              <a:gd name="T2" fmla="*/ 367330 w 1572948"/>
              <a:gd name="T3" fmla="*/ 750513 h 1052253"/>
              <a:gd name="T4" fmla="*/ 39108 w 1572948"/>
              <a:gd name="T5" fmla="*/ 74022 h 1052253"/>
              <a:gd name="T6" fmla="*/ 18594 w 1572948"/>
              <a:gd name="T7" fmla="*/ 48494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 name="Group 54"/>
          <p:cNvGrpSpPr>
            <a:grpSpLocks/>
          </p:cNvGrpSpPr>
          <p:nvPr/>
        </p:nvGrpSpPr>
        <p:grpSpPr bwMode="auto">
          <a:xfrm>
            <a:off x="6678613" y="1096963"/>
            <a:ext cx="908050" cy="2224087"/>
            <a:chOff x="3566966" y="1385664"/>
            <a:chExt cx="908100" cy="2223707"/>
          </a:xfrm>
        </p:grpSpPr>
        <p:sp>
          <p:nvSpPr>
            <p:cNvPr id="56" name="Trapezoid 55"/>
            <p:cNvSpPr/>
            <p:nvPr/>
          </p:nvSpPr>
          <p:spPr bwMode="auto">
            <a:xfrm>
              <a:off x="3765414" y="3228436"/>
              <a:ext cx="511203" cy="380935"/>
            </a:xfrm>
            <a:prstGeom prst="trapezoid">
              <a:avLst>
                <a:gd name="adj" fmla="val 43471"/>
              </a:avLst>
            </a:prstGeom>
            <a:solidFill>
              <a:srgbClr val="505050"/>
            </a:solid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57" name="Oval 56"/>
            <p:cNvSpPr/>
            <p:nvPr/>
          </p:nvSpPr>
          <p:spPr bwMode="auto">
            <a:xfrm>
              <a:off x="3566966" y="1385664"/>
              <a:ext cx="908100" cy="1876343"/>
            </a:xfrm>
            <a:prstGeom prst="ellipse">
              <a:avLst/>
            </a:prstGeom>
            <a:solidFill>
              <a:srgbClr val="F37121"/>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cxnSp>
        <p:nvCxnSpPr>
          <p:cNvPr id="60" name="Straight Connector 59"/>
          <p:cNvCxnSpPr>
            <a:cxnSpLocks noChangeShapeType="1"/>
            <a:stCxn id="42" idx="2"/>
          </p:cNvCxnSpPr>
          <p:nvPr/>
        </p:nvCxnSpPr>
        <p:spPr bwMode="auto">
          <a:xfrm>
            <a:off x="4932363" y="2738438"/>
            <a:ext cx="0" cy="895350"/>
          </a:xfrm>
          <a:prstGeom prst="line">
            <a:avLst/>
          </a:prstGeom>
          <a:noFill/>
          <a:ln w="9525" algn="ctr">
            <a:solidFill>
              <a:srgbClr val="66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flipH="1">
            <a:off x="3900040" y="4582847"/>
            <a:ext cx="2698583" cy="255454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ea typeface="#9Slide03 Roboto Mono Medium" pitchFamily="2" charset="0"/>
                <a:cs typeface="Times New Roman" panose="02020603050405020304" pitchFamily="18" charset="0"/>
              </a:rPr>
              <a:t>BÀI 8: SỬ DỤNG VÀ BẢO QUẢN TRANG PHỤC</a:t>
            </a:r>
            <a:endParaRPr lang="en-US" sz="3200" b="1" dirty="0">
              <a:solidFill>
                <a:schemeClr val="bg1"/>
              </a:solidFill>
              <a:latin typeface="Times New Roman" panose="02020603050405020304" pitchFamily="18" charset="0"/>
              <a:ea typeface="#9Slide03 Roboto Mono Medium" pitchFamily="2" charset="0"/>
              <a:cs typeface="Times New Roman" panose="02020603050405020304" pitchFamily="18" charset="0"/>
            </a:endParaRPr>
          </a:p>
        </p:txBody>
      </p:sp>
    </p:spTree>
    <p:extLst>
      <p:ext uri="{BB962C8B-B14F-4D97-AF65-F5344CB8AC3E}">
        <p14:creationId xmlns:p14="http://schemas.microsoft.com/office/powerpoint/2010/main" val="198493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750"/>
                                        <p:tgtEl>
                                          <p:spTgt spid="13"/>
                                        </p:tgtEl>
                                      </p:cBhvr>
                                    </p:animEffect>
                                  </p:childTnLst>
                                </p:cTn>
                              </p:par>
                              <p:par>
                                <p:cTn id="11" presetID="1" presetClass="entr" presetSubtype="0" fill="hold" nodeType="withEffect">
                                  <p:stCondLst>
                                    <p:cond delay="0"/>
                                  </p:stCondLst>
                                  <p:childTnLst>
                                    <p:set>
                                      <p:cBhvr>
                                        <p:cTn id="12" dur="1" fill="hold">
                                          <p:stCondLst>
                                            <p:cond delay="1499"/>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1499"/>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1499"/>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3999"/>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1499"/>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1249"/>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1249"/>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1249"/>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1249"/>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54"/>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2000" fill="hold"/>
                                        <p:tgtEl>
                                          <p:spTgt spid="33"/>
                                        </p:tgtEl>
                                        <p:attrNameLst>
                                          <p:attrName>ppt_x</p:attrName>
                                        </p:attrNameLst>
                                      </p:cBhvr>
                                      <p:tavLst>
                                        <p:tav tm="0">
                                          <p:val>
                                            <p:strVal val="#ppt_x"/>
                                          </p:val>
                                        </p:tav>
                                        <p:tav tm="100000">
                                          <p:val>
                                            <p:strVal val="#ppt_x"/>
                                          </p:val>
                                        </p:tav>
                                      </p:tavLst>
                                    </p:anim>
                                    <p:anim calcmode="lin" valueType="num">
                                      <p:cBhvr additive="base">
                                        <p:cTn id="34" dur="20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2000" fill="hold"/>
                                        <p:tgtEl>
                                          <p:spTgt spid="35"/>
                                        </p:tgtEl>
                                        <p:attrNameLst>
                                          <p:attrName>ppt_x</p:attrName>
                                        </p:attrNameLst>
                                      </p:cBhvr>
                                      <p:tavLst>
                                        <p:tav tm="0">
                                          <p:val>
                                            <p:strVal val="#ppt_x"/>
                                          </p:val>
                                        </p:tav>
                                        <p:tav tm="100000">
                                          <p:val>
                                            <p:strVal val="#ppt_x"/>
                                          </p:val>
                                        </p:tav>
                                      </p:tavLst>
                                    </p:anim>
                                    <p:anim calcmode="lin" valueType="num">
                                      <p:cBhvr additive="base">
                                        <p:cTn id="38" dur="20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2000" fill="hold"/>
                                        <p:tgtEl>
                                          <p:spTgt spid="41"/>
                                        </p:tgtEl>
                                        <p:attrNameLst>
                                          <p:attrName>ppt_x</p:attrName>
                                        </p:attrNameLst>
                                      </p:cBhvr>
                                      <p:tavLst>
                                        <p:tav tm="0">
                                          <p:val>
                                            <p:strVal val="#ppt_x"/>
                                          </p:val>
                                        </p:tav>
                                        <p:tav tm="100000">
                                          <p:val>
                                            <p:strVal val="#ppt_x"/>
                                          </p:val>
                                        </p:tav>
                                      </p:tavLst>
                                    </p:anim>
                                    <p:anim calcmode="lin" valueType="num">
                                      <p:cBhvr additive="base">
                                        <p:cTn id="42" dur="20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2000" fill="hold"/>
                                        <p:tgtEl>
                                          <p:spTgt spid="55"/>
                                        </p:tgtEl>
                                        <p:attrNameLst>
                                          <p:attrName>ppt_x</p:attrName>
                                        </p:attrNameLst>
                                      </p:cBhvr>
                                      <p:tavLst>
                                        <p:tav tm="0">
                                          <p:val>
                                            <p:strVal val="#ppt_x"/>
                                          </p:val>
                                        </p:tav>
                                        <p:tav tm="100000">
                                          <p:val>
                                            <p:strVal val="#ppt_x"/>
                                          </p:val>
                                        </p:tav>
                                      </p:tavLst>
                                    </p:anim>
                                    <p:anim calcmode="lin" valueType="num">
                                      <p:cBhvr additive="base">
                                        <p:cTn id="46" dur="20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2000" fill="hold"/>
                                        <p:tgtEl>
                                          <p:spTgt spid="38"/>
                                        </p:tgtEl>
                                        <p:attrNameLst>
                                          <p:attrName>ppt_x</p:attrName>
                                        </p:attrNameLst>
                                      </p:cBhvr>
                                      <p:tavLst>
                                        <p:tav tm="0">
                                          <p:val>
                                            <p:strVal val="#ppt_x"/>
                                          </p:val>
                                        </p:tav>
                                        <p:tav tm="100000">
                                          <p:val>
                                            <p:strVal val="#ppt_x"/>
                                          </p:val>
                                        </p:tav>
                                      </p:tavLst>
                                    </p:anim>
                                    <p:anim calcmode="lin" valueType="num">
                                      <p:cBhvr additive="base">
                                        <p:cTn id="50"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38518" y="1430753"/>
            <a:ext cx="6171882" cy="2369880"/>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trọng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tùy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endParaRPr lang="en-US" sz="2800" dirty="0">
              <a:solidFill>
                <a:srgbClr val="0070C0"/>
              </a:solidFill>
              <a:latin typeface="Times New Roman" panose="02020603050405020304" pitchFamily="18" charset="0"/>
              <a:cs typeface="Times New Roman" panose="02020603050405020304" pitchFamily="18" charset="0"/>
            </a:endParaRPr>
          </a:p>
          <a:p>
            <a:r>
              <a:rPr lang="en-US" dirty="0"/>
              <a:t/>
            </a:r>
            <a:br>
              <a:rPr lang="en-US"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2400" l="53595" r="77996"/>
                    </a14:imgEffect>
                  </a14:imgLayer>
                </a14:imgProps>
              </a:ext>
              <a:ext uri="{28A0092B-C50C-407E-A947-70E740481C1C}">
                <a14:useLocalDpi xmlns:a14="http://schemas.microsoft.com/office/drawing/2010/main" val="0"/>
              </a:ext>
            </a:extLst>
          </a:blip>
          <a:srcRect l="50606" r="18898" b="17258"/>
          <a:stretch/>
        </p:blipFill>
        <p:spPr>
          <a:xfrm>
            <a:off x="6490855" y="1458442"/>
            <a:ext cx="2667000" cy="3941115"/>
          </a:xfrm>
          <a:prstGeom prst="rect">
            <a:avLst/>
          </a:prstGeom>
        </p:spPr>
      </p:pic>
      <p:pic>
        <p:nvPicPr>
          <p:cNvPr id="6" name="Picture 5"/>
          <p:cNvPicPr>
            <a:picLocks noChangeAspect="1"/>
          </p:cNvPicPr>
          <p:nvPr/>
        </p:nvPicPr>
        <p:blipFill>
          <a:blip r:embed="rId5"/>
          <a:stretch>
            <a:fillRect/>
          </a:stretch>
        </p:blipFill>
        <p:spPr>
          <a:xfrm>
            <a:off x="708617" y="2962555"/>
            <a:ext cx="4635531" cy="3478011"/>
          </a:xfrm>
          <a:prstGeom prst="rect">
            <a:avLst/>
          </a:prstGeom>
        </p:spPr>
      </p:pic>
    </p:spTree>
    <p:extLst>
      <p:ext uri="{BB962C8B-B14F-4D97-AF65-F5344CB8AC3E}">
        <p14:creationId xmlns:p14="http://schemas.microsoft.com/office/powerpoint/2010/main" val="93053597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2800767"/>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ở nhà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thoải </a:t>
            </a:r>
            <a:r>
              <a:rPr lang="vi-VN" sz="2800" dirty="0">
                <a:solidFill>
                  <a:srgbClr val="0070C0"/>
                </a:solidFill>
                <a:latin typeface="Times New Roman" panose="02020603050405020304" pitchFamily="18" charset="0"/>
                <a:cs typeface="Times New Roman" panose="02020603050405020304" pitchFamily="18" charset="0"/>
              </a:rPr>
              <a:t>mái thường được may từ vải sợi thiên nhiên</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
        <p:nvSpPr>
          <p:cNvPr id="1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Tree>
    <p:extLst>
      <p:ext uri="{BB962C8B-B14F-4D97-AF65-F5344CB8AC3E}">
        <p14:creationId xmlns:p14="http://schemas.microsoft.com/office/powerpoint/2010/main" val="10939017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70"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dirty="0">
                <a:solidFill>
                  <a:srgbClr val="0070C0"/>
                </a:solidFill>
                <a:latin typeface="Times New Roman" panose="02020603050405020304" pitchFamily="18" charset="0"/>
                <a:ea typeface="+mj-ea"/>
                <a:cs typeface="Times New Roman" panose="02020603050405020304" pitchFamily="18" charset="0"/>
              </a:rPr>
              <a:t>K</a:t>
            </a:r>
            <a:endParaRPr lang="en-US" dirty="0"/>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EC407"/>
                </a:solidFill>
                <a:latin typeface="#9Slide05 Habano" panose="02040603050506020204" pitchFamily="18" charset="0"/>
              </a:rPr>
              <a:t>Khám</a:t>
            </a:r>
            <a:r>
              <a:rPr lang="en-US" sz="3200" b="1" kern="0" dirty="0" smtClean="0">
                <a:solidFill>
                  <a:srgbClr val="FEC407"/>
                </a:solidFill>
                <a:latin typeface="#9Slide05 Habano" panose="02040603050506020204" pitchFamily="18" charset="0"/>
              </a:rPr>
              <a:t> </a:t>
            </a:r>
            <a:r>
              <a:rPr lang="en-US" sz="3200" b="1" kern="0" dirty="0" err="1" smtClean="0">
                <a:solidFill>
                  <a:srgbClr val="FEC407"/>
                </a:solidFill>
                <a:latin typeface="#9Slide05 Habano" panose="02040603050506020204" pitchFamily="18" charset="0"/>
              </a:rPr>
              <a:t>phá</a:t>
            </a:r>
            <a:endParaRPr lang="en-US" sz="3200" b="1" kern="0" dirty="0">
              <a:solidFill>
                <a:srgbClr val="FEC407"/>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Theo </a:t>
            </a:r>
            <a:r>
              <a:rPr lang="en-US" sz="3200" dirty="0" err="1" smtClean="0">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có</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nghĩa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như</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thế</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sinh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đến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trường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659752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754856" y="-174400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496918" y="1182231"/>
            <a:ext cx="7314882" cy="224676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sắc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kiểu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585000" y="2845124"/>
            <a:ext cx="1841402" cy="3860475"/>
          </a:xfrm>
          <a:prstGeom prst="rect">
            <a:avLst/>
          </a:prstGeom>
        </p:spPr>
      </p:pic>
      <p:pic>
        <p:nvPicPr>
          <p:cNvPr id="7" name="Picture 6"/>
          <p:cNvPicPr>
            <a:picLocks noChangeAspect="1"/>
          </p:cNvPicPr>
          <p:nvPr/>
        </p:nvPicPr>
        <p:blipFill>
          <a:blip r:embed="rId5"/>
          <a:stretch>
            <a:fillRect/>
          </a:stretch>
        </p:blipFill>
        <p:spPr>
          <a:xfrm>
            <a:off x="1411604" y="3048000"/>
            <a:ext cx="3846196" cy="3657599"/>
          </a:xfrm>
          <a:prstGeom prst="rect">
            <a:avLst/>
          </a:prstGeom>
        </p:spPr>
      </p:pic>
      <p:sp>
        <p:nvSpPr>
          <p:cNvPr id="11" name="Rectangle 1"/>
          <p:cNvSpPr>
            <a:spLocks noChangeArrowheads="1"/>
          </p:cNvSpPr>
          <p:nvPr/>
        </p:nvSpPr>
        <p:spPr bwMode="auto">
          <a:xfrm>
            <a:off x="232666" y="42866"/>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 name="Rectangle 11"/>
          <p:cNvSpPr>
            <a:spLocks noChangeArrowheads="1"/>
          </p:cNvSpPr>
          <p:nvPr/>
        </p:nvSpPr>
        <p:spPr bwMode="auto">
          <a:xfrm>
            <a:off x="0" y="711200"/>
            <a:ext cx="4259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smtClean="0">
                <a:solidFill>
                  <a:srgbClr val="8DC7B0"/>
                </a:solidFill>
              </a:rPr>
              <a:t>phục</a:t>
            </a:r>
            <a:endParaRPr lang="en-US" sz="2800" dirty="0">
              <a:solidFill>
                <a:srgbClr val="8DC7B0"/>
              </a:solidFill>
            </a:endParaRPr>
          </a:p>
        </p:txBody>
      </p:sp>
    </p:spTree>
    <p:extLst>
      <p:ext uri="{BB962C8B-B14F-4D97-AF65-F5344CB8AC3E}">
        <p14:creationId xmlns:p14="http://schemas.microsoft.com/office/powerpoint/2010/main" val="154470735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44181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P</a:t>
            </a:r>
            <a:r>
              <a:rPr lang="en-US" sz="2800" dirty="0" err="1" smtClean="0">
                <a:solidFill>
                  <a:srgbClr val="0070C0"/>
                </a:solidFill>
                <a:latin typeface="Times New Roman" panose="02020603050405020304" pitchFamily="18" charset="0"/>
                <a:cs typeface="Times New Roman" panose="02020603050405020304" pitchFamily="18" charset="0"/>
              </a:rPr>
              <a:t>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11324"/>
          <a:stretch/>
        </p:blipFill>
        <p:spPr>
          <a:xfrm>
            <a:off x="838519" y="2741768"/>
            <a:ext cx="3276282" cy="3286127"/>
          </a:xfrm>
          <a:prstGeom prst="rect">
            <a:avLst/>
          </a:prstGeom>
        </p:spPr>
      </p:pic>
      <p:pic>
        <p:nvPicPr>
          <p:cNvPr id="2" name="Picture 1"/>
          <p:cNvPicPr>
            <a:picLocks noChangeAspect="1"/>
          </p:cNvPicPr>
          <p:nvPr/>
        </p:nvPicPr>
        <p:blipFill>
          <a:blip r:embed="rId4"/>
          <a:stretch>
            <a:fillRect/>
          </a:stretch>
        </p:blipFill>
        <p:spPr>
          <a:xfrm>
            <a:off x="4612006" y="2741767"/>
            <a:ext cx="3998593" cy="3286127"/>
          </a:xfrm>
          <a:prstGeom prst="rect">
            <a:avLst/>
          </a:prstGeom>
        </p:spPr>
      </p:pic>
      <p:sp>
        <p:nvSpPr>
          <p:cNvPr id="12" name="Rectangle 1"/>
          <p:cNvSpPr>
            <a:spLocks noChangeArrowheads="1"/>
          </p:cNvSpPr>
          <p:nvPr/>
        </p:nvSpPr>
        <p:spPr bwMode="auto">
          <a:xfrm>
            <a:off x="231494" y="11156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26806160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7919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291141" y="740859"/>
            <a:ext cx="42274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a:solidFill>
                  <a:srgbClr val="8DC7B0"/>
                </a:solidFill>
              </a:rPr>
              <a:t>C</a:t>
            </a:r>
            <a:r>
              <a:rPr lang="en-US" sz="2800" dirty="0" err="1" smtClean="0">
                <a:solidFill>
                  <a:srgbClr val="8DC7B0"/>
                </a:solidFill>
              </a:rPr>
              <a:t>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105400" y="2499812"/>
            <a:ext cx="3703146" cy="2642254"/>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0" b="100000" l="5895" r="93895"/>
                    </a14:imgEffect>
                  </a14:imgLayer>
                </a14:imgProps>
              </a:ext>
              <a:ext uri="{28A0092B-C50C-407E-A947-70E740481C1C}">
                <a14:useLocalDpi xmlns:a14="http://schemas.microsoft.com/office/drawing/2010/main" val="0"/>
              </a:ext>
            </a:extLst>
          </a:blip>
          <a:stretch>
            <a:fillRect/>
          </a:stretch>
        </p:blipFill>
        <p:spPr>
          <a:xfrm>
            <a:off x="161136" y="2117944"/>
            <a:ext cx="4525006" cy="3886742"/>
          </a:xfrm>
          <a:prstGeom prst="rect">
            <a:avLst/>
          </a:prstGeom>
        </p:spPr>
      </p:pic>
      <p:sp>
        <p:nvSpPr>
          <p:cNvPr id="11" name="Rectangle 1"/>
          <p:cNvSpPr>
            <a:spLocks noChangeArrowheads="1"/>
          </p:cNvSpPr>
          <p:nvPr/>
        </p:nvSpPr>
        <p:spPr bwMode="auto">
          <a:xfrm>
            <a:off x="159695" y="18390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00222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170429" y="-1313297"/>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Sắc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chỉnh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đậm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nhạt</a:t>
            </a:r>
            <a:r>
              <a:rPr lang="en-US" sz="3200" dirty="0">
                <a:solidFill>
                  <a:srgbClr val="0070C0"/>
                </a:solidFill>
                <a:latin typeface="Times New Roman" panose="02020603050405020304" pitchFamily="18" charset="0"/>
                <a:ea typeface="+mj-ea"/>
                <a:cs typeface="Times New Roman" panose="02020603050405020304" pitchFamily="18" charset="0"/>
              </a:rPr>
              <a:t> hay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từng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màu</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3756" b="100000" l="5085" r="97881"/>
                    </a14:imgEffect>
                  </a14:imgLayer>
                </a14:imgProps>
              </a:ext>
            </a:extLst>
          </a:blip>
          <a:stretch>
            <a:fillRect/>
          </a:stretch>
        </p:blipFill>
        <p:spPr>
          <a:xfrm>
            <a:off x="114300" y="2252902"/>
            <a:ext cx="4343400" cy="3833573"/>
          </a:xfrm>
          <a:prstGeom prst="rect">
            <a:avLst/>
          </a:prstGeom>
        </p:spPr>
      </p:pic>
      <p:pic>
        <p:nvPicPr>
          <p:cNvPr id="5" name="Picture 4"/>
          <p:cNvPicPr>
            <a:picLocks noChangeAspect="1"/>
          </p:cNvPicPr>
          <p:nvPr/>
        </p:nvPicPr>
        <p:blipFill>
          <a:blip r:embed="rId5"/>
          <a:stretch>
            <a:fillRect/>
          </a:stretch>
        </p:blipFill>
        <p:spPr>
          <a:xfrm>
            <a:off x="4457700" y="2700604"/>
            <a:ext cx="4084502" cy="2941398"/>
          </a:xfrm>
          <a:prstGeom prst="rect">
            <a:avLst/>
          </a:prstGeom>
        </p:spPr>
      </p:pic>
    </p:spTree>
    <p:extLst>
      <p:ext uri="{BB962C8B-B14F-4D97-AF65-F5344CB8AC3E}">
        <p14:creationId xmlns:p14="http://schemas.microsoft.com/office/powerpoint/2010/main" val="988807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969170"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956874"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Trong</a:t>
            </a:r>
            <a:r>
              <a:rPr lang="en-US" sz="2800" b="1" dirty="0" smtClean="0">
                <a:solidFill>
                  <a:srgbClr val="339966"/>
                </a:solidFill>
              </a:rPr>
              <a:t> </a:t>
            </a:r>
            <a:r>
              <a:rPr lang="en-US" sz="2800" b="1" dirty="0" err="1">
                <a:solidFill>
                  <a:srgbClr val="339966"/>
                </a:solidFill>
              </a:rPr>
              <a:t>hình</a:t>
            </a:r>
            <a:r>
              <a:rPr lang="en-US" sz="2800" b="1" dirty="0">
                <a:solidFill>
                  <a:srgbClr val="339966"/>
                </a:solidFill>
              </a:rPr>
              <a:t> 8.5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tổng</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màu</a:t>
            </a:r>
            <a:r>
              <a:rPr lang="en-US" sz="2800" b="1" dirty="0">
                <a:solidFill>
                  <a:srgbClr val="339966"/>
                </a:solidFill>
              </a:rPr>
              <a:t>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nguyên</a:t>
            </a:r>
            <a:r>
              <a:rPr lang="en-US" sz="2800" b="1" dirty="0">
                <a:solidFill>
                  <a:srgbClr val="339966"/>
                </a:solidFill>
              </a:rPr>
              <a:t> </a:t>
            </a:r>
            <a:r>
              <a:rPr lang="en-US" sz="2800" b="1" dirty="0" err="1">
                <a:solidFill>
                  <a:srgbClr val="339966"/>
                </a:solidFill>
              </a:rPr>
              <a:t>tắc</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 </a:t>
            </a:r>
            <a:endParaRPr lang="en-US" sz="2800" b="1" dirty="0">
              <a:solidFill>
                <a:srgbClr val="339966"/>
              </a:solidFill>
            </a:endParaRPr>
          </a:p>
        </p:txBody>
      </p:sp>
      <p:pic>
        <p:nvPicPr>
          <p:cNvPr id="7" name="Picture 6"/>
          <p:cNvPicPr>
            <a:picLocks noChangeAspect="1"/>
          </p:cNvPicPr>
          <p:nvPr/>
        </p:nvPicPr>
        <p:blipFill rotWithShape="1">
          <a:blip r:embed="rId4"/>
          <a:srcRect b="10071"/>
          <a:stretch/>
        </p:blipFill>
        <p:spPr>
          <a:xfrm>
            <a:off x="482952" y="2049613"/>
            <a:ext cx="8303472" cy="4082483"/>
          </a:xfrm>
          <a:prstGeom prst="rect">
            <a:avLst/>
          </a:prstGeom>
        </p:spPr>
      </p:pic>
    </p:spTree>
    <p:extLst>
      <p:ext uri="{BB962C8B-B14F-4D97-AF65-F5344CB8AC3E}">
        <p14:creationId xmlns:p14="http://schemas.microsoft.com/office/powerpoint/2010/main" val="40737845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cần</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bản</a:t>
            </a:r>
            <a:r>
              <a:rPr lang="en-US" sz="2800" b="1" dirty="0">
                <a:solidFill>
                  <a:srgbClr val="339966"/>
                </a:solidFill>
              </a:rPr>
              <a:t> </a:t>
            </a:r>
            <a:r>
              <a:rPr lang="en-US" sz="2800" b="1" dirty="0" err="1">
                <a:solidFill>
                  <a:srgbClr val="339966"/>
                </a:solidFill>
              </a:rPr>
              <a:t>thân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đi</a:t>
            </a:r>
            <a:r>
              <a:rPr lang="en-US" sz="2800" b="1" dirty="0">
                <a:solidFill>
                  <a:srgbClr val="339966"/>
                </a:solidFill>
              </a:rPr>
              <a:t> du </a:t>
            </a:r>
            <a:r>
              <a:rPr lang="en-US" sz="2800" b="1" dirty="0" err="1">
                <a:solidFill>
                  <a:srgbClr val="339966"/>
                </a:solidFill>
              </a:rPr>
              <a:t>lịch</a:t>
            </a:r>
            <a:r>
              <a:rPr lang="en-US" sz="2800" b="1" dirty="0">
                <a:solidFill>
                  <a:srgbClr val="339966"/>
                </a:solidFill>
              </a:rPr>
              <a:t> </a:t>
            </a:r>
            <a:r>
              <a:rPr lang="en-US" sz="2800" b="1" dirty="0" err="1">
                <a:solidFill>
                  <a:srgbClr val="339966"/>
                </a:solidFill>
              </a:rPr>
              <a:t>cùng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trong</a:t>
            </a:r>
            <a:r>
              <a:rPr lang="en-US" sz="2800" b="1" dirty="0">
                <a:solidFill>
                  <a:srgbClr val="339966"/>
                </a:solidFill>
              </a:rPr>
              <a:t> 3 </a:t>
            </a:r>
            <a:r>
              <a:rPr lang="en-US" sz="2800" b="1" dirty="0" err="1">
                <a:solidFill>
                  <a:srgbClr val="339966"/>
                </a:solidFill>
              </a:rPr>
              <a:t>ngày</a:t>
            </a:r>
            <a:r>
              <a:rPr lang="en-US" sz="2800" b="1" dirty="0">
                <a:solidFill>
                  <a:srgbClr val="339966"/>
                </a:solidFill>
              </a:rPr>
              <a:t> ở </a:t>
            </a:r>
            <a:r>
              <a:rPr lang="en-US" sz="2800" b="1" dirty="0" err="1">
                <a:solidFill>
                  <a:srgbClr val="339966"/>
                </a:solidFill>
              </a:rPr>
              <a:t>vùng</a:t>
            </a:r>
            <a:r>
              <a:rPr lang="en-US" sz="2800" b="1" dirty="0">
                <a:solidFill>
                  <a:srgbClr val="339966"/>
                </a:solidFill>
              </a:rPr>
              <a:t> </a:t>
            </a:r>
            <a:r>
              <a:rPr lang="en-US" sz="2800" b="1" dirty="0" err="1" smtClean="0">
                <a:solidFill>
                  <a:srgbClr val="339966"/>
                </a:solidFill>
              </a:rPr>
              <a:t>biển</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376009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a:solidFill>
                  <a:srgbClr val="8DC7B0"/>
                </a:solidFill>
              </a:rPr>
              <a:t>sạch</a:t>
            </a:r>
            <a:endParaRPr lang="en-US" altLang="vi-VN" sz="2800" dirty="0">
              <a:solidFill>
                <a:srgbClr val="8DC7B0"/>
              </a:solidFill>
            </a:endParaRPr>
          </a:p>
        </p:txBody>
      </p:sp>
      <p:sp>
        <p:nvSpPr>
          <p:cNvPr id="3" name="Rectangle 2"/>
          <p:cNvSpPr/>
          <p:nvPr/>
        </p:nvSpPr>
        <p:spPr>
          <a:xfrm>
            <a:off x="411062" y="1295400"/>
            <a:ext cx="61718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Gặt ướt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làm sạch quần áo cho nước kết hợp với các loại bột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nước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sử dụng hàng ngày</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Tree>
    <p:extLst>
      <p:ext uri="{BB962C8B-B14F-4D97-AF65-F5344CB8AC3E}">
        <p14:creationId xmlns:p14="http://schemas.microsoft.com/office/powerpoint/2010/main" val="13966287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rgbClr val="0000FF"/>
                </a:solidFill>
                <a:latin typeface=".VnTime" panose="020B7200000000000000" pitchFamily="34" charset="0"/>
              </a:rPr>
              <a:t>-</a:t>
            </a:r>
            <a:r>
              <a:rPr lang="en-US" sz="2800" dirty="0" err="1" smtClean="0">
                <a:solidFill>
                  <a:schemeClr val="hlink"/>
                </a:solidFill>
              </a:rPr>
              <a:t>Lựa</a:t>
            </a:r>
            <a:r>
              <a:rPr lang="en-US" sz="2800" dirty="0" smtClean="0">
                <a:solidFill>
                  <a:schemeClr val="hlink"/>
                </a:solidFill>
              </a:rPr>
              <a:t> </a:t>
            </a:r>
            <a:r>
              <a:rPr lang="en-US" sz="2800" dirty="0" err="1">
                <a:solidFill>
                  <a:schemeClr val="hlink"/>
                </a:solidFill>
              </a:rPr>
              <a:t>chọn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smtClean="0">
                <a:solidFill>
                  <a:schemeClr val="hlink"/>
                </a:solidFill>
              </a:rPr>
              <a:t>phù</a:t>
            </a:r>
            <a:r>
              <a:rPr lang="en-US" sz="2800" dirty="0" smtClean="0">
                <a:solidFill>
                  <a:schemeClr val="hlink"/>
                </a:solidFill>
              </a:rPr>
              <a:t> </a:t>
            </a:r>
            <a:r>
              <a:rPr lang="en-US" sz="2800" dirty="0" err="1" smtClean="0">
                <a:solidFill>
                  <a:schemeClr val="hlink"/>
                </a:solidFill>
              </a:rPr>
              <a:t>hợp</a:t>
            </a:r>
            <a:r>
              <a:rPr lang="en-US" sz="2800" dirty="0" smtClean="0">
                <a:solidFill>
                  <a:schemeClr val="hlink"/>
                </a:solidFill>
              </a:rPr>
              <a:t> </a:t>
            </a:r>
            <a:r>
              <a:rPr lang="en-US" sz="2800" dirty="0" err="1" smtClean="0">
                <a:solidFill>
                  <a:schemeClr val="hlink"/>
                </a:solidFill>
              </a:rPr>
              <a:t>với</a:t>
            </a:r>
            <a:r>
              <a:rPr lang="en-US" sz="2800" dirty="0" smtClean="0">
                <a:solidFill>
                  <a:schemeClr val="hlink"/>
                </a:solidFill>
              </a:rPr>
              <a:t> </a:t>
            </a:r>
            <a:r>
              <a:rPr lang="en-US" sz="2800" dirty="0" err="1" smtClean="0">
                <a:solidFill>
                  <a:schemeClr val="hlink"/>
                </a:solidFill>
              </a:rPr>
              <a:t>đặc</a:t>
            </a:r>
            <a:r>
              <a:rPr lang="en-US" sz="2800" dirty="0" smtClean="0">
                <a:solidFill>
                  <a:schemeClr val="hlink"/>
                </a:solidFill>
              </a:rPr>
              <a:t> </a:t>
            </a:r>
            <a:r>
              <a:rPr lang="en-US" sz="2800" dirty="0" err="1">
                <a:solidFill>
                  <a:schemeClr val="hlink"/>
                </a:solidFill>
              </a:rPr>
              <a:t>điểm</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sở</a:t>
            </a:r>
            <a:r>
              <a:rPr lang="en-US" sz="2800" dirty="0">
                <a:solidFill>
                  <a:schemeClr val="hlink"/>
                </a:solidFill>
              </a:rPr>
              <a:t> </a:t>
            </a:r>
            <a:r>
              <a:rPr lang="en-US" sz="2800" dirty="0" err="1">
                <a:solidFill>
                  <a:schemeClr val="hlink"/>
                </a:solidFill>
              </a:rPr>
              <a:t>thích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bản</a:t>
            </a:r>
            <a:r>
              <a:rPr lang="en-US" sz="2800" dirty="0">
                <a:solidFill>
                  <a:schemeClr val="hlink"/>
                </a:solidFill>
              </a:rPr>
              <a:t> </a:t>
            </a:r>
            <a:r>
              <a:rPr lang="en-US" sz="2800" dirty="0" err="1">
                <a:solidFill>
                  <a:schemeClr val="hlink"/>
                </a:solidFill>
              </a:rPr>
              <a:t>thân</a:t>
            </a:r>
            <a:r>
              <a:rPr lang="en-US" sz="2800" dirty="0">
                <a:solidFill>
                  <a:schemeClr val="hlink"/>
                </a:solidFill>
              </a:rPr>
              <a:t> </a:t>
            </a:r>
            <a:r>
              <a:rPr lang="en-US" sz="2800" dirty="0" smtClean="0">
                <a:solidFill>
                  <a:schemeClr val="hlink"/>
                </a:solidFill>
              </a:rPr>
              <a:t>,</a:t>
            </a:r>
            <a:r>
              <a:rPr lang="en-US" sz="2800" dirty="0" err="1" smtClean="0">
                <a:solidFill>
                  <a:schemeClr val="hlink"/>
                </a:solidFill>
              </a:rPr>
              <a:t>tính</a:t>
            </a:r>
            <a:r>
              <a:rPr lang="en-US" sz="2800" dirty="0" smtClean="0">
                <a:solidFill>
                  <a:schemeClr val="hlink"/>
                </a:solidFill>
              </a:rPr>
              <a:t> </a:t>
            </a:r>
            <a:r>
              <a:rPr lang="en-US" sz="2800" dirty="0" err="1">
                <a:solidFill>
                  <a:schemeClr val="hlink"/>
                </a:solidFill>
              </a:rPr>
              <a:t>chất</a:t>
            </a:r>
            <a:r>
              <a:rPr lang="en-US" sz="2800" dirty="0">
                <a:solidFill>
                  <a:schemeClr val="hlink"/>
                </a:solidFill>
              </a:rPr>
              <a:t> </a:t>
            </a:r>
            <a:r>
              <a:rPr lang="en-US" sz="2800" dirty="0" err="1">
                <a:solidFill>
                  <a:schemeClr val="hlink"/>
                </a:solidFill>
              </a:rPr>
              <a:t>công</a:t>
            </a:r>
            <a:r>
              <a:rPr lang="en-US" sz="2800" dirty="0">
                <a:solidFill>
                  <a:schemeClr val="hlink"/>
                </a:solidFill>
              </a:rPr>
              <a:t> </a:t>
            </a:r>
            <a:r>
              <a:rPr lang="en-US" sz="2800" dirty="0" err="1">
                <a:solidFill>
                  <a:schemeClr val="hlink"/>
                </a:solidFill>
              </a:rPr>
              <a:t>việc</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điều</a:t>
            </a:r>
            <a:r>
              <a:rPr lang="en-US" sz="2800" dirty="0">
                <a:solidFill>
                  <a:schemeClr val="hlink"/>
                </a:solidFill>
              </a:rPr>
              <a:t> </a:t>
            </a:r>
            <a:r>
              <a:rPr lang="en-US" sz="2800" dirty="0" err="1">
                <a:solidFill>
                  <a:schemeClr val="hlink"/>
                </a:solidFill>
              </a:rPr>
              <a:t>kiện</a:t>
            </a:r>
            <a:r>
              <a:rPr lang="en-US" sz="2800" dirty="0">
                <a:solidFill>
                  <a:schemeClr val="hlink"/>
                </a:solidFill>
              </a:rPr>
              <a:t> </a:t>
            </a:r>
            <a:r>
              <a:rPr lang="en-US" sz="2800" dirty="0" err="1">
                <a:solidFill>
                  <a:schemeClr val="hlink"/>
                </a:solidFill>
              </a:rPr>
              <a:t>tài</a:t>
            </a:r>
            <a:r>
              <a:rPr lang="en-US" sz="2800" dirty="0">
                <a:solidFill>
                  <a:schemeClr val="hlink"/>
                </a:solidFill>
              </a:rPr>
              <a:t> </a:t>
            </a:r>
            <a:r>
              <a:rPr lang="en-US" sz="2800" dirty="0" err="1">
                <a:solidFill>
                  <a:schemeClr val="hlink"/>
                </a:solidFill>
              </a:rPr>
              <a:t>chính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endParaRPr lang="en-US" altLang="vi-VN" sz="2800" dirty="0">
              <a:solidFill>
                <a:schemeClr val="hlink"/>
              </a:solidFill>
            </a:endParaRPr>
          </a:p>
        </p:txBody>
      </p:sp>
      <p:sp>
        <p:nvSpPr>
          <p:cNvPr id="12" name="Text Box 11"/>
          <p:cNvSpPr txBox="1">
            <a:spLocks noChangeArrowheads="1"/>
          </p:cNvSpPr>
          <p:nvPr/>
        </p:nvSpPr>
        <p:spPr bwMode="auto">
          <a:xfrm>
            <a:off x="495300" y="2613363"/>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altLang="vi-VN" sz="2800" dirty="0" err="1" smtClean="0">
                <a:solidFill>
                  <a:schemeClr val="hlink"/>
                </a:solidFill>
              </a:rPr>
              <a:t>S</a:t>
            </a:r>
            <a:r>
              <a:rPr lang="en-US" sz="2800" dirty="0" err="1" smtClean="0">
                <a:solidFill>
                  <a:schemeClr val="hlink"/>
                </a:solidFill>
              </a:rPr>
              <a:t>ử</a:t>
            </a:r>
            <a:r>
              <a:rPr lang="en-US" sz="2800" dirty="0" smtClean="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bảo</a:t>
            </a:r>
            <a:r>
              <a:rPr lang="en-US" sz="2800" dirty="0">
                <a:solidFill>
                  <a:schemeClr val="hlink"/>
                </a:solidFill>
              </a:rPr>
              <a:t> </a:t>
            </a:r>
            <a:r>
              <a:rPr lang="en-US" sz="2800" dirty="0" err="1">
                <a:solidFill>
                  <a:schemeClr val="hlink"/>
                </a:solidFill>
              </a:rPr>
              <a:t>quản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số</a:t>
            </a:r>
            <a:r>
              <a:rPr lang="en-US" sz="2800" dirty="0">
                <a:solidFill>
                  <a:schemeClr val="hlink"/>
                </a:solidFill>
              </a:rPr>
              <a:t> </a:t>
            </a:r>
            <a:r>
              <a:rPr lang="en-US" sz="2800" dirty="0" err="1" smtClean="0">
                <a:solidFill>
                  <a:schemeClr val="hlink"/>
                </a:solidFill>
              </a:rPr>
              <a:t>loại</a:t>
            </a:r>
            <a:r>
              <a:rPr lang="en-US" sz="2800" dirty="0" smtClean="0">
                <a:solidFill>
                  <a:schemeClr val="hlink"/>
                </a:solidFill>
              </a:rPr>
              <a:t> </a:t>
            </a:r>
            <a:r>
              <a:rPr lang="en-US" sz="2800" dirty="0" err="1">
                <a:solidFill>
                  <a:schemeClr val="hlink"/>
                </a:solidFill>
              </a:rPr>
              <a:t>hình</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a:solidFill>
                  <a:schemeClr val="hlink"/>
                </a:solidFill>
              </a:rPr>
              <a:t>thông</a:t>
            </a:r>
            <a:r>
              <a:rPr lang="en-US" sz="2800" dirty="0">
                <a:solidFill>
                  <a:schemeClr val="hlink"/>
                </a:solidFill>
              </a:rPr>
              <a:t> </a:t>
            </a:r>
            <a:r>
              <a:rPr lang="en-US" sz="2800" dirty="0" err="1">
                <a:solidFill>
                  <a:schemeClr val="hlink"/>
                </a:solidFill>
              </a:rPr>
              <a:t>dụng</a:t>
            </a:r>
            <a:endParaRPr lang="en-US" altLang="vi-VN" sz="2800" dirty="0">
              <a:solidFill>
                <a:schemeClr val="hlink"/>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sạch</a:t>
            </a:r>
            <a:endParaRPr lang="en-US" altLang="vi-VN" sz="2800" dirty="0">
              <a:solidFill>
                <a:srgbClr val="8DC7B0"/>
              </a:solidFill>
            </a:endParaRPr>
          </a:p>
        </p:txBody>
      </p:sp>
      <p:sp>
        <p:nvSpPr>
          <p:cNvPr id="3" name="Rectangle 2"/>
          <p:cNvSpPr/>
          <p:nvPr/>
        </p:nvSpPr>
        <p:spPr>
          <a:xfrm>
            <a:off x="838518" y="1430753"/>
            <a:ext cx="4572000" cy="310854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G</a:t>
            </a:r>
            <a:r>
              <a:rPr lang="vi-VN" sz="2800" dirty="0" smtClean="0">
                <a:solidFill>
                  <a:srgbClr val="0070C0"/>
                </a:solidFill>
                <a:latin typeface="Times New Roman" panose="02020603050405020304" pitchFamily="18" charset="0"/>
                <a:cs typeface="Times New Roman" panose="02020603050405020304" pitchFamily="18" charset="0"/>
              </a:rPr>
              <a:t>iặt </a:t>
            </a:r>
            <a:r>
              <a:rPr lang="vi-VN" sz="2800" dirty="0">
                <a:solidFill>
                  <a:srgbClr val="0070C0"/>
                </a:solidFill>
                <a:latin typeface="Times New Roman" panose="02020603050405020304" pitchFamily="18" charset="0"/>
                <a:cs typeface="Times New Roman" panose="02020603050405020304" pitchFamily="18" charset="0"/>
              </a:rPr>
              <a:t>khô làm sạch vết bẩn bằng hóa chất không dùng </a:t>
            </a:r>
            <a:r>
              <a:rPr lang="vi-VN" sz="2800" dirty="0"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được làm từ </a:t>
            </a:r>
            <a:r>
              <a:rPr lang="vi-VN" sz="2800" dirty="0" smtClean="0">
                <a:solidFill>
                  <a:srgbClr val="0070C0"/>
                </a:solidFill>
                <a:latin typeface="Times New Roman" panose="02020603050405020304" pitchFamily="18" charset="0"/>
                <a:cs typeface="Times New Roman" panose="02020603050405020304" pitchFamily="18" charset="0"/>
              </a:rPr>
              <a:t>len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tơ </a:t>
            </a:r>
            <a:r>
              <a:rPr lang="vi-VN" sz="2800" dirty="0" smtClean="0">
                <a:solidFill>
                  <a:srgbClr val="0070C0"/>
                </a:solidFill>
                <a:latin typeface="Times New Roman" panose="02020603050405020304" pitchFamily="18" charset="0"/>
                <a:cs typeface="Times New Roman" panose="02020603050405020304" pitchFamily="18" charset="0"/>
              </a:rPr>
              <a:t>tằm</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da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lông vũ</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69409" y="3994945"/>
            <a:ext cx="2143125" cy="2143125"/>
          </a:xfrm>
          <a:prstGeom prst="rect">
            <a:avLst/>
          </a:prstGeom>
        </p:spPr>
      </p:pic>
      <p:pic>
        <p:nvPicPr>
          <p:cNvPr id="7" name="Picture 6"/>
          <p:cNvPicPr>
            <a:picLocks noChangeAspect="1"/>
          </p:cNvPicPr>
          <p:nvPr/>
        </p:nvPicPr>
        <p:blipFill>
          <a:blip r:embed="rId4"/>
          <a:stretch>
            <a:fillRect/>
          </a:stretch>
        </p:blipFill>
        <p:spPr>
          <a:xfrm>
            <a:off x="5501702" y="3983573"/>
            <a:ext cx="1933575" cy="2362200"/>
          </a:xfrm>
          <a:prstGeom prst="rect">
            <a:avLst/>
          </a:prstGeom>
        </p:spPr>
      </p:pic>
      <p:pic>
        <p:nvPicPr>
          <p:cNvPr id="12" name="Picture 11"/>
          <p:cNvPicPr>
            <a:picLocks noChangeAspect="1"/>
          </p:cNvPicPr>
          <p:nvPr/>
        </p:nvPicPr>
        <p:blipFill>
          <a:blip r:embed="rId5"/>
          <a:stretch>
            <a:fillRect/>
          </a:stretch>
        </p:blipFill>
        <p:spPr>
          <a:xfrm>
            <a:off x="3372173" y="4093111"/>
            <a:ext cx="2143125" cy="2143125"/>
          </a:xfrm>
          <a:prstGeom prst="rect">
            <a:avLst/>
          </a:prstGeom>
        </p:spPr>
      </p:pic>
      <p:pic>
        <p:nvPicPr>
          <p:cNvPr id="14" name="Picture 13"/>
          <p:cNvPicPr>
            <a:picLocks noChangeAspect="1"/>
          </p:cNvPicPr>
          <p:nvPr/>
        </p:nvPicPr>
        <p:blipFill>
          <a:blip r:embed="rId6"/>
          <a:stretch>
            <a:fillRect/>
          </a:stretch>
        </p:blipFill>
        <p:spPr>
          <a:xfrm>
            <a:off x="7473857" y="4156075"/>
            <a:ext cx="2143125" cy="2143125"/>
          </a:xfrm>
          <a:prstGeom prst="rect">
            <a:avLst/>
          </a:prstGeom>
        </p:spPr>
      </p:pic>
      <p:sp>
        <p:nvSpPr>
          <p:cNvPr id="1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1773228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231106" y="338589"/>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73038"/>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184275" y="1001847"/>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Sắp</a:t>
            </a:r>
            <a:r>
              <a:rPr lang="en-US" sz="2800" b="1" dirty="0" smtClean="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smtClean="0">
                <a:solidFill>
                  <a:srgbClr val="339966"/>
                </a:solidFill>
              </a:rPr>
              <a:t>hình</a:t>
            </a:r>
            <a:r>
              <a:rPr lang="en-US" sz="2800" b="1" dirty="0" smtClean="0">
                <a:solidFill>
                  <a:srgbClr val="339966"/>
                </a:solidFill>
              </a:rPr>
              <a:t> </a:t>
            </a:r>
            <a:r>
              <a:rPr lang="en-US" sz="2800" b="1" dirty="0">
                <a:solidFill>
                  <a:srgbClr val="339966"/>
                </a:solidFill>
              </a:rPr>
              <a:t>8.6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thứ</a:t>
            </a:r>
            <a:r>
              <a:rPr lang="en-US" sz="2800" b="1" dirty="0">
                <a:solidFill>
                  <a:srgbClr val="339966"/>
                </a:solidFill>
              </a:rPr>
              <a:t> </a:t>
            </a:r>
            <a:r>
              <a:rPr lang="en-US" sz="2800" b="1" dirty="0" err="1">
                <a:solidFill>
                  <a:srgbClr val="339966"/>
                </a:solidFill>
              </a:rPr>
              <a:t>tự</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giặt</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bằng</a:t>
            </a:r>
            <a:r>
              <a:rPr lang="en-US" sz="2800" b="1" dirty="0">
                <a:solidFill>
                  <a:srgbClr val="339966"/>
                </a:solidFill>
              </a:rPr>
              <a:t> </a:t>
            </a:r>
            <a:r>
              <a:rPr lang="en-US" sz="2800" b="1" dirty="0" err="1">
                <a:solidFill>
                  <a:srgbClr val="339966"/>
                </a:solidFill>
              </a:rPr>
              <a:t>tay</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310"/>
          <a:stretch/>
        </p:blipFill>
        <p:spPr>
          <a:xfrm>
            <a:off x="1447800" y="1947198"/>
            <a:ext cx="6934200" cy="4453602"/>
          </a:xfrm>
          <a:prstGeom prst="rect">
            <a:avLst/>
          </a:prstGeom>
        </p:spPr>
      </p:pic>
    </p:spTree>
    <p:extLst>
      <p:ext uri="{BB962C8B-B14F-4D97-AF65-F5344CB8AC3E}">
        <p14:creationId xmlns:p14="http://schemas.microsoft.com/office/powerpoint/2010/main" val="410919388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341313" y="797716"/>
            <a:ext cx="1797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4062651"/>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Làm </a:t>
            </a:r>
            <a:r>
              <a:rPr lang="vi-VN" sz="2800" dirty="0">
                <a:solidFill>
                  <a:srgbClr val="0070C0"/>
                </a:solidFill>
                <a:latin typeface="Times New Roman" panose="02020603050405020304" pitchFamily="18" charset="0"/>
                <a:cs typeface="Times New Roman" panose="02020603050405020304" pitchFamily="18" charset="0"/>
              </a:rPr>
              <a:t>khô quần áo bằng cách phơi ở đâu thoáng gió có ánh nắng</a:t>
            </a:r>
            <a:r>
              <a:rPr lang="en-US" sz="2800" dirty="0" smtClean="0">
                <a:solidFill>
                  <a:srgbClr val="0070C0"/>
                </a:solidFill>
                <a:latin typeface="Times New Roman" panose="02020603050405020304" pitchFamily="18" charset="0"/>
                <a:cs typeface="Times New Roman" panose="02020603050405020304" pitchFamily="18" charset="0"/>
              </a:rPr>
              <a:t>, t</a:t>
            </a:r>
            <a:r>
              <a:rPr lang="vi-VN" sz="2800" dirty="0" smtClean="0">
                <a:solidFill>
                  <a:srgbClr val="0070C0"/>
                </a:solidFill>
                <a:latin typeface="Times New Roman" panose="02020603050405020304" pitchFamily="18" charset="0"/>
                <a:cs typeface="Times New Roman" panose="02020603050405020304" pitchFamily="18" charset="0"/>
              </a:rPr>
              <a:t>iết </a:t>
            </a:r>
            <a:r>
              <a:rPr lang="vi-VN" sz="2800" dirty="0">
                <a:solidFill>
                  <a:srgbClr val="0070C0"/>
                </a:solidFill>
                <a:latin typeface="Times New Roman" panose="02020603050405020304" pitchFamily="18" charset="0"/>
                <a:cs typeface="Times New Roman" panose="02020603050405020304" pitchFamily="18" charset="0"/>
              </a:rPr>
              <a:t>kiệm chi phí nhưng phụ thuộc vào thời tiết và tốn thời gian</a:t>
            </a:r>
          </a:p>
          <a:p>
            <a:r>
              <a:rPr lang="vi-VN" dirty="0"/>
              <a:t/>
            </a:r>
            <a:br>
              <a:rPr lang="vi-VN" dirty="0"/>
            </a:br>
            <a:endParaRPr lang="vi-VN" dirty="0"/>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89503" y="1540926"/>
            <a:ext cx="2552700" cy="3564474"/>
          </a:xfrm>
          <a:prstGeom prst="rect">
            <a:avLst/>
          </a:prstGeom>
        </p:spPr>
      </p:pic>
    </p:spTree>
    <p:extLst>
      <p:ext uri="{BB962C8B-B14F-4D97-AF65-F5344CB8AC3E}">
        <p14:creationId xmlns:p14="http://schemas.microsoft.com/office/powerpoint/2010/main" val="26051785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635607" y="816976"/>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sz="2800" dirty="0" smtClean="0">
                <a:solidFill>
                  <a:srgbClr val="8DC7B0"/>
                </a:solidFill>
              </a:rPr>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236988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không phụ thuộc vào thời tiết </a:t>
            </a:r>
            <a:r>
              <a:rPr lang="en-US" sz="2800" dirty="0" smtClean="0">
                <a:solidFill>
                  <a:srgbClr val="0070C0"/>
                </a:solidFill>
                <a:latin typeface="Times New Roman" panose="02020603050405020304" pitchFamily="18" charset="0"/>
                <a:cs typeface="Times New Roman" panose="02020603050405020304" pitchFamily="18" charset="0"/>
              </a:rPr>
              <a:t>n</a:t>
            </a:r>
            <a:r>
              <a:rPr lang="vi-VN" sz="2800" dirty="0" smtClean="0">
                <a:solidFill>
                  <a:srgbClr val="0070C0"/>
                </a:solidFill>
                <a:latin typeface="Times New Roman" panose="02020603050405020304" pitchFamily="18" charset="0"/>
                <a:cs typeface="Times New Roman" panose="02020603050405020304" pitchFamily="18" charset="0"/>
              </a:rPr>
              <a:t>hưng </a:t>
            </a:r>
            <a:r>
              <a:rPr lang="vi-VN" sz="2800" dirty="0">
                <a:solidFill>
                  <a:srgbClr val="0070C0"/>
                </a:solidFill>
                <a:latin typeface="Times New Roman" panose="02020603050405020304" pitchFamily="18" charset="0"/>
                <a:cs typeface="Times New Roman" panose="02020603050405020304" pitchFamily="18" charset="0"/>
              </a:rPr>
              <a:t>tiêu hao điện năng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2" descr="https://encrypted-tbn0.gstatic.com/images?q=tbn:ANd9GcSeHMpktannpeQGE26oCxrfsvtT9xascbVHFZ4HtzsEjbOd0bHT6g8ZB9iqFCVyl3O0E-rj1H0&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64" y="3369001"/>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RscZcTUfiiRfU43qI38LsS5SZQQizPTlX9lZ3eO24tFk85ZaS0vpy-ltcWIvUfZCtM3CziUbA&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537" y="3453168"/>
            <a:ext cx="1866900" cy="1866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15820530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2135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phẳng</a:t>
            </a:r>
            <a:endParaRPr lang="en-US" altLang="vi-VN" sz="2800" dirty="0">
              <a:solidFill>
                <a:srgbClr val="8DC7B0"/>
              </a:solidFill>
            </a:endParaRPr>
          </a:p>
        </p:txBody>
      </p:sp>
      <p:sp>
        <p:nvSpPr>
          <p:cNvPr id="3" name="Rectangle 2"/>
          <p:cNvSpPr/>
          <p:nvPr/>
        </p:nvSpPr>
        <p:spPr>
          <a:xfrm>
            <a:off x="838518" y="1430753"/>
            <a:ext cx="4572000" cy="3231654"/>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Để </a:t>
            </a:r>
            <a:r>
              <a:rPr lang="vi-VN" sz="2800" dirty="0">
                <a:solidFill>
                  <a:srgbClr val="0070C0"/>
                </a:solidFill>
                <a:latin typeface="Times New Roman" panose="02020603050405020304" pitchFamily="18" charset="0"/>
                <a:cs typeface="Times New Roman" panose="02020603050405020304" pitchFamily="18" charset="0"/>
              </a:rPr>
              <a:t>làm phẳng quần áo có thể sử dụng nhiều phương pháp khác nhau trong đó có phương pháp phổ biến là sử dụng bàn </a:t>
            </a:r>
            <a:r>
              <a:rPr lang="vi-VN" sz="2800" dirty="0"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00201" y="3581400"/>
            <a:ext cx="6248400" cy="2188883"/>
          </a:xfrm>
          <a:prstGeom prst="rect">
            <a:avLst/>
          </a:prstGeom>
        </p:spPr>
      </p:pic>
      <p:sp>
        <p:nvSpPr>
          <p:cNvPr id="10"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193180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70C0"/>
                </a:solidFill>
                <a:cs typeface="Times New Roman" panose="02020603050405020304" pitchFamily="18" charset="0"/>
              </a:rPr>
              <a:t>Đọc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thông</a:t>
            </a:r>
            <a:r>
              <a:rPr lang="en-US" sz="2800" dirty="0">
                <a:solidFill>
                  <a:srgbClr val="0070C0"/>
                </a:solidFill>
                <a:cs typeface="Times New Roman" panose="02020603050405020304" pitchFamily="18" charset="0"/>
              </a:rPr>
              <a:t> tin </a:t>
            </a:r>
            <a:r>
              <a:rPr lang="en-US" sz="2800" dirty="0" err="1">
                <a:solidFill>
                  <a:srgbClr val="0070C0"/>
                </a:solidFill>
                <a:cs typeface="Times New Roman" panose="02020603050405020304" pitchFamily="18" charset="0"/>
              </a:rPr>
              <a:t>mục</a:t>
            </a:r>
            <a:r>
              <a:rPr lang="en-US" sz="2800" dirty="0">
                <a:solidFill>
                  <a:srgbClr val="0070C0"/>
                </a:solidFill>
                <a:cs typeface="Times New Roman" panose="02020603050405020304" pitchFamily="18" charset="0"/>
              </a:rPr>
              <a:t> 3 </a:t>
            </a:r>
            <a:r>
              <a:rPr lang="en-US" sz="2800" dirty="0" err="1">
                <a:solidFill>
                  <a:srgbClr val="0070C0"/>
                </a:solidFill>
                <a:cs typeface="Times New Roman" panose="02020603050405020304" pitchFamily="18" charset="0"/>
              </a:rPr>
              <a:t>để</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tả</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các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bước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quần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hình</a:t>
            </a:r>
            <a:r>
              <a:rPr lang="en-US" sz="2800" dirty="0">
                <a:solidFill>
                  <a:srgbClr val="0070C0"/>
                </a:solidFill>
                <a:cs typeface="Times New Roman" panose="02020603050405020304" pitchFamily="18" charset="0"/>
              </a:rPr>
              <a:t> 8.7</a:t>
            </a:r>
            <a:endParaRPr lang="en-US" altLang="en-US" sz="2800" dirty="0">
              <a:solidFill>
                <a:srgbClr val="0070C0"/>
              </a:solidFill>
              <a:cs typeface="Times New Roman" panose="02020603050405020304" pitchFamily="18" charset="0"/>
            </a:endParaRPr>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488"/>
          <a:stretch/>
        </p:blipFill>
        <p:spPr>
          <a:xfrm>
            <a:off x="728662" y="2891438"/>
            <a:ext cx="7602011" cy="3509362"/>
          </a:xfrm>
          <a:prstGeom prst="rect">
            <a:avLst/>
          </a:prstGeom>
        </p:spPr>
      </p:pic>
      <p:sp>
        <p:nvSpPr>
          <p:cNvPr id="2" name="Rectangle 1"/>
          <p:cNvSpPr/>
          <p:nvPr/>
        </p:nvSpPr>
        <p:spPr>
          <a:xfrm>
            <a:off x="6019800" y="2895600"/>
            <a:ext cx="2057400" cy="1524000"/>
          </a:xfrm>
          <a:prstGeom prst="rect">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690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Dựa</a:t>
            </a:r>
            <a:r>
              <a:rPr lang="en-US" sz="2800" b="1" dirty="0" smtClean="0">
                <a:solidFill>
                  <a:srgbClr val="339966"/>
                </a:solidFill>
              </a:rPr>
              <a:t> </a:t>
            </a:r>
            <a:r>
              <a:rPr lang="en-US" sz="2800" b="1" dirty="0" err="1">
                <a:solidFill>
                  <a:srgbClr val="339966"/>
                </a:solidFill>
              </a:rPr>
              <a:t>vào</a:t>
            </a:r>
            <a:r>
              <a:rPr lang="en-US" sz="2800" b="1" dirty="0">
                <a:solidFill>
                  <a:srgbClr val="339966"/>
                </a:solidFill>
              </a:rPr>
              <a:t> </a:t>
            </a:r>
            <a:r>
              <a:rPr lang="en-US" sz="2800" b="1" dirty="0" err="1">
                <a:solidFill>
                  <a:srgbClr val="339966"/>
                </a:solidFill>
              </a:rPr>
              <a:t>bảng</a:t>
            </a:r>
            <a:r>
              <a:rPr lang="en-US" sz="2800" b="1" dirty="0">
                <a:solidFill>
                  <a:srgbClr val="339966"/>
                </a:solidFill>
              </a:rPr>
              <a:t> 8.2 </a:t>
            </a:r>
            <a:r>
              <a:rPr lang="en-US" sz="2800" b="1" dirty="0" smtClean="0">
                <a:solidFill>
                  <a:srgbClr val="339966"/>
                </a:solidFill>
              </a:rPr>
              <a:t>,</a:t>
            </a:r>
            <a:r>
              <a:rPr lang="en-US" sz="2800" b="1" dirty="0" err="1" smtClean="0">
                <a:solidFill>
                  <a:srgbClr val="339966"/>
                </a:solidFill>
              </a:rPr>
              <a:t>hãy</a:t>
            </a:r>
            <a:r>
              <a:rPr lang="en-US" sz="2800" b="1" dirty="0" smtClean="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bảo</a:t>
            </a:r>
            <a:r>
              <a:rPr lang="en-US" sz="2800" b="1" dirty="0">
                <a:solidFill>
                  <a:srgbClr val="339966"/>
                </a:solidFill>
              </a:rPr>
              <a:t> </a:t>
            </a:r>
            <a:r>
              <a:rPr lang="en-US" sz="2800" b="1" dirty="0" err="1">
                <a:solidFill>
                  <a:srgbClr val="339966"/>
                </a:solidFill>
              </a:rPr>
              <a:t>quản</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phẩm</a:t>
            </a:r>
            <a:r>
              <a:rPr lang="en-US" sz="2800" b="1" dirty="0">
                <a:solidFill>
                  <a:srgbClr val="339966"/>
                </a:solidFill>
              </a:rPr>
              <a:t>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nhãn</a:t>
            </a:r>
            <a:r>
              <a:rPr lang="en-US" sz="2800" b="1" dirty="0">
                <a:solidFill>
                  <a:srgbClr val="339966"/>
                </a:solidFill>
              </a:rPr>
              <a:t> </a:t>
            </a:r>
            <a:r>
              <a:rPr lang="en-US" sz="2800" b="1" dirty="0" err="1">
                <a:solidFill>
                  <a:srgbClr val="339966"/>
                </a:solidFill>
              </a:rPr>
              <a:t>mác</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 (b)</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66987" r="1"/>
          <a:stretch/>
        </p:blipFill>
        <p:spPr>
          <a:xfrm>
            <a:off x="4576762" y="3336518"/>
            <a:ext cx="2666650" cy="1810003"/>
          </a:xfrm>
          <a:prstGeom prst="rect">
            <a:avLst/>
          </a:prstGeom>
        </p:spPr>
      </p:pic>
      <p:pic>
        <p:nvPicPr>
          <p:cNvPr id="2" name="Picture 1"/>
          <p:cNvPicPr>
            <a:picLocks noChangeAspect="1"/>
          </p:cNvPicPr>
          <p:nvPr/>
        </p:nvPicPr>
        <p:blipFill rotWithShape="1">
          <a:blip r:embed="rId5"/>
          <a:srcRect l="39668" r="33060"/>
          <a:stretch/>
        </p:blipFill>
        <p:spPr>
          <a:xfrm>
            <a:off x="1379935" y="3335852"/>
            <a:ext cx="2514600" cy="1810669"/>
          </a:xfrm>
          <a:prstGeom prst="rect">
            <a:avLst/>
          </a:prstGeom>
        </p:spPr>
      </p:pic>
    </p:spTree>
    <p:extLst>
      <p:ext uri="{BB962C8B-B14F-4D97-AF65-F5344CB8AC3E}">
        <p14:creationId xmlns:p14="http://schemas.microsoft.com/office/powerpoint/2010/main" val="7062197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15389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693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Cất</a:t>
            </a:r>
            <a:r>
              <a:rPr lang="en-US" sz="2800" dirty="0" smtClean="0">
                <a:solidFill>
                  <a:srgbClr val="8DC7B0"/>
                </a:solidFill>
              </a:rPr>
              <a:t> </a:t>
            </a:r>
            <a:r>
              <a:rPr lang="en-US" sz="2800" dirty="0" err="1">
                <a:solidFill>
                  <a:srgbClr val="8DC7B0"/>
                </a:solidFill>
              </a:rPr>
              <a:t>giữ</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46546" y="1261307"/>
            <a:ext cx="7944725" cy="3200876"/>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sử dụng thường xuyên cần treo bằng móc áo hoặc xếp và gấp gọn gàng vào tủ theo từng </a:t>
            </a:r>
            <a:r>
              <a:rPr lang="vi-VN" sz="2400" dirty="0" smtClean="0">
                <a:solidFill>
                  <a:srgbClr val="0070C0"/>
                </a:solidFill>
                <a:latin typeface="Times New Roman" panose="02020603050405020304" pitchFamily="18" charset="0"/>
                <a:cs typeface="Times New Roman" panose="02020603050405020304" pitchFamily="18" charset="0"/>
              </a:rPr>
              <a:t>loại</a:t>
            </a:r>
            <a:r>
              <a:rPr lang="en-US" sz="2400" dirty="0" smtClean="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a:p>
            <a:r>
              <a:rPr lang="vi-VN"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chưa dùng đến cần bỏ trong túi để tránh ẩm mốc</a:t>
            </a:r>
          </a:p>
          <a:p>
            <a:r>
              <a:rPr lang="vi-VN" sz="2400" dirty="0"/>
              <a:t/>
            </a:r>
            <a:br>
              <a:rPr lang="vi-VN" sz="2400"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92" y="3062775"/>
            <a:ext cx="8229600" cy="3468820"/>
          </a:xfrm>
          <a:prstGeom prst="rect">
            <a:avLst/>
          </a:prstGeom>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217890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9656"/>
          <a:stretch/>
        </p:blipFill>
        <p:spPr>
          <a:xfrm>
            <a:off x="331788" y="1708899"/>
            <a:ext cx="7821846" cy="3701301"/>
          </a:xfrm>
          <a:prstGeom prst="rect">
            <a:avLst/>
          </a:prstGeom>
          <a:solidFill>
            <a:schemeClr val="bg1"/>
          </a:solidFill>
          <a:ln>
            <a:noFill/>
          </a:ln>
        </p:spPr>
      </p:pic>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3117941" y="1257955"/>
            <a:ext cx="28424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err="1" smtClean="0">
                <a:solidFill>
                  <a:srgbClr val="00B050"/>
                </a:solidFill>
              </a:rPr>
              <a:t>Cách</a:t>
            </a:r>
            <a:r>
              <a:rPr lang="en-US" altLang="vi-VN" sz="2800" dirty="0" smtClean="0">
                <a:solidFill>
                  <a:srgbClr val="00B050"/>
                </a:solidFill>
              </a:rPr>
              <a:t> </a:t>
            </a:r>
            <a:r>
              <a:rPr lang="en-US" altLang="vi-VN" sz="2800" dirty="0" err="1" smtClean="0">
                <a:solidFill>
                  <a:srgbClr val="00B050"/>
                </a:solidFill>
              </a:rPr>
              <a:t>gấp</a:t>
            </a:r>
            <a:r>
              <a:rPr lang="en-US" altLang="vi-VN" sz="2800" dirty="0" smtClean="0">
                <a:solidFill>
                  <a:srgbClr val="00B050"/>
                </a:solidFill>
              </a:rPr>
              <a:t> </a:t>
            </a:r>
            <a:r>
              <a:rPr lang="en-US" altLang="vi-VN" sz="2800" dirty="0" err="1" smtClean="0">
                <a:solidFill>
                  <a:srgbClr val="00B050"/>
                </a:solidFill>
              </a:rPr>
              <a:t>áo</a:t>
            </a:r>
            <a:r>
              <a:rPr lang="en-US" altLang="vi-VN" sz="2800" dirty="0" smtClean="0">
                <a:solidFill>
                  <a:srgbClr val="00B050"/>
                </a:solidFill>
              </a:rPr>
              <a:t> </a:t>
            </a:r>
            <a:r>
              <a:rPr lang="en-US" altLang="vi-VN" sz="2800" dirty="0" err="1" smtClean="0">
                <a:solidFill>
                  <a:srgbClr val="00B050"/>
                </a:solidFill>
              </a:rPr>
              <a:t>sơ</a:t>
            </a:r>
            <a:r>
              <a:rPr lang="en-US" altLang="vi-VN" sz="2800" dirty="0" smtClean="0">
                <a:solidFill>
                  <a:srgbClr val="00B050"/>
                </a:solidFill>
              </a:rPr>
              <a:t> mi</a:t>
            </a:r>
            <a:endParaRPr lang="en-US" altLang="vi-VN" sz="2800" dirty="0">
              <a:solidFill>
                <a:srgbClr val="00B050"/>
              </a:solidFill>
            </a:endParaRPr>
          </a:p>
        </p:txBody>
      </p:sp>
    </p:spTree>
    <p:extLst>
      <p:ext uri="{BB962C8B-B14F-4D97-AF65-F5344CB8AC3E}">
        <p14:creationId xmlns:p14="http://schemas.microsoft.com/office/powerpoint/2010/main" val="5289270"/>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825717"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616672" y="978553"/>
            <a:ext cx="7829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err="1" smtClean="0">
                <a:solidFill>
                  <a:srgbClr val="339966"/>
                </a:solidFill>
              </a:rPr>
              <a:t>Trang</a:t>
            </a:r>
            <a:r>
              <a:rPr lang="en-US" sz="2800" b="1" dirty="0" smtClean="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mặc</a:t>
            </a:r>
            <a:r>
              <a:rPr lang="en-US" sz="2800" b="1" dirty="0">
                <a:solidFill>
                  <a:srgbClr val="339966"/>
                </a:solidFill>
              </a:rPr>
              <a:t> </a:t>
            </a:r>
            <a:r>
              <a:rPr lang="en-US" sz="2800" b="1" dirty="0" err="1">
                <a:solidFill>
                  <a:srgbClr val="339966"/>
                </a:solidFill>
              </a:rPr>
              <a:t>hàng</a:t>
            </a:r>
            <a:r>
              <a:rPr lang="en-US" sz="2800" b="1" dirty="0">
                <a:solidFill>
                  <a:srgbClr val="339966"/>
                </a:solidFill>
              </a:rPr>
              <a:t> </a:t>
            </a:r>
            <a:r>
              <a:rPr lang="en-US" sz="2800" b="1" dirty="0" err="1">
                <a:solidFill>
                  <a:srgbClr val="339966"/>
                </a:solidFill>
              </a:rPr>
              <a:t>ngày</a:t>
            </a:r>
            <a:r>
              <a:rPr lang="en-US" sz="2800" b="1" dirty="0">
                <a:solidFill>
                  <a:srgbClr val="339966"/>
                </a:solidFill>
              </a:rPr>
              <a:t> </a:t>
            </a:r>
            <a:r>
              <a:rPr lang="en-US" sz="2800" b="1" dirty="0" err="1">
                <a:solidFill>
                  <a:srgbClr val="339966"/>
                </a:solidFill>
              </a:rPr>
              <a:t>đã</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phối</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đúng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smtClean="0">
                <a:solidFill>
                  <a:srgbClr val="339966"/>
                </a:solidFill>
              </a:rPr>
              <a:t>chưa</a:t>
            </a:r>
            <a:r>
              <a:rPr lang="en-US" sz="2800" b="1" dirty="0" smtClean="0">
                <a:solidFill>
                  <a:srgbClr val="339966"/>
                </a:solidFill>
              </a:rPr>
              <a:t>? </a:t>
            </a:r>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sẽ</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đổi</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err="1">
                <a:solidFill>
                  <a:srgbClr val="339966"/>
                </a:solidFill>
              </a:rPr>
              <a:t>nào</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mình</a:t>
            </a:r>
            <a:r>
              <a:rPr lang="en-US" sz="2800" b="1" dirty="0" smtClean="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646113" y="3070145"/>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dirty="0">
                <a:solidFill>
                  <a:srgbClr val="339966"/>
                </a:solidFill>
                <a:latin typeface="Times New Roman" panose="02020603050405020304" pitchFamily="18" charset="0"/>
              </a:rPr>
              <a:t>2. </a:t>
            </a:r>
            <a:r>
              <a:rPr lang="en-US" altLang="en-US" sz="2800" b="1" dirty="0" err="1">
                <a:solidFill>
                  <a:srgbClr val="339966"/>
                </a:solidFill>
                <a:latin typeface="Times New Roman" panose="02020603050405020304" pitchFamily="18" charset="0"/>
              </a:rPr>
              <a:t>Đ</a:t>
            </a:r>
            <a:r>
              <a:rPr lang="en-US" sz="2800" b="1" dirty="0" err="1" smtClean="0">
                <a:solidFill>
                  <a:srgbClr val="339966"/>
                </a:solidFill>
                <a:latin typeface="Times New Roman" panose="02020603050405020304" pitchFamily="18" charset="0"/>
              </a:rPr>
              <a:t>ề</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xuất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phương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án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bảo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phục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5"/>
          <p:cNvSpPr>
            <a:spLocks noChangeArrowheads="1"/>
          </p:cNvSpPr>
          <p:nvPr/>
        </p:nvSpPr>
        <p:spPr bwMode="auto">
          <a:xfrm>
            <a:off x="694459" y="403797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smtClean="0">
                <a:solidFill>
                  <a:srgbClr val="339966"/>
                </a:solidFill>
              </a:rPr>
              <a:t>3</a:t>
            </a:r>
            <a:r>
              <a:rPr lang="en-US" altLang="en-US" sz="2800" b="1" dirty="0">
                <a:solidFill>
                  <a:srgbClr val="339966"/>
                </a:solidFill>
              </a:rPr>
              <a:t>. </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mô</a:t>
            </a:r>
            <a:r>
              <a:rPr lang="en-US" sz="2800" b="1" dirty="0">
                <a:solidFill>
                  <a:srgbClr val="339966"/>
                </a:solidFill>
              </a:rPr>
              <a:t> </a:t>
            </a:r>
            <a:r>
              <a:rPr lang="en-US" sz="2800" b="1" dirty="0" err="1">
                <a:solidFill>
                  <a:srgbClr val="339966"/>
                </a:solidFill>
              </a:rPr>
              <a:t>tả</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bố</a:t>
            </a:r>
            <a:r>
              <a:rPr lang="en-US" sz="2800" b="1" dirty="0">
                <a:solidFill>
                  <a:srgbClr val="339966"/>
                </a:solidFill>
              </a:rPr>
              <a:t> </a:t>
            </a:r>
            <a:r>
              <a:rPr lang="en-US" sz="2800" b="1" dirty="0" err="1">
                <a:solidFill>
                  <a:srgbClr val="339966"/>
                </a:solidFill>
              </a:rPr>
              <a:t>trí</a:t>
            </a:r>
            <a:r>
              <a:rPr lang="en-US" sz="2800" b="1" dirty="0">
                <a:solidFill>
                  <a:srgbClr val="339966"/>
                </a:solidFill>
              </a:rPr>
              <a:t> </a:t>
            </a:r>
            <a:r>
              <a:rPr lang="en-US" sz="2800" b="1" dirty="0" err="1">
                <a:solidFill>
                  <a:srgbClr val="339966"/>
                </a:solidFill>
              </a:rPr>
              <a:t>sắp</a:t>
            </a:r>
            <a:r>
              <a:rPr lang="en-US" sz="2800" b="1" dirty="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tủ</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sao</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lý</a:t>
            </a:r>
            <a:r>
              <a:rPr lang="en-US" sz="2800" b="1" dirty="0">
                <a:solidFill>
                  <a:srgbClr val="339966"/>
                </a:solidFill>
              </a:rPr>
              <a:t> </a:t>
            </a:r>
            <a:r>
              <a:rPr lang="en-US" sz="2800" b="1" dirty="0" err="1">
                <a:solidFill>
                  <a:srgbClr val="339966"/>
                </a:solidFill>
              </a:rPr>
              <a:t>ngăn</a:t>
            </a:r>
            <a:r>
              <a:rPr lang="en-US" sz="2800" b="1" dirty="0">
                <a:solidFill>
                  <a:srgbClr val="339966"/>
                </a:solidFill>
              </a:rPr>
              <a:t> </a:t>
            </a:r>
            <a:r>
              <a:rPr lang="en-US" sz="2800" b="1" dirty="0" err="1">
                <a:solidFill>
                  <a:srgbClr val="339966"/>
                </a:solidFill>
              </a:rPr>
              <a:t>nắp</a:t>
            </a:r>
            <a:r>
              <a:rPr lang="en-US" sz="2800" b="1" dirty="0">
                <a:solidFill>
                  <a:srgbClr val="339966"/>
                </a:solidFill>
              </a:rPr>
              <a:t> </a:t>
            </a:r>
            <a:r>
              <a:rPr lang="en-US" sz="2800" b="1" dirty="0" err="1">
                <a:solidFill>
                  <a:srgbClr val="339966"/>
                </a:solidFill>
              </a:rPr>
              <a:t>gọn</a:t>
            </a:r>
            <a:r>
              <a:rPr lang="en-US" sz="2800" b="1" dirty="0">
                <a:solidFill>
                  <a:srgbClr val="339966"/>
                </a:solidFill>
              </a:rPr>
              <a:t> </a:t>
            </a:r>
            <a:r>
              <a:rPr lang="en-US" sz="2800" b="1" dirty="0" err="1" smtClean="0">
                <a:solidFill>
                  <a:srgbClr val="339966"/>
                </a:solidFill>
              </a:rPr>
              <a:t>gàng</a:t>
            </a:r>
            <a:r>
              <a:rPr lang="en-US" sz="2800" b="1" dirty="0" smtClean="0">
                <a:solidFill>
                  <a:srgbClr val="339966"/>
                </a:solidFill>
              </a:rPr>
              <a:t>?</a:t>
            </a:r>
            <a:endParaRPr lang="en-US" sz="2800" b="1" dirty="0">
              <a:solidFill>
                <a:srgbClr val="339966"/>
              </a:solidFill>
            </a:endParaRPr>
          </a:p>
        </p:txBody>
      </p:sp>
    </p:spTree>
    <p:extLst>
      <p:ext uri="{BB962C8B-B14F-4D97-AF65-F5344CB8AC3E}">
        <p14:creationId xmlns:p14="http://schemas.microsoft.com/office/powerpoint/2010/main" val="120993769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1492" y="2033406"/>
            <a:ext cx="8229600" cy="2690993"/>
          </a:xfrm>
        </p:spPr>
        <p:txBody>
          <a:bodyPr>
            <a:noAutofit/>
          </a:bodyPr>
          <a:lstStyle/>
          <a:p>
            <a:pPr algn="l"/>
            <a:r>
              <a:rPr lang="en-US" dirty="0"/>
              <a:t> </a:t>
            </a:r>
            <a:r>
              <a:rPr lang="en-US" sz="3200" dirty="0" err="1" smtClean="0">
                <a:solidFill>
                  <a:srgbClr val="0070C0"/>
                </a:solidFill>
              </a:rPr>
              <a:t>Làm</a:t>
            </a:r>
            <a:r>
              <a:rPr lang="en-US" sz="3200" dirty="0" smtClean="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để</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những</a:t>
            </a:r>
            <a:r>
              <a:rPr lang="en-US" sz="3200" dirty="0">
                <a:solidFill>
                  <a:srgbClr val="0070C0"/>
                </a:solidFill>
              </a:rPr>
              <a:t> </a:t>
            </a:r>
            <a:r>
              <a:rPr lang="en-US" sz="3200" dirty="0" err="1">
                <a:solidFill>
                  <a:srgbClr val="0070C0"/>
                </a:solidFill>
              </a:rPr>
              <a:t>bộ</a:t>
            </a:r>
            <a:r>
              <a:rPr lang="en-US" sz="3200" dirty="0">
                <a:solidFill>
                  <a:srgbClr val="0070C0"/>
                </a:solidFill>
              </a:rPr>
              <a:t> </a:t>
            </a:r>
            <a:r>
              <a:rPr lang="en-US" sz="3200" dirty="0" err="1">
                <a:solidFill>
                  <a:srgbClr val="0070C0"/>
                </a:solidFill>
              </a:rPr>
              <a:t>trang</a:t>
            </a:r>
            <a:r>
              <a:rPr lang="en-US" sz="3200" dirty="0">
                <a:solidFill>
                  <a:srgbClr val="0070C0"/>
                </a:solidFill>
              </a:rPr>
              <a:t> </a:t>
            </a:r>
            <a:r>
              <a:rPr lang="en-US" sz="3200" dirty="0" err="1">
                <a:solidFill>
                  <a:srgbClr val="0070C0"/>
                </a:solidFill>
              </a:rPr>
              <a:t>phục</a:t>
            </a:r>
            <a:r>
              <a:rPr lang="en-US" sz="3200" dirty="0">
                <a:solidFill>
                  <a:srgbClr val="0070C0"/>
                </a:solidFill>
              </a:rPr>
              <a:t>  </a:t>
            </a:r>
            <a:r>
              <a:rPr lang="en-US" sz="3200" dirty="0" err="1">
                <a:solidFill>
                  <a:srgbClr val="0070C0"/>
                </a:solidFill>
              </a:rPr>
              <a:t>đẹp</a:t>
            </a:r>
            <a:r>
              <a:rPr lang="en-US" sz="3200" dirty="0">
                <a:solidFill>
                  <a:srgbClr val="0070C0"/>
                </a:solidFill>
              </a:rPr>
              <a:t> </a:t>
            </a:r>
            <a:r>
              <a:rPr lang="en-US" sz="3200" dirty="0" err="1" smtClean="0">
                <a:solidFill>
                  <a:srgbClr val="0070C0"/>
                </a:solidFill>
              </a:rPr>
              <a:t>bền</a:t>
            </a:r>
            <a:r>
              <a:rPr lang="en-US" sz="3200" dirty="0" smtClean="0">
                <a:solidFill>
                  <a:srgbClr val="0070C0"/>
                </a:solidFill>
              </a:rPr>
              <a:t>? </a:t>
            </a:r>
            <a:r>
              <a:rPr lang="en-US" sz="3200" dirty="0" err="1">
                <a:solidFill>
                  <a:srgbClr val="0070C0"/>
                </a:solidFill>
              </a:rPr>
              <a:t>M</a:t>
            </a:r>
            <a:r>
              <a:rPr lang="en-US" sz="3200" dirty="0" err="1" smtClean="0">
                <a:solidFill>
                  <a:srgbClr val="0070C0"/>
                </a:solidFill>
              </a:rPr>
              <a:t>ỗi</a:t>
            </a:r>
            <a:r>
              <a:rPr lang="en-US" sz="3200" dirty="0" smtClean="0">
                <a:solidFill>
                  <a:srgbClr val="0070C0"/>
                </a:solidFill>
              </a:rPr>
              <a:t> </a:t>
            </a:r>
            <a:r>
              <a:rPr lang="en-US" sz="3200" dirty="0" err="1">
                <a:solidFill>
                  <a:srgbClr val="0070C0"/>
                </a:solidFill>
              </a:rPr>
              <a:t>người</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thể</a:t>
            </a:r>
            <a:r>
              <a:rPr lang="en-US" sz="3200" dirty="0">
                <a:solidFill>
                  <a:srgbClr val="0070C0"/>
                </a:solidFill>
              </a:rPr>
              <a:t> </a:t>
            </a:r>
            <a:r>
              <a:rPr lang="en-US" sz="3200" dirty="0" err="1">
                <a:solidFill>
                  <a:srgbClr val="0070C0"/>
                </a:solidFill>
              </a:rPr>
              <a:t>lựa</a:t>
            </a:r>
            <a:r>
              <a:rPr lang="en-US" sz="3200" dirty="0">
                <a:solidFill>
                  <a:srgbClr val="0070C0"/>
                </a:solidFill>
              </a:rPr>
              <a:t> </a:t>
            </a:r>
            <a:r>
              <a:rPr lang="en-US" sz="3200" dirty="0" err="1">
                <a:solidFill>
                  <a:srgbClr val="0070C0"/>
                </a:solidFill>
              </a:rPr>
              <a:t>chọn</a:t>
            </a:r>
            <a:r>
              <a:rPr lang="en-US" sz="3200" dirty="0">
                <a:solidFill>
                  <a:srgbClr val="0070C0"/>
                </a:solidFill>
              </a:rPr>
              <a:t> </a:t>
            </a:r>
            <a:r>
              <a:rPr lang="en-US" sz="3200" dirty="0" err="1">
                <a:solidFill>
                  <a:srgbClr val="0070C0"/>
                </a:solidFill>
              </a:rPr>
              <a:t>sử</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bảo</a:t>
            </a:r>
            <a:r>
              <a:rPr lang="en-US" sz="3200" dirty="0">
                <a:solidFill>
                  <a:srgbClr val="0070C0"/>
                </a:solidFill>
              </a:rPr>
              <a:t> </a:t>
            </a:r>
            <a:r>
              <a:rPr lang="en-US" sz="3200" dirty="0" err="1">
                <a:solidFill>
                  <a:srgbClr val="0070C0"/>
                </a:solidFill>
              </a:rPr>
              <a:t>quản</a:t>
            </a:r>
            <a:r>
              <a:rPr lang="en-US" sz="3200" dirty="0">
                <a:solidFill>
                  <a:srgbClr val="0070C0"/>
                </a:solidFill>
              </a:rPr>
              <a:t> </a:t>
            </a:r>
            <a:r>
              <a:rPr lang="en-US" sz="3200" dirty="0" err="1">
                <a:solidFill>
                  <a:srgbClr val="0070C0"/>
                </a:solidFill>
              </a:rPr>
              <a:t>trang</a:t>
            </a:r>
            <a:r>
              <a:rPr lang="en-US" sz="3200" dirty="0">
                <a:solidFill>
                  <a:srgbClr val="0070C0"/>
                </a:solidFill>
              </a:rPr>
              <a:t> </a:t>
            </a:r>
            <a:r>
              <a:rPr lang="en-US" sz="3200" dirty="0" err="1">
                <a:solidFill>
                  <a:srgbClr val="0070C0"/>
                </a:solidFill>
              </a:rPr>
              <a:t>phục</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mình</a:t>
            </a:r>
            <a:r>
              <a:rPr lang="en-US" sz="3200" dirty="0">
                <a:solidFill>
                  <a:srgbClr val="0070C0"/>
                </a:solidFill>
              </a:rPr>
              <a:t> </a:t>
            </a:r>
            <a:r>
              <a:rPr lang="en-US" sz="3200" dirty="0" err="1">
                <a:solidFill>
                  <a:srgbClr val="0070C0"/>
                </a:solidFill>
              </a:rPr>
              <a:t>như</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smtClean="0">
                <a:solidFill>
                  <a:srgbClr val="0070C0"/>
                </a:solidFill>
              </a:rPr>
              <a:t>cho</a:t>
            </a:r>
            <a:r>
              <a:rPr lang="en-US" sz="3200" dirty="0">
                <a:solidFill>
                  <a:srgbClr val="0070C0"/>
                </a:solidFill>
              </a:rPr>
              <a:t> </a:t>
            </a:r>
            <a:r>
              <a:rPr lang="en-US" sz="3200" dirty="0" err="1" smtClean="0">
                <a:solidFill>
                  <a:srgbClr val="0070C0"/>
                </a:solidFill>
              </a:rPr>
              <a:t>đúng</a:t>
            </a:r>
            <a:r>
              <a:rPr lang="en-US" sz="3200" dirty="0" smtClean="0">
                <a:solidFill>
                  <a:srgbClr val="0070C0"/>
                </a:solidFill>
              </a:rPr>
              <a:t>?</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676400" y="152400"/>
            <a:ext cx="5566130" cy="1066892"/>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28829" y="5905500"/>
            <a:ext cx="952500" cy="9525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086600" y="5715000"/>
            <a:ext cx="952500" cy="9525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057400" y="5715000"/>
            <a:ext cx="952500" cy="9525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13147" y="5715000"/>
            <a:ext cx="952500" cy="9525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04813" y="5751368"/>
            <a:ext cx="952500" cy="9525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572000" y="5905500"/>
            <a:ext cx="952500" cy="95250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03801" y="5715000"/>
            <a:ext cx="952500" cy="9525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59548" y="5715000"/>
            <a:ext cx="952500" cy="95250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95946" y="5891645"/>
            <a:ext cx="952500" cy="9525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71930" y="5737513"/>
            <a:ext cx="952500" cy="95250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39117" y="5891645"/>
            <a:ext cx="952500" cy="952500"/>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70918" y="5701145"/>
            <a:ext cx="952500" cy="95250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26665" y="5701145"/>
            <a:ext cx="952500" cy="952500"/>
          </a:xfrm>
          <a:prstGeom prst="rect">
            <a:avLst/>
          </a:prstGeom>
        </p:spPr>
      </p:pic>
    </p:spTree>
    <p:extLst>
      <p:ext uri="{BB962C8B-B14F-4D97-AF65-F5344CB8AC3E}">
        <p14:creationId xmlns:p14="http://schemas.microsoft.com/office/powerpoint/2010/main" val="2509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LỰA CHỌN TRANG PHỤC</a:t>
            </a:r>
            <a:r>
              <a:rPr lang="vi-VN" sz="2800" b="1" u="sng" dirty="0" smtClean="0">
                <a:solidFill>
                  <a:srgbClr val="339966"/>
                </a:solidFill>
              </a:rPr>
              <a:t> </a:t>
            </a:r>
            <a:endParaRPr lang="en-US" altLang="vi-VN" sz="2800" b="1" u="sng" dirty="0">
              <a:solidFill>
                <a:srgbClr val="3399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3969619"/>
              </p:ext>
            </p:extLst>
          </p:nvPr>
        </p:nvGraphicFramePr>
        <p:xfrm>
          <a:off x="1295331" y="1371600"/>
          <a:ext cx="6096000" cy="4053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97465822"/>
                    </a:ext>
                  </a:extLst>
                </a:gridCol>
                <a:gridCol w="2032000">
                  <a:extLst>
                    <a:ext uri="{9D8B030D-6E8A-4147-A177-3AD203B41FA5}">
                      <a16:colId xmlns:a16="http://schemas.microsoft.com/office/drawing/2014/main" val="2269989270"/>
                    </a:ext>
                  </a:extLst>
                </a:gridCol>
                <a:gridCol w="2032000">
                  <a:extLst>
                    <a:ext uri="{9D8B030D-6E8A-4147-A177-3AD203B41FA5}">
                      <a16:colId xmlns:a16="http://schemas.microsoft.com/office/drawing/2014/main" val="3499870351"/>
                    </a:ext>
                  </a:extLst>
                </a:gridCol>
              </a:tblGrid>
              <a:tr h="132080">
                <a:tc>
                  <a:txBody>
                    <a:bodyPr/>
                    <a:lstStyle/>
                    <a:p>
                      <a:pPr algn="ctr"/>
                      <a:r>
                        <a:rPr lang="en-US" sz="2000" b="1" kern="1200" dirty="0" err="1" smtClean="0">
                          <a:solidFill>
                            <a:srgbClr val="00B0F0"/>
                          </a:solidFill>
                          <a:effectLst/>
                          <a:latin typeface="Times New Roman" panose="02020603050405020304" pitchFamily="18" charset="0"/>
                          <a:ea typeface="+mn-ea"/>
                          <a:cs typeface="Times New Roman" panose="02020603050405020304" pitchFamily="18" charset="0"/>
                        </a:rPr>
                        <a:t>Đặc</a:t>
                      </a:r>
                      <a:r>
                        <a:rPr lang="en-US" sz="2000" b="1" kern="1200" dirty="0" smtClean="0">
                          <a:solidFill>
                            <a:srgbClr val="00B0F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B0F0"/>
                          </a:solidFill>
                          <a:effectLst/>
                          <a:latin typeface="Times New Roman" panose="02020603050405020304" pitchFamily="18" charset="0"/>
                          <a:ea typeface="+mn-ea"/>
                          <a:cs typeface="Times New Roman" panose="02020603050405020304" pitchFamily="18" charset="0"/>
                        </a:rPr>
                        <a:t>điểm</a:t>
                      </a:r>
                      <a:r>
                        <a:rPr lang="en-US" sz="2000" b="1" kern="1200" dirty="0" smtClean="0">
                          <a:solidFill>
                            <a:srgbClr val="00B0F0"/>
                          </a:solidFill>
                          <a:effectLst/>
                          <a:latin typeface="Times New Roman" panose="02020603050405020304" pitchFamily="18" charset="0"/>
                          <a:ea typeface="+mn-ea"/>
                          <a:cs typeface="Times New Roman" panose="02020603050405020304" pitchFamily="18" charset="0"/>
                        </a:rPr>
                        <a:t> </a:t>
                      </a:r>
                      <a:endParaRPr lang="en-US" sz="2000" dirty="0">
                        <a:solidFill>
                          <a:srgbClr val="00B0F0"/>
                        </a:solidFill>
                        <a:latin typeface="Times New Roman" panose="02020603050405020304" pitchFamily="18" charset="0"/>
                        <a:cs typeface="Times New Roman" panose="02020603050405020304" pitchFamily="18" charset="0"/>
                      </a:endParaRPr>
                    </a:p>
                  </a:txBody>
                  <a:tcPr/>
                </a:tc>
                <a:tc>
                  <a:txBody>
                    <a:bodyPr/>
                    <a:lstStyle/>
                    <a:p>
                      <a:r>
                        <a:rPr lang="vi-VN" sz="2000" dirty="0" smtClean="0">
                          <a:solidFill>
                            <a:srgbClr val="00B0F0"/>
                          </a:solidFill>
                          <a:latin typeface="Times New Roman" panose="02020603050405020304" pitchFamily="18" charset="0"/>
                          <a:cs typeface="Times New Roman" panose="02020603050405020304" pitchFamily="18" charset="0"/>
                        </a:rPr>
                        <a:t> Tạo cảm giác gầy đi cao lên </a:t>
                      </a:r>
                      <a:endParaRPr lang="en-US" sz="2000" dirty="0">
                        <a:solidFill>
                          <a:srgbClr val="00B0F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solidFill>
                            <a:srgbClr val="00B0F0"/>
                          </a:solidFill>
                          <a:latin typeface="Times New Roman" panose="02020603050405020304" pitchFamily="18" charset="0"/>
                          <a:cs typeface="Times New Roman" panose="02020603050405020304" pitchFamily="18" charset="0"/>
                        </a:rPr>
                        <a:t>Tạo cảm giác béo ra thấp gầy</a:t>
                      </a:r>
                    </a:p>
                    <a:p>
                      <a:endParaRPr lang="en-US" sz="2000" dirty="0">
                        <a:solidFill>
                          <a:srgbClr val="00B0F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0730865"/>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Chất liệu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Vải mềm mỏng mịn</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solidFill>
                            <a:srgbClr val="FF0000"/>
                          </a:solidFill>
                          <a:latin typeface="Times New Roman" panose="02020603050405020304" pitchFamily="18" charset="0"/>
                          <a:cs typeface="Times New Roman" panose="02020603050405020304" pitchFamily="18" charset="0"/>
                        </a:rPr>
                        <a:t>Bài cúng đầy đặn hoặc mình vừa phải</a:t>
                      </a:r>
                    </a:p>
                    <a:p>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3877054"/>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Kiểu dáng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Vừa sát cho thể có đường nét chính dọc thân áo </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dirty="0" err="1" smtClean="0">
                          <a:solidFill>
                            <a:srgbClr val="FF0000"/>
                          </a:solidFill>
                          <a:latin typeface="Times New Roman" panose="02020603050405020304" pitchFamily="18" charset="0"/>
                          <a:cs typeface="Times New Roman" panose="02020603050405020304" pitchFamily="18" charset="0"/>
                        </a:rPr>
                        <a:t>thân</a:t>
                      </a:r>
                      <a:r>
                        <a:rPr lang="en-US" sz="1600" baseline="0" dirty="0" smtClean="0">
                          <a:solidFill>
                            <a:srgbClr val="FF0000"/>
                          </a:solidFill>
                          <a:latin typeface="Times New Roman" panose="02020603050405020304" pitchFamily="18" charset="0"/>
                          <a:cs typeface="Times New Roman" panose="02020603050405020304" pitchFamily="18" charset="0"/>
                        </a:rPr>
                        <a:t> </a:t>
                      </a:r>
                      <a:r>
                        <a:rPr lang="en-US" sz="1600" baseline="0" dirty="0" err="1" smtClean="0">
                          <a:solidFill>
                            <a:srgbClr val="FF0000"/>
                          </a:solidFill>
                          <a:latin typeface="Times New Roman" panose="02020603050405020304" pitchFamily="18" charset="0"/>
                          <a:cs typeface="Times New Roman" panose="02020603050405020304" pitchFamily="18" charset="0"/>
                        </a:rPr>
                        <a:t>rủ</a:t>
                      </a:r>
                      <a:endParaRPr lang="vi-VN" sz="1600" dirty="0" smtClean="0">
                        <a:solidFill>
                          <a:srgbClr val="FF0000"/>
                        </a:solidFill>
                        <a:latin typeface="Times New Roman" panose="02020603050405020304" pitchFamily="18" charset="0"/>
                        <a:cs typeface="Times New Roman" panose="02020603050405020304" pitchFamily="18" charset="0"/>
                      </a:endParaRP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Kiểu phụng  có đường nét chính ngang thân áo áo tay bồng có bèo </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5929514"/>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Màu sắc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solidFill>
                            <a:srgbClr val="FF0000"/>
                          </a:solidFill>
                          <a:latin typeface="Times New Roman" panose="02020603050405020304" pitchFamily="18" charset="0"/>
                          <a:cs typeface="Times New Roman" panose="02020603050405020304" pitchFamily="18" charset="0"/>
                        </a:rPr>
                        <a:t>Mà</a:t>
                      </a:r>
                      <a:r>
                        <a:rPr lang="en-US" sz="1600" dirty="0" smtClean="0">
                          <a:solidFill>
                            <a:srgbClr val="FF0000"/>
                          </a:solidFill>
                          <a:latin typeface="Times New Roman" panose="02020603050405020304" pitchFamily="18" charset="0"/>
                          <a:cs typeface="Times New Roman" panose="02020603050405020304" pitchFamily="18" charset="0"/>
                        </a:rPr>
                        <a:t>u</a:t>
                      </a:r>
                      <a:r>
                        <a:rPr lang="vi-VN" sz="1600" dirty="0" smtClean="0">
                          <a:solidFill>
                            <a:srgbClr val="FF0000"/>
                          </a:solidFill>
                          <a:latin typeface="Times New Roman" panose="02020603050405020304" pitchFamily="18" charset="0"/>
                          <a:cs typeface="Times New Roman" panose="02020603050405020304" pitchFamily="18" charset="0"/>
                        </a:rPr>
                        <a:t> tối  </a:t>
                      </a:r>
                      <a:r>
                        <a:rPr lang="en-US" sz="1600" dirty="0" err="1" smtClean="0">
                          <a:solidFill>
                            <a:srgbClr val="FF0000"/>
                          </a:solidFill>
                          <a:latin typeface="Times New Roman" panose="02020603050405020304" pitchFamily="18" charset="0"/>
                          <a:cs typeface="Times New Roman" panose="02020603050405020304" pitchFamily="18" charset="0"/>
                        </a:rPr>
                        <a:t>sẫm</a:t>
                      </a:r>
                      <a:endParaRPr lang="vi-VN" sz="1600" dirty="0" smtClean="0">
                        <a:solidFill>
                          <a:srgbClr val="FF0000"/>
                        </a:solidFill>
                        <a:latin typeface="Times New Roman" panose="02020603050405020304" pitchFamily="18" charset="0"/>
                        <a:cs typeface="Times New Roman" panose="02020603050405020304" pitchFamily="18" charset="0"/>
                      </a:endParaRP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Màu sáng</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8520527"/>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Đường nét họa tiết</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solidFill>
                            <a:srgbClr val="FF0000"/>
                          </a:solidFill>
                          <a:latin typeface="Times New Roman" panose="02020603050405020304" pitchFamily="18" charset="0"/>
                          <a:cs typeface="Times New Roman" panose="02020603050405020304" pitchFamily="18" charset="0"/>
                        </a:rPr>
                        <a:t>Kẻ sọc hoa nhỏ</a:t>
                      </a: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Ảnh kẻ ngang kẻ ô vuông hoa to</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6644108"/>
                  </a:ext>
                </a:extLst>
              </a:tr>
            </a:tbl>
          </a:graphicData>
        </a:graphic>
      </p:graphicFrame>
      <p:sp>
        <p:nvSpPr>
          <p:cNvPr id="11" name="Rectangle 11"/>
          <p:cNvSpPr>
            <a:spLocks noChangeArrowheads="1"/>
          </p:cNvSpPr>
          <p:nvPr/>
        </p:nvSpPr>
        <p:spPr bwMode="auto">
          <a:xfrm>
            <a:off x="756595" y="783725"/>
            <a:ext cx="761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B0F0"/>
                </a:solidFill>
              </a:rPr>
              <a:t>Bảng</a:t>
            </a:r>
            <a:r>
              <a:rPr lang="en-US" sz="2800" dirty="0" smtClean="0">
                <a:solidFill>
                  <a:srgbClr val="00B0F0"/>
                </a:solidFill>
              </a:rPr>
              <a:t> </a:t>
            </a:r>
            <a:r>
              <a:rPr lang="en-US" sz="2800" dirty="0">
                <a:solidFill>
                  <a:srgbClr val="00B0F0"/>
                </a:solidFill>
              </a:rPr>
              <a:t>8.1 </a:t>
            </a:r>
            <a:r>
              <a:rPr lang="en-US" sz="2800" dirty="0" err="1">
                <a:solidFill>
                  <a:srgbClr val="00B0F0"/>
                </a:solidFill>
              </a:rPr>
              <a:t>đặc</a:t>
            </a:r>
            <a:r>
              <a:rPr lang="en-US" sz="2800" dirty="0">
                <a:solidFill>
                  <a:srgbClr val="00B0F0"/>
                </a:solidFill>
              </a:rPr>
              <a:t> </a:t>
            </a:r>
            <a:r>
              <a:rPr lang="en-US" sz="2800" dirty="0" err="1">
                <a:solidFill>
                  <a:srgbClr val="00B0F0"/>
                </a:solidFill>
              </a:rPr>
              <a:t>điểm</a:t>
            </a:r>
            <a:r>
              <a:rPr lang="en-US" sz="2800" dirty="0">
                <a:solidFill>
                  <a:srgbClr val="00B0F0"/>
                </a:solidFill>
              </a:rPr>
              <a:t> </a:t>
            </a:r>
            <a:r>
              <a:rPr lang="en-US" sz="2800" dirty="0" err="1">
                <a:solidFill>
                  <a:srgbClr val="00B0F0"/>
                </a:solidFill>
              </a:rPr>
              <a:t>trang</a:t>
            </a:r>
            <a:r>
              <a:rPr lang="en-US" sz="2800" dirty="0">
                <a:solidFill>
                  <a:srgbClr val="00B0F0"/>
                </a:solidFill>
              </a:rPr>
              <a:t> </a:t>
            </a:r>
            <a:r>
              <a:rPr lang="en-US" sz="2800" dirty="0" err="1">
                <a:solidFill>
                  <a:srgbClr val="00B0F0"/>
                </a:solidFill>
              </a:rPr>
              <a:t>phục</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hiệu</a:t>
            </a:r>
            <a:r>
              <a:rPr lang="en-US" sz="2800" dirty="0">
                <a:solidFill>
                  <a:srgbClr val="00B0F0"/>
                </a:solidFill>
              </a:rPr>
              <a:t> </a:t>
            </a:r>
            <a:r>
              <a:rPr lang="en-US" sz="2800" dirty="0" err="1">
                <a:solidFill>
                  <a:srgbClr val="00B0F0"/>
                </a:solidFill>
              </a:rPr>
              <a:t>ứng</a:t>
            </a:r>
            <a:r>
              <a:rPr lang="en-US" sz="2800" dirty="0">
                <a:solidFill>
                  <a:srgbClr val="00B0F0"/>
                </a:solidFill>
              </a:rPr>
              <a:t> </a:t>
            </a:r>
            <a:r>
              <a:rPr lang="en-US" sz="2800" dirty="0" err="1">
                <a:solidFill>
                  <a:srgbClr val="00B0F0"/>
                </a:solidFill>
              </a:rPr>
              <a:t>thẩm</a:t>
            </a:r>
            <a:r>
              <a:rPr lang="en-US" sz="2800" dirty="0">
                <a:solidFill>
                  <a:srgbClr val="00B0F0"/>
                </a:solidFill>
              </a:rPr>
              <a:t> </a:t>
            </a:r>
            <a:r>
              <a:rPr lang="en-US" sz="2800" dirty="0" err="1">
                <a:solidFill>
                  <a:srgbClr val="00B0F0"/>
                </a:solidFill>
              </a:rPr>
              <a:t>mỹ</a:t>
            </a:r>
            <a:endParaRPr lang="en-US" altLang="vi-VN" sz="2800" dirty="0">
              <a:solidFill>
                <a:srgbClr val="00B0F0"/>
              </a:solidFill>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599252"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231106"/>
          </a:xfrm>
          <a:prstGeom prst="rect">
            <a:avLst/>
          </a:prstGeom>
        </p:spPr>
        <p:txBody>
          <a:bodyPr wrap="square">
            <a:spAutoFit/>
          </a:bodyPr>
          <a:lstStyle/>
          <a:p>
            <a:r>
              <a:rPr lang="en-US" sz="2800" dirty="0" smtClean="0">
                <a:solidFill>
                  <a:srgbClr val="0070C0"/>
                </a:solidFill>
                <a:latin typeface="Times New Roman" panose="02020603050405020304" pitchFamily="18" charset="0"/>
                <a:ea typeface="+mj-ea"/>
                <a:cs typeface="Times New Roman" panose="02020603050405020304" pitchFamily="18" charset="0"/>
              </a:rPr>
              <a:t>K</a:t>
            </a:r>
            <a:r>
              <a:rPr lang="vi-VN" sz="2800" dirty="0" smtClean="0">
                <a:solidFill>
                  <a:srgbClr val="0070C0"/>
                </a:solidFill>
                <a:latin typeface="Times New Roman" panose="02020603050405020304" pitchFamily="18" charset="0"/>
                <a:ea typeface="+mj-ea"/>
                <a:cs typeface="Times New Roman" panose="02020603050405020304" pitchFamily="18" charset="0"/>
              </a:rPr>
              <a:t>ể</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quan</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sát</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hình</a:t>
            </a:r>
            <a:r>
              <a:rPr lang="en-US" sz="2800" dirty="0" smtClean="0">
                <a:solidFill>
                  <a:srgbClr val="0070C0"/>
                </a:solidFill>
                <a:latin typeface="Times New Roman" panose="02020603050405020304" pitchFamily="18" charset="0"/>
                <a:ea typeface="+mj-ea"/>
                <a:cs typeface="Times New Roman" panose="02020603050405020304" pitchFamily="18" charset="0"/>
              </a:rPr>
              <a:t> 8.1</a:t>
            </a:r>
            <a:r>
              <a:rPr lang="vi-VN"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và</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đưa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ra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nhận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xét</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về</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ảnh</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hưởng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của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trang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phục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đến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vóc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dáng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người</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mặc</a:t>
            </a:r>
            <a:endParaRPr lang="en-US" sz="2800" dirty="0">
              <a:solidFill>
                <a:srgbClr val="0070C0"/>
              </a:solidFill>
              <a:latin typeface="Times New Roman" panose="02020603050405020304" pitchFamily="18" charset="0"/>
              <a:ea typeface="+mj-ea"/>
              <a:cs typeface="Times New Roman" panose="02020603050405020304" pitchFamily="18" charset="0"/>
            </a:endParaRPr>
          </a:p>
          <a:p>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11673"/>
          <a:stretch/>
        </p:blipFill>
        <p:spPr>
          <a:xfrm>
            <a:off x="364999" y="2018839"/>
            <a:ext cx="8779001" cy="4000961"/>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spTree>
    <p:extLst>
      <p:ext uri="{BB962C8B-B14F-4D97-AF65-F5344CB8AC3E}">
        <p14:creationId xmlns:p14="http://schemas.microsoft.com/office/powerpoint/2010/main" val="32473373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Liên</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hệ</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thực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tiễn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đặc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theo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tuổi</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4" name="Picture 3"/>
          <p:cNvPicPr>
            <a:picLocks noChangeAspect="1"/>
          </p:cNvPicPr>
          <p:nvPr/>
        </p:nvPicPr>
        <p:blipFill>
          <a:blip r:embed="rId3"/>
          <a:stretch>
            <a:fillRect/>
          </a:stretch>
        </p:blipFill>
        <p:spPr>
          <a:xfrm>
            <a:off x="685800" y="2135842"/>
            <a:ext cx="3505200" cy="4036358"/>
          </a:xfrm>
          <a:prstGeom prst="rect">
            <a:avLst/>
          </a:prstGeom>
        </p:spPr>
      </p:pic>
      <p:pic>
        <p:nvPicPr>
          <p:cNvPr id="1028" name="Picture 4" descr="Đi Đà Nẵng chọn đồng phục gia đình đi biển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308" y="2102527"/>
            <a:ext cx="4184953" cy="406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302544" y="-138502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4764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a:t>
            </a:r>
            <a:r>
              <a:rPr lang="en-US" altLang="vi-VN" sz="2800" b="1" u="sng" dirty="0" smtClean="0">
                <a:solidFill>
                  <a:srgbClr val="339966"/>
                </a:solidFill>
              </a:rPr>
              <a:t>.</a:t>
            </a:r>
            <a:r>
              <a:rPr lang="en-US" sz="2800" b="1" u="sng" dirty="0" smtClean="0">
                <a:solidFill>
                  <a:srgbClr val="339966"/>
                </a:solidFill>
              </a:rPr>
              <a:t> SỬ DỤNG TRANG PHỤC</a:t>
            </a:r>
            <a:endParaRPr lang="en-US" sz="2800" b="1" u="sng" dirty="0">
              <a:solidFill>
                <a:srgbClr val="339966"/>
              </a:solidFill>
            </a:endParaRPr>
          </a:p>
        </p:txBody>
      </p:sp>
      <p:sp>
        <p:nvSpPr>
          <p:cNvPr id="12294" name="Rectangle 11"/>
          <p:cNvSpPr>
            <a:spLocks noChangeArrowheads="1"/>
          </p:cNvSpPr>
          <p:nvPr/>
        </p:nvSpPr>
        <p:spPr bwMode="auto">
          <a:xfrm>
            <a:off x="341313" y="77218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smtClean="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671637" y="1336119"/>
            <a:ext cx="6400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Trang </a:t>
            </a:r>
            <a:r>
              <a:rPr lang="vi-VN" sz="2800" dirty="0">
                <a:solidFill>
                  <a:srgbClr val="0070C0"/>
                </a:solidFill>
                <a:latin typeface="Times New Roman" panose="02020603050405020304" pitchFamily="18" charset="0"/>
                <a:cs typeface="Times New Roman" panose="02020603050405020304" pitchFamily="18" charset="0"/>
              </a:rPr>
              <a:t>phục đi học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gọn </a:t>
            </a:r>
            <a:r>
              <a:rPr lang="vi-VN" sz="2800" dirty="0" smtClean="0">
                <a:solidFill>
                  <a:srgbClr val="0070C0"/>
                </a:solidFill>
                <a:latin typeface="Times New Roman" panose="02020603050405020304" pitchFamily="18" charset="0"/>
                <a:cs typeface="Times New Roman" panose="02020603050405020304" pitchFamily="18" charset="0"/>
              </a:rPr>
              <a:t>gang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dễ mặc dễ hoạt động có màu sắc hài hòa thường được may từ vải sợi pha</a:t>
            </a: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7388590" y="1905000"/>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9698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smtClean="0">
                <a:solidFill>
                  <a:srgbClr val="339966"/>
                </a:solidFill>
              </a:rPr>
              <a:t>CÁCH SỬ DỤNG TRANG PHỤC</a:t>
            </a:r>
            <a:endParaRPr lang="en-US" sz="2800" b="1" u="sng" dirty="0">
              <a:solidFill>
                <a:srgbClr val="339966"/>
              </a:solidFill>
            </a:endParaRPr>
          </a:p>
          <a:p>
            <a:pPr>
              <a:spcBef>
                <a:spcPct val="50000"/>
              </a:spcBef>
            </a:pPr>
            <a:endParaRPr lang="en-US" altLang="vi-VN" sz="2800" b="1" u="sng" dirty="0">
              <a:solidFill>
                <a:srgbClr val="339966"/>
              </a:solidFill>
            </a:endParaRPr>
          </a:p>
        </p:txBody>
      </p:sp>
      <p:sp>
        <p:nvSpPr>
          <p:cNvPr id="12294" name="Rectangle 11"/>
          <p:cNvSpPr>
            <a:spLocks noChangeArrowheads="1"/>
          </p:cNvSpPr>
          <p:nvPr/>
        </p:nvSpPr>
        <p:spPr bwMode="auto">
          <a:xfrm>
            <a:off x="0" y="71120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505691" y="1221716"/>
            <a:ext cx="5562283"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lao động có kiểu dáng đơn giản rộng sẽ hoạt động thường có màu </a:t>
            </a:r>
            <a:r>
              <a:rPr lang="vi-VN" sz="2800" dirty="0" smtClean="0">
                <a:solidFill>
                  <a:srgbClr val="0070C0"/>
                </a:solidFill>
                <a:latin typeface="Times New Roman" panose="02020603050405020304" pitchFamily="18" charset="0"/>
                <a:cs typeface="Times New Roman" panose="02020603050405020304" pitchFamily="18" charset="0"/>
              </a:rPr>
              <a:t>s</a:t>
            </a:r>
            <a:r>
              <a:rPr lang="en-US" sz="2800" dirty="0" err="1" smtClean="0">
                <a:solidFill>
                  <a:srgbClr val="0070C0"/>
                </a:solidFill>
                <a:latin typeface="Times New Roman" panose="02020603050405020304" pitchFamily="18" charset="0"/>
                <a:cs typeface="Times New Roman" panose="02020603050405020304" pitchFamily="18" charset="0"/>
              </a:rPr>
              <a:t>ẫm</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được may từ vải sợi bông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1200" l="27778" r="44118"/>
                    </a14:imgEffect>
                  </a14:imgLayer>
                </a14:imgProps>
              </a:ext>
              <a:ext uri="{28A0092B-C50C-407E-A947-70E740481C1C}">
                <a14:useLocalDpi xmlns:a14="http://schemas.microsoft.com/office/drawing/2010/main" val="0"/>
              </a:ext>
            </a:extLst>
          </a:blip>
          <a:srcRect l="25752" r="53732" b="17527"/>
          <a:stretch/>
        </p:blipFill>
        <p:spPr>
          <a:xfrm>
            <a:off x="6517093" y="1041885"/>
            <a:ext cx="2602864" cy="3928298"/>
          </a:xfrm>
          <a:prstGeom prst="rect">
            <a:avLst/>
          </a:prstGeom>
        </p:spPr>
      </p:pic>
      <p:pic>
        <p:nvPicPr>
          <p:cNvPr id="5122" name="Picture 2" descr="Đặc điểm quần áo bảo hộ lao động cho công nhâ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 y="3134083"/>
            <a:ext cx="5489575" cy="32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TotalTime>
  <Words>885</Words>
  <Application>Microsoft Office PowerPoint</Application>
  <PresentationFormat>On-screen Show (4:3)</PresentationFormat>
  <Paragraphs>100</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#9Slide03 Roboto Mono Medium</vt: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Office Theme</vt:lpstr>
      <vt:lpstr>PowerPoint Presentation</vt:lpstr>
      <vt:lpstr>PowerPoint Presentation</vt:lpstr>
      <vt:lpstr> Làm thế nào để có những bộ trang phục  đẹp bền? Mỗi người có thể lựa chọn sử dụng và bảo quản trang phục của mình như thế nào cho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61</cp:revision>
  <dcterms:created xsi:type="dcterms:W3CDTF">2013-08-28T08:21:51Z</dcterms:created>
  <dcterms:modified xsi:type="dcterms:W3CDTF">2021-07-07T03:18:58Z</dcterms:modified>
</cp:coreProperties>
</file>