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5" r:id="rId2"/>
    <p:sldMasterId id="2147483701" r:id="rId3"/>
  </p:sldMasterIdLst>
  <p:notesMasterIdLst>
    <p:notesMasterId r:id="rId30"/>
  </p:notesMasterIdLst>
  <p:sldIdLst>
    <p:sldId id="285" r:id="rId4"/>
    <p:sldId id="273" r:id="rId5"/>
    <p:sldId id="270" r:id="rId6"/>
    <p:sldId id="271" r:id="rId7"/>
    <p:sldId id="275" r:id="rId8"/>
    <p:sldId id="276" r:id="rId9"/>
    <p:sldId id="318" r:id="rId10"/>
    <p:sldId id="314" r:id="rId11"/>
    <p:sldId id="278" r:id="rId12"/>
    <p:sldId id="277" r:id="rId13"/>
    <p:sldId id="298" r:id="rId14"/>
    <p:sldId id="280" r:id="rId15"/>
    <p:sldId id="281" r:id="rId16"/>
    <p:sldId id="282" r:id="rId17"/>
    <p:sldId id="300" r:id="rId18"/>
    <p:sldId id="315" r:id="rId19"/>
    <p:sldId id="317" r:id="rId20"/>
    <p:sldId id="304" r:id="rId21"/>
    <p:sldId id="305" r:id="rId22"/>
    <p:sldId id="306" r:id="rId23"/>
    <p:sldId id="260" r:id="rId24"/>
    <p:sldId id="307" r:id="rId25"/>
    <p:sldId id="308" r:id="rId26"/>
    <p:sldId id="309" r:id="rId27"/>
    <p:sldId id="264" r:id="rId28"/>
    <p:sldId id="316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3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4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e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e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emf"/><Relationship Id="rId7" Type="http://schemas.openxmlformats.org/officeDocument/2006/relationships/image" Target="../media/image77.emf"/><Relationship Id="rId2" Type="http://schemas.openxmlformats.org/officeDocument/2006/relationships/image" Target="../media/image72.emf"/><Relationship Id="rId1" Type="http://schemas.openxmlformats.org/officeDocument/2006/relationships/image" Target="../media/image71.wmf"/><Relationship Id="rId6" Type="http://schemas.openxmlformats.org/officeDocument/2006/relationships/image" Target="../media/image76.emf"/><Relationship Id="rId5" Type="http://schemas.openxmlformats.org/officeDocument/2006/relationships/image" Target="../media/image75.emf"/><Relationship Id="rId4" Type="http://schemas.openxmlformats.org/officeDocument/2006/relationships/image" Target="../media/image74.e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image" Target="../media/image8.emf"/><Relationship Id="rId4" Type="http://schemas.openxmlformats.org/officeDocument/2006/relationships/image" Target="../media/image11.e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4" Type="http://schemas.openxmlformats.org/officeDocument/2006/relationships/image" Target="../media/image91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4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Relationship Id="rId5" Type="http://schemas.openxmlformats.org/officeDocument/2006/relationships/image" Target="../media/image96.wmf"/><Relationship Id="rId4" Type="http://schemas.openxmlformats.org/officeDocument/2006/relationships/image" Target="../media/image95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9.wmf"/><Relationship Id="rId2" Type="http://schemas.openxmlformats.org/officeDocument/2006/relationships/image" Target="../media/image98.wmf"/><Relationship Id="rId1" Type="http://schemas.openxmlformats.org/officeDocument/2006/relationships/image" Target="../media/image97.wmf"/><Relationship Id="rId5" Type="http://schemas.openxmlformats.org/officeDocument/2006/relationships/image" Target="../media/image101.wmf"/><Relationship Id="rId4" Type="http://schemas.openxmlformats.org/officeDocument/2006/relationships/image" Target="../media/image10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image" Target="../media/image12.emf"/><Relationship Id="rId5" Type="http://schemas.openxmlformats.org/officeDocument/2006/relationships/image" Target="../media/image16.e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emf"/><Relationship Id="rId3" Type="http://schemas.openxmlformats.org/officeDocument/2006/relationships/image" Target="../media/image29.wmf"/><Relationship Id="rId7" Type="http://schemas.openxmlformats.org/officeDocument/2006/relationships/image" Target="../media/image33.e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0B790F-B431-4D49-A5E1-911C02DFBA98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72025-24E0-4132-BDCD-59F82E8DA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12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99C1802D-CD13-4551-9CBC-9181F7BDFE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A1B81F7-DC37-4995-8D44-64CA1800948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anose="020B0604020202020204" pitchFamily="34" charset="-128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Unicode MS" panose="020B0604020202020204" pitchFamily="34" charset="-128"/>
              <a:ea typeface="+mn-ea"/>
              <a:cs typeface="+mn-cs"/>
            </a:endParaRPr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BBD188F0-DDC8-4F8C-B157-F95722E395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F65AF825-D9EA-4BEB-95CA-98B572A283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E872FF3-F6EB-4A07-A13A-FC86C25196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04F9C2-8579-4E7D-AD15-073A2DE2FA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0B18DA-B994-48B2-9908-501722ED25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BC5F56-FEDF-4226-8692-0ABB2B53C4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229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46095E-E6C1-45B2-9018-0E022642D0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B05E6D2-273A-4E15-8F39-5778BBA3B9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67687A5-88FA-46C4-988D-577E5C740C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6E1DF5-FB63-4965-ABD8-9CDB57D92D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5223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23DF9AD-73AD-4913-9C16-AEB8FD73F0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04E67BC-C887-43A7-8F6C-5E67F341E6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C79C039-F18A-4485-8432-F5651BA866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71A6E5-70AE-47A2-A03D-B730AE3D60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0792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5CD89AC-2463-4ADA-BA08-3497E42496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8D755D6-9F63-4C35-BCFF-B322AED8BC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3D8F87D-71FB-400A-B6B0-6CD6F26961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65685A-7C62-42A8-AC0B-A3DA4793DB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47529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00383D-61B7-4C6F-9D9E-5581D25084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BD44FC-0E8C-4390-8B14-2AD8555476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1E69054-7485-4884-9FBD-7E77B54440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3B1FE-4C77-4273-A39A-FC9A2F5367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406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AB257C9-58E2-4FEE-A683-4E9A2F57A9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0D65D3-9708-49C1-83F7-9EA59BFCBE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101EA75-AAA0-4B9B-815B-3EA670CD72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58C2FD-A2A8-4E6B-8D99-9B1FDD5FE3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3002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55E042-44F1-462F-8F9E-93574CBA0E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C1A1221-084C-4AF8-8505-E70313D5D8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5A42DA-5A6F-4109-A4AA-A0CBE0EFFA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7C3CAE-504F-46C2-989C-78B3B9DCBE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537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1427B9-7B9D-44BB-8C66-4556F7253F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B10140-80F1-4B1F-A8B5-03BB3AD35E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301CD9-D9F5-4AC3-8886-CB9680441E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8A6C8-F7FC-4131-A810-534EDCEAA2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79613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0B8F1B3-A790-405A-A775-80344FFEAE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568452D-A188-4468-B2D0-3CB4C3C957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F117A77-DF88-41EE-B77D-A8E3A72282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C8D967-032E-495E-9002-F859D00AEF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87710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767BFD2-F57D-4E89-A333-AA42B2B603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5BE5FFD-137E-4329-83B5-09779F2316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F317B64-D6B6-4E3A-80E2-8D8C592083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D3DF2E-F058-410A-B771-FBFA691A2F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19815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AE03673-18C7-4673-95D6-49ACE15932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F2B7E35-90C6-432F-B787-88D9EE6B04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9E8D0F0-87C4-41F0-A1C8-3EA7BB32E9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E1B22E-182F-47F2-A17B-7504F85F49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7752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994B42-FA58-4C9F-9CD2-0019EA5A71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B0E832-90A0-4843-9E0E-60D2923692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FA37C7-BAFA-4FB8-A462-590007B5BC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575A9A-5416-441A-A72B-4FA319C9C6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25009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CF89A2-4C72-4185-AFB5-0ABCB014C2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498121-44C1-48D6-A1EF-01CF19505F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B116D6-3000-49FB-848F-AECF9BD4AB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AFD803-4725-49C5-BA35-DE5568E7F5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74508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CDCA5-68BE-4A13-8F8C-AFF0D33734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B972BF-6378-41A9-8C48-83B084DD3D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821DFD-3C41-41F4-BA47-F12F19F412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80E264-23CC-408B-8135-D0709913F0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79515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5A6CF12-0742-462E-A119-938BBC3ED6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0025CE6-0F1D-4BFA-9975-B867F43C38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A109BBF-88D2-4956-9C19-F45A82E641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CB45E-2E2A-41F5-B01F-946906AC33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63487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677F84-F5B8-4A1E-B2D6-2455C0699C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814BC4-554B-4A33-8A22-ECD827EF10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B6C444-B6E8-4CC5-9FF3-72D027FDCF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A0E68-CE14-4595-9360-5F8C1300CA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6542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98BE17F-4E12-48AB-8AAF-2B0DF5B44D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56F48A5-2EA6-40F3-9558-E5382CC7BD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27B59F57-B76B-4D4B-A750-846FD4B582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888DA0-8E45-4AD6-A1EA-322D82600A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52432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258479F-556C-4EAD-83EA-1B077169E8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8BEC1E3-9270-4FF0-8426-5B3EE6A206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FB87179-14C4-4DD4-B94F-E474535DBD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24D7B3-1A58-4E22-8FE9-D20C1049BF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50904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8226BD7-C0ED-4536-B84B-02C6F119BF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1299A3-69C4-4B28-A2E8-B72F0B227F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99C7DCD-7B5E-42E6-B9AC-6B36E4323B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F25FF1-3382-425B-95DA-1785007BAF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70427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3100A50-BCF4-4EE5-93D9-1206F0FA7F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98278B8-04AA-40E4-AEB3-4BCC61F2EC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D1F7B3A4-2228-49E4-B146-F0659ECD7F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3ED70F-1950-4207-8AC3-7AD7C6E09C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15210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AD64D8-8AC0-4E28-9151-29D91A55CF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26E3EB-3B6D-48E0-9FC3-097E5CE7C8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7611F24-0EF1-4C3E-9F62-84D2C84ECE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A8423B-CBE3-406A-B0D4-45B7E2D5ED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87346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4898401-A91D-4823-B7BA-818981A5B8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3DD6F9-EBCB-4A40-86BE-61156F73EA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8F903A-63B1-4F2F-8FAD-8CE451601D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B9B21E-785E-4E66-98A4-6C3F2C1845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6015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1945733-99BC-4DD0-BC87-87AAE427E9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D089ED0-F094-4F01-B4E5-CE46EC6445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85C5FD2-6D2B-4F31-905B-1FEDB8E6F7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D652C4-F10C-4761-A0E7-2CB14A5641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72796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127B720-760C-42A8-B66A-E90E1BE78E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FCD88D-2F39-487E-930A-33E15AAD75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7C51504-FEE7-45DC-974D-8289E6EE4C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B17C51-FB5D-4155-8E5B-B1E05456B9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57815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C1FCB3-C20F-4515-9950-08D4BACB21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507AAAE-8473-4DCE-A8F6-A05D97B647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424CA2-7AB7-4673-8086-1243F5C0EF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3C4CC3-572F-4203-9BC2-2222A6079B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22450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E4B4323-2029-4D26-AF12-4A31EE1A02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DADE00B-C8C1-4BFC-B2F2-A3B0C1E82D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EC834D3-AB14-4AF5-824E-7B9A95329D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858C28-44E4-4DA1-A43B-C19DFE84D2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790052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073B615-8C05-4339-B00A-8998B886FF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EAFE640-5162-4CA5-8FFD-0521F5F626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4739034-3A40-4857-BB21-4009EC83DF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E62534-A90A-41B1-80E9-0ACB11BFDE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64135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B68B98C-3191-4C88-ABBC-241887C9F3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BABE7D9-E456-438F-8800-586290AF92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E51E601-9A13-4D8C-BE1E-37C7308FD3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7C6D03-1824-4270-BEAA-7ACF5D481F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63716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82101A-7D79-4A74-8273-D4384AD12C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C293DE-6B35-4B60-A574-8FD7959A88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2D21A2-C2FF-4EEA-BE07-299786A26E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D05030-AFB5-4009-B68A-805FE5FC81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4109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EF47130-58D3-4C6D-A7B3-39AC5B236C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85EECE-2AB4-4131-887F-C103686349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4C6948-3574-4C29-8B24-7F5F8684F3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6CB6A5-894A-4C1F-8E79-EB09C9FA9B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70310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39ABB2-A625-40D7-B300-15753DD1B6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BE56DDE-9A17-431C-A4E5-4828ACC634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A8B41C-E6B5-4991-A3B8-690B5AEF10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58BDDC-2462-4225-8E0A-99BE171ED9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573876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DCE76E-F7F5-440D-B153-40ED3088CE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85E3C5-6C42-45D7-96A4-14F6C6FAC9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3A24063-8CEB-4028-B8C2-C76438010E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6B667D-2E52-4AE1-87C1-D71FC7E6C6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2839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3FD2DC-AAAD-4FD1-B11C-31A9E9A529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ABA08A-495A-41C4-AD52-9C69F6615B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6646AA-916B-4934-BF12-988EB25012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698764-B6B4-40DF-A1CC-614AF99CE4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4277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D117AF1-C636-4E4C-8FC0-0A68C7F6B5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6A5542D-1D46-45DB-B4AE-0C5C9B457E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EFB019F-F58D-48B5-B6AD-E06F2DD743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29092F-EA51-4909-8658-CDB82EF17C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0401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C02A199-CF69-4F53-B663-4940F7FBDE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161FA32-BC60-445B-B409-B9BDD15F7A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C39ED0D-93A9-4A05-A402-7FC074A50C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85CB5-9B1E-4628-84E4-2F4C07A08C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4757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51E66A0-4037-436F-B671-04CDF53F5B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6ED995C-6229-4BA6-AB4E-23383A5E2D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2049F1A-7F2E-430B-ABCB-CABC42E370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C3A27-7EDA-49F9-97FB-E7E4711EAA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3222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1FA438-9FB2-46F6-AE58-98A3B13131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14F7E8-C962-4E77-ADED-008D2BCFC1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46A206-7D2F-4CE4-A8AC-41015AD8C2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95ED28-0448-4EF5-A0BF-CDABF3F60E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902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89CCD0-A1C9-4CA7-AE4D-046955B9BA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4B1A33-2A16-4044-9814-0A517E319D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F47D8C7-42BF-485C-9503-509377DAA7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55BDF9-1A69-4083-A5E1-BE3622C36F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0726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C9703FA-3A43-4A17-992A-C5F66C649B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04C19FF-B6D5-4204-AB38-0050B40412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4756" name="Rectangle 4">
            <a:extLst>
              <a:ext uri="{FF2B5EF4-FFF2-40B4-BE49-F238E27FC236}">
                <a16:creationId xmlns:a16="http://schemas.microsoft.com/office/drawing/2014/main" id="{D09A242D-C69D-4B45-91AC-AA8C20B896C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7" name="Rectangle 5">
            <a:extLst>
              <a:ext uri="{FF2B5EF4-FFF2-40B4-BE49-F238E27FC236}">
                <a16:creationId xmlns:a16="http://schemas.microsoft.com/office/drawing/2014/main" id="{3F4E8A7F-C397-4303-8017-6D3261AB088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8" name="Rectangle 6">
            <a:extLst>
              <a:ext uri="{FF2B5EF4-FFF2-40B4-BE49-F238E27FC236}">
                <a16:creationId xmlns:a16="http://schemas.microsoft.com/office/drawing/2014/main" id="{FFAF6390-B5E9-4201-B8F7-517D2EECA1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EC49E403-26BB-400D-9CBD-245242AC57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272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FEE131EF-363E-4B27-88A6-16773991F3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B05F1A92-D5B0-4A8C-B18C-9000784B7A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50532" name="Rectangle 4">
            <a:extLst>
              <a:ext uri="{FF2B5EF4-FFF2-40B4-BE49-F238E27FC236}">
                <a16:creationId xmlns:a16="http://schemas.microsoft.com/office/drawing/2014/main" id="{AD5A3317-1627-4248-AE5C-17BA2AFF29E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>
                <a:latin typeface="Arial Unicode MS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3" name="Rectangle 5">
            <a:extLst>
              <a:ext uri="{FF2B5EF4-FFF2-40B4-BE49-F238E27FC236}">
                <a16:creationId xmlns:a16="http://schemas.microsoft.com/office/drawing/2014/main" id="{4EB9E0E8-91C2-46DC-A644-F2FD79C1FED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>
                <a:latin typeface="Arial Unicode MS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4" name="Rectangle 6">
            <a:extLst>
              <a:ext uri="{FF2B5EF4-FFF2-40B4-BE49-F238E27FC236}">
                <a16:creationId xmlns:a16="http://schemas.microsoft.com/office/drawing/2014/main" id="{F08ABFDE-53E8-42A7-9C2A-951A1354C6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>
                <a:latin typeface="Arial Unicode MS" panose="020B0604020202020204" pitchFamily="34" charset="-128"/>
              </a:defRPr>
            </a:lvl1pPr>
          </a:lstStyle>
          <a:p>
            <a:fld id="{B7A7CCD9-C979-42FB-9339-8D8832215D7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50535" name="WordArt 7">
            <a:extLst>
              <a:ext uri="{FF2B5EF4-FFF2-40B4-BE49-F238E27FC236}">
                <a16:creationId xmlns:a16="http://schemas.microsoft.com/office/drawing/2014/main" id="{FD0AFB6A-F88C-4222-AAB9-01473E456BC2}"/>
              </a:ext>
            </a:extLst>
          </p:cNvPr>
          <p:cNvSpPr>
            <a:spLocks noChangeArrowheads="1" noChangeShapeType="1" noTextEdit="1"/>
          </p:cNvSpPr>
          <p:nvPr userDrawn="1"/>
        </p:nvSpPr>
        <p:spPr bwMode="auto">
          <a:xfrm>
            <a:off x="1016000" y="6553200"/>
            <a:ext cx="13208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Lớp 12A1</a:t>
            </a:r>
          </a:p>
        </p:txBody>
      </p:sp>
      <p:sp>
        <p:nvSpPr>
          <p:cNvPr id="150536" name="WordArt 8">
            <a:extLst>
              <a:ext uri="{FF2B5EF4-FFF2-40B4-BE49-F238E27FC236}">
                <a16:creationId xmlns:a16="http://schemas.microsoft.com/office/drawing/2014/main" id="{BB6A6E48-7A9A-4DCA-B435-B2F48D4FE593}"/>
              </a:ext>
            </a:extLst>
          </p:cNvPr>
          <p:cNvSpPr>
            <a:spLocks noChangeArrowheads="1" noChangeShapeType="1" noTextEdit="1"/>
          </p:cNvSpPr>
          <p:nvPr userDrawn="1"/>
        </p:nvSpPr>
        <p:spPr bwMode="auto">
          <a:xfrm>
            <a:off x="9398000" y="6502400"/>
            <a:ext cx="1371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Nhóm IV</a:t>
            </a:r>
          </a:p>
        </p:txBody>
      </p:sp>
    </p:spTree>
    <p:extLst>
      <p:ext uri="{BB962C8B-B14F-4D97-AF65-F5344CB8AC3E}">
        <p14:creationId xmlns:p14="http://schemas.microsoft.com/office/powerpoint/2010/main" val="4206241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6" dur="2000" fill="hold"/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8" dur="2000" fill="hold"/>
                                        <p:tgtEl>
                                          <p:spTgt spid="1505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5" grpId="0" animBg="1"/>
      <p:bldP spid="150536" grpId="0" animBg="1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2721457-AEAB-470B-A7F1-E45C7247C8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C8873A5-3E55-4FDE-95E8-5EB2530321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31BE620-0EE0-41EE-9038-89E36663EF4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B71306B-F304-4A57-926D-2DB49854554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432A85F-3FAD-4A0D-8A28-9E815568DF0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8F6F1B1A-2672-4B58-9C7A-C556C8D84A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1716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5.xml"/><Relationship Id="rId16" Type="http://schemas.openxmlformats.org/officeDocument/2006/relationships/image" Target="../media/image43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6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5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6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8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6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4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3.bin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2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59.bin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6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3.w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62.e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68.bin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69.wmf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70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emf"/><Relationship Id="rId13" Type="http://schemas.openxmlformats.org/officeDocument/2006/relationships/oleObject" Target="../embeddings/oleObject74.bin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12" Type="http://schemas.openxmlformats.org/officeDocument/2006/relationships/image" Target="../media/image75.emf"/><Relationship Id="rId2" Type="http://schemas.openxmlformats.org/officeDocument/2006/relationships/slideLayout" Target="../slideLayouts/slideLayout19.xml"/><Relationship Id="rId16" Type="http://schemas.openxmlformats.org/officeDocument/2006/relationships/image" Target="../media/image77.e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2.emf"/><Relationship Id="rId11" Type="http://schemas.openxmlformats.org/officeDocument/2006/relationships/oleObject" Target="../embeddings/oleObject73.bin"/><Relationship Id="rId5" Type="http://schemas.openxmlformats.org/officeDocument/2006/relationships/oleObject" Target="../embeddings/oleObject70.bin"/><Relationship Id="rId15" Type="http://schemas.openxmlformats.org/officeDocument/2006/relationships/oleObject" Target="../embeddings/oleObject75.bin"/><Relationship Id="rId10" Type="http://schemas.openxmlformats.org/officeDocument/2006/relationships/image" Target="../media/image74.e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2.bin"/><Relationship Id="rId14" Type="http://schemas.openxmlformats.org/officeDocument/2006/relationships/image" Target="../media/image76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9.bin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9.wmf"/><Relationship Id="rId5" Type="http://schemas.openxmlformats.org/officeDocument/2006/relationships/oleObject" Target="../embeddings/oleObject77.bin"/><Relationship Id="rId4" Type="http://schemas.openxmlformats.org/officeDocument/2006/relationships/image" Target="../media/image78.wmf"/><Relationship Id="rId9" Type="http://schemas.openxmlformats.org/officeDocument/2006/relationships/image" Target="../media/image80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13" Type="http://schemas.openxmlformats.org/officeDocument/2006/relationships/image" Target="../media/image86.png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85.png"/><Relationship Id="rId2" Type="http://schemas.openxmlformats.org/officeDocument/2006/relationships/slideLayout" Target="../slideLayouts/slideLayout34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82.wmf"/><Relationship Id="rId11" Type="http://schemas.openxmlformats.org/officeDocument/2006/relationships/image" Target="../media/image84.png"/><Relationship Id="rId5" Type="http://schemas.openxmlformats.org/officeDocument/2006/relationships/oleObject" Target="../embeddings/oleObject81.bin"/><Relationship Id="rId15" Type="http://schemas.openxmlformats.org/officeDocument/2006/relationships/image" Target="../media/image87.wmf"/><Relationship Id="rId10" Type="http://schemas.openxmlformats.org/officeDocument/2006/relationships/oleObject" Target="../embeddings/oleObject84.bin"/><Relationship Id="rId4" Type="http://schemas.openxmlformats.org/officeDocument/2006/relationships/image" Target="../media/image81.wmf"/><Relationship Id="rId9" Type="http://schemas.openxmlformats.org/officeDocument/2006/relationships/oleObject" Target="../embeddings/oleObject83.bin"/><Relationship Id="rId14" Type="http://schemas.openxmlformats.org/officeDocument/2006/relationships/slide" Target="slid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7.bin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89.wmf"/><Relationship Id="rId5" Type="http://schemas.openxmlformats.org/officeDocument/2006/relationships/oleObject" Target="../embeddings/oleObject86.bin"/><Relationship Id="rId10" Type="http://schemas.openxmlformats.org/officeDocument/2006/relationships/image" Target="../media/image91.wmf"/><Relationship Id="rId4" Type="http://schemas.openxmlformats.org/officeDocument/2006/relationships/image" Target="../media/image88.wmf"/><Relationship Id="rId9" Type="http://schemas.openxmlformats.org/officeDocument/2006/relationships/oleObject" Target="../embeddings/oleObject88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3" Type="http://schemas.openxmlformats.org/officeDocument/2006/relationships/oleObject" Target="../embeddings/oleObject89.bin"/><Relationship Id="rId7" Type="http://schemas.openxmlformats.org/officeDocument/2006/relationships/oleObject" Target="../embeddings/oleObject91.bin"/><Relationship Id="rId12" Type="http://schemas.openxmlformats.org/officeDocument/2006/relationships/image" Target="../media/image96.wmf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93.wmf"/><Relationship Id="rId11" Type="http://schemas.openxmlformats.org/officeDocument/2006/relationships/oleObject" Target="../embeddings/oleObject93.bin"/><Relationship Id="rId5" Type="http://schemas.openxmlformats.org/officeDocument/2006/relationships/oleObject" Target="../embeddings/oleObject90.bin"/><Relationship Id="rId10" Type="http://schemas.openxmlformats.org/officeDocument/2006/relationships/image" Target="../media/image95.wmf"/><Relationship Id="rId4" Type="http://schemas.openxmlformats.org/officeDocument/2006/relationships/image" Target="../media/image92.wmf"/><Relationship Id="rId9" Type="http://schemas.openxmlformats.org/officeDocument/2006/relationships/oleObject" Target="../embeddings/oleObject92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3" Type="http://schemas.openxmlformats.org/officeDocument/2006/relationships/oleObject" Target="../embeddings/oleObject94.bin"/><Relationship Id="rId7" Type="http://schemas.openxmlformats.org/officeDocument/2006/relationships/oleObject" Target="../embeddings/oleObject96.bin"/><Relationship Id="rId12" Type="http://schemas.openxmlformats.org/officeDocument/2006/relationships/image" Target="../media/image101.wmf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98.wmf"/><Relationship Id="rId11" Type="http://schemas.openxmlformats.org/officeDocument/2006/relationships/oleObject" Target="../embeddings/oleObject98.bin"/><Relationship Id="rId5" Type="http://schemas.openxmlformats.org/officeDocument/2006/relationships/oleObject" Target="../embeddings/oleObject95.bin"/><Relationship Id="rId10" Type="http://schemas.openxmlformats.org/officeDocument/2006/relationships/image" Target="../media/image100.wmf"/><Relationship Id="rId4" Type="http://schemas.openxmlformats.org/officeDocument/2006/relationships/image" Target="../media/image97.wmf"/><Relationship Id="rId9" Type="http://schemas.openxmlformats.org/officeDocument/2006/relationships/oleObject" Target="../embeddings/oleObject9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3.bin"/><Relationship Id="rId7" Type="http://schemas.openxmlformats.org/officeDocument/2006/relationships/image" Target="../media/image9.emf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1.emf"/><Relationship Id="rId5" Type="http://schemas.openxmlformats.org/officeDocument/2006/relationships/image" Target="../media/image8.e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10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6.emf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e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5.wmf"/><Relationship Id="rId4" Type="http://schemas.openxmlformats.org/officeDocument/2006/relationships/image" Target="../media/image12.emf"/><Relationship Id="rId9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5.png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4.e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25.xml"/><Relationship Id="rId16" Type="http://schemas.openxmlformats.org/officeDocument/2006/relationships/image" Target="../media/image33.e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30.e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5">
            <a:extLst>
              <a:ext uri="{FF2B5EF4-FFF2-40B4-BE49-F238E27FC236}">
                <a16:creationId xmlns:a16="http://schemas.microsoft.com/office/drawing/2014/main" id="{9C7C3C4D-2998-4644-A139-F4AEAAB0394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5181600"/>
            <a:ext cx="16002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5" descr="Picture5">
            <a:extLst>
              <a:ext uri="{FF2B5EF4-FFF2-40B4-BE49-F238E27FC236}">
                <a16:creationId xmlns:a16="http://schemas.microsoft.com/office/drawing/2014/main" id="{1F5BA64F-968C-4F8D-96A9-B5EAF261CD2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143001"/>
            <a:ext cx="144780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6" descr="Picture5">
            <a:extLst>
              <a:ext uri="{FF2B5EF4-FFF2-40B4-BE49-F238E27FC236}">
                <a16:creationId xmlns:a16="http://schemas.microsoft.com/office/drawing/2014/main" id="{5AE7327D-0B9A-49B0-83C9-A82E07F77C1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143001"/>
            <a:ext cx="1676400" cy="148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7" descr="Picture5">
            <a:extLst>
              <a:ext uri="{FF2B5EF4-FFF2-40B4-BE49-F238E27FC236}">
                <a16:creationId xmlns:a16="http://schemas.microsoft.com/office/drawing/2014/main" id="{3FF08F75-C607-4387-8A87-DC5A93A4D82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962401"/>
            <a:ext cx="144780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8" descr="POINSET2">
            <a:extLst>
              <a:ext uri="{FF2B5EF4-FFF2-40B4-BE49-F238E27FC236}">
                <a16:creationId xmlns:a16="http://schemas.microsoft.com/office/drawing/2014/main" id="{A0303A16-0E85-46BB-B0AE-8C6A1DBB96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292063" y="-50127"/>
            <a:ext cx="1550091" cy="1746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9" descr="POINSET3">
            <a:extLst>
              <a:ext uri="{FF2B5EF4-FFF2-40B4-BE49-F238E27FC236}">
                <a16:creationId xmlns:a16="http://schemas.microsoft.com/office/drawing/2014/main" id="{9F189799-14B6-48DD-B03E-CA8C6A1D81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0416" y="5330537"/>
            <a:ext cx="1731818" cy="1454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0" descr="POINSET2">
            <a:extLst>
              <a:ext uri="{FF2B5EF4-FFF2-40B4-BE49-F238E27FC236}">
                <a16:creationId xmlns:a16="http://schemas.microsoft.com/office/drawing/2014/main" id="{16CB3B4E-79FA-45D4-A1D4-292411B9EA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26853">
            <a:off x="10047627" y="-7938"/>
            <a:ext cx="17018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1" descr="POINSET3">
            <a:extLst>
              <a:ext uri="{FF2B5EF4-FFF2-40B4-BE49-F238E27FC236}">
                <a16:creationId xmlns:a16="http://schemas.microsoft.com/office/drawing/2014/main" id="{E8E10758-4BEE-40CA-862F-D89D90A021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3214" y="5105400"/>
            <a:ext cx="1600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24" name="AutoShape 12">
            <a:extLst>
              <a:ext uri="{FF2B5EF4-FFF2-40B4-BE49-F238E27FC236}">
                <a16:creationId xmlns:a16="http://schemas.microsoft.com/office/drawing/2014/main" id="{245DAF91-6C12-4B7E-BF0D-B6EFE191C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4886" y="812925"/>
            <a:ext cx="685800" cy="6096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4525" name="AutoShape 13">
            <a:extLst>
              <a:ext uri="{FF2B5EF4-FFF2-40B4-BE49-F238E27FC236}">
                <a16:creationId xmlns:a16="http://schemas.microsoft.com/office/drawing/2014/main" id="{8598BD83-BBC9-4C42-8553-8B4C04B95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28600"/>
            <a:ext cx="685800" cy="6096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4526" name="AutoShape 14">
            <a:extLst>
              <a:ext uri="{FF2B5EF4-FFF2-40B4-BE49-F238E27FC236}">
                <a16:creationId xmlns:a16="http://schemas.microsoft.com/office/drawing/2014/main" id="{BB80CEC9-5501-4192-80EE-3B1EEDAA0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6019800"/>
            <a:ext cx="9144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64527" name="Picture 28" descr="th_33250e5gpewnjro[1]">
            <a:extLst>
              <a:ext uri="{FF2B5EF4-FFF2-40B4-BE49-F238E27FC236}">
                <a16:creationId xmlns:a16="http://schemas.microsoft.com/office/drawing/2014/main" id="{4BF1A35C-316D-494F-B4D0-747C5EF7AA7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2819400"/>
            <a:ext cx="10287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8" name="Picture 28" descr="th_33250e5gpewnjro[1]">
            <a:extLst>
              <a:ext uri="{FF2B5EF4-FFF2-40B4-BE49-F238E27FC236}">
                <a16:creationId xmlns:a16="http://schemas.microsoft.com/office/drawing/2014/main" id="{E77D35ED-7B08-4955-9771-C2C5E33DE4A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743200"/>
            <a:ext cx="10287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18" descr="hoa li ti">
            <a:extLst>
              <a:ext uri="{FF2B5EF4-FFF2-40B4-BE49-F238E27FC236}">
                <a16:creationId xmlns:a16="http://schemas.microsoft.com/office/drawing/2014/main" id="{5D5E5D1E-8E07-41BB-8049-EA45CC1C4FA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1414" y="685800"/>
            <a:ext cx="762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4" name="Picture 19" descr="hoa li ti">
            <a:extLst>
              <a:ext uri="{FF2B5EF4-FFF2-40B4-BE49-F238E27FC236}">
                <a16:creationId xmlns:a16="http://schemas.microsoft.com/office/drawing/2014/main" id="{95823298-8743-49DF-B88B-1819AA45BC9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452" y="1392382"/>
            <a:ext cx="672523" cy="1939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5" name="Picture 20" descr="hoa li ti">
            <a:extLst>
              <a:ext uri="{FF2B5EF4-FFF2-40B4-BE49-F238E27FC236}">
                <a16:creationId xmlns:a16="http://schemas.microsoft.com/office/drawing/2014/main" id="{C1E7248D-52B6-41A8-989A-017CD0CF27B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452" y="3009900"/>
            <a:ext cx="672523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6" name="Picture 21" descr="hoa li ti">
            <a:extLst>
              <a:ext uri="{FF2B5EF4-FFF2-40B4-BE49-F238E27FC236}">
                <a16:creationId xmlns:a16="http://schemas.microsoft.com/office/drawing/2014/main" id="{ABF207CF-0DDE-42AB-9A82-0801DA55144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1414" y="3048000"/>
            <a:ext cx="7620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7" name="Picture 5" descr="Picture5">
            <a:extLst>
              <a:ext uri="{FF2B5EF4-FFF2-40B4-BE49-F238E27FC236}">
                <a16:creationId xmlns:a16="http://schemas.microsoft.com/office/drawing/2014/main" id="{0803AA35-EEF5-4A34-A339-03C4A5A61E2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124" y="1370084"/>
            <a:ext cx="144780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4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4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" name="Text Box 2">
            <a:extLst>
              <a:ext uri="{FF2B5EF4-FFF2-40B4-BE49-F238E27FC236}">
                <a16:creationId xmlns:a16="http://schemas.microsoft.com/office/drawing/2014/main" id="{011E6998-3A65-45E8-BC56-55CB2855A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962401"/>
            <a:ext cx="632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1800" baseline="0">
              <a:solidFill>
                <a:srgbClr val="000000"/>
              </a:solidFill>
            </a:endParaRPr>
          </a:p>
        </p:txBody>
      </p:sp>
      <p:graphicFrame>
        <p:nvGraphicFramePr>
          <p:cNvPr id="165891" name="Object 3">
            <a:extLst>
              <a:ext uri="{FF2B5EF4-FFF2-40B4-BE49-F238E27FC236}">
                <a16:creationId xmlns:a16="http://schemas.microsoft.com/office/drawing/2014/main" id="{FC29C48D-345D-49D8-974D-95365EC6DC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1" y="1447800"/>
          <a:ext cx="7497763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0" name="Equation" r:id="rId3" imgW="2654300" imgH="444500" progId="Equation.3">
                  <p:embed/>
                </p:oleObj>
              </mc:Choice>
              <mc:Fallback>
                <p:oleObj name="Equation" r:id="rId3" imgW="2654300" imgH="444500" progId="Equation.3">
                  <p:embed/>
                  <p:pic>
                    <p:nvPicPr>
                      <p:cNvPr id="165891" name="Object 3">
                        <a:extLst>
                          <a:ext uri="{FF2B5EF4-FFF2-40B4-BE49-F238E27FC236}">
                            <a16:creationId xmlns:a16="http://schemas.microsoft.com/office/drawing/2014/main" id="{FC29C48D-345D-49D8-974D-95365EC6DC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1" y="1447800"/>
                        <a:ext cx="7497763" cy="88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892" name="Text Box 4">
            <a:extLst>
              <a:ext uri="{FF2B5EF4-FFF2-40B4-BE49-F238E27FC236}">
                <a16:creationId xmlns:a16="http://schemas.microsoft.com/office/drawing/2014/main" id="{4031E834-75FB-489C-9800-615643EB8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04800"/>
            <a:ext cx="8610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baseline="0" dirty="0" err="1">
                <a:solidFill>
                  <a:srgbClr val="000099"/>
                </a:solidFill>
              </a:rPr>
              <a:t>Bài</a:t>
            </a:r>
            <a:r>
              <a:rPr lang="en-US" altLang="en-US" sz="2800" b="1" baseline="0" dirty="0">
                <a:solidFill>
                  <a:srgbClr val="000099"/>
                </a:solidFill>
              </a:rPr>
              <a:t> 6  (SGK/ </a:t>
            </a:r>
            <a:r>
              <a:rPr lang="en-US" altLang="en-US" sz="2800" b="1" baseline="0" dirty="0" err="1">
                <a:solidFill>
                  <a:srgbClr val="000099"/>
                </a:solidFill>
              </a:rPr>
              <a:t>trang</a:t>
            </a:r>
            <a:r>
              <a:rPr lang="en-US" altLang="en-US" sz="2800" b="1" baseline="0" dirty="0">
                <a:solidFill>
                  <a:srgbClr val="000099"/>
                </a:solidFill>
              </a:rPr>
              <a:t> 10):  </a:t>
            </a:r>
            <a:r>
              <a:rPr lang="en-US" altLang="en-US" sz="2800" baseline="0" dirty="0" err="1">
                <a:solidFill>
                  <a:srgbClr val="000099"/>
                </a:solidFill>
              </a:rPr>
              <a:t>Với</a:t>
            </a:r>
            <a:r>
              <a:rPr lang="en-US" altLang="en-US" sz="2800" baseline="0" dirty="0">
                <a:solidFill>
                  <a:srgbClr val="000099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99"/>
                </a:solidFill>
              </a:rPr>
              <a:t>giá</a:t>
            </a:r>
            <a:r>
              <a:rPr lang="en-US" altLang="en-US" sz="2800" baseline="0" dirty="0">
                <a:solidFill>
                  <a:srgbClr val="000099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99"/>
                </a:solidFill>
              </a:rPr>
              <a:t>trị</a:t>
            </a:r>
            <a:r>
              <a:rPr lang="en-US" altLang="en-US" sz="2800" baseline="0" dirty="0">
                <a:solidFill>
                  <a:srgbClr val="000099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99"/>
                </a:solidFill>
              </a:rPr>
              <a:t>nào</a:t>
            </a:r>
            <a:r>
              <a:rPr lang="en-US" altLang="en-US" sz="2800" baseline="0" dirty="0">
                <a:solidFill>
                  <a:srgbClr val="000099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99"/>
                </a:solidFill>
              </a:rPr>
              <a:t>của</a:t>
            </a:r>
            <a:r>
              <a:rPr lang="en-US" altLang="en-US" sz="2800" baseline="0" dirty="0">
                <a:solidFill>
                  <a:srgbClr val="000099"/>
                </a:solidFill>
              </a:rPr>
              <a:t> a, x </a:t>
            </a:r>
            <a:r>
              <a:rPr lang="en-US" altLang="en-US" sz="2800" baseline="0" dirty="0" err="1">
                <a:solidFill>
                  <a:srgbClr val="000099"/>
                </a:solidFill>
              </a:rPr>
              <a:t>thì</a:t>
            </a:r>
            <a:r>
              <a:rPr lang="en-US" altLang="en-US" sz="2800" baseline="0" dirty="0">
                <a:solidFill>
                  <a:srgbClr val="000099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99"/>
                </a:solidFill>
              </a:rPr>
              <a:t>mỗi</a:t>
            </a:r>
            <a:r>
              <a:rPr lang="en-US" altLang="en-US" sz="2800" baseline="0" dirty="0">
                <a:solidFill>
                  <a:srgbClr val="000099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99"/>
                </a:solidFill>
              </a:rPr>
              <a:t>căn</a:t>
            </a:r>
            <a:r>
              <a:rPr lang="en-US" altLang="en-US" sz="2800" baseline="0" dirty="0">
                <a:solidFill>
                  <a:srgbClr val="000099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99"/>
                </a:solidFill>
              </a:rPr>
              <a:t>thức</a:t>
            </a:r>
            <a:r>
              <a:rPr lang="en-US" altLang="en-US" sz="2800" baseline="0" dirty="0">
                <a:solidFill>
                  <a:srgbClr val="000099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99"/>
                </a:solidFill>
              </a:rPr>
              <a:t>sau</a:t>
            </a:r>
            <a:r>
              <a:rPr lang="en-US" altLang="en-US" sz="2800" baseline="0" dirty="0">
                <a:solidFill>
                  <a:srgbClr val="000099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99"/>
                </a:solidFill>
              </a:rPr>
              <a:t>có</a:t>
            </a:r>
            <a:r>
              <a:rPr lang="en-US" altLang="en-US" sz="2800" baseline="0" dirty="0">
                <a:solidFill>
                  <a:srgbClr val="000099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99"/>
                </a:solidFill>
              </a:rPr>
              <a:t>nghĩa</a:t>
            </a:r>
            <a:r>
              <a:rPr lang="en-US" altLang="en-US" sz="2800" baseline="0" dirty="0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165893" name="Text Box 5">
            <a:extLst>
              <a:ext uri="{FF2B5EF4-FFF2-40B4-BE49-F238E27FC236}">
                <a16:creationId xmlns:a16="http://schemas.microsoft.com/office/drawing/2014/main" id="{26451ED6-28BE-42DD-BE90-2FDF53060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362200"/>
            <a:ext cx="2514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aseline="0">
                <a:solidFill>
                  <a:srgbClr val="FF0000"/>
                </a:solidFill>
              </a:rPr>
              <a:t>Bài giải</a:t>
            </a:r>
          </a:p>
        </p:txBody>
      </p:sp>
      <p:sp>
        <p:nvSpPr>
          <p:cNvPr id="165894" name="Text Box 6">
            <a:extLst>
              <a:ext uri="{FF2B5EF4-FFF2-40B4-BE49-F238E27FC236}">
                <a16:creationId xmlns:a16="http://schemas.microsoft.com/office/drawing/2014/main" id="{C555C7A1-48DF-486E-BFF5-F7B1435AB5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232151"/>
            <a:ext cx="6324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aseline="0">
                <a:solidFill>
                  <a:srgbClr val="000000"/>
                </a:solidFill>
              </a:rPr>
              <a:t>a)             có nghĩa</a:t>
            </a:r>
            <a:r>
              <a:rPr lang="en-US" altLang="en-US" sz="1800" baseline="0">
                <a:solidFill>
                  <a:srgbClr val="000000"/>
                </a:solidFill>
              </a:rPr>
              <a:t>  </a:t>
            </a:r>
            <a:r>
              <a:rPr lang="en-US" altLang="en-US" sz="1800" baseline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65895" name="Object 7">
            <a:extLst>
              <a:ext uri="{FF2B5EF4-FFF2-40B4-BE49-F238E27FC236}">
                <a16:creationId xmlns:a16="http://schemas.microsoft.com/office/drawing/2014/main" id="{DFE08260-0904-434C-B520-68A7A41217A0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18052201"/>
              </p:ext>
            </p:extLst>
          </p:nvPr>
        </p:nvGraphicFramePr>
        <p:xfrm>
          <a:off x="2370425" y="2827441"/>
          <a:ext cx="696913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1" name="Equation" r:id="rId5" imgW="266469" imgH="444114" progId="Equation.3">
                  <p:embed/>
                </p:oleObj>
              </mc:Choice>
              <mc:Fallback>
                <p:oleObj name="Equation" r:id="rId5" imgW="266469" imgH="444114" progId="Equation.3">
                  <p:embed/>
                  <p:pic>
                    <p:nvPicPr>
                      <p:cNvPr id="165895" name="Object 7">
                        <a:extLst>
                          <a:ext uri="{FF2B5EF4-FFF2-40B4-BE49-F238E27FC236}">
                            <a16:creationId xmlns:a16="http://schemas.microsoft.com/office/drawing/2014/main" id="{DFE08260-0904-434C-B520-68A7A41217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425" y="2827441"/>
                        <a:ext cx="696913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896" name="Object 8">
            <a:extLst>
              <a:ext uri="{FF2B5EF4-FFF2-40B4-BE49-F238E27FC236}">
                <a16:creationId xmlns:a16="http://schemas.microsoft.com/office/drawing/2014/main" id="{561C358E-FD30-437F-8DA7-84266D718D9B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435987318"/>
              </p:ext>
            </p:extLst>
          </p:nvPr>
        </p:nvGraphicFramePr>
        <p:xfrm>
          <a:off x="4584970" y="3065566"/>
          <a:ext cx="2590800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2" name="Equation" r:id="rId7" imgW="1104900" imgH="393700" progId="Equation.3">
                  <p:embed/>
                </p:oleObj>
              </mc:Choice>
              <mc:Fallback>
                <p:oleObj name="Equation" r:id="rId7" imgW="1104900" imgH="393700" progId="Equation.3">
                  <p:embed/>
                  <p:pic>
                    <p:nvPicPr>
                      <p:cNvPr id="165896" name="Object 8">
                        <a:extLst>
                          <a:ext uri="{FF2B5EF4-FFF2-40B4-BE49-F238E27FC236}">
                            <a16:creationId xmlns:a16="http://schemas.microsoft.com/office/drawing/2014/main" id="{561C358E-FD30-437F-8DA7-84266D718D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4970" y="3065566"/>
                        <a:ext cx="2590800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897" name="Object 9">
            <a:extLst>
              <a:ext uri="{FF2B5EF4-FFF2-40B4-BE49-F238E27FC236}">
                <a16:creationId xmlns:a16="http://schemas.microsoft.com/office/drawing/2014/main" id="{811751F0-9D32-4B29-8908-3F8F0D995E74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497844408"/>
              </p:ext>
            </p:extLst>
          </p:nvPr>
        </p:nvGraphicFramePr>
        <p:xfrm>
          <a:off x="2221032" y="4186421"/>
          <a:ext cx="8763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3" name="Equation" r:id="rId9" imgW="419100" imgH="228600" progId="Equation.3">
                  <p:embed/>
                </p:oleObj>
              </mc:Choice>
              <mc:Fallback>
                <p:oleObj name="Equation" r:id="rId9" imgW="419100" imgH="228600" progId="Equation.3">
                  <p:embed/>
                  <p:pic>
                    <p:nvPicPr>
                      <p:cNvPr id="165897" name="Object 9">
                        <a:extLst>
                          <a:ext uri="{FF2B5EF4-FFF2-40B4-BE49-F238E27FC236}">
                            <a16:creationId xmlns:a16="http://schemas.microsoft.com/office/drawing/2014/main" id="{811751F0-9D32-4B29-8908-3F8F0D995E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1032" y="4186421"/>
                        <a:ext cx="8763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898" name="Text Box 10">
            <a:extLst>
              <a:ext uri="{FF2B5EF4-FFF2-40B4-BE49-F238E27FC236}">
                <a16:creationId xmlns:a16="http://schemas.microsoft.com/office/drawing/2014/main" id="{1B48C843-2B45-4182-9A88-B4B38BF603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719" y="4138489"/>
            <a:ext cx="388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aseline="0" dirty="0">
                <a:solidFill>
                  <a:srgbClr val="000000"/>
                </a:solidFill>
              </a:rPr>
              <a:t>b)           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có</a:t>
            </a:r>
            <a:r>
              <a:rPr lang="en-US" altLang="en-US" sz="2800" baseline="0" dirty="0">
                <a:solidFill>
                  <a:srgbClr val="000000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nghĩa</a:t>
            </a:r>
            <a:r>
              <a:rPr lang="en-US" altLang="en-US" sz="2800" baseline="0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65899" name="Object 11">
            <a:extLst>
              <a:ext uri="{FF2B5EF4-FFF2-40B4-BE49-F238E27FC236}">
                <a16:creationId xmlns:a16="http://schemas.microsoft.com/office/drawing/2014/main" id="{8BED91C0-3FD7-4272-B827-8B3CCF0A10F8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392845826"/>
              </p:ext>
            </p:extLst>
          </p:nvPr>
        </p:nvGraphicFramePr>
        <p:xfrm>
          <a:off x="4571206" y="4207607"/>
          <a:ext cx="2973388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4" name="Equation" r:id="rId11" imgW="1244060" imgH="177723" progId="Equation.3">
                  <p:embed/>
                </p:oleObj>
              </mc:Choice>
              <mc:Fallback>
                <p:oleObj name="Equation" r:id="rId11" imgW="1244060" imgH="177723" progId="Equation.3">
                  <p:embed/>
                  <p:pic>
                    <p:nvPicPr>
                      <p:cNvPr id="165899" name="Object 11">
                        <a:extLst>
                          <a:ext uri="{FF2B5EF4-FFF2-40B4-BE49-F238E27FC236}">
                            <a16:creationId xmlns:a16="http://schemas.microsoft.com/office/drawing/2014/main" id="{8BED91C0-3FD7-4272-B827-8B3CCF0A10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1206" y="4207607"/>
                        <a:ext cx="2973388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900" name="Text Box 12">
            <a:extLst>
              <a:ext uri="{FF2B5EF4-FFF2-40B4-BE49-F238E27FC236}">
                <a16:creationId xmlns:a16="http://schemas.microsoft.com/office/drawing/2014/main" id="{866DCECA-BAA4-4AEB-B184-74F5E67C1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5037321"/>
            <a:ext cx="609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aseline="0" dirty="0">
                <a:solidFill>
                  <a:srgbClr val="000000"/>
                </a:solidFill>
              </a:rPr>
              <a:t>c)             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có</a:t>
            </a:r>
            <a:r>
              <a:rPr lang="en-US" altLang="en-US" sz="2800" baseline="0" dirty="0">
                <a:solidFill>
                  <a:srgbClr val="000000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nghĩa</a:t>
            </a:r>
            <a:r>
              <a:rPr lang="en-US" altLang="en-US" sz="2800" baseline="0" dirty="0">
                <a:solidFill>
                  <a:srgbClr val="000000"/>
                </a:solidFill>
              </a:rPr>
              <a:t> </a:t>
            </a:r>
            <a:r>
              <a:rPr lang="en-US" altLang="en-US" sz="2800" baseline="0" dirty="0">
                <a:solidFill>
                  <a:srgbClr val="000000"/>
                </a:solidFill>
                <a:sym typeface="Symbol" panose="05050102010706020507" pitchFamily="18" charset="2"/>
              </a:rPr>
              <a:t>          </a:t>
            </a:r>
          </a:p>
        </p:txBody>
      </p:sp>
      <p:graphicFrame>
        <p:nvGraphicFramePr>
          <p:cNvPr id="165901" name="Object 13">
            <a:extLst>
              <a:ext uri="{FF2B5EF4-FFF2-40B4-BE49-F238E27FC236}">
                <a16:creationId xmlns:a16="http://schemas.microsoft.com/office/drawing/2014/main" id="{CC977F54-4FA3-4625-BB7B-03592D2A91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793805"/>
              </p:ext>
            </p:extLst>
          </p:nvPr>
        </p:nvGraphicFramePr>
        <p:xfrm>
          <a:off x="2286000" y="4754754"/>
          <a:ext cx="9906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5" name="Equation" r:id="rId13" imgW="469696" imgH="444307" progId="Equation.3">
                  <p:embed/>
                </p:oleObj>
              </mc:Choice>
              <mc:Fallback>
                <p:oleObj name="Equation" r:id="rId13" imgW="469696" imgH="444307" progId="Equation.3">
                  <p:embed/>
                  <p:pic>
                    <p:nvPicPr>
                      <p:cNvPr id="165901" name="Object 13">
                        <a:extLst>
                          <a:ext uri="{FF2B5EF4-FFF2-40B4-BE49-F238E27FC236}">
                            <a16:creationId xmlns:a16="http://schemas.microsoft.com/office/drawing/2014/main" id="{CC977F54-4FA3-4625-BB7B-03592D2A91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754754"/>
                        <a:ext cx="99060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902" name="Object 14">
            <a:extLst>
              <a:ext uri="{FF2B5EF4-FFF2-40B4-BE49-F238E27FC236}">
                <a16:creationId xmlns:a16="http://schemas.microsoft.com/office/drawing/2014/main" id="{B7D6AB0F-26C0-4FCD-B310-75D1113918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497972"/>
              </p:ext>
            </p:extLst>
          </p:nvPr>
        </p:nvGraphicFramePr>
        <p:xfrm>
          <a:off x="5157789" y="4833690"/>
          <a:ext cx="12954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6" name="Equation" r:id="rId15" imgW="571252" imgH="393529" progId="Equation.3">
                  <p:embed/>
                </p:oleObj>
              </mc:Choice>
              <mc:Fallback>
                <p:oleObj name="Equation" r:id="rId15" imgW="571252" imgH="393529" progId="Equation.3">
                  <p:embed/>
                  <p:pic>
                    <p:nvPicPr>
                      <p:cNvPr id="165902" name="Object 14">
                        <a:extLst>
                          <a:ext uri="{FF2B5EF4-FFF2-40B4-BE49-F238E27FC236}">
                            <a16:creationId xmlns:a16="http://schemas.microsoft.com/office/drawing/2014/main" id="{B7D6AB0F-26C0-4FCD-B310-75D1113918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7789" y="4833690"/>
                        <a:ext cx="1295400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903" name="Text Box 15">
            <a:extLst>
              <a:ext uri="{FF2B5EF4-FFF2-40B4-BE49-F238E27FC236}">
                <a16:creationId xmlns:a16="http://schemas.microsoft.com/office/drawing/2014/main" id="{BA07FA3E-4747-4D6B-BA24-967481C421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1900" y="5697867"/>
            <a:ext cx="8153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Aft>
                <a:spcPct val="0"/>
              </a:spcAft>
            </a:pPr>
            <a:r>
              <a:rPr lang="en-US" altLang="en-US" sz="2800" baseline="0" dirty="0">
                <a:solidFill>
                  <a:srgbClr val="000000"/>
                </a:solidFill>
                <a:sym typeface="Symbol" panose="05050102010706020507" pitchFamily="18" charset="2"/>
              </a:rPr>
              <a:t>           x + 3 &gt; 0  ( </a:t>
            </a:r>
            <a:r>
              <a:rPr lang="en-US" altLang="en-US" sz="2800" baseline="0" dirty="0" err="1">
                <a:solidFill>
                  <a:srgbClr val="000000"/>
                </a:solidFill>
                <a:sym typeface="Symbol" panose="05050102010706020507" pitchFamily="18" charset="2"/>
              </a:rPr>
              <a:t>vì</a:t>
            </a:r>
            <a:r>
              <a:rPr lang="en-US" altLang="en-US" sz="2800" baseline="0" dirty="0">
                <a:solidFill>
                  <a:srgbClr val="000000"/>
                </a:solidFill>
                <a:sym typeface="Symbol" panose="05050102010706020507" pitchFamily="18" charset="2"/>
              </a:rPr>
              <a:t> 4 &gt; 0) </a:t>
            </a:r>
          </a:p>
          <a:p>
            <a:pPr defTabSz="914400" eaLnBrk="1" fontAlgn="base" hangingPunct="1">
              <a:spcAft>
                <a:spcPct val="0"/>
              </a:spcAft>
            </a:pPr>
            <a:r>
              <a:rPr lang="en-US" altLang="en-US" sz="2800" baseline="0" dirty="0">
                <a:solidFill>
                  <a:srgbClr val="000000"/>
                </a:solidFill>
                <a:sym typeface="Symbol" panose="05050102010706020507" pitchFamily="18" charset="2"/>
              </a:rPr>
              <a:t>          x &gt; -3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5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6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58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500"/>
                                        <p:tgtEl>
                                          <p:spTgt spid="165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165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165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5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5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"/>
                                        <p:tgtEl>
                                          <p:spTgt spid="165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5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5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65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65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5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5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2" grpId="0"/>
      <p:bldP spid="165893" grpId="0"/>
      <p:bldP spid="165894" grpId="0"/>
      <p:bldP spid="165900" grpId="0"/>
      <p:bldP spid="16590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Text Box 2">
            <a:extLst>
              <a:ext uri="{FF2B5EF4-FFF2-40B4-BE49-F238E27FC236}">
                <a16:creationId xmlns:a16="http://schemas.microsoft.com/office/drawing/2014/main" id="{FB9FB1F6-B9BC-4866-9318-4394CECC1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1" y="463550"/>
            <a:ext cx="50450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u="sng" baseline="0">
                <a:solidFill>
                  <a:srgbClr val="FF0000"/>
                </a:solidFill>
                <a:latin typeface="Arial" panose="020B0604020202020204" pitchFamily="34" charset="0"/>
              </a:rPr>
              <a:t>2. HẰNG ĐẲNG THỨC</a:t>
            </a:r>
            <a:r>
              <a:rPr lang="en-US" altLang="en-US" sz="1800" u="sng" baseline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</a:p>
        </p:txBody>
      </p:sp>
      <p:sp>
        <p:nvSpPr>
          <p:cNvPr id="216067" name="Text Box 3">
            <a:extLst>
              <a:ext uri="{FF2B5EF4-FFF2-40B4-BE49-F238E27FC236}">
                <a16:creationId xmlns:a16="http://schemas.microsoft.com/office/drawing/2014/main" id="{2FD87F97-E5BD-4365-8D23-5CE91BA246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6" y="1293002"/>
            <a:ext cx="543739" cy="46166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baseline="0" dirty="0">
                <a:solidFill>
                  <a:srgbClr val="FF0000"/>
                </a:solidFill>
                <a:latin typeface="Arial" panose="020B0604020202020204" pitchFamily="34" charset="0"/>
              </a:rPr>
              <a:t>?3</a:t>
            </a:r>
          </a:p>
        </p:txBody>
      </p:sp>
      <p:graphicFrame>
        <p:nvGraphicFramePr>
          <p:cNvPr id="216068" name="Group 4">
            <a:extLst>
              <a:ext uri="{FF2B5EF4-FFF2-40B4-BE49-F238E27FC236}">
                <a16:creationId xmlns:a16="http://schemas.microsoft.com/office/drawing/2014/main" id="{E15D71AB-0D25-4C25-9542-706095D2117B}"/>
              </a:ext>
            </a:extLst>
          </p:cNvPr>
          <p:cNvGraphicFramePr>
            <a:graphicFrameLocks noGrp="1"/>
          </p:cNvGraphicFramePr>
          <p:nvPr/>
        </p:nvGraphicFramePr>
        <p:xfrm>
          <a:off x="2743200" y="2667000"/>
          <a:ext cx="6096000" cy="2133600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r>
                        <a:rPr kumimoji="0" lang="en-US" sz="28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√a</a:t>
                      </a:r>
                      <a:r>
                        <a:rPr kumimoji="0" lang="en-US" sz="28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16098" name="Line 34">
            <a:extLst>
              <a:ext uri="{FF2B5EF4-FFF2-40B4-BE49-F238E27FC236}">
                <a16:creationId xmlns:a16="http://schemas.microsoft.com/office/drawing/2014/main" id="{166CA549-A64F-4540-BBDF-D28CCC3207A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9900" y="419100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3600" baseline="30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6099" name="Rectangle 35">
            <a:extLst>
              <a:ext uri="{FF2B5EF4-FFF2-40B4-BE49-F238E27FC236}">
                <a16:creationId xmlns:a16="http://schemas.microsoft.com/office/drawing/2014/main" id="{559B0107-EF35-457C-9095-5AD890BEA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1" y="509589"/>
            <a:ext cx="179408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aseline="0">
                <a:solidFill>
                  <a:srgbClr val="FF0000"/>
                </a:solidFill>
                <a:latin typeface="Arial" panose="020B0604020202020204" pitchFamily="34" charset="0"/>
              </a:rPr>
              <a:t>√A</a:t>
            </a:r>
            <a:r>
              <a:rPr lang="en-US" altLang="en-US" sz="3200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  <a:r>
              <a:rPr lang="en-US" altLang="en-US" sz="3200" baseline="0">
                <a:solidFill>
                  <a:srgbClr val="FF0000"/>
                </a:solidFill>
                <a:latin typeface="Arial" panose="020B0604020202020204" pitchFamily="34" charset="0"/>
              </a:rPr>
              <a:t> = |A|</a:t>
            </a:r>
          </a:p>
        </p:txBody>
      </p:sp>
      <p:sp>
        <p:nvSpPr>
          <p:cNvPr id="216100" name="Text Box 36">
            <a:extLst>
              <a:ext uri="{FF2B5EF4-FFF2-40B4-BE49-F238E27FC236}">
                <a16:creationId xmlns:a16="http://schemas.microsoft.com/office/drawing/2014/main" id="{7ECAE15F-BD7C-4D09-B6C8-C3116BB791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198563"/>
            <a:ext cx="8153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 baseline="0">
                <a:solidFill>
                  <a:srgbClr val="000000"/>
                </a:solidFill>
                <a:latin typeface="Arial" panose="020B0604020202020204" pitchFamily="34" charset="0"/>
              </a:rPr>
              <a:t>Điền số thích hợp vào ô trống trong bảng sau:</a:t>
            </a:r>
          </a:p>
        </p:txBody>
      </p:sp>
      <p:sp>
        <p:nvSpPr>
          <p:cNvPr id="216101" name="Line 37">
            <a:extLst>
              <a:ext uri="{FF2B5EF4-FFF2-40B4-BE49-F238E27FC236}">
                <a16:creationId xmlns:a16="http://schemas.microsoft.com/office/drawing/2014/main" id="{804AD576-38BD-4138-86B6-026D267DCD7A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584200"/>
            <a:ext cx="45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3600" baseline="30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6102" name="Text Box 38">
            <a:extLst>
              <a:ext uri="{FF2B5EF4-FFF2-40B4-BE49-F238E27FC236}">
                <a16:creationId xmlns:a16="http://schemas.microsoft.com/office/drawing/2014/main" id="{99D6A68B-A270-4BF1-926A-FDAD9962F7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505201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16103" name="Text Box 39">
            <a:extLst>
              <a:ext uri="{FF2B5EF4-FFF2-40B4-BE49-F238E27FC236}">
                <a16:creationId xmlns:a16="http://schemas.microsoft.com/office/drawing/2014/main" id="{8B5AAC0E-80D3-49CF-8B56-861E31010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114801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16104" name="Text Box 40">
            <a:extLst>
              <a:ext uri="{FF2B5EF4-FFF2-40B4-BE49-F238E27FC236}">
                <a16:creationId xmlns:a16="http://schemas.microsoft.com/office/drawing/2014/main" id="{9EDB90A8-4959-43E2-96FC-809A85A4E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505201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16105" name="Text Box 41">
            <a:extLst>
              <a:ext uri="{FF2B5EF4-FFF2-40B4-BE49-F238E27FC236}">
                <a16:creationId xmlns:a16="http://schemas.microsoft.com/office/drawing/2014/main" id="{DFBD2136-0BB4-413A-AFA2-83A436D739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191001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16106" name="Text Box 42">
            <a:extLst>
              <a:ext uri="{FF2B5EF4-FFF2-40B4-BE49-F238E27FC236}">
                <a16:creationId xmlns:a16="http://schemas.microsoft.com/office/drawing/2014/main" id="{B638EE42-43C8-4E6D-9851-E66B8A899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191001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00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16107" name="Text Box 43">
            <a:extLst>
              <a:ext uri="{FF2B5EF4-FFF2-40B4-BE49-F238E27FC236}">
                <a16:creationId xmlns:a16="http://schemas.microsoft.com/office/drawing/2014/main" id="{1A404DA2-6CCA-46AF-9983-8CF613AD9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505201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00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16108" name="Text Box 44">
            <a:extLst>
              <a:ext uri="{FF2B5EF4-FFF2-40B4-BE49-F238E27FC236}">
                <a16:creationId xmlns:a16="http://schemas.microsoft.com/office/drawing/2014/main" id="{A50D2013-001C-4798-BD05-13762D1FD2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3505201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000000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216109" name="Text Box 45">
            <a:extLst>
              <a:ext uri="{FF2B5EF4-FFF2-40B4-BE49-F238E27FC236}">
                <a16:creationId xmlns:a16="http://schemas.microsoft.com/office/drawing/2014/main" id="{E9DC3A1A-6894-442A-877B-4F50D3260A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191001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16110" name="Text Box 46">
            <a:extLst>
              <a:ext uri="{FF2B5EF4-FFF2-40B4-BE49-F238E27FC236}">
                <a16:creationId xmlns:a16="http://schemas.microsoft.com/office/drawing/2014/main" id="{F43B8760-DC52-4AAC-8EB2-155BC63A3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3505201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16111" name="Text Box 47">
            <a:extLst>
              <a:ext uri="{FF2B5EF4-FFF2-40B4-BE49-F238E27FC236}">
                <a16:creationId xmlns:a16="http://schemas.microsoft.com/office/drawing/2014/main" id="{C56EA775-6665-4864-88CE-D72306E61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191001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16112" name="Text Box 48">
            <a:extLst>
              <a:ext uri="{FF2B5EF4-FFF2-40B4-BE49-F238E27FC236}">
                <a16:creationId xmlns:a16="http://schemas.microsoft.com/office/drawing/2014/main" id="{F0B9741C-0E06-4898-A074-76712DCEA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9200" y="5583239"/>
            <a:ext cx="62055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u="sng" baseline="0">
                <a:solidFill>
                  <a:srgbClr val="000000"/>
                </a:solidFill>
                <a:latin typeface="Arial" panose="020B0604020202020204" pitchFamily="34" charset="0"/>
              </a:rPr>
              <a:t>Nhận xét quan hệ giữa </a:t>
            </a:r>
            <a:r>
              <a:rPr lang="en-US" altLang="en-US" sz="3200" u="sng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altLang="en-US" sz="3200" u="sng" baseline="0">
                <a:solidFill>
                  <a:srgbClr val="000000"/>
                </a:solidFill>
                <a:latin typeface="Arial" panose="020B0604020202020204" pitchFamily="34" charset="0"/>
              </a:rPr>
              <a:t>và a ?</a:t>
            </a:r>
          </a:p>
        </p:txBody>
      </p:sp>
      <p:graphicFrame>
        <p:nvGraphicFramePr>
          <p:cNvPr id="216113" name="Object 49">
            <a:extLst>
              <a:ext uri="{FF2B5EF4-FFF2-40B4-BE49-F238E27FC236}">
                <a16:creationId xmlns:a16="http://schemas.microsoft.com/office/drawing/2014/main" id="{5AD77CE1-BCA8-4BD1-B3A7-50458C4AD0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05600" y="5486401"/>
          <a:ext cx="8128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3" imgW="317225" imgH="253780" progId="Equation.3">
                  <p:embed/>
                </p:oleObj>
              </mc:Choice>
              <mc:Fallback>
                <p:oleObj name="Equation" r:id="rId3" imgW="317225" imgH="253780" progId="Equation.3">
                  <p:embed/>
                  <p:pic>
                    <p:nvPicPr>
                      <p:cNvPr id="216113" name="Object 49">
                        <a:extLst>
                          <a:ext uri="{FF2B5EF4-FFF2-40B4-BE49-F238E27FC236}">
                            <a16:creationId xmlns:a16="http://schemas.microsoft.com/office/drawing/2014/main" id="{5AD77CE1-BCA8-4BD1-B3A7-50458C4AD0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5486401"/>
                        <a:ext cx="812800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6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16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16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160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161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216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216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500"/>
                                        <p:tgtEl>
                                          <p:spTgt spid="216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500"/>
                                        <p:tgtEl>
                                          <p:spTgt spid="216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500"/>
                                        <p:tgtEl>
                                          <p:spTgt spid="216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500"/>
                                        <p:tgtEl>
                                          <p:spTgt spid="216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4" dur="500"/>
                                        <p:tgtEl>
                                          <p:spTgt spid="216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9" dur="500"/>
                                        <p:tgtEl>
                                          <p:spTgt spid="216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4" dur="500"/>
                                        <p:tgtEl>
                                          <p:spTgt spid="216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9" dur="500"/>
                                        <p:tgtEl>
                                          <p:spTgt spid="216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4" dur="500"/>
                                        <p:tgtEl>
                                          <p:spTgt spid="216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9" dur="500"/>
                                        <p:tgtEl>
                                          <p:spTgt spid="216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3000" fill="hold"/>
                                        <p:tgtEl>
                                          <p:spTgt spid="216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000" fill="hold"/>
                                        <p:tgtEl>
                                          <p:spTgt spid="216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3000"/>
                                        <p:tgtEl>
                                          <p:spTgt spid="216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3000" fill="hold"/>
                                        <p:tgtEl>
                                          <p:spTgt spid="216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000" fill="hold"/>
                                        <p:tgtEl>
                                          <p:spTgt spid="216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3000"/>
                                        <p:tgtEl>
                                          <p:spTgt spid="216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66" grpId="0"/>
      <p:bldP spid="216067" grpId="0" animBg="1"/>
      <p:bldP spid="216099" grpId="0"/>
      <p:bldP spid="216100" grpId="0"/>
      <p:bldP spid="216102" grpId="0"/>
      <p:bldP spid="216103" grpId="0"/>
      <p:bldP spid="216104" grpId="0"/>
      <p:bldP spid="216105" grpId="0"/>
      <p:bldP spid="216106" grpId="0"/>
      <p:bldP spid="216107" grpId="0"/>
      <p:bldP spid="216108" grpId="0"/>
      <p:bldP spid="216109" grpId="0"/>
      <p:bldP spid="216110" grpId="0"/>
      <p:bldP spid="216111" grpId="0"/>
      <p:bldP spid="2161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Text Box 2">
            <a:extLst>
              <a:ext uri="{FF2B5EF4-FFF2-40B4-BE49-F238E27FC236}">
                <a16:creationId xmlns:a16="http://schemas.microsoft.com/office/drawing/2014/main" id="{4DB1B924-617D-485A-9844-34BED36C5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87350"/>
            <a:ext cx="6281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u="sng" baseline="0">
                <a:solidFill>
                  <a:srgbClr val="990000"/>
                </a:solidFill>
                <a:latin typeface="Arial" panose="020B0604020202020204" pitchFamily="34" charset="0"/>
              </a:rPr>
              <a:t>Vậy quan hệ giữa </a:t>
            </a:r>
            <a:r>
              <a:rPr lang="en-US" altLang="en-US" u="sng" baseline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altLang="en-US" u="sng" baseline="0">
                <a:solidFill>
                  <a:srgbClr val="990000"/>
                </a:solidFill>
                <a:latin typeface="Arial" panose="020B0604020202020204" pitchFamily="34" charset="0"/>
              </a:rPr>
              <a:t>và a  là:</a:t>
            </a:r>
          </a:p>
        </p:txBody>
      </p:sp>
      <p:sp>
        <p:nvSpPr>
          <p:cNvPr id="187395" name="Text Box 3">
            <a:extLst>
              <a:ext uri="{FF2B5EF4-FFF2-40B4-BE49-F238E27FC236}">
                <a16:creationId xmlns:a16="http://schemas.microsoft.com/office/drawing/2014/main" id="{CBE37F7C-DEC7-48F4-885C-DFA35AE85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371601"/>
            <a:ext cx="6096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aseline="0">
                <a:solidFill>
                  <a:srgbClr val="000000"/>
                </a:solidFill>
                <a:latin typeface="Arial" panose="020B0604020202020204" pitchFamily="34" charset="0"/>
              </a:rPr>
              <a:t>Nếu a </a:t>
            </a:r>
            <a:r>
              <a:rPr lang="en-US" altLang="en-US" sz="32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0 thì      </a:t>
            </a:r>
            <a:r>
              <a:rPr lang="en-US" altLang="en-US" sz="3200" baseline="0">
                <a:solidFill>
                  <a:srgbClr val="000000"/>
                </a:solidFill>
                <a:latin typeface="Arial" panose="020B0604020202020204" pitchFamily="34" charset="0"/>
              </a:rPr>
              <a:t>   = -a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aseline="0">
                <a:solidFill>
                  <a:srgbClr val="000000"/>
                </a:solidFill>
                <a:latin typeface="Arial" panose="020B0604020202020204" pitchFamily="34" charset="0"/>
              </a:rPr>
              <a:t>Nếu a </a:t>
            </a:r>
            <a:r>
              <a:rPr lang="en-US" altLang="en-US" sz="32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≥ 0 thì      </a:t>
            </a:r>
            <a:r>
              <a:rPr lang="en-US" altLang="en-US" sz="3200" baseline="0">
                <a:solidFill>
                  <a:srgbClr val="000000"/>
                </a:solidFill>
                <a:latin typeface="Arial" panose="020B0604020202020204" pitchFamily="34" charset="0"/>
              </a:rPr>
              <a:t>   = a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3200" baseline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3200" baseline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7396" name="AutoShape 4">
            <a:extLst>
              <a:ext uri="{FF2B5EF4-FFF2-40B4-BE49-F238E27FC236}">
                <a16:creationId xmlns:a16="http://schemas.microsoft.com/office/drawing/2014/main" id="{0764418D-7207-4C98-9CF2-D1DFD1FBFB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3048000"/>
            <a:ext cx="6858000" cy="2286000"/>
          </a:xfrm>
          <a:prstGeom prst="wedgeRoundRectCallout">
            <a:avLst>
              <a:gd name="adj1" fmla="val -45833"/>
              <a:gd name="adj2" fmla="val 88125"/>
              <a:gd name="adj3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aseline="0">
                <a:solidFill>
                  <a:srgbClr val="FF0000"/>
                </a:solidFill>
                <a:latin typeface="Arial" panose="020B0604020202020204" pitchFamily="34" charset="0"/>
              </a:rPr>
              <a:t>Như vậy không phải khi bình phương một số rồi khai phương kết quả đó cũng được số ban đầu </a:t>
            </a:r>
          </a:p>
        </p:txBody>
      </p:sp>
      <p:sp>
        <p:nvSpPr>
          <p:cNvPr id="187400" name="AutoShape 8">
            <a:extLst>
              <a:ext uri="{FF2B5EF4-FFF2-40B4-BE49-F238E27FC236}">
                <a16:creationId xmlns:a16="http://schemas.microsoft.com/office/drawing/2014/main" id="{ECA3307E-DAB8-4BBB-B19D-5282BD5F66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1" y="2819401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graphicFrame>
        <p:nvGraphicFramePr>
          <p:cNvPr id="187401" name="Object 9">
            <a:extLst>
              <a:ext uri="{FF2B5EF4-FFF2-40B4-BE49-F238E27FC236}">
                <a16:creationId xmlns:a16="http://schemas.microsoft.com/office/drawing/2014/main" id="{64D7BE7B-9B9F-4B16-8F54-5D0BECBB0D8A}"/>
              </a:ext>
            </a:extLst>
          </p:cNvPr>
          <p:cNvGraphicFramePr>
            <a:graphicFrameLocks noGrp="1" noChangeAspect="1"/>
          </p:cNvGraphicFramePr>
          <p:nvPr>
            <p:ph/>
          </p:nvPr>
        </p:nvGraphicFramePr>
        <p:xfrm>
          <a:off x="5867400" y="381001"/>
          <a:ext cx="8128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Equation" r:id="rId3" imgW="304763" imgH="247529" progId="Equation.3">
                  <p:embed/>
                </p:oleObj>
              </mc:Choice>
              <mc:Fallback>
                <p:oleObj name="Equation" r:id="rId3" imgW="304763" imgH="247529" progId="Equation.3">
                  <p:embed/>
                  <p:pic>
                    <p:nvPicPr>
                      <p:cNvPr id="187401" name="Object 9">
                        <a:extLst>
                          <a:ext uri="{FF2B5EF4-FFF2-40B4-BE49-F238E27FC236}">
                            <a16:creationId xmlns:a16="http://schemas.microsoft.com/office/drawing/2014/main" id="{64D7BE7B-9B9F-4B16-8F54-5D0BECBB0D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81001"/>
                        <a:ext cx="812800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7403" name="Object 11">
            <a:extLst>
              <a:ext uri="{FF2B5EF4-FFF2-40B4-BE49-F238E27FC236}">
                <a16:creationId xmlns:a16="http://schemas.microsoft.com/office/drawing/2014/main" id="{8D48FD9B-8611-4B15-8273-47636DAE70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05400" y="1752600"/>
          <a:ext cx="7366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name="Equation" r:id="rId5" imgW="317225" imgH="253780" progId="Equation.3">
                  <p:embed/>
                </p:oleObj>
              </mc:Choice>
              <mc:Fallback>
                <p:oleObj name="Equation" r:id="rId5" imgW="317225" imgH="253780" progId="Equation.3">
                  <p:embed/>
                  <p:pic>
                    <p:nvPicPr>
                      <p:cNvPr id="187403" name="Object 11">
                        <a:extLst>
                          <a:ext uri="{FF2B5EF4-FFF2-40B4-BE49-F238E27FC236}">
                            <a16:creationId xmlns:a16="http://schemas.microsoft.com/office/drawing/2014/main" id="{8D48FD9B-8611-4B15-8273-47636DAE70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1752600"/>
                        <a:ext cx="73660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7404" name="Object 12">
            <a:extLst>
              <a:ext uri="{FF2B5EF4-FFF2-40B4-BE49-F238E27FC236}">
                <a16:creationId xmlns:a16="http://schemas.microsoft.com/office/drawing/2014/main" id="{71D79D28-531D-48EB-AF8F-8F84820971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30800" y="1295400"/>
          <a:ext cx="6604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1" name="Equation" r:id="rId7" imgW="317225" imgH="253780" progId="Equation.3">
                  <p:embed/>
                </p:oleObj>
              </mc:Choice>
              <mc:Fallback>
                <p:oleObj name="Equation" r:id="rId7" imgW="317225" imgH="253780" progId="Equation.3">
                  <p:embed/>
                  <p:pic>
                    <p:nvPicPr>
                      <p:cNvPr id="187404" name="Object 12">
                        <a:extLst>
                          <a:ext uri="{FF2B5EF4-FFF2-40B4-BE49-F238E27FC236}">
                            <a16:creationId xmlns:a16="http://schemas.microsoft.com/office/drawing/2014/main" id="{71D79D28-531D-48EB-AF8F-8F84820971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1295400"/>
                        <a:ext cx="660400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87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187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87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187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87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87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87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87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87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87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87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187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87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87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4" grpId="0"/>
      <p:bldP spid="187395" grpId="0"/>
      <p:bldP spid="187396" grpId="0" animBg="1"/>
      <p:bldP spid="18740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ext Box 2">
            <a:extLst>
              <a:ext uri="{FF2B5EF4-FFF2-40B4-BE49-F238E27FC236}">
                <a16:creationId xmlns:a16="http://schemas.microsoft.com/office/drawing/2014/main" id="{C02CE3F8-3A2D-493B-B2F0-C7B1CAE71C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26" y="-60325"/>
            <a:ext cx="27590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u="sng" baseline="0">
                <a:solidFill>
                  <a:srgbClr val="0000FF"/>
                </a:solidFill>
                <a:latin typeface="Arial" panose="020B0604020202020204" pitchFamily="34" charset="0"/>
              </a:rPr>
              <a:t>Ta có định lí: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3200" u="sng" baseline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88419" name="Rectangle 3">
            <a:extLst>
              <a:ext uri="{FF2B5EF4-FFF2-40B4-BE49-F238E27FC236}">
                <a16:creationId xmlns:a16="http://schemas.microsoft.com/office/drawing/2014/main" id="{C203E5A8-D715-4D96-9D5F-9017704C5B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762000"/>
            <a:ext cx="5638800" cy="914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aseline="0">
                <a:solidFill>
                  <a:srgbClr val="000000"/>
                </a:solidFill>
                <a:latin typeface="Arial" panose="020B0604020202020204" pitchFamily="34" charset="0"/>
              </a:rPr>
              <a:t>Với mọi số a, ta có:                  </a:t>
            </a:r>
          </a:p>
        </p:txBody>
      </p:sp>
      <p:sp>
        <p:nvSpPr>
          <p:cNvPr id="188421" name="Text Box 5">
            <a:extLst>
              <a:ext uri="{FF2B5EF4-FFF2-40B4-BE49-F238E27FC236}">
                <a16:creationId xmlns:a16="http://schemas.microsoft.com/office/drawing/2014/main" id="{F352FB93-0ABC-408E-AD51-5A86E813A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057401"/>
            <a:ext cx="80772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aseline="0">
                <a:solidFill>
                  <a:srgbClr val="000000"/>
                </a:solidFill>
                <a:latin typeface="Arial" panose="020B0604020202020204" pitchFamily="34" charset="0"/>
              </a:rPr>
              <a:t>Để chứng minh </a:t>
            </a:r>
            <a:r>
              <a:rPr lang="en-US" altLang="en-US" sz="3200" i="1" u="sng" baseline="0">
                <a:solidFill>
                  <a:srgbClr val="FF0000"/>
                </a:solidFill>
                <a:latin typeface="Arial" panose="020B0604020202020204" pitchFamily="34" charset="0"/>
              </a:rPr>
              <a:t>căn bậc hai số học của a</a:t>
            </a:r>
            <a:r>
              <a:rPr lang="en-US" altLang="en-US" sz="3200" i="1" u="sng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  <a:r>
              <a:rPr lang="en-US" altLang="en-US" sz="3200" i="1" u="sng" baseline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 u="sng" baseline="0">
                <a:solidFill>
                  <a:srgbClr val="FF0000"/>
                </a:solidFill>
                <a:latin typeface="Arial" panose="020B0604020202020204" pitchFamily="34" charset="0"/>
              </a:rPr>
              <a:t>bằng giá trị tuyệt đối cuả a</a:t>
            </a:r>
            <a:r>
              <a:rPr lang="en-US" altLang="en-US" sz="3200" baseline="0">
                <a:solidFill>
                  <a:srgbClr val="000000"/>
                </a:solidFill>
                <a:latin typeface="Arial" panose="020B0604020202020204" pitchFamily="34" charset="0"/>
              </a:rPr>
              <a:t> ta cần chứng minh những điều kiện gì?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3200" baseline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88422" name="Rectangle 6">
            <a:extLst>
              <a:ext uri="{FF2B5EF4-FFF2-40B4-BE49-F238E27FC236}">
                <a16:creationId xmlns:a16="http://schemas.microsoft.com/office/drawing/2014/main" id="{FCC7A003-02C2-4BAB-A9DF-5292873BD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038600"/>
            <a:ext cx="4572000" cy="2057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aseline="0">
                <a:solidFill>
                  <a:srgbClr val="000000"/>
                </a:solidFill>
                <a:latin typeface="Arial" panose="020B0604020202020204" pitchFamily="34" charset="0"/>
              </a:rPr>
              <a:t>Để chứng minh : 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3200" baseline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3200" baseline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aseline="0">
                <a:solidFill>
                  <a:srgbClr val="000000"/>
                </a:solidFill>
                <a:latin typeface="Arial" panose="020B0604020202020204" pitchFamily="34" charset="0"/>
              </a:rPr>
              <a:t>ta cần chứng minh:</a:t>
            </a:r>
          </a:p>
        </p:txBody>
      </p:sp>
      <p:sp>
        <p:nvSpPr>
          <p:cNvPr id="188428" name="AutoShape 12">
            <a:extLst>
              <a:ext uri="{FF2B5EF4-FFF2-40B4-BE49-F238E27FC236}">
                <a16:creationId xmlns:a16="http://schemas.microsoft.com/office/drawing/2014/main" id="{693F0CFC-C313-4456-B3E6-1EAED62809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133600"/>
            <a:ext cx="914400" cy="914400"/>
          </a:xfrm>
          <a:prstGeom prst="star4">
            <a:avLst>
              <a:gd name="adj" fmla="val 125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graphicFrame>
        <p:nvGraphicFramePr>
          <p:cNvPr id="188431" name="Object 15">
            <a:extLst>
              <a:ext uri="{FF2B5EF4-FFF2-40B4-BE49-F238E27FC236}">
                <a16:creationId xmlns:a16="http://schemas.microsoft.com/office/drawing/2014/main" id="{0BA1056F-4FC2-423D-B8B8-94960086F667}"/>
              </a:ext>
            </a:extLst>
          </p:cNvPr>
          <p:cNvGraphicFramePr>
            <a:graphicFrameLocks noGrp="1" noChangeAspect="1"/>
          </p:cNvGraphicFramePr>
          <p:nvPr>
            <p:ph/>
          </p:nvPr>
        </p:nvGraphicFramePr>
        <p:xfrm>
          <a:off x="2895600" y="4724400"/>
          <a:ext cx="1828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3" imgW="609336" imgH="291973" progId="Equation.3">
                  <p:embed/>
                </p:oleObj>
              </mc:Choice>
              <mc:Fallback>
                <p:oleObj name="Equation" r:id="rId3" imgW="609336" imgH="291973" progId="Equation.3">
                  <p:embed/>
                  <p:pic>
                    <p:nvPicPr>
                      <p:cNvPr id="188431" name="Object 15">
                        <a:extLst>
                          <a:ext uri="{FF2B5EF4-FFF2-40B4-BE49-F238E27FC236}">
                            <a16:creationId xmlns:a16="http://schemas.microsoft.com/office/drawing/2014/main" id="{0BA1056F-4FC2-423D-B8B8-94960086F6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724400"/>
                        <a:ext cx="1828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8433" name="Object 17">
            <a:extLst>
              <a:ext uri="{FF2B5EF4-FFF2-40B4-BE49-F238E27FC236}">
                <a16:creationId xmlns:a16="http://schemas.microsoft.com/office/drawing/2014/main" id="{958101BD-150B-443A-A92C-65D44C9BDB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72200" y="762000"/>
          <a:ext cx="1828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5" imgW="609336" imgH="291973" progId="Equation.3">
                  <p:embed/>
                </p:oleObj>
              </mc:Choice>
              <mc:Fallback>
                <p:oleObj name="Equation" r:id="rId5" imgW="609336" imgH="291973" progId="Equation.3">
                  <p:embed/>
                  <p:pic>
                    <p:nvPicPr>
                      <p:cNvPr id="188433" name="Object 17">
                        <a:extLst>
                          <a:ext uri="{FF2B5EF4-FFF2-40B4-BE49-F238E27FC236}">
                            <a16:creationId xmlns:a16="http://schemas.microsoft.com/office/drawing/2014/main" id="{958101BD-150B-443A-A92C-65D44C9BDB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762000"/>
                        <a:ext cx="1828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20">
            <a:extLst>
              <a:ext uri="{FF2B5EF4-FFF2-40B4-BE49-F238E27FC236}">
                <a16:creationId xmlns:a16="http://schemas.microsoft.com/office/drawing/2014/main" id="{C2DAA14F-1B7D-483A-B66D-2E5ABB85AAAB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343402"/>
            <a:ext cx="3989388" cy="1425576"/>
            <a:chOff x="3120" y="2736"/>
            <a:chExt cx="2513" cy="898"/>
          </a:xfrm>
        </p:grpSpPr>
        <p:sp>
          <p:nvSpPr>
            <p:cNvPr id="14346" name="AutoShape 9">
              <a:extLst>
                <a:ext uri="{FF2B5EF4-FFF2-40B4-BE49-F238E27FC236}">
                  <a16:creationId xmlns:a16="http://schemas.microsoft.com/office/drawing/2014/main" id="{8CA8B15A-ADB7-4111-80CD-F791477561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4" y="2991"/>
              <a:ext cx="96" cy="576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b="1">
                <a:solidFill>
                  <a:srgbClr val="000000"/>
                </a:solidFill>
              </a:endParaRPr>
            </a:p>
          </p:txBody>
        </p:sp>
        <p:sp>
          <p:nvSpPr>
            <p:cNvPr id="14347" name="Text Box 10">
              <a:extLst>
                <a:ext uri="{FF2B5EF4-FFF2-40B4-BE49-F238E27FC236}">
                  <a16:creationId xmlns:a16="http://schemas.microsoft.com/office/drawing/2014/main" id="{EACBB83F-17EE-4C5F-BEA4-6BAC9122D2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2736"/>
              <a:ext cx="1981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baseline="0">
                  <a:solidFill>
                    <a:srgbClr val="000000"/>
                  </a:solidFill>
                  <a:latin typeface="Arial" panose="020B0604020202020204" pitchFamily="34" charset="0"/>
                </a:rPr>
                <a:t>|a| </a:t>
              </a:r>
              <a:r>
                <a:rPr lang="en-US" altLang="en-US" sz="3200" baseline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≥ 0            (1)</a:t>
              </a:r>
            </a:p>
          </p:txBody>
        </p:sp>
        <p:sp>
          <p:nvSpPr>
            <p:cNvPr id="14348" name="Text Box 11">
              <a:extLst>
                <a:ext uri="{FF2B5EF4-FFF2-40B4-BE49-F238E27FC236}">
                  <a16:creationId xmlns:a16="http://schemas.microsoft.com/office/drawing/2014/main" id="{9AFAB378-004C-403B-B477-7B7D55FF9D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3266"/>
              <a:ext cx="1985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baseline="0">
                  <a:solidFill>
                    <a:srgbClr val="000000"/>
                  </a:solidFill>
                  <a:latin typeface="Arial" panose="020B0604020202020204" pitchFamily="34" charset="0"/>
                </a:rPr>
                <a:t>|a|</a:t>
              </a:r>
              <a:r>
                <a:rPr lang="en-US" altLang="en-US" sz="3200">
                  <a:solidFill>
                    <a:srgbClr val="000000"/>
                  </a:solidFill>
                  <a:latin typeface="Arial" panose="020B0604020202020204" pitchFamily="34" charset="0"/>
                </a:rPr>
                <a:t>2</a:t>
              </a:r>
              <a:r>
                <a:rPr lang="en-US" altLang="en-US" sz="3200" baseline="0">
                  <a:solidFill>
                    <a:srgbClr val="000000"/>
                  </a:solidFill>
                  <a:latin typeface="Arial" panose="020B0604020202020204" pitchFamily="34" charset="0"/>
                </a:rPr>
                <a:t> = a</a:t>
              </a:r>
              <a:r>
                <a:rPr lang="en-US" altLang="en-US" sz="3200">
                  <a:solidFill>
                    <a:srgbClr val="000000"/>
                  </a:solidFill>
                  <a:latin typeface="Arial" panose="020B0604020202020204" pitchFamily="34" charset="0"/>
                </a:rPr>
                <a:t>2</a:t>
              </a:r>
              <a:r>
                <a:rPr lang="en-US" altLang="en-US" sz="3200" baseline="0">
                  <a:solidFill>
                    <a:srgbClr val="000000"/>
                  </a:solidFill>
                  <a:latin typeface="Arial" panose="020B0604020202020204" pitchFamily="34" charset="0"/>
                </a:rPr>
                <a:t>         (2)</a:t>
              </a:r>
            </a:p>
          </p:txBody>
        </p:sp>
        <p:sp>
          <p:nvSpPr>
            <p:cNvPr id="14349" name="AutoShape 19">
              <a:extLst>
                <a:ext uri="{FF2B5EF4-FFF2-40B4-BE49-F238E27FC236}">
                  <a16:creationId xmlns:a16="http://schemas.microsoft.com/office/drawing/2014/main" id="{C7D39CDC-8F7D-4E9A-AF3F-704660BE25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3168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rgbClr val="FF00FF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88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8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88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88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88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88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884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88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600" decel="100000"/>
                                        <p:tgtEl>
                                          <p:spTgt spid="1884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600" decel="100000" fill="hold"/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00" decel="100000" fill="hold"/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00" decel="100000" fill="hold"/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600" decel="100000"/>
                                        <p:tgtEl>
                                          <p:spTgt spid="188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600" decel="100000" fill="hold"/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00" decel="100000" fill="hold"/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00" decel="100000" fill="hold"/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8" grpId="0"/>
      <p:bldP spid="188419" grpId="0" animBg="1"/>
      <p:bldP spid="188421" grpId="0"/>
      <p:bldP spid="188422" grpId="0" animBg="1"/>
      <p:bldP spid="18842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Text Box 2">
            <a:extLst>
              <a:ext uri="{FF2B5EF4-FFF2-40B4-BE49-F238E27FC236}">
                <a16:creationId xmlns:a16="http://schemas.microsoft.com/office/drawing/2014/main" id="{6ADFCFF9-E361-4D57-B52C-4361D309C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685801"/>
            <a:ext cx="8001000" cy="570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i="1" baseline="0" dirty="0" err="1">
                <a:solidFill>
                  <a:srgbClr val="FF3399"/>
                </a:solidFill>
                <a:latin typeface="Arial" panose="020B0604020202020204" pitchFamily="34" charset="0"/>
              </a:rPr>
              <a:t>Chứng</a:t>
            </a:r>
            <a:r>
              <a:rPr lang="en-US" altLang="en-US" sz="3200" b="1" i="1" baseline="0" dirty="0">
                <a:solidFill>
                  <a:srgbClr val="FF33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="1" i="1" baseline="0" dirty="0" err="1">
                <a:solidFill>
                  <a:srgbClr val="FF3399"/>
                </a:solidFill>
                <a:latin typeface="Arial" panose="020B0604020202020204" pitchFamily="34" charset="0"/>
              </a:rPr>
              <a:t>minh</a:t>
            </a:r>
            <a:r>
              <a:rPr lang="en-US" altLang="en-US" sz="3200" b="1" i="1" baseline="0" dirty="0">
                <a:solidFill>
                  <a:srgbClr val="FF3399"/>
                </a:solidFill>
                <a:latin typeface="Arial" panose="020B0604020202020204" pitchFamily="34" charset="0"/>
              </a:rPr>
              <a:t>: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▪ Theo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nghĩa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tuyệt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altLang="en-US" sz="3200" baseline="0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∊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R, ta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|a| ≥ 0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                                 </a:t>
            </a:r>
            <a:r>
              <a:rPr lang="en-US" altLang="en-US" baseline="0" dirty="0">
                <a:solidFill>
                  <a:srgbClr val="000000"/>
                </a:solidFill>
              </a:rPr>
              <a:t>(1)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3200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▪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</a:rPr>
              <a:t>≥ 0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thì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</a:rPr>
              <a:t> |a| = a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nên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</a:rPr>
              <a:t> |a|</a:t>
            </a:r>
            <a:r>
              <a:rPr lang="en-US" alt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2 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</a:rPr>
              <a:t>= a</a:t>
            </a:r>
            <a:r>
              <a:rPr lang="en-US" alt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Nếu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</a:rPr>
              <a:t> a &lt; 0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thì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</a:rPr>
              <a:t> |a| = -a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nên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</a:rPr>
              <a:t> |a|</a:t>
            </a:r>
            <a:r>
              <a:rPr lang="en-US" alt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</a:rPr>
              <a:t> = (-a)</a:t>
            </a:r>
            <a:r>
              <a:rPr lang="en-US" alt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</a:rPr>
              <a:t> = a</a:t>
            </a:r>
            <a:r>
              <a:rPr lang="en-US" alt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</a:rPr>
              <a:t>Do </a:t>
            </a:r>
            <a:r>
              <a:rPr lang="en-US" altLang="en-US" baseline="0" dirty="0" err="1">
                <a:solidFill>
                  <a:srgbClr val="000000"/>
                </a:solidFill>
              </a:rPr>
              <a:t>đó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</a:rPr>
              <a:t> |a|</a:t>
            </a:r>
            <a:r>
              <a:rPr lang="en-US" alt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</a:rPr>
              <a:t> = a</a:t>
            </a:r>
            <a:r>
              <a:rPr lang="en-US" alt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với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mọi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</a:rPr>
              <a:t> a                     </a:t>
            </a:r>
            <a:r>
              <a:rPr lang="en-US" altLang="en-US" baseline="0" dirty="0">
                <a:solidFill>
                  <a:srgbClr val="000000"/>
                </a:solidFill>
              </a:rPr>
              <a:t>(2)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3200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</a:t>
            </a:r>
            <a:r>
              <a:rPr lang="en-US" altLang="en-US" b="1" baseline="0" dirty="0" err="1">
                <a:solidFill>
                  <a:srgbClr val="000000"/>
                </a:solidFill>
              </a:rPr>
              <a:t>ừ</a:t>
            </a:r>
            <a:r>
              <a:rPr lang="en-US" altLang="en-US" b="1" baseline="0" dirty="0">
                <a:solidFill>
                  <a:srgbClr val="000000"/>
                </a:solidFill>
              </a:rPr>
              <a:t> (1) </a:t>
            </a:r>
            <a:r>
              <a:rPr lang="en-US" altLang="en-US" b="1" baseline="0" dirty="0" err="1">
                <a:solidFill>
                  <a:srgbClr val="000000"/>
                </a:solidFill>
              </a:rPr>
              <a:t>và</a:t>
            </a:r>
            <a:r>
              <a:rPr lang="en-US" altLang="en-US" b="1" baseline="0" dirty="0">
                <a:solidFill>
                  <a:srgbClr val="000000"/>
                </a:solidFill>
              </a:rPr>
              <a:t> (2) ta </a:t>
            </a:r>
            <a:r>
              <a:rPr lang="en-US" altLang="en-US" b="1" baseline="0" dirty="0" err="1">
                <a:solidFill>
                  <a:srgbClr val="000000"/>
                </a:solidFill>
              </a:rPr>
              <a:t>có</a:t>
            </a:r>
            <a:r>
              <a:rPr lang="en-US" altLang="en-US" b="1" baseline="0" dirty="0">
                <a:solidFill>
                  <a:srgbClr val="000000"/>
                </a:solidFill>
              </a:rPr>
              <a:t>: </a:t>
            </a:r>
            <a:r>
              <a:rPr lang="en-US" altLang="en-US" b="1" baseline="0" dirty="0">
                <a:solidFill>
                  <a:srgbClr val="0000FF"/>
                </a:solidFill>
              </a:rPr>
              <a:t>|a| </a:t>
            </a:r>
            <a:r>
              <a:rPr lang="en-US" altLang="en-US" b="1" baseline="0" dirty="0" err="1">
                <a:solidFill>
                  <a:srgbClr val="0000FF"/>
                </a:solidFill>
              </a:rPr>
              <a:t>chính</a:t>
            </a:r>
            <a:r>
              <a:rPr lang="en-US" altLang="en-US" b="1" baseline="0" dirty="0">
                <a:solidFill>
                  <a:srgbClr val="0000FF"/>
                </a:solidFill>
              </a:rPr>
              <a:t> </a:t>
            </a:r>
            <a:r>
              <a:rPr lang="en-US" altLang="en-US" b="1" baseline="0" dirty="0" err="1">
                <a:solidFill>
                  <a:srgbClr val="0000FF"/>
                </a:solidFill>
              </a:rPr>
              <a:t>là</a:t>
            </a:r>
            <a:r>
              <a:rPr lang="en-US" altLang="en-US" b="1" baseline="0" dirty="0">
                <a:solidFill>
                  <a:srgbClr val="0000FF"/>
                </a:solidFill>
              </a:rPr>
              <a:t> </a:t>
            </a:r>
            <a:r>
              <a:rPr lang="en-US" altLang="en-US" b="1" baseline="0" dirty="0" err="1">
                <a:solidFill>
                  <a:srgbClr val="0000FF"/>
                </a:solidFill>
              </a:rPr>
              <a:t>căn</a:t>
            </a:r>
            <a:r>
              <a:rPr lang="en-US" altLang="en-US" b="1" baseline="0" dirty="0">
                <a:solidFill>
                  <a:srgbClr val="0000FF"/>
                </a:solidFill>
              </a:rPr>
              <a:t> </a:t>
            </a:r>
            <a:r>
              <a:rPr lang="en-US" altLang="en-US" b="1" baseline="0" dirty="0" err="1">
                <a:solidFill>
                  <a:srgbClr val="0000FF"/>
                </a:solidFill>
              </a:rPr>
              <a:t>bậc</a:t>
            </a:r>
            <a:r>
              <a:rPr lang="en-US" altLang="en-US" b="1" baseline="0" dirty="0">
                <a:solidFill>
                  <a:srgbClr val="0000FF"/>
                </a:solidFill>
              </a:rPr>
              <a:t> </a:t>
            </a:r>
            <a:r>
              <a:rPr lang="en-US" altLang="en-US" b="1" baseline="0" dirty="0" err="1">
                <a:solidFill>
                  <a:srgbClr val="0000FF"/>
                </a:solidFill>
              </a:rPr>
              <a:t>hai</a:t>
            </a:r>
            <a:r>
              <a:rPr lang="en-US" altLang="en-US" b="1" baseline="0" dirty="0">
                <a:solidFill>
                  <a:srgbClr val="0000FF"/>
                </a:solidFill>
              </a:rPr>
              <a:t> </a:t>
            </a:r>
            <a:r>
              <a:rPr lang="en-US" altLang="en-US" b="1" baseline="0" dirty="0" err="1">
                <a:solidFill>
                  <a:srgbClr val="0000FF"/>
                </a:solidFill>
              </a:rPr>
              <a:t>số</a:t>
            </a:r>
            <a:r>
              <a:rPr lang="en-US" altLang="en-US" b="1" baseline="0" dirty="0">
                <a:solidFill>
                  <a:srgbClr val="0000FF"/>
                </a:solidFill>
              </a:rPr>
              <a:t> </a:t>
            </a:r>
            <a:r>
              <a:rPr lang="en-US" altLang="en-US" b="1" baseline="0" dirty="0" err="1">
                <a:solidFill>
                  <a:srgbClr val="0000FF"/>
                </a:solidFill>
              </a:rPr>
              <a:t>học</a:t>
            </a:r>
            <a:r>
              <a:rPr lang="en-US" altLang="en-US" b="1" baseline="0" dirty="0">
                <a:solidFill>
                  <a:srgbClr val="0000FF"/>
                </a:solidFill>
              </a:rPr>
              <a:t> </a:t>
            </a:r>
            <a:r>
              <a:rPr lang="en-US" altLang="en-US" b="1" baseline="0" dirty="0" err="1">
                <a:solidFill>
                  <a:srgbClr val="0000FF"/>
                </a:solidFill>
              </a:rPr>
              <a:t>của</a:t>
            </a:r>
            <a:r>
              <a:rPr lang="en-US" altLang="en-US" b="1" baseline="0" dirty="0">
                <a:solidFill>
                  <a:srgbClr val="0000FF"/>
                </a:solidFill>
              </a:rPr>
              <a:t> a</a:t>
            </a:r>
            <a:r>
              <a:rPr lang="en-US" altLang="en-US" b="1" dirty="0">
                <a:solidFill>
                  <a:srgbClr val="0000FF"/>
                </a:solidFill>
              </a:rPr>
              <a:t>2</a:t>
            </a:r>
            <a:r>
              <a:rPr lang="en-US" altLang="en-US" b="1" baseline="0" dirty="0">
                <a:solidFill>
                  <a:srgbClr val="0000FF"/>
                </a:solidFill>
              </a:rPr>
              <a:t> </a:t>
            </a:r>
            <a:r>
              <a:rPr lang="en-US" altLang="en-US" b="1" baseline="0" dirty="0" err="1">
                <a:solidFill>
                  <a:srgbClr val="0000FF"/>
                </a:solidFill>
              </a:rPr>
              <a:t>tức</a:t>
            </a:r>
            <a:r>
              <a:rPr lang="en-US" altLang="en-US" b="1" baseline="0" dirty="0">
                <a:solidFill>
                  <a:srgbClr val="0000FF"/>
                </a:solidFill>
              </a:rPr>
              <a:t> </a:t>
            </a:r>
            <a:r>
              <a:rPr lang="en-US" altLang="en-US" b="1" baseline="0" dirty="0" err="1">
                <a:solidFill>
                  <a:srgbClr val="0000FF"/>
                </a:solidFill>
              </a:rPr>
              <a:t>là</a:t>
            </a:r>
            <a:r>
              <a:rPr lang="en-US" altLang="en-US" baseline="0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189443" name="AutoShape 3">
            <a:extLst>
              <a:ext uri="{FF2B5EF4-FFF2-40B4-BE49-F238E27FC236}">
                <a16:creationId xmlns:a16="http://schemas.microsoft.com/office/drawing/2014/main" id="{A0A4C237-6229-453B-A4D6-59A9969C0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28601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1800" b="1" baseline="0">
              <a:solidFill>
                <a:srgbClr val="00FF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89444" name="Object 4">
            <a:extLst>
              <a:ext uri="{FF2B5EF4-FFF2-40B4-BE49-F238E27FC236}">
                <a16:creationId xmlns:a16="http://schemas.microsoft.com/office/drawing/2014/main" id="{63C3C683-6B7C-47EE-B4AA-6D4B5352F570}"/>
              </a:ext>
            </a:extLst>
          </p:cNvPr>
          <p:cNvGraphicFramePr>
            <a:graphicFrameLocks noGrp="1" noChangeAspect="1"/>
          </p:cNvGraphicFramePr>
          <p:nvPr>
            <p:ph/>
          </p:nvPr>
        </p:nvGraphicFramePr>
        <p:xfrm>
          <a:off x="7010400" y="5715000"/>
          <a:ext cx="1828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Equation" r:id="rId3" imgW="609336" imgH="291973" progId="Equation.3">
                  <p:embed/>
                </p:oleObj>
              </mc:Choice>
              <mc:Fallback>
                <p:oleObj name="Equation" r:id="rId3" imgW="609336" imgH="291973" progId="Equation.3">
                  <p:embed/>
                  <p:pic>
                    <p:nvPicPr>
                      <p:cNvPr id="189444" name="Object 4">
                        <a:extLst>
                          <a:ext uri="{FF2B5EF4-FFF2-40B4-BE49-F238E27FC236}">
                            <a16:creationId xmlns:a16="http://schemas.microsoft.com/office/drawing/2014/main" id="{63C3C683-6B7C-47EE-B4AA-6D4B5352F5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5715000"/>
                        <a:ext cx="1828800" cy="762000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9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89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3000"/>
                                        <p:tgtEl>
                                          <p:spTgt spid="189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2000"/>
                                        <p:tgtEl>
                                          <p:spTgt spid="189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89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89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89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94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94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94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894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894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894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894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894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894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600" decel="100000"/>
                                        <p:tgtEl>
                                          <p:spTgt spid="1894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600" decel="100000" fill="hold"/>
                                        <p:tgtEl>
                                          <p:spTgt spid="1894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00" decel="100000" fill="hold"/>
                                        <p:tgtEl>
                                          <p:spTgt spid="189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00" decel="100000" fill="hold"/>
                                        <p:tgtEl>
                                          <p:spTgt spid="189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9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9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Text Box 2">
            <a:extLst>
              <a:ext uri="{FF2B5EF4-FFF2-40B4-BE49-F238E27FC236}">
                <a16:creationId xmlns:a16="http://schemas.microsoft.com/office/drawing/2014/main" id="{30C6D17E-B7F8-40B1-8161-80A74C7BC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81000"/>
            <a:ext cx="31003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aseline="0">
                <a:solidFill>
                  <a:srgbClr val="800000"/>
                </a:solidFill>
                <a:latin typeface="Arial" panose="020B0604020202020204" pitchFamily="34" charset="0"/>
              </a:rPr>
              <a:t>Trở lại bài làm</a:t>
            </a:r>
          </a:p>
        </p:txBody>
      </p:sp>
      <p:sp>
        <p:nvSpPr>
          <p:cNvPr id="218115" name="Text Box 3">
            <a:extLst>
              <a:ext uri="{FF2B5EF4-FFF2-40B4-BE49-F238E27FC236}">
                <a16:creationId xmlns:a16="http://schemas.microsoft.com/office/drawing/2014/main" id="{1F1C3515-CDF4-4722-A6CA-0F0FE9F60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7850" y="304801"/>
            <a:ext cx="666750" cy="588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baseline="0">
                <a:solidFill>
                  <a:srgbClr val="00CCFF"/>
                </a:solidFill>
                <a:latin typeface="Arial" panose="020B0604020202020204" pitchFamily="34" charset="0"/>
              </a:rPr>
              <a:t>?3</a:t>
            </a:r>
          </a:p>
        </p:txBody>
      </p:sp>
      <p:graphicFrame>
        <p:nvGraphicFramePr>
          <p:cNvPr id="218156" name="Group 44">
            <a:extLst>
              <a:ext uri="{FF2B5EF4-FFF2-40B4-BE49-F238E27FC236}">
                <a16:creationId xmlns:a16="http://schemas.microsoft.com/office/drawing/2014/main" id="{1428356A-6EC2-4DAA-9D39-F9C5001AF2FA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3048000" y="1066801"/>
          <a:ext cx="5257800" cy="2743201"/>
        </p:xfrm>
        <a:graphic>
          <a:graphicData uri="http://schemas.openxmlformats.org/drawingml/2006/table">
            <a:tbl>
              <a:tblPr/>
              <a:tblGrid>
                <a:gridCol w="955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0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0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0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0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04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09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9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r>
                        <a:rPr kumimoji="0" lang="en-US" sz="32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4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3000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18157" name="Object 45">
            <a:extLst>
              <a:ext uri="{FF2B5EF4-FFF2-40B4-BE49-F238E27FC236}">
                <a16:creationId xmlns:a16="http://schemas.microsoft.com/office/drawing/2014/main" id="{E6E7E49F-C491-487B-AD03-47AD5E293CAA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3200400" y="2925763"/>
          <a:ext cx="762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2" name="Equation" r:id="rId3" imgW="317225" imgH="253780" progId="Equation.3">
                  <p:embed/>
                </p:oleObj>
              </mc:Choice>
              <mc:Fallback>
                <p:oleObj name="Equation" r:id="rId3" imgW="317225" imgH="253780" progId="Equation.3">
                  <p:embed/>
                  <p:pic>
                    <p:nvPicPr>
                      <p:cNvPr id="218157" name="Object 45">
                        <a:extLst>
                          <a:ext uri="{FF2B5EF4-FFF2-40B4-BE49-F238E27FC236}">
                            <a16:creationId xmlns:a16="http://schemas.microsoft.com/office/drawing/2014/main" id="{E6E7E49F-C491-487B-AD03-47AD5E293C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925763"/>
                        <a:ext cx="762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8160" name="Object 48">
            <a:extLst>
              <a:ext uri="{FF2B5EF4-FFF2-40B4-BE49-F238E27FC236}">
                <a16:creationId xmlns:a16="http://schemas.microsoft.com/office/drawing/2014/main" id="{91D6F77F-DF9D-44A1-B887-3778D588BB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137026"/>
          <a:ext cx="251460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3" name="Equation" r:id="rId5" imgW="1155199" imgH="304668" progId="Equation.3">
                  <p:embed/>
                </p:oleObj>
              </mc:Choice>
              <mc:Fallback>
                <p:oleObj name="Equation" r:id="rId5" imgW="1155199" imgH="304668" progId="Equation.3">
                  <p:embed/>
                  <p:pic>
                    <p:nvPicPr>
                      <p:cNvPr id="218160" name="Object 48">
                        <a:extLst>
                          <a:ext uri="{FF2B5EF4-FFF2-40B4-BE49-F238E27FC236}">
                            <a16:creationId xmlns:a16="http://schemas.microsoft.com/office/drawing/2014/main" id="{91D6F77F-DF9D-44A1-B887-3778D588BB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137026"/>
                        <a:ext cx="2514600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8161" name="Object 49">
            <a:extLst>
              <a:ext uri="{FF2B5EF4-FFF2-40B4-BE49-F238E27FC236}">
                <a16:creationId xmlns:a16="http://schemas.microsoft.com/office/drawing/2014/main" id="{848D37C4-1E51-4AB5-BD0B-CEEE45544C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887914"/>
          <a:ext cx="2362200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4" name="Equation" r:id="rId7" imgW="1066337" imgH="304668" progId="Equation.3">
                  <p:embed/>
                </p:oleObj>
              </mc:Choice>
              <mc:Fallback>
                <p:oleObj name="Equation" r:id="rId7" imgW="1066337" imgH="304668" progId="Equation.3">
                  <p:embed/>
                  <p:pic>
                    <p:nvPicPr>
                      <p:cNvPr id="218161" name="Object 49">
                        <a:extLst>
                          <a:ext uri="{FF2B5EF4-FFF2-40B4-BE49-F238E27FC236}">
                            <a16:creationId xmlns:a16="http://schemas.microsoft.com/office/drawing/2014/main" id="{848D37C4-1E51-4AB5-BD0B-CEEE45544C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887914"/>
                        <a:ext cx="2362200" cy="674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8162" name="Object 50">
            <a:extLst>
              <a:ext uri="{FF2B5EF4-FFF2-40B4-BE49-F238E27FC236}">
                <a16:creationId xmlns:a16="http://schemas.microsoft.com/office/drawing/2014/main" id="{F6A23F88-7773-4033-9565-DA41DE84CF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72400" y="5562600"/>
          <a:ext cx="2211388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5" name="Equation" r:id="rId9" imgW="837836" imgH="291973" progId="Equation.3">
                  <p:embed/>
                </p:oleObj>
              </mc:Choice>
              <mc:Fallback>
                <p:oleObj name="Equation" r:id="rId9" imgW="837836" imgH="291973" progId="Equation.3">
                  <p:embed/>
                  <p:pic>
                    <p:nvPicPr>
                      <p:cNvPr id="218162" name="Object 50">
                        <a:extLst>
                          <a:ext uri="{FF2B5EF4-FFF2-40B4-BE49-F238E27FC236}">
                            <a16:creationId xmlns:a16="http://schemas.microsoft.com/office/drawing/2014/main" id="{F6A23F88-7773-4033-9565-DA41DE84CF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5562600"/>
                        <a:ext cx="2211388" cy="76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8163" name="Object 51">
            <a:extLst>
              <a:ext uri="{FF2B5EF4-FFF2-40B4-BE49-F238E27FC236}">
                <a16:creationId xmlns:a16="http://schemas.microsoft.com/office/drawing/2014/main" id="{2A8C887C-F3B9-48CE-94B2-C94717F155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72400" y="4664076"/>
          <a:ext cx="228600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6" name="Equation" r:id="rId11" imgW="812447" imgH="291973" progId="Equation.3">
                  <p:embed/>
                </p:oleObj>
              </mc:Choice>
              <mc:Fallback>
                <p:oleObj name="Equation" r:id="rId11" imgW="812447" imgH="291973" progId="Equation.3">
                  <p:embed/>
                  <p:pic>
                    <p:nvPicPr>
                      <p:cNvPr id="218163" name="Object 51">
                        <a:extLst>
                          <a:ext uri="{FF2B5EF4-FFF2-40B4-BE49-F238E27FC236}">
                            <a16:creationId xmlns:a16="http://schemas.microsoft.com/office/drawing/2014/main" id="{2A8C887C-F3B9-48CE-94B2-C94717F155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4664076"/>
                        <a:ext cx="2286000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8173" name="Object 61">
            <a:extLst>
              <a:ext uri="{FF2B5EF4-FFF2-40B4-BE49-F238E27FC236}">
                <a16:creationId xmlns:a16="http://schemas.microsoft.com/office/drawing/2014/main" id="{9CDC4B68-2BEC-41B0-A625-F34805092612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2667000" y="5692776"/>
          <a:ext cx="205740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7" name="Equation" r:id="rId13" imgW="748975" imgH="266584" progId="Equation.3">
                  <p:embed/>
                </p:oleObj>
              </mc:Choice>
              <mc:Fallback>
                <p:oleObj name="Equation" r:id="rId13" imgW="748975" imgH="266584" progId="Equation.3">
                  <p:embed/>
                  <p:pic>
                    <p:nvPicPr>
                      <p:cNvPr id="218173" name="Object 61">
                        <a:extLst>
                          <a:ext uri="{FF2B5EF4-FFF2-40B4-BE49-F238E27FC236}">
                            <a16:creationId xmlns:a16="http://schemas.microsoft.com/office/drawing/2014/main" id="{9CDC4B68-2BEC-41B0-A625-F348050926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692776"/>
                        <a:ext cx="2057400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8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8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8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8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218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18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8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8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18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18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18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18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18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18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18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18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18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18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18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18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18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18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18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18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18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18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18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18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18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4" grpId="0"/>
      <p:bldP spid="2181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>
            <a:extLst>
              <a:ext uri="{FF2B5EF4-FFF2-40B4-BE49-F238E27FC236}">
                <a16:creationId xmlns:a16="http://schemas.microsoft.com/office/drawing/2014/main" id="{0D095DA5-BF7B-4E21-9E93-CD3953B523AA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>
          <a:xfrm>
            <a:off x="239947" y="-95015"/>
            <a:ext cx="10972800" cy="1143000"/>
          </a:xfrm>
        </p:spPr>
        <p:txBody>
          <a:bodyPr/>
          <a:lstStyle/>
          <a:p>
            <a:pPr algn="l" eaLnBrk="1" hangingPunct="1"/>
            <a:r>
              <a:rPr lang="en-US" altLang="en-US" sz="4000" b="1" dirty="0" err="1"/>
              <a:t>Bài</a:t>
            </a:r>
            <a:r>
              <a:rPr lang="en-US" altLang="en-US" sz="4000" b="1" dirty="0"/>
              <a:t> 7/</a:t>
            </a:r>
            <a:r>
              <a:rPr lang="en-US" altLang="en-US" sz="4000" b="1" dirty="0" err="1"/>
              <a:t>sgk</a:t>
            </a:r>
            <a:r>
              <a:rPr lang="en-US" altLang="en-US" sz="4000" b="1" dirty="0"/>
              <a:t> tr(10): </a:t>
            </a:r>
            <a:r>
              <a:rPr lang="en-US" altLang="en-US" sz="4000" b="1" dirty="0" err="1"/>
              <a:t>tính</a:t>
            </a:r>
            <a:r>
              <a:rPr lang="en-US" altLang="en-US" sz="4000" b="1" dirty="0"/>
              <a:t>:</a:t>
            </a:r>
          </a:p>
        </p:txBody>
      </p:sp>
      <p:graphicFrame>
        <p:nvGraphicFramePr>
          <p:cNvPr id="243716" name="Object 4">
            <a:extLst>
              <a:ext uri="{FF2B5EF4-FFF2-40B4-BE49-F238E27FC236}">
                <a16:creationId xmlns:a16="http://schemas.microsoft.com/office/drawing/2014/main" id="{FAC9A107-79AE-4D11-B887-A2726B683FD6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15823106"/>
              </p:ext>
            </p:extLst>
          </p:nvPr>
        </p:nvGraphicFramePr>
        <p:xfrm>
          <a:off x="619823" y="854783"/>
          <a:ext cx="1893887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2" name="Equation" r:id="rId3" imgW="622030" imgH="291973" progId="Equation.3">
                  <p:embed/>
                </p:oleObj>
              </mc:Choice>
              <mc:Fallback>
                <p:oleObj name="Equation" r:id="rId3" imgW="622030" imgH="291973" progId="Equation.3">
                  <p:embed/>
                  <p:pic>
                    <p:nvPicPr>
                      <p:cNvPr id="243716" name="Object 4">
                        <a:extLst>
                          <a:ext uri="{FF2B5EF4-FFF2-40B4-BE49-F238E27FC236}">
                            <a16:creationId xmlns:a16="http://schemas.microsoft.com/office/drawing/2014/main" id="{FAC9A107-79AE-4D11-B887-A2726B683F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823" y="854783"/>
                        <a:ext cx="1893887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3718" name="Object 6">
            <a:extLst>
              <a:ext uri="{FF2B5EF4-FFF2-40B4-BE49-F238E27FC236}">
                <a16:creationId xmlns:a16="http://schemas.microsoft.com/office/drawing/2014/main" id="{903578D2-13AF-431D-A082-7E38DA29AC8C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993598497"/>
              </p:ext>
            </p:extLst>
          </p:nvPr>
        </p:nvGraphicFramePr>
        <p:xfrm>
          <a:off x="591259" y="1775883"/>
          <a:ext cx="2401888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3" name="Equation" r:id="rId5" imgW="748975" imgH="291973" progId="Equation.3">
                  <p:embed/>
                </p:oleObj>
              </mc:Choice>
              <mc:Fallback>
                <p:oleObj name="Equation" r:id="rId5" imgW="748975" imgH="291973" progId="Equation.3">
                  <p:embed/>
                  <p:pic>
                    <p:nvPicPr>
                      <p:cNvPr id="243718" name="Object 6">
                        <a:extLst>
                          <a:ext uri="{FF2B5EF4-FFF2-40B4-BE49-F238E27FC236}">
                            <a16:creationId xmlns:a16="http://schemas.microsoft.com/office/drawing/2014/main" id="{903578D2-13AF-431D-A082-7E38DA29AC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259" y="1775883"/>
                        <a:ext cx="2401888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3720" name="Object 8">
            <a:extLst>
              <a:ext uri="{FF2B5EF4-FFF2-40B4-BE49-F238E27FC236}">
                <a16:creationId xmlns:a16="http://schemas.microsoft.com/office/drawing/2014/main" id="{F6A76FA9-7058-4AB8-98FB-8508E2044559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759071074"/>
              </p:ext>
            </p:extLst>
          </p:nvPr>
        </p:nvGraphicFramePr>
        <p:xfrm>
          <a:off x="563777" y="2744608"/>
          <a:ext cx="2665412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4" name="Equation" r:id="rId7" imgW="863225" imgH="291973" progId="Equation.3">
                  <p:embed/>
                </p:oleObj>
              </mc:Choice>
              <mc:Fallback>
                <p:oleObj name="Equation" r:id="rId7" imgW="863225" imgH="291973" progId="Equation.3">
                  <p:embed/>
                  <p:pic>
                    <p:nvPicPr>
                      <p:cNvPr id="243720" name="Object 8">
                        <a:extLst>
                          <a:ext uri="{FF2B5EF4-FFF2-40B4-BE49-F238E27FC236}">
                            <a16:creationId xmlns:a16="http://schemas.microsoft.com/office/drawing/2014/main" id="{F6A76FA9-7058-4AB8-98FB-8508E20445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777" y="2744608"/>
                        <a:ext cx="2665412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3722" name="Object 10">
            <a:extLst>
              <a:ext uri="{FF2B5EF4-FFF2-40B4-BE49-F238E27FC236}">
                <a16:creationId xmlns:a16="http://schemas.microsoft.com/office/drawing/2014/main" id="{44651AEC-C164-4BF8-9CDA-737868CC4A64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403503243"/>
              </p:ext>
            </p:extLst>
          </p:nvPr>
        </p:nvGraphicFramePr>
        <p:xfrm>
          <a:off x="428755" y="3678408"/>
          <a:ext cx="3529012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5" name="Equation" r:id="rId9" imgW="1143000" imgH="291960" progId="Equation.3">
                  <p:embed/>
                </p:oleObj>
              </mc:Choice>
              <mc:Fallback>
                <p:oleObj name="Equation" r:id="rId9" imgW="1143000" imgH="291960" progId="Equation.3">
                  <p:embed/>
                  <p:pic>
                    <p:nvPicPr>
                      <p:cNvPr id="243722" name="Object 10">
                        <a:extLst>
                          <a:ext uri="{FF2B5EF4-FFF2-40B4-BE49-F238E27FC236}">
                            <a16:creationId xmlns:a16="http://schemas.microsoft.com/office/drawing/2014/main" id="{44651AEC-C164-4BF8-9CDA-737868CC4A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755" y="3678408"/>
                        <a:ext cx="3529012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7">
            <a:extLst>
              <a:ext uri="{FF2B5EF4-FFF2-40B4-BE49-F238E27FC236}">
                <a16:creationId xmlns:a16="http://schemas.microsoft.com/office/drawing/2014/main" id="{2E1E091F-59BB-45E1-AE9F-A8D6A4F795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1683558"/>
              </p:ext>
            </p:extLst>
          </p:nvPr>
        </p:nvGraphicFramePr>
        <p:xfrm>
          <a:off x="423660" y="4534608"/>
          <a:ext cx="2970212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6" name="Equation" r:id="rId11" imgW="1295280" imgH="419040" progId="Equation.DSMT4">
                  <p:embed/>
                </p:oleObj>
              </mc:Choice>
              <mc:Fallback>
                <p:oleObj name="Equation" r:id="rId11" imgW="1295280" imgH="419040" progId="Equation.DSMT4">
                  <p:embed/>
                  <p:pic>
                    <p:nvPicPr>
                      <p:cNvPr id="11297" name="Object 17">
                        <a:extLst>
                          <a:ext uri="{FF2B5EF4-FFF2-40B4-BE49-F238E27FC236}">
                            <a16:creationId xmlns:a16="http://schemas.microsoft.com/office/drawing/2014/main" id="{8962B872-B41D-4F8F-9EB3-F6BCB47651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660" y="4534608"/>
                        <a:ext cx="2970212" cy="862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59">
            <a:extLst>
              <a:ext uri="{FF2B5EF4-FFF2-40B4-BE49-F238E27FC236}">
                <a16:creationId xmlns:a16="http://schemas.microsoft.com/office/drawing/2014/main" id="{8F606D17-14C4-45D7-8801-554AAFA844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3884056"/>
              </p:ext>
            </p:extLst>
          </p:nvPr>
        </p:nvGraphicFramePr>
        <p:xfrm>
          <a:off x="571021" y="5462150"/>
          <a:ext cx="2252663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7" name="Equation" r:id="rId13" imgW="1269720" imgH="419040" progId="Equation.DSMT4">
                  <p:embed/>
                </p:oleObj>
              </mc:Choice>
              <mc:Fallback>
                <p:oleObj name="Equation" r:id="rId13" imgW="1269720" imgH="419040" progId="Equation.DSMT4">
                  <p:embed/>
                  <p:pic>
                    <p:nvPicPr>
                      <p:cNvPr id="59551" name="Object 159">
                        <a:extLst>
                          <a:ext uri="{FF2B5EF4-FFF2-40B4-BE49-F238E27FC236}">
                            <a16:creationId xmlns:a16="http://schemas.microsoft.com/office/drawing/2014/main" id="{1D9A6233-BC17-4D92-A6D5-2CF6C3B800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021" y="5462150"/>
                        <a:ext cx="2252663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3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3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3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3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43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1000"/>
                                        <p:tgtEl>
                                          <p:spTgt spid="243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1000"/>
                                        <p:tgtEl>
                                          <p:spTgt spid="243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3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3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43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AutoShape 2">
            <a:extLst>
              <a:ext uri="{FF2B5EF4-FFF2-40B4-BE49-F238E27FC236}">
                <a16:creationId xmlns:a16="http://schemas.microsoft.com/office/drawing/2014/main" id="{F24E7601-DE70-4A52-B84D-05C32B927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685800"/>
            <a:ext cx="8610600" cy="4953000"/>
          </a:xfrm>
          <a:prstGeom prst="horizontalScroll">
            <a:avLst>
              <a:gd name="adj" fmla="val 12500"/>
            </a:avLst>
          </a:prstGeom>
          <a:solidFill>
            <a:srgbClr val="CCFF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1800" baseline="0">
              <a:solidFill>
                <a:srgbClr val="FFCC00"/>
              </a:solidFill>
              <a:latin typeface="Arial" panose="020B0604020202020204" pitchFamily="34" charset="0"/>
            </a:endParaRPr>
          </a:p>
        </p:txBody>
      </p:sp>
      <p:sp>
        <p:nvSpPr>
          <p:cNvPr id="259075" name="Text Box 3">
            <a:extLst>
              <a:ext uri="{FF2B5EF4-FFF2-40B4-BE49-F238E27FC236}">
                <a16:creationId xmlns:a16="http://schemas.microsoft.com/office/drawing/2014/main" id="{0FD5CE3B-F624-4AE5-AEFE-91BC578A7A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2725" y="1371601"/>
            <a:ext cx="575991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 u="sng" baseline="0">
                <a:solidFill>
                  <a:srgbClr val="0000FF"/>
                </a:solidFill>
                <a:latin typeface="Arial" panose="020B0604020202020204" pitchFamily="34" charset="0"/>
              </a:rPr>
              <a:t>Chú ý:</a:t>
            </a:r>
            <a:r>
              <a:rPr lang="en-US" altLang="en-US" sz="3200" baseline="0">
                <a:solidFill>
                  <a:srgbClr val="0000FF"/>
                </a:solidFill>
                <a:latin typeface="Arial" panose="020B0604020202020204" pitchFamily="34" charset="0"/>
              </a:rPr>
              <a:t> Một cách tổng quát, với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aseline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="1" baseline="0">
                <a:solidFill>
                  <a:srgbClr val="990000"/>
                </a:solidFill>
                <a:latin typeface="Arial" panose="020B0604020202020204" pitchFamily="34" charset="0"/>
              </a:rPr>
              <a:t>A là một biểu thức,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aseline="0">
                <a:solidFill>
                  <a:srgbClr val="0000FF"/>
                </a:solidFill>
                <a:latin typeface="Arial" panose="020B0604020202020204" pitchFamily="34" charset="0"/>
              </a:rPr>
              <a:t> ta có</a:t>
            </a:r>
            <a:r>
              <a:rPr lang="en-US" altLang="en-US" sz="3200" baseline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có nghĩa là: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aseline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</a:p>
        </p:txBody>
      </p:sp>
      <p:graphicFrame>
        <p:nvGraphicFramePr>
          <p:cNvPr id="259076" name="Object 4">
            <a:extLst>
              <a:ext uri="{FF2B5EF4-FFF2-40B4-BE49-F238E27FC236}">
                <a16:creationId xmlns:a16="http://schemas.microsoft.com/office/drawing/2014/main" id="{475DC400-654C-4FA9-B23B-17D5D9C47F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6200" y="2362201"/>
          <a:ext cx="154305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Equation" r:id="rId3" imgW="638140" imgH="285860" progId="Equation.3">
                  <p:embed/>
                </p:oleObj>
              </mc:Choice>
              <mc:Fallback>
                <p:oleObj name="Equation" r:id="rId3" imgW="638140" imgH="285860" progId="Equation.3">
                  <p:embed/>
                  <p:pic>
                    <p:nvPicPr>
                      <p:cNvPr id="259076" name="Object 4">
                        <a:extLst>
                          <a:ext uri="{FF2B5EF4-FFF2-40B4-BE49-F238E27FC236}">
                            <a16:creationId xmlns:a16="http://schemas.microsoft.com/office/drawing/2014/main" id="{475DC400-654C-4FA9-B23B-17D5D9C47F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362201"/>
                        <a:ext cx="154305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5">
            <a:extLst>
              <a:ext uri="{FF2B5EF4-FFF2-40B4-BE49-F238E27FC236}">
                <a16:creationId xmlns:a16="http://schemas.microsoft.com/office/drawing/2014/main" id="{8FE59CFE-D132-4FE4-92AF-308C878F168D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3983038"/>
            <a:ext cx="5257800" cy="1274762"/>
            <a:chOff x="816" y="2243"/>
            <a:chExt cx="3312" cy="803"/>
          </a:xfrm>
        </p:grpSpPr>
        <p:graphicFrame>
          <p:nvGraphicFramePr>
            <p:cNvPr id="19460" name="Object 6">
              <a:extLst>
                <a:ext uri="{FF2B5EF4-FFF2-40B4-BE49-F238E27FC236}">
                  <a16:creationId xmlns:a16="http://schemas.microsoft.com/office/drawing/2014/main" id="{F1603BCB-DDBD-4595-9A8E-04F01156139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16" y="2243"/>
            <a:ext cx="1584" cy="8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04" name="Equation" r:id="rId5" imgW="1002865" imgH="507780" progId="Equation.3">
                    <p:embed/>
                  </p:oleObj>
                </mc:Choice>
                <mc:Fallback>
                  <p:oleObj name="Equation" r:id="rId5" imgW="1002865" imgH="507780" progId="Equation.3">
                    <p:embed/>
                    <p:pic>
                      <p:nvPicPr>
                        <p:cNvPr id="19460" name="Object 6">
                          <a:extLst>
                            <a:ext uri="{FF2B5EF4-FFF2-40B4-BE49-F238E27FC236}">
                              <a16:creationId xmlns:a16="http://schemas.microsoft.com/office/drawing/2014/main" id="{F1603BCB-DDBD-4595-9A8E-04F01156139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6" y="2243"/>
                          <a:ext cx="1584" cy="8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466" name="Text Box 7">
              <a:extLst>
                <a:ext uri="{FF2B5EF4-FFF2-40B4-BE49-F238E27FC236}">
                  <a16:creationId xmlns:a16="http://schemas.microsoft.com/office/drawing/2014/main" id="{2347FAD7-2029-400E-932A-447048BA48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4" y="2256"/>
              <a:ext cx="133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aseline="0">
                  <a:solidFill>
                    <a:srgbClr val="000000"/>
                  </a:solidFill>
                </a:rPr>
                <a:t>nếu  A &lt;</a:t>
              </a:r>
              <a:r>
                <a:rPr lang="en-US" altLang="en-US" baseline="0">
                  <a:solidFill>
                    <a:srgbClr val="000000"/>
                  </a:solidFill>
                  <a:cs typeface="Times New Roman" panose="02020603050405020304" pitchFamily="18" charset="0"/>
                </a:rPr>
                <a:t> 0</a:t>
              </a:r>
            </a:p>
          </p:txBody>
        </p:sp>
      </p:grpSp>
      <p:grpSp>
        <p:nvGrpSpPr>
          <p:cNvPr id="3" name="Group 8">
            <a:extLst>
              <a:ext uri="{FF2B5EF4-FFF2-40B4-BE49-F238E27FC236}">
                <a16:creationId xmlns:a16="http://schemas.microsoft.com/office/drawing/2014/main" id="{76D3501C-7F20-4FA2-8DE5-3B2BCE1D2BB2}"/>
              </a:ext>
            </a:extLst>
          </p:cNvPr>
          <p:cNvGrpSpPr>
            <a:grpSpLocks/>
          </p:cNvGrpSpPr>
          <p:nvPr/>
        </p:nvGrpSpPr>
        <p:grpSpPr bwMode="auto">
          <a:xfrm>
            <a:off x="2895601" y="3182938"/>
            <a:ext cx="5159375" cy="1312862"/>
            <a:chOff x="864" y="1787"/>
            <a:chExt cx="3250" cy="827"/>
          </a:xfrm>
        </p:grpSpPr>
        <p:graphicFrame>
          <p:nvGraphicFramePr>
            <p:cNvPr id="19459" name="Object 9">
              <a:extLst>
                <a:ext uri="{FF2B5EF4-FFF2-40B4-BE49-F238E27FC236}">
                  <a16:creationId xmlns:a16="http://schemas.microsoft.com/office/drawing/2014/main" id="{EB662584-B368-4C35-AF15-0397439A870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64" y="1787"/>
            <a:ext cx="1488" cy="8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05" name="Equation" r:id="rId7" imgW="914400" imgH="507960" progId="Equation.3">
                    <p:embed/>
                  </p:oleObj>
                </mc:Choice>
                <mc:Fallback>
                  <p:oleObj name="Equation" r:id="rId7" imgW="914400" imgH="507960" progId="Equation.3">
                    <p:embed/>
                    <p:pic>
                      <p:nvPicPr>
                        <p:cNvPr id="19459" name="Object 9">
                          <a:extLst>
                            <a:ext uri="{FF2B5EF4-FFF2-40B4-BE49-F238E27FC236}">
                              <a16:creationId xmlns:a16="http://schemas.microsoft.com/office/drawing/2014/main" id="{EB662584-B368-4C35-AF15-0397439A870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4" y="1787"/>
                          <a:ext cx="1488" cy="82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465" name="Text Box 10">
              <a:extLst>
                <a:ext uri="{FF2B5EF4-FFF2-40B4-BE49-F238E27FC236}">
                  <a16:creationId xmlns:a16="http://schemas.microsoft.com/office/drawing/2014/main" id="{9D7990CF-CB8D-48EF-8F5C-F16A6F44E1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1824"/>
              <a:ext cx="133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aseline="0">
                  <a:solidFill>
                    <a:srgbClr val="000000"/>
                  </a:solidFill>
                </a:rPr>
                <a:t>nếu  A </a:t>
              </a:r>
              <a:r>
                <a:rPr lang="en-US" altLang="en-US" baseline="0">
                  <a:solidFill>
                    <a:srgbClr val="000000"/>
                  </a:solidFill>
                  <a:cs typeface="Times New Roman" panose="02020603050405020304" pitchFamily="18" charset="0"/>
                </a:rPr>
                <a:t>≥ 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590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2590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25907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907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259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9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259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9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2590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2590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90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259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9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259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9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4" grpId="0" animBg="1"/>
      <p:bldP spid="25907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Text Box 2">
            <a:extLst>
              <a:ext uri="{FF2B5EF4-FFF2-40B4-BE49-F238E27FC236}">
                <a16:creationId xmlns:a16="http://schemas.microsoft.com/office/drawing/2014/main" id="{193523BE-73FD-4C30-A509-3AD519783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"/>
            <a:ext cx="34607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 u="sng" baseline="0">
                <a:solidFill>
                  <a:srgbClr val="FF0000"/>
                </a:solidFill>
              </a:rPr>
              <a:t>Ví dụ 4:</a:t>
            </a:r>
            <a:r>
              <a:rPr lang="en-US" altLang="en-US" baseline="0">
                <a:solidFill>
                  <a:srgbClr val="000000"/>
                </a:solidFill>
              </a:rPr>
              <a:t> Rút gọn: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baseline="0">
              <a:solidFill>
                <a:srgbClr val="000000"/>
              </a:solidFill>
            </a:endParaRPr>
          </a:p>
        </p:txBody>
      </p:sp>
      <p:sp>
        <p:nvSpPr>
          <p:cNvPr id="222213" name="Text Box 5">
            <a:extLst>
              <a:ext uri="{FF2B5EF4-FFF2-40B4-BE49-F238E27FC236}">
                <a16:creationId xmlns:a16="http://schemas.microsoft.com/office/drawing/2014/main" id="{C56AB086-2287-4721-9731-433264E36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667000"/>
            <a:ext cx="4495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aseline="0" dirty="0">
                <a:solidFill>
                  <a:srgbClr val="000000"/>
                </a:solidFill>
              </a:rPr>
              <a:t>(</a:t>
            </a:r>
            <a:r>
              <a:rPr lang="en-US" altLang="en-US" sz="3200" baseline="0" dirty="0" err="1">
                <a:solidFill>
                  <a:srgbClr val="000000"/>
                </a:solidFill>
              </a:rPr>
              <a:t>vì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</a:rPr>
              <a:t> x 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≥ 2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altLang="en-US" sz="3200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 – 2 ≥ 0)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3200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3200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22221" name="Object 13">
            <a:extLst>
              <a:ext uri="{FF2B5EF4-FFF2-40B4-BE49-F238E27FC236}">
                <a16:creationId xmlns:a16="http://schemas.microsoft.com/office/drawing/2014/main" id="{B4F15A71-D736-43AC-AB99-EE48338CAC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1828800"/>
          <a:ext cx="434340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8" name="Equation" r:id="rId3" imgW="1586811" imgH="304668" progId="Equation.3">
                  <p:embed/>
                </p:oleObj>
              </mc:Choice>
              <mc:Fallback>
                <p:oleObj name="Equation" r:id="rId3" imgW="1586811" imgH="304668" progId="Equation.3">
                  <p:embed/>
                  <p:pic>
                    <p:nvPicPr>
                      <p:cNvPr id="222221" name="Object 13">
                        <a:extLst>
                          <a:ext uri="{FF2B5EF4-FFF2-40B4-BE49-F238E27FC236}">
                            <a16:creationId xmlns:a16="http://schemas.microsoft.com/office/drawing/2014/main" id="{B4F15A71-D736-43AC-AB99-EE48338CAC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828800"/>
                        <a:ext cx="4343400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2224" name="Object 16">
            <a:extLst>
              <a:ext uri="{FF2B5EF4-FFF2-40B4-BE49-F238E27FC236}">
                <a16:creationId xmlns:a16="http://schemas.microsoft.com/office/drawing/2014/main" id="{FE8D8B0E-7173-40D3-A8BD-04F9D5E866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4343401"/>
          <a:ext cx="38100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9" name="Equation" r:id="rId5" imgW="1257300" imgH="330200" progId="Equation.3">
                  <p:embed/>
                </p:oleObj>
              </mc:Choice>
              <mc:Fallback>
                <p:oleObj name="Equation" r:id="rId5" imgW="1257300" imgH="330200" progId="Equation.3">
                  <p:embed/>
                  <p:pic>
                    <p:nvPicPr>
                      <p:cNvPr id="222224" name="Object 16">
                        <a:extLst>
                          <a:ext uri="{FF2B5EF4-FFF2-40B4-BE49-F238E27FC236}">
                            <a16:creationId xmlns:a16="http://schemas.microsoft.com/office/drawing/2014/main" id="{FE8D8B0E-7173-40D3-A8BD-04F9D5E866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343401"/>
                        <a:ext cx="3810000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2225" name="Object 17">
            <a:extLst>
              <a:ext uri="{FF2B5EF4-FFF2-40B4-BE49-F238E27FC236}">
                <a16:creationId xmlns:a16="http://schemas.microsoft.com/office/drawing/2014/main" id="{57FB4B7F-4656-429E-8769-64197257AB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5181601"/>
          <a:ext cx="2286000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0" name="Equation" r:id="rId7" imgW="888614" imgH="253890" progId="Equation.3">
                  <p:embed/>
                </p:oleObj>
              </mc:Choice>
              <mc:Fallback>
                <p:oleObj name="Equation" r:id="rId7" imgW="888614" imgH="253890" progId="Equation.3">
                  <p:embed/>
                  <p:pic>
                    <p:nvPicPr>
                      <p:cNvPr id="222225" name="Object 17">
                        <a:extLst>
                          <a:ext uri="{FF2B5EF4-FFF2-40B4-BE49-F238E27FC236}">
                            <a16:creationId xmlns:a16="http://schemas.microsoft.com/office/drawing/2014/main" id="{57FB4B7F-4656-429E-8769-64197257AB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181601"/>
                        <a:ext cx="2286000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25">
            <a:extLst>
              <a:ext uri="{FF2B5EF4-FFF2-40B4-BE49-F238E27FC236}">
                <a16:creationId xmlns:a16="http://schemas.microsoft.com/office/drawing/2014/main" id="{FF327A11-2730-49F1-B669-51FAABDA9EC1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914400"/>
            <a:ext cx="3886200" cy="1066800"/>
            <a:chOff x="720" y="576"/>
            <a:chExt cx="2448" cy="672"/>
          </a:xfrm>
        </p:grpSpPr>
        <p:graphicFrame>
          <p:nvGraphicFramePr>
            <p:cNvPr id="20487" name="Object 14">
              <a:extLst>
                <a:ext uri="{FF2B5EF4-FFF2-40B4-BE49-F238E27FC236}">
                  <a16:creationId xmlns:a16="http://schemas.microsoft.com/office/drawing/2014/main" id="{77FE00BE-701F-4EBF-B846-2ED6D2FB279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20" y="576"/>
            <a:ext cx="1279" cy="5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51" name="Equation" r:id="rId9" imgW="761669" imgH="291973" progId="Equation.3">
                    <p:embed/>
                  </p:oleObj>
                </mc:Choice>
                <mc:Fallback>
                  <p:oleObj name="Equation" r:id="rId9" imgW="761669" imgH="291973" progId="Equation.3">
                    <p:embed/>
                    <p:pic>
                      <p:nvPicPr>
                        <p:cNvPr id="20487" name="Object 14">
                          <a:extLst>
                            <a:ext uri="{FF2B5EF4-FFF2-40B4-BE49-F238E27FC236}">
                              <a16:creationId xmlns:a16="http://schemas.microsoft.com/office/drawing/2014/main" id="{77FE00BE-701F-4EBF-B846-2ED6D2FB279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576"/>
                          <a:ext cx="1279" cy="5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496" name="Text Box 23">
              <a:extLst>
                <a:ext uri="{FF2B5EF4-FFF2-40B4-BE49-F238E27FC236}">
                  <a16:creationId xmlns:a16="http://schemas.microsoft.com/office/drawing/2014/main" id="{AE08D312-290B-44D1-BCD8-017979196D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768"/>
              <a:ext cx="1104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4400">
                  <a:solidFill>
                    <a:srgbClr val="000000"/>
                  </a:solidFill>
                  <a:latin typeface="VNI-Times" pitchFamily="2" charset="0"/>
                </a:rPr>
                <a:t>v</a:t>
              </a:r>
              <a:r>
                <a:rPr lang="en-US" altLang="en-US">
                  <a:solidFill>
                    <a:srgbClr val="000000"/>
                  </a:solidFill>
                </a:rPr>
                <a:t>ới</a:t>
              </a:r>
              <a:r>
                <a:rPr lang="en-US" altLang="en-US" sz="4400" baseline="0">
                  <a:solidFill>
                    <a:srgbClr val="000000"/>
                  </a:solidFill>
                  <a:latin typeface="VNI-Times" pitchFamily="2" charset="0"/>
                </a:rPr>
                <a:t> </a:t>
              </a:r>
              <a:r>
                <a:rPr lang="en-US" altLang="en-US" sz="4400">
                  <a:solidFill>
                    <a:srgbClr val="000000"/>
                  </a:solidFill>
                  <a:latin typeface="VNI-Times" pitchFamily="2" charset="0"/>
                </a:rPr>
                <a:t>x </a:t>
              </a:r>
              <a:r>
                <a:rPr lang="en-US" altLang="en-US" sz="4400">
                  <a:solidFill>
                    <a:srgbClr val="000000"/>
                  </a:solidFill>
                  <a:cs typeface="Times New Roman" panose="02020603050405020304" pitchFamily="18" charset="0"/>
                </a:rPr>
                <a:t>≥ 2</a:t>
              </a:r>
            </a:p>
          </p:txBody>
        </p:sp>
      </p:grpSp>
      <p:grpSp>
        <p:nvGrpSpPr>
          <p:cNvPr id="3" name="Group 29">
            <a:extLst>
              <a:ext uri="{FF2B5EF4-FFF2-40B4-BE49-F238E27FC236}">
                <a16:creationId xmlns:a16="http://schemas.microsoft.com/office/drawing/2014/main" id="{7B06105B-199F-4631-B282-C56CAA97B1C1}"/>
              </a:ext>
            </a:extLst>
          </p:cNvPr>
          <p:cNvGrpSpPr>
            <a:grpSpLocks/>
          </p:cNvGrpSpPr>
          <p:nvPr/>
        </p:nvGrpSpPr>
        <p:grpSpPr bwMode="auto">
          <a:xfrm>
            <a:off x="2667001" y="3581401"/>
            <a:ext cx="3438525" cy="777875"/>
            <a:chOff x="720" y="2256"/>
            <a:chExt cx="2166" cy="490"/>
          </a:xfrm>
        </p:grpSpPr>
        <p:graphicFrame>
          <p:nvGraphicFramePr>
            <p:cNvPr id="20486" name="Object 18">
              <a:extLst>
                <a:ext uri="{FF2B5EF4-FFF2-40B4-BE49-F238E27FC236}">
                  <a16:creationId xmlns:a16="http://schemas.microsoft.com/office/drawing/2014/main" id="{10272653-221B-45B6-9030-397CE37AFD8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20" y="2256"/>
            <a:ext cx="816" cy="4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52" name="Equation" r:id="rId11" imgW="444114" imgH="266469" progId="Equation.3">
                    <p:embed/>
                  </p:oleObj>
                </mc:Choice>
                <mc:Fallback>
                  <p:oleObj name="Equation" r:id="rId11" imgW="444114" imgH="266469" progId="Equation.3">
                    <p:embed/>
                    <p:pic>
                      <p:nvPicPr>
                        <p:cNvPr id="20486" name="Object 18">
                          <a:extLst>
                            <a:ext uri="{FF2B5EF4-FFF2-40B4-BE49-F238E27FC236}">
                              <a16:creationId xmlns:a16="http://schemas.microsoft.com/office/drawing/2014/main" id="{10272653-221B-45B6-9030-397CE37AFD8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2256"/>
                          <a:ext cx="816" cy="49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495" name="Text Box 28">
              <a:extLst>
                <a:ext uri="{FF2B5EF4-FFF2-40B4-BE49-F238E27FC236}">
                  <a16:creationId xmlns:a16="http://schemas.microsoft.com/office/drawing/2014/main" id="{8F090311-7347-4D5C-A926-AB4ECB5C2F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2309"/>
              <a:ext cx="120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aseline="0">
                  <a:solidFill>
                    <a:srgbClr val="000000"/>
                  </a:solidFill>
                </a:rPr>
                <a:t>Với a &lt; 0</a:t>
              </a:r>
            </a:p>
          </p:txBody>
        </p:sp>
      </p:grpSp>
      <p:grpSp>
        <p:nvGrpSpPr>
          <p:cNvPr id="4" name="Group 31">
            <a:extLst>
              <a:ext uri="{FF2B5EF4-FFF2-40B4-BE49-F238E27FC236}">
                <a16:creationId xmlns:a16="http://schemas.microsoft.com/office/drawing/2014/main" id="{D5AD8E8D-42C6-4E8E-9309-CA69FC7DE3D2}"/>
              </a:ext>
            </a:extLst>
          </p:cNvPr>
          <p:cNvGrpSpPr>
            <a:grpSpLocks/>
          </p:cNvGrpSpPr>
          <p:nvPr/>
        </p:nvGrpSpPr>
        <p:grpSpPr bwMode="auto">
          <a:xfrm>
            <a:off x="2362201" y="6035675"/>
            <a:ext cx="4518025" cy="762000"/>
            <a:chOff x="624" y="3744"/>
            <a:chExt cx="2846" cy="480"/>
          </a:xfrm>
        </p:grpSpPr>
        <p:graphicFrame>
          <p:nvGraphicFramePr>
            <p:cNvPr id="20485" name="Object 15">
              <a:extLst>
                <a:ext uri="{FF2B5EF4-FFF2-40B4-BE49-F238E27FC236}">
                  <a16:creationId xmlns:a16="http://schemas.microsoft.com/office/drawing/2014/main" id="{75822AAA-1C69-4AB7-9E74-453FC637D0C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04" y="3744"/>
            <a:ext cx="1162" cy="4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53" name="Equation" r:id="rId13" imgW="698197" imgH="253890" progId="Equation.3">
                    <p:embed/>
                  </p:oleObj>
                </mc:Choice>
                <mc:Fallback>
                  <p:oleObj name="Equation" r:id="rId13" imgW="698197" imgH="253890" progId="Equation.3">
                    <p:embed/>
                    <p:pic>
                      <p:nvPicPr>
                        <p:cNvPr id="20485" name="Object 15">
                          <a:extLst>
                            <a:ext uri="{FF2B5EF4-FFF2-40B4-BE49-F238E27FC236}">
                              <a16:creationId xmlns:a16="http://schemas.microsoft.com/office/drawing/2014/main" id="{75822AAA-1C69-4AB7-9E74-453FC637D0C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" y="3744"/>
                          <a:ext cx="1162" cy="42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493" name="Text Box 26">
              <a:extLst>
                <a:ext uri="{FF2B5EF4-FFF2-40B4-BE49-F238E27FC236}">
                  <a16:creationId xmlns:a16="http://schemas.microsoft.com/office/drawing/2014/main" id="{F9C4C0FE-1669-4F08-B020-513077D1D9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3797"/>
              <a:ext cx="121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aseline="0">
                  <a:solidFill>
                    <a:srgbClr val="000000"/>
                  </a:solidFill>
                </a:rPr>
                <a:t> với a &lt; 0</a:t>
              </a:r>
            </a:p>
          </p:txBody>
        </p:sp>
        <p:sp>
          <p:nvSpPr>
            <p:cNvPr id="20494" name="Text Box 30">
              <a:extLst>
                <a:ext uri="{FF2B5EF4-FFF2-40B4-BE49-F238E27FC236}">
                  <a16:creationId xmlns:a16="http://schemas.microsoft.com/office/drawing/2014/main" id="{F96C6C82-741D-45FB-A6A9-86D726506A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3820"/>
              <a:ext cx="52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4000">
                  <a:solidFill>
                    <a:srgbClr val="000000"/>
                  </a:solidFill>
                </a:rPr>
                <a:t>V</a:t>
              </a:r>
              <a:r>
                <a:rPr lang="en-US" altLang="en-US">
                  <a:solidFill>
                    <a:srgbClr val="000000"/>
                  </a:solidFill>
                </a:rPr>
                <a:t>ậy</a:t>
              </a:r>
              <a:r>
                <a:rPr lang="en-US" altLang="en-US" baseline="0">
                  <a:solidFill>
                    <a:srgbClr val="000000"/>
                  </a:solidFill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2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2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2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2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2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2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2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2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2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2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2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2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2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0" grpId="0"/>
      <p:bldP spid="2222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Text Box 2">
            <a:extLst>
              <a:ext uri="{FF2B5EF4-FFF2-40B4-BE49-F238E27FC236}">
                <a16:creationId xmlns:a16="http://schemas.microsoft.com/office/drawing/2014/main" id="{8F33890C-0229-4DAD-973C-334AE8C67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636588"/>
            <a:ext cx="527099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 baseline="0" dirty="0" err="1">
                <a:solidFill>
                  <a:srgbClr val="0000FF"/>
                </a:solidFill>
                <a:latin typeface="Arial" panose="020B0604020202020204" pitchFamily="34" charset="0"/>
              </a:rPr>
              <a:t>Bài</a:t>
            </a:r>
            <a:r>
              <a:rPr lang="en-US" altLang="en-US" b="1" baseline="0" dirty="0">
                <a:solidFill>
                  <a:srgbClr val="0000FF"/>
                </a:solidFill>
                <a:latin typeface="Arial" panose="020B0604020202020204" pitchFamily="34" charset="0"/>
              </a:rPr>
              <a:t> 8: </a:t>
            </a:r>
            <a:r>
              <a:rPr lang="en-US" altLang="en-US" b="1" baseline="0" dirty="0" err="1">
                <a:solidFill>
                  <a:srgbClr val="0000FF"/>
                </a:solidFill>
                <a:latin typeface="Arial" panose="020B0604020202020204" pitchFamily="34" charset="0"/>
              </a:rPr>
              <a:t>R</a:t>
            </a:r>
            <a:r>
              <a:rPr lang="en-US" altLang="en-US" b="1" baseline="0" dirty="0" err="1">
                <a:solidFill>
                  <a:srgbClr val="0000FF"/>
                </a:solidFill>
              </a:rPr>
              <a:t>út</a:t>
            </a:r>
            <a:r>
              <a:rPr lang="en-US" altLang="en-US" b="1" baseline="0" dirty="0">
                <a:solidFill>
                  <a:srgbClr val="0000FF"/>
                </a:solidFill>
              </a:rPr>
              <a:t> </a:t>
            </a:r>
            <a:r>
              <a:rPr lang="en-US" altLang="en-US" b="1" baseline="0" dirty="0" err="1">
                <a:solidFill>
                  <a:srgbClr val="0000FF"/>
                </a:solidFill>
              </a:rPr>
              <a:t>gọn</a:t>
            </a:r>
            <a:r>
              <a:rPr lang="en-US" altLang="en-US" b="1" baseline="0" dirty="0">
                <a:solidFill>
                  <a:srgbClr val="0000FF"/>
                </a:solidFill>
              </a:rPr>
              <a:t> </a:t>
            </a:r>
            <a:r>
              <a:rPr lang="en-US" altLang="en-US" b="1" baseline="0" dirty="0" err="1">
                <a:solidFill>
                  <a:srgbClr val="0000FF"/>
                </a:solidFill>
              </a:rPr>
              <a:t>biểu</a:t>
            </a:r>
            <a:r>
              <a:rPr lang="en-US" altLang="en-US" b="1" baseline="0" dirty="0">
                <a:solidFill>
                  <a:srgbClr val="0000FF"/>
                </a:solidFill>
              </a:rPr>
              <a:t> </a:t>
            </a:r>
            <a:r>
              <a:rPr lang="en-US" altLang="en-US" b="1" baseline="0" dirty="0" err="1">
                <a:solidFill>
                  <a:srgbClr val="0000FF"/>
                </a:solidFill>
              </a:rPr>
              <a:t>thức</a:t>
            </a:r>
            <a:r>
              <a:rPr lang="en-US" altLang="en-US" b="1" baseline="0" dirty="0">
                <a:solidFill>
                  <a:srgbClr val="0000FF"/>
                </a:solidFill>
                <a:latin typeface="Arial" panose="020B0604020202020204" pitchFamily="34" charset="0"/>
              </a:rPr>
              <a:t>:</a:t>
            </a:r>
          </a:p>
        </p:txBody>
      </p:sp>
      <p:graphicFrame>
        <p:nvGraphicFramePr>
          <p:cNvPr id="21506" name="Object 9">
            <a:extLst>
              <a:ext uri="{FF2B5EF4-FFF2-40B4-BE49-F238E27FC236}">
                <a16:creationId xmlns:a16="http://schemas.microsoft.com/office/drawing/2014/main" id="{8B53E533-605B-4879-87A2-217D43A0D7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9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21506" name="Object 9">
                        <a:extLst>
                          <a:ext uri="{FF2B5EF4-FFF2-40B4-BE49-F238E27FC236}">
                            <a16:creationId xmlns:a16="http://schemas.microsoft.com/office/drawing/2014/main" id="{8B53E533-605B-4879-87A2-217D43A0D7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43" name="Object 11">
            <a:extLst>
              <a:ext uri="{FF2B5EF4-FFF2-40B4-BE49-F238E27FC236}">
                <a16:creationId xmlns:a16="http://schemas.microsoft.com/office/drawing/2014/main" id="{AD4F791F-A460-4F8E-996A-4F8CB2083C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1828800"/>
          <a:ext cx="3124200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0" name="Equation" r:id="rId5" imgW="1066806" imgH="285860" progId="Equation.3">
                  <p:embed/>
                </p:oleObj>
              </mc:Choice>
              <mc:Fallback>
                <p:oleObj name="Equation" r:id="rId5" imgW="1066806" imgH="285860" progId="Equation.3">
                  <p:embed/>
                  <p:pic>
                    <p:nvPicPr>
                      <p:cNvPr id="223243" name="Object 11">
                        <a:extLst>
                          <a:ext uri="{FF2B5EF4-FFF2-40B4-BE49-F238E27FC236}">
                            <a16:creationId xmlns:a16="http://schemas.microsoft.com/office/drawing/2014/main" id="{AD4F791F-A460-4F8E-996A-4F8CB2083C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828800"/>
                        <a:ext cx="3124200" cy="84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45" name="Object 13">
            <a:extLst>
              <a:ext uri="{FF2B5EF4-FFF2-40B4-BE49-F238E27FC236}">
                <a16:creationId xmlns:a16="http://schemas.microsoft.com/office/drawing/2014/main" id="{46870513-3C14-489F-9A77-A75BF561AC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3429001"/>
          <a:ext cx="1676400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1" name="Equation" r:id="rId7" imgW="571465" imgH="247529" progId="Equation.3">
                  <p:embed/>
                </p:oleObj>
              </mc:Choice>
              <mc:Fallback>
                <p:oleObj name="Equation" r:id="rId7" imgW="571465" imgH="247529" progId="Equation.3">
                  <p:embed/>
                  <p:pic>
                    <p:nvPicPr>
                      <p:cNvPr id="223245" name="Object 13">
                        <a:extLst>
                          <a:ext uri="{FF2B5EF4-FFF2-40B4-BE49-F238E27FC236}">
                            <a16:creationId xmlns:a16="http://schemas.microsoft.com/office/drawing/2014/main" id="{46870513-3C14-489F-9A77-A75BF561AC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429001"/>
                        <a:ext cx="1676400" cy="72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46" name="Object 14">
            <a:extLst>
              <a:ext uri="{FF2B5EF4-FFF2-40B4-BE49-F238E27FC236}">
                <a16:creationId xmlns:a16="http://schemas.microsoft.com/office/drawing/2014/main" id="{C06F0950-7328-40F7-AE69-1BE0FBAC04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4419601"/>
          <a:ext cx="1676400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2" name="Equation" r:id="rId9" imgW="628692" imgH="209468" progId="Equation.3">
                  <p:embed/>
                </p:oleObj>
              </mc:Choice>
              <mc:Fallback>
                <p:oleObj name="Equation" r:id="rId9" imgW="628692" imgH="209468" progId="Equation.3">
                  <p:embed/>
                  <p:pic>
                    <p:nvPicPr>
                      <p:cNvPr id="223246" name="Object 14">
                        <a:extLst>
                          <a:ext uri="{FF2B5EF4-FFF2-40B4-BE49-F238E27FC236}">
                            <a16:creationId xmlns:a16="http://schemas.microsoft.com/office/drawing/2014/main" id="{C06F0950-7328-40F7-AE69-1BE0FBAC04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419601"/>
                        <a:ext cx="1676400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4" name="Text Box 21">
            <a:extLst>
              <a:ext uri="{FF2B5EF4-FFF2-40B4-BE49-F238E27FC236}">
                <a16:creationId xmlns:a16="http://schemas.microsoft.com/office/drawing/2014/main" id="{091E3F05-DAE7-4A83-AF16-6B53842BC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2971800"/>
            <a:ext cx="76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baseline="0">
              <a:solidFill>
                <a:srgbClr val="000000"/>
              </a:solidFill>
            </a:endParaRPr>
          </a:p>
        </p:txBody>
      </p:sp>
      <p:grpSp>
        <p:nvGrpSpPr>
          <p:cNvPr id="2" name="Group 30">
            <a:extLst>
              <a:ext uri="{FF2B5EF4-FFF2-40B4-BE49-F238E27FC236}">
                <a16:creationId xmlns:a16="http://schemas.microsoft.com/office/drawing/2014/main" id="{C514351E-B8C4-45E1-A1E7-A9DE419EB899}"/>
              </a:ext>
            </a:extLst>
          </p:cNvPr>
          <p:cNvGrpSpPr>
            <a:grpSpLocks/>
          </p:cNvGrpSpPr>
          <p:nvPr/>
        </p:nvGrpSpPr>
        <p:grpSpPr bwMode="auto">
          <a:xfrm>
            <a:off x="2819401" y="1219200"/>
            <a:ext cx="3203575" cy="717550"/>
            <a:chOff x="816" y="816"/>
            <a:chExt cx="2018" cy="452"/>
          </a:xfrm>
        </p:grpSpPr>
        <p:graphicFrame>
          <p:nvGraphicFramePr>
            <p:cNvPr id="21512" name="Object 10">
              <a:extLst>
                <a:ext uri="{FF2B5EF4-FFF2-40B4-BE49-F238E27FC236}">
                  <a16:creationId xmlns:a16="http://schemas.microsoft.com/office/drawing/2014/main" id="{986DE762-D728-4A99-82AF-2463FD6F6D6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16" y="816"/>
            <a:ext cx="864" cy="4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83" name="Equation" r:id="rId11" imgW="514237" imgH="257247" progId="Equation.3">
                    <p:embed/>
                  </p:oleObj>
                </mc:Choice>
                <mc:Fallback>
                  <p:oleObj name="Equation" r:id="rId11" imgW="514237" imgH="257247" progId="Equation.3">
                    <p:embed/>
                    <p:pic>
                      <p:nvPicPr>
                        <p:cNvPr id="21512" name="Object 10">
                          <a:extLst>
                            <a:ext uri="{FF2B5EF4-FFF2-40B4-BE49-F238E27FC236}">
                              <a16:creationId xmlns:a16="http://schemas.microsoft.com/office/drawing/2014/main" id="{986DE762-D728-4A99-82AF-2463FD6F6D6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6" y="816"/>
                          <a:ext cx="864" cy="4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520" name="Text Box 23">
              <a:extLst>
                <a:ext uri="{FF2B5EF4-FFF2-40B4-BE49-F238E27FC236}">
                  <a16:creationId xmlns:a16="http://schemas.microsoft.com/office/drawing/2014/main" id="{EAF6EA97-A4A7-45D7-9160-E9C5F0023C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864"/>
              <a:ext cx="120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aseline="0">
                  <a:solidFill>
                    <a:srgbClr val="800000"/>
                  </a:solidFill>
                </a:rPr>
                <a:t>Với a </a:t>
              </a:r>
              <a:r>
                <a:rPr lang="en-US" altLang="en-US" baseline="0">
                  <a:solidFill>
                    <a:srgbClr val="800000"/>
                  </a:solidFill>
                  <a:cs typeface="Times New Roman" panose="02020603050405020304" pitchFamily="18" charset="0"/>
                </a:rPr>
                <a:t>≥ 0</a:t>
              </a:r>
            </a:p>
          </p:txBody>
        </p:sp>
      </p:grpSp>
      <p:grpSp>
        <p:nvGrpSpPr>
          <p:cNvPr id="3" name="Group 29">
            <a:extLst>
              <a:ext uri="{FF2B5EF4-FFF2-40B4-BE49-F238E27FC236}">
                <a16:creationId xmlns:a16="http://schemas.microsoft.com/office/drawing/2014/main" id="{624A7E47-8C3B-4A13-B3D5-458FECBC80C1}"/>
              </a:ext>
            </a:extLst>
          </p:cNvPr>
          <p:cNvGrpSpPr>
            <a:grpSpLocks/>
          </p:cNvGrpSpPr>
          <p:nvPr/>
        </p:nvGrpSpPr>
        <p:grpSpPr bwMode="auto">
          <a:xfrm>
            <a:off x="2590801" y="2514600"/>
            <a:ext cx="4276725" cy="793750"/>
            <a:chOff x="624" y="1536"/>
            <a:chExt cx="2694" cy="500"/>
          </a:xfrm>
        </p:grpSpPr>
        <p:graphicFrame>
          <p:nvGraphicFramePr>
            <p:cNvPr id="21511" name="Object 12">
              <a:extLst>
                <a:ext uri="{FF2B5EF4-FFF2-40B4-BE49-F238E27FC236}">
                  <a16:creationId xmlns:a16="http://schemas.microsoft.com/office/drawing/2014/main" id="{A838F92A-E45C-48C9-8C5C-65D97C20003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24" y="1536"/>
            <a:ext cx="1440" cy="4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84" name="Equation" r:id="rId13" imgW="838166" imgH="285860" progId="Equation.3">
                    <p:embed/>
                  </p:oleObj>
                </mc:Choice>
                <mc:Fallback>
                  <p:oleObj name="Equation" r:id="rId13" imgW="838166" imgH="285860" progId="Equation.3">
                    <p:embed/>
                    <p:pic>
                      <p:nvPicPr>
                        <p:cNvPr id="21511" name="Object 12">
                          <a:extLst>
                            <a:ext uri="{FF2B5EF4-FFF2-40B4-BE49-F238E27FC236}">
                              <a16:creationId xmlns:a16="http://schemas.microsoft.com/office/drawing/2014/main" id="{A838F92A-E45C-48C9-8C5C-65D97C20003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1536"/>
                          <a:ext cx="1440" cy="4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519" name="Text Box 25">
              <a:extLst>
                <a:ext uri="{FF2B5EF4-FFF2-40B4-BE49-F238E27FC236}">
                  <a16:creationId xmlns:a16="http://schemas.microsoft.com/office/drawing/2014/main" id="{B1758EBF-55CB-44FD-BC1A-359EF6F6A2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1632"/>
              <a:ext cx="125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aseline="0">
                  <a:solidFill>
                    <a:srgbClr val="800000"/>
                  </a:solidFill>
                </a:rPr>
                <a:t>Với </a:t>
              </a:r>
              <a:r>
                <a:rPr lang="en-US" altLang="en-US">
                  <a:solidFill>
                    <a:srgbClr val="800000"/>
                  </a:solidFill>
                </a:rPr>
                <a:t> </a:t>
              </a:r>
              <a:r>
                <a:rPr lang="en-US" altLang="en-US" baseline="0">
                  <a:solidFill>
                    <a:srgbClr val="800000"/>
                  </a:solidFill>
                </a:rPr>
                <a:t>a </a:t>
              </a:r>
              <a:r>
                <a:rPr lang="en-US" altLang="en-US" baseline="0">
                  <a:solidFill>
                    <a:srgbClr val="800000"/>
                  </a:solidFill>
                  <a:cs typeface="Times New Roman" panose="02020603050405020304" pitchFamily="18" charset="0"/>
                </a:rPr>
                <a:t>&lt; 2</a:t>
              </a:r>
            </a:p>
          </p:txBody>
        </p:sp>
      </p:grpSp>
      <p:grpSp>
        <p:nvGrpSpPr>
          <p:cNvPr id="4" name="Group 28">
            <a:extLst>
              <a:ext uri="{FF2B5EF4-FFF2-40B4-BE49-F238E27FC236}">
                <a16:creationId xmlns:a16="http://schemas.microsoft.com/office/drawing/2014/main" id="{6105E887-094D-40D8-87BA-E648311E9119}"/>
              </a:ext>
            </a:extLst>
          </p:cNvPr>
          <p:cNvGrpSpPr>
            <a:grpSpLocks/>
          </p:cNvGrpSpPr>
          <p:nvPr/>
        </p:nvGrpSpPr>
        <p:grpSpPr bwMode="auto">
          <a:xfrm>
            <a:off x="4495800" y="4343400"/>
            <a:ext cx="5475288" cy="762000"/>
            <a:chOff x="2160" y="2208"/>
            <a:chExt cx="3449" cy="480"/>
          </a:xfrm>
        </p:grpSpPr>
        <p:graphicFrame>
          <p:nvGraphicFramePr>
            <p:cNvPr id="21510" name="Object 15">
              <a:extLst>
                <a:ext uri="{FF2B5EF4-FFF2-40B4-BE49-F238E27FC236}">
                  <a16:creationId xmlns:a16="http://schemas.microsoft.com/office/drawing/2014/main" id="{6EF97852-94F2-4180-941D-3A761013D84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72" y="2231"/>
            <a:ext cx="3037" cy="4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85" name="Equation" r:id="rId15" imgW="1676333" imgH="247529" progId="Equation.3">
                    <p:embed/>
                  </p:oleObj>
                </mc:Choice>
                <mc:Fallback>
                  <p:oleObj name="Equation" r:id="rId15" imgW="1676333" imgH="247529" progId="Equation.3">
                    <p:embed/>
                    <p:pic>
                      <p:nvPicPr>
                        <p:cNvPr id="21510" name="Object 15">
                          <a:extLst>
                            <a:ext uri="{FF2B5EF4-FFF2-40B4-BE49-F238E27FC236}">
                              <a16:creationId xmlns:a16="http://schemas.microsoft.com/office/drawing/2014/main" id="{6EF97852-94F2-4180-941D-3A761013D84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72" y="2231"/>
                          <a:ext cx="3037" cy="45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518" name="Text Box 27">
              <a:extLst>
                <a:ext uri="{FF2B5EF4-FFF2-40B4-BE49-F238E27FC236}">
                  <a16:creationId xmlns:a16="http://schemas.microsoft.com/office/drawing/2014/main" id="{BF09DA6B-1F65-493B-A5C2-91144E819E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2208"/>
              <a:ext cx="48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aseline="0">
                  <a:solidFill>
                    <a:srgbClr val="800000"/>
                  </a:solidFill>
                </a:rPr>
                <a:t> </a:t>
              </a:r>
              <a:r>
                <a:rPr lang="en-US" altLang="en-US">
                  <a:solidFill>
                    <a:srgbClr val="800000"/>
                  </a:solidFill>
                </a:rPr>
                <a:t> </a:t>
              </a:r>
              <a:r>
                <a:rPr lang="en-US" altLang="en-US" baseline="0">
                  <a:solidFill>
                    <a:srgbClr val="800000"/>
                  </a:solidFill>
                </a:rPr>
                <a:t>vì</a:t>
              </a:r>
              <a:endParaRPr lang="en-US" altLang="en-US" baseline="0">
                <a:solidFill>
                  <a:srgbClr val="800000"/>
                </a:solidFill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3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32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3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223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3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3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3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3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3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 descr="5%">
            <a:extLst>
              <a:ext uri="{FF2B5EF4-FFF2-40B4-BE49-F238E27FC236}">
                <a16:creationId xmlns:a16="http://schemas.microsoft.com/office/drawing/2014/main" id="{47070481-70D2-40DD-9065-C04E2435B0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76600" y="304800"/>
            <a:ext cx="6324600" cy="1143000"/>
          </a:xfrm>
          <a:pattFill prst="pct5">
            <a:fgClr>
              <a:schemeClr val="accent1"/>
            </a:fgClr>
            <a:bgClr>
              <a:srgbClr val="CC66FF"/>
            </a:bgClr>
          </a:pattFill>
        </p:spPr>
        <p:txBody>
          <a:bodyPr/>
          <a:lstStyle/>
          <a:p>
            <a:pPr eaLnBrk="1" hangingPunct="1"/>
            <a:r>
              <a:rPr lang="en-US" altLang="en-US"/>
              <a:t>KHỞI ĐỘNG</a:t>
            </a:r>
          </a:p>
        </p:txBody>
      </p:sp>
      <p:sp>
        <p:nvSpPr>
          <p:cNvPr id="156675" name="Rectangle 3">
            <a:extLst>
              <a:ext uri="{FF2B5EF4-FFF2-40B4-BE49-F238E27FC236}">
                <a16:creationId xmlns:a16="http://schemas.microsoft.com/office/drawing/2014/main" id="{2AF78126-5D85-4A13-B927-82F5C7DC2B5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2919" y="1600201"/>
            <a:ext cx="11566187" cy="4525963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Nêu</a:t>
            </a:r>
            <a:r>
              <a:rPr lang="en-US" altLang="en-US" dirty="0"/>
              <a:t> </a:t>
            </a:r>
            <a:r>
              <a:rPr lang="en-US" altLang="en-US" dirty="0" err="1"/>
              <a:t>Định</a:t>
            </a:r>
            <a:r>
              <a:rPr lang="en-US" altLang="en-US" dirty="0"/>
              <a:t> </a:t>
            </a:r>
            <a:r>
              <a:rPr lang="en-US" altLang="en-US" dirty="0" err="1"/>
              <a:t>nghĩa</a:t>
            </a:r>
            <a:r>
              <a:rPr lang="en-US" altLang="en-US" dirty="0"/>
              <a:t> </a:t>
            </a:r>
            <a:r>
              <a:rPr lang="en-US" altLang="en-US" dirty="0" err="1"/>
              <a:t>căn</a:t>
            </a:r>
            <a:r>
              <a:rPr lang="en-US" altLang="en-US" dirty="0"/>
              <a:t> </a:t>
            </a:r>
            <a:r>
              <a:rPr lang="en-US" altLang="en-US" dirty="0" err="1"/>
              <a:t>bậc</a:t>
            </a:r>
            <a:r>
              <a:rPr lang="en-US" altLang="en-US" dirty="0"/>
              <a:t> </a:t>
            </a:r>
            <a:r>
              <a:rPr lang="en-US" altLang="en-US" dirty="0" err="1"/>
              <a:t>hai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 </a:t>
            </a:r>
            <a:r>
              <a:rPr lang="en-US" altLang="en-US" dirty="0" err="1"/>
              <a:t>học</a:t>
            </a:r>
            <a:r>
              <a:rPr lang="en-US" altLang="en-US" dirty="0"/>
              <a:t> </a:t>
            </a:r>
            <a:r>
              <a:rPr lang="en-US" altLang="en-US" dirty="0" err="1"/>
              <a:t>của</a:t>
            </a:r>
            <a:r>
              <a:rPr lang="en-US" altLang="en-US" dirty="0"/>
              <a:t> </a:t>
            </a:r>
            <a:r>
              <a:rPr lang="en-US" altLang="en-US" dirty="0" err="1"/>
              <a:t>a.Viết</a:t>
            </a:r>
            <a:r>
              <a:rPr lang="en-US" altLang="en-US" dirty="0"/>
              <a:t> </a:t>
            </a:r>
            <a:r>
              <a:rPr lang="en-US" altLang="en-US" dirty="0" err="1"/>
              <a:t>dưới</a:t>
            </a:r>
            <a:r>
              <a:rPr lang="en-US" altLang="en-US" dirty="0"/>
              <a:t> </a:t>
            </a:r>
            <a:r>
              <a:rPr lang="en-US" altLang="en-US" dirty="0" err="1"/>
              <a:t>dạng</a:t>
            </a:r>
            <a:r>
              <a:rPr lang="en-US" altLang="en-US" dirty="0"/>
              <a:t>  </a:t>
            </a:r>
            <a:r>
              <a:rPr lang="en-US" altLang="en-US" dirty="0" err="1"/>
              <a:t>kí</a:t>
            </a:r>
            <a:r>
              <a:rPr lang="en-US" altLang="en-US" dirty="0"/>
              <a:t> </a:t>
            </a:r>
            <a:r>
              <a:rPr lang="en-US" altLang="en-US" dirty="0" err="1"/>
              <a:t>hiệu</a:t>
            </a:r>
            <a:r>
              <a:rPr lang="en-US" altLang="en-US" dirty="0"/>
              <a:t>?</a:t>
            </a:r>
          </a:p>
          <a:p>
            <a:pPr eaLnBrk="1" hangingPunct="1">
              <a:buFontTx/>
              <a:buNone/>
            </a:pPr>
            <a:r>
              <a:rPr lang="en-US" altLang="en-US" dirty="0"/>
              <a:t>   </a:t>
            </a:r>
            <a:r>
              <a:rPr lang="en-US" altLang="en-US" dirty="0" err="1"/>
              <a:t>Với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 </a:t>
            </a:r>
            <a:r>
              <a:rPr lang="en-US" altLang="en-US" dirty="0" err="1"/>
              <a:t>dương</a:t>
            </a:r>
            <a:r>
              <a:rPr lang="en-US" altLang="en-US" dirty="0"/>
              <a:t> a,      </a:t>
            </a:r>
            <a:r>
              <a:rPr lang="en-US" altLang="en-US" dirty="0" err="1"/>
              <a:t>được</a:t>
            </a:r>
            <a:r>
              <a:rPr lang="en-US" altLang="en-US" dirty="0"/>
              <a:t> </a:t>
            </a:r>
            <a:r>
              <a:rPr lang="en-US" altLang="en-US" dirty="0" err="1"/>
              <a:t>gọi</a:t>
            </a:r>
            <a:r>
              <a:rPr lang="en-US" altLang="en-US" dirty="0"/>
              <a:t> </a:t>
            </a:r>
            <a:r>
              <a:rPr lang="en-US" altLang="en-US" dirty="0" err="1"/>
              <a:t>là</a:t>
            </a:r>
            <a:r>
              <a:rPr lang="en-US" altLang="en-US" dirty="0"/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căn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bậc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hai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số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học</a:t>
            </a:r>
            <a:r>
              <a:rPr lang="en-US" altLang="en-US" dirty="0"/>
              <a:t> </a:t>
            </a:r>
            <a:r>
              <a:rPr lang="en-US" altLang="en-US" dirty="0" err="1"/>
              <a:t>của</a:t>
            </a:r>
            <a:r>
              <a:rPr lang="en-US" altLang="en-US" dirty="0"/>
              <a:t> a.</a:t>
            </a:r>
          </a:p>
          <a:p>
            <a:pPr eaLnBrk="1" hangingPunct="1">
              <a:buFontTx/>
              <a:buNone/>
            </a:pPr>
            <a:r>
              <a:rPr lang="en-US" altLang="en-US" dirty="0"/>
              <a:t>   </a:t>
            </a:r>
            <a:r>
              <a:rPr lang="en-US" altLang="en-US" dirty="0" err="1"/>
              <a:t>Số</a:t>
            </a:r>
            <a:r>
              <a:rPr lang="en-US" altLang="en-US" dirty="0"/>
              <a:t> 0 </a:t>
            </a:r>
            <a:r>
              <a:rPr lang="en-US" altLang="en-US" dirty="0" err="1"/>
              <a:t>cũng</a:t>
            </a:r>
            <a:r>
              <a:rPr lang="en-US" altLang="en-US" dirty="0"/>
              <a:t> </a:t>
            </a:r>
            <a:r>
              <a:rPr lang="en-US" altLang="en-US" dirty="0" err="1"/>
              <a:t>được</a:t>
            </a:r>
            <a:r>
              <a:rPr lang="en-US" altLang="en-US" dirty="0"/>
              <a:t> </a:t>
            </a:r>
            <a:r>
              <a:rPr lang="en-US" altLang="en-US" dirty="0" err="1"/>
              <a:t>gọi</a:t>
            </a:r>
            <a:r>
              <a:rPr lang="en-US" altLang="en-US" dirty="0"/>
              <a:t> </a:t>
            </a:r>
            <a:r>
              <a:rPr lang="en-US" altLang="en-US" dirty="0" err="1"/>
              <a:t>là</a:t>
            </a:r>
            <a:r>
              <a:rPr lang="en-US" altLang="en-US" dirty="0"/>
              <a:t> </a:t>
            </a:r>
            <a:r>
              <a:rPr lang="en-US" altLang="en-US" dirty="0" err="1"/>
              <a:t>căn</a:t>
            </a:r>
            <a:r>
              <a:rPr lang="en-US" altLang="en-US" dirty="0"/>
              <a:t> </a:t>
            </a:r>
            <a:r>
              <a:rPr lang="en-US" altLang="en-US" dirty="0" err="1"/>
              <a:t>bậc</a:t>
            </a:r>
            <a:r>
              <a:rPr lang="en-US" altLang="en-US" dirty="0"/>
              <a:t> </a:t>
            </a:r>
            <a:r>
              <a:rPr lang="en-US" altLang="en-US" dirty="0" err="1"/>
              <a:t>hai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 </a:t>
            </a:r>
            <a:r>
              <a:rPr lang="en-US" altLang="en-US" dirty="0" err="1"/>
              <a:t>học</a:t>
            </a:r>
            <a:r>
              <a:rPr lang="en-US" altLang="en-US" dirty="0"/>
              <a:t> </a:t>
            </a:r>
            <a:r>
              <a:rPr lang="en-US" altLang="en-US" dirty="0" err="1"/>
              <a:t>của</a:t>
            </a:r>
            <a:r>
              <a:rPr lang="en-US" altLang="en-US" dirty="0"/>
              <a:t> 0.</a:t>
            </a:r>
          </a:p>
        </p:txBody>
      </p:sp>
      <p:sp>
        <p:nvSpPr>
          <p:cNvPr id="156678" name="Text Box 6">
            <a:extLst>
              <a:ext uri="{FF2B5EF4-FFF2-40B4-BE49-F238E27FC236}">
                <a16:creationId xmlns:a16="http://schemas.microsoft.com/office/drawing/2014/main" id="{F40CF4BC-1231-49ED-B919-1E196E950A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19" y="3573463"/>
            <a:ext cx="14414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aseline="0" dirty="0" err="1">
                <a:solidFill>
                  <a:srgbClr val="000000"/>
                </a:solidFill>
              </a:rPr>
              <a:t>Viết</a:t>
            </a:r>
            <a:r>
              <a:rPr lang="en-US" altLang="en-US" sz="3200" baseline="0" dirty="0">
                <a:solidFill>
                  <a:srgbClr val="000000"/>
                </a:solidFill>
              </a:rPr>
              <a:t> :</a:t>
            </a:r>
          </a:p>
        </p:txBody>
      </p:sp>
      <p:graphicFrame>
        <p:nvGraphicFramePr>
          <p:cNvPr id="156679" name="Object 7">
            <a:extLst>
              <a:ext uri="{FF2B5EF4-FFF2-40B4-BE49-F238E27FC236}">
                <a16:creationId xmlns:a16="http://schemas.microsoft.com/office/drawing/2014/main" id="{8E5BFD3F-B4D1-4DBB-86D8-FE4F9546A000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741924348"/>
              </p:ext>
            </p:extLst>
          </p:nvPr>
        </p:nvGraphicFramePr>
        <p:xfrm>
          <a:off x="1942190" y="3641724"/>
          <a:ext cx="3424237" cy="161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" imgW="1193800" imgH="711200" progId="Equation.DSMT4">
                  <p:embed/>
                </p:oleObj>
              </mc:Choice>
              <mc:Fallback>
                <p:oleObj name="Equation" r:id="rId3" imgW="1193800" imgH="711200" progId="Equation.DSMT4">
                  <p:embed/>
                  <p:pic>
                    <p:nvPicPr>
                      <p:cNvPr id="156679" name="Object 7">
                        <a:extLst>
                          <a:ext uri="{FF2B5EF4-FFF2-40B4-BE49-F238E27FC236}">
                            <a16:creationId xmlns:a16="http://schemas.microsoft.com/office/drawing/2014/main" id="{8E5BFD3F-B4D1-4DBB-86D8-FE4F9546A0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2190" y="3641724"/>
                        <a:ext cx="3424237" cy="161607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682" name="Object 10">
            <a:extLst>
              <a:ext uri="{FF2B5EF4-FFF2-40B4-BE49-F238E27FC236}">
                <a16:creationId xmlns:a16="http://schemas.microsoft.com/office/drawing/2014/main" id="{82CA4746-7D71-4AD5-B60F-96C1BF0FBD23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413794086"/>
              </p:ext>
            </p:extLst>
          </p:nvPr>
        </p:nvGraphicFramePr>
        <p:xfrm>
          <a:off x="3276600" y="2286000"/>
          <a:ext cx="50006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5" imgW="241300" imgH="228600" progId="Equation.3">
                  <p:embed/>
                </p:oleObj>
              </mc:Choice>
              <mc:Fallback>
                <p:oleObj name="Equation" r:id="rId5" imgW="241300" imgH="228600" progId="Equation.3">
                  <p:embed/>
                  <p:pic>
                    <p:nvPicPr>
                      <p:cNvPr id="156682" name="Object 10">
                        <a:extLst>
                          <a:ext uri="{FF2B5EF4-FFF2-40B4-BE49-F238E27FC236}">
                            <a16:creationId xmlns:a16="http://schemas.microsoft.com/office/drawing/2014/main" id="{82CA4746-7D71-4AD5-B60F-96C1BF0FBD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286000"/>
                        <a:ext cx="500062" cy="457200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156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1000"/>
                                        <p:tgtEl>
                                          <p:spTgt spid="156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TextBox 1">
            <a:extLst>
              <a:ext uri="{FF2B5EF4-FFF2-40B4-BE49-F238E27FC236}">
                <a16:creationId xmlns:a16="http://schemas.microsoft.com/office/drawing/2014/main" id="{DB9B2F12-7DBA-482E-9550-25E29625D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04800"/>
            <a:ext cx="594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u="sng" baseline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 TẬP V</a:t>
            </a:r>
            <a:r>
              <a:rPr lang="en-US" altLang="en-US" b="1" u="sng" baseline="0">
                <a:solidFill>
                  <a:srgbClr val="0000FF"/>
                </a:solidFill>
              </a:rPr>
              <a:t>À</a:t>
            </a:r>
            <a:r>
              <a:rPr lang="en-US" altLang="en-US" sz="3200" b="1" u="sng" baseline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CỦNG CỐ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2EB994-152F-4F60-A3C5-DFABAEC87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295400"/>
            <a:ext cx="5515484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baseline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 lời câu hỏi: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altLang="en-US" sz="32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có nghĩa khi nào?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altLang="en-US" sz="32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= ? (khi A ≥ 0, khi A &lt; 0)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0D9F0D-4857-4C36-88CE-04475BD1F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1" y="3352800"/>
            <a:ext cx="603684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i="1" u="sng" baseline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 lời: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altLang="en-US" sz="32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có nghĩa khi và chỉ khi A ≥ 0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altLang="en-US" sz="32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24261" name="TextBox 4">
            <a:extLst>
              <a:ext uri="{FF2B5EF4-FFF2-40B4-BE49-F238E27FC236}">
                <a16:creationId xmlns:a16="http://schemas.microsoft.com/office/drawing/2014/main" id="{62D2515B-4F0A-4B11-9E4E-A31906714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1" y="4876801"/>
            <a:ext cx="1704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nếu A ≥ 0</a:t>
            </a:r>
          </a:p>
        </p:txBody>
      </p:sp>
      <p:sp>
        <p:nvSpPr>
          <p:cNvPr id="224262" name="TextBox 5">
            <a:extLst>
              <a:ext uri="{FF2B5EF4-FFF2-40B4-BE49-F238E27FC236}">
                <a16:creationId xmlns:a16="http://schemas.microsoft.com/office/drawing/2014/main" id="{646E6B26-B586-414B-B6EB-0459B0B93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1" y="5334001"/>
            <a:ext cx="1717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nếu A &lt; 0</a:t>
            </a:r>
          </a:p>
        </p:txBody>
      </p:sp>
      <p:sp>
        <p:nvSpPr>
          <p:cNvPr id="224263" name="AutoShape 7">
            <a:extLst>
              <a:ext uri="{FF2B5EF4-FFF2-40B4-BE49-F238E27FC236}">
                <a16:creationId xmlns:a16="http://schemas.microsoft.com/office/drawing/2014/main" id="{44583F25-D9B3-4848-986F-B4A372A88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1" y="3048000"/>
            <a:ext cx="962025" cy="914400"/>
          </a:xfrm>
          <a:prstGeom prst="star5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baseline="30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224268" name="Object 12">
            <a:extLst>
              <a:ext uri="{FF2B5EF4-FFF2-40B4-BE49-F238E27FC236}">
                <a16:creationId xmlns:a16="http://schemas.microsoft.com/office/drawing/2014/main" id="{D99C198A-7BC1-4669-864C-DFCF1854B1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814514"/>
          <a:ext cx="5143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2" name="Equation" r:id="rId3" imgW="266353" imgH="215619" progId="Equation.3">
                  <p:embed/>
                </p:oleObj>
              </mc:Choice>
              <mc:Fallback>
                <p:oleObj name="Equation" r:id="rId3" imgW="266353" imgH="215619" progId="Equation.3">
                  <p:embed/>
                  <p:pic>
                    <p:nvPicPr>
                      <p:cNvPr id="224268" name="Object 12">
                        <a:extLst>
                          <a:ext uri="{FF2B5EF4-FFF2-40B4-BE49-F238E27FC236}">
                            <a16:creationId xmlns:a16="http://schemas.microsoft.com/office/drawing/2014/main" id="{D99C198A-7BC1-4669-864C-DFCF1854B1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814514"/>
                        <a:ext cx="514350" cy="41592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269" name="Object 13">
            <a:extLst>
              <a:ext uri="{FF2B5EF4-FFF2-40B4-BE49-F238E27FC236}">
                <a16:creationId xmlns:a16="http://schemas.microsoft.com/office/drawing/2014/main" id="{871604EC-C118-465B-91DC-29D2053D6E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2363789"/>
          <a:ext cx="58578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3" name="Equation" r:id="rId5" imgW="330057" imgH="241195" progId="Equation.3">
                  <p:embed/>
                </p:oleObj>
              </mc:Choice>
              <mc:Fallback>
                <p:oleObj name="Equation" r:id="rId5" imgW="330057" imgH="241195" progId="Equation.3">
                  <p:embed/>
                  <p:pic>
                    <p:nvPicPr>
                      <p:cNvPr id="224269" name="Object 13">
                        <a:extLst>
                          <a:ext uri="{FF2B5EF4-FFF2-40B4-BE49-F238E27FC236}">
                            <a16:creationId xmlns:a16="http://schemas.microsoft.com/office/drawing/2014/main" id="{871604EC-C118-465B-91DC-29D2053D6E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363789"/>
                        <a:ext cx="585788" cy="42862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270" name="Object 14">
            <a:extLst>
              <a:ext uri="{FF2B5EF4-FFF2-40B4-BE49-F238E27FC236}">
                <a16:creationId xmlns:a16="http://schemas.microsoft.com/office/drawing/2014/main" id="{F6F7D4A0-2A61-444C-B97C-F87CE3D281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3886200"/>
          <a:ext cx="59055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4" name="Equation" r:id="rId7" imgW="266353" imgH="215619" progId="Equation.3">
                  <p:embed/>
                </p:oleObj>
              </mc:Choice>
              <mc:Fallback>
                <p:oleObj name="Equation" r:id="rId7" imgW="266353" imgH="215619" progId="Equation.3">
                  <p:embed/>
                  <p:pic>
                    <p:nvPicPr>
                      <p:cNvPr id="224270" name="Object 14">
                        <a:extLst>
                          <a:ext uri="{FF2B5EF4-FFF2-40B4-BE49-F238E27FC236}">
                            <a16:creationId xmlns:a16="http://schemas.microsoft.com/office/drawing/2014/main" id="{F6F7D4A0-2A61-444C-B97C-F87CE3D281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886200"/>
                        <a:ext cx="590550" cy="477838"/>
                      </a:xfrm>
                      <a:prstGeom prst="rect">
                        <a:avLst/>
                      </a:prstGeom>
                      <a:solidFill>
                        <a:srgbClr val="CCFF3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271" name="Object 15">
            <a:extLst>
              <a:ext uri="{FF2B5EF4-FFF2-40B4-BE49-F238E27FC236}">
                <a16:creationId xmlns:a16="http://schemas.microsoft.com/office/drawing/2014/main" id="{C30F0249-F05F-4ABA-B8BE-EE1DD4DF71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52775" y="4868864"/>
          <a:ext cx="2687638" cy="101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5" name="Equation" r:id="rId8" imgW="1066800" imgH="457200" progId="Equation.3">
                  <p:embed/>
                </p:oleObj>
              </mc:Choice>
              <mc:Fallback>
                <p:oleObj name="Equation" r:id="rId8" imgW="1066800" imgH="457200" progId="Equation.3">
                  <p:embed/>
                  <p:pic>
                    <p:nvPicPr>
                      <p:cNvPr id="224271" name="Object 15">
                        <a:extLst>
                          <a:ext uri="{FF2B5EF4-FFF2-40B4-BE49-F238E27FC236}">
                            <a16:creationId xmlns:a16="http://schemas.microsoft.com/office/drawing/2014/main" id="{C30F0249-F05F-4ABA-B8BE-EE1DD4DF71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2775" y="4868864"/>
                        <a:ext cx="2687638" cy="1011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4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24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24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24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24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224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2427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2242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242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2242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58" grpId="0"/>
      <p:bldP spid="3" grpId="0"/>
      <p:bldP spid="4" grpId="0"/>
      <p:bldP spid="224261" grpId="0"/>
      <p:bldP spid="22426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>
            <a:extLst>
              <a:ext uri="{FF2B5EF4-FFF2-40B4-BE49-F238E27FC236}">
                <a16:creationId xmlns:a16="http://schemas.microsoft.com/office/drawing/2014/main" id="{58E40874-CB46-49E9-A785-1797AF8D09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925" y="342901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315" name="Text Box 5">
            <a:extLst>
              <a:ext uri="{FF2B5EF4-FFF2-40B4-BE49-F238E27FC236}">
                <a16:creationId xmlns:a16="http://schemas.microsoft.com/office/drawing/2014/main" id="{872518F5-6190-4FBF-AFEB-31A562AFF4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7990" y="283369"/>
            <a:ext cx="69056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1800" b="1" i="0" u="sng" strike="noStrike" kern="1200" cap="none" spc="0" normalizeH="0" baseline="0" noProof="0" dirty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TẬP4</a:t>
            </a:r>
            <a:r>
              <a:rPr kumimoji="0" lang="vi-V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: Khẳng định nào đúng (</a:t>
            </a:r>
            <a:r>
              <a:rPr kumimoji="0" lang="vi-V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</a:t>
            </a:r>
            <a:r>
              <a:rPr kumimoji="0" lang="vi-V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), </a:t>
            </a:r>
            <a:r>
              <a:rPr kumimoji="0" lang="vi-V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sai (S)</a:t>
            </a:r>
            <a:r>
              <a:rPr kumimoji="0" lang="vi-V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trong các khẳng định sau </a:t>
            </a:r>
          </a:p>
        </p:txBody>
      </p:sp>
      <p:grpSp>
        <p:nvGrpSpPr>
          <p:cNvPr id="13316" name="Group 49">
            <a:extLst>
              <a:ext uri="{FF2B5EF4-FFF2-40B4-BE49-F238E27FC236}">
                <a16:creationId xmlns:a16="http://schemas.microsoft.com/office/drawing/2014/main" id="{54D0A88B-46EB-4593-BE59-73F88852DB38}"/>
              </a:ext>
            </a:extLst>
          </p:cNvPr>
          <p:cNvGrpSpPr>
            <a:grpSpLocks/>
          </p:cNvGrpSpPr>
          <p:nvPr/>
        </p:nvGrpSpPr>
        <p:grpSpPr bwMode="auto">
          <a:xfrm>
            <a:off x="3468688" y="1074738"/>
            <a:ext cx="4057650" cy="4038600"/>
            <a:chOff x="385" y="576"/>
            <a:chExt cx="2556" cy="2544"/>
          </a:xfrm>
        </p:grpSpPr>
        <p:graphicFrame>
          <p:nvGraphicFramePr>
            <p:cNvPr id="13335" name="Object 6">
              <a:extLst>
                <a:ext uri="{FF2B5EF4-FFF2-40B4-BE49-F238E27FC236}">
                  <a16:creationId xmlns:a16="http://schemas.microsoft.com/office/drawing/2014/main" id="{84BAE6B4-8BCB-4412-B40A-0544107F482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5" y="576"/>
            <a:ext cx="2088" cy="25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24" name="Equation" r:id="rId3" imgW="1638300" imgH="2387600" progId="Equation.3">
                    <p:embed/>
                  </p:oleObj>
                </mc:Choice>
                <mc:Fallback>
                  <p:oleObj name="Equation" r:id="rId3" imgW="1638300" imgH="2387600" progId="Equation.3">
                    <p:embed/>
                    <p:pic>
                      <p:nvPicPr>
                        <p:cNvPr id="13335" name="Object 6">
                          <a:extLst>
                            <a:ext uri="{FF2B5EF4-FFF2-40B4-BE49-F238E27FC236}">
                              <a16:creationId xmlns:a16="http://schemas.microsoft.com/office/drawing/2014/main" id="{84BAE6B4-8BCB-4412-B40A-0544107F482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5" y="576"/>
                          <a:ext cx="2088" cy="25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336" name="Text Box 7">
              <a:extLst>
                <a:ext uri="{FF2B5EF4-FFF2-40B4-BE49-F238E27FC236}">
                  <a16:creationId xmlns:a16="http://schemas.microsoft.com/office/drawing/2014/main" id="{C3558C5A-24BF-4E65-BF37-49015FFF57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1328"/>
              <a:ext cx="68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Với x    3</a:t>
              </a:r>
            </a:p>
          </p:txBody>
        </p:sp>
        <p:graphicFrame>
          <p:nvGraphicFramePr>
            <p:cNvPr id="13337" name="Object 31">
              <a:extLst>
                <a:ext uri="{FF2B5EF4-FFF2-40B4-BE49-F238E27FC236}">
                  <a16:creationId xmlns:a16="http://schemas.microsoft.com/office/drawing/2014/main" id="{2BF96D69-B3CD-49A4-A709-C2D1F2240A3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640" y="1392"/>
            <a:ext cx="122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25" name="Equation" r:id="rId5" imgW="139579" imgH="164957" progId="Equation.3">
                    <p:embed/>
                  </p:oleObj>
                </mc:Choice>
                <mc:Fallback>
                  <p:oleObj name="Equation" r:id="rId5" imgW="139579" imgH="164957" progId="Equation.3">
                    <p:embed/>
                    <p:pic>
                      <p:nvPicPr>
                        <p:cNvPr id="13337" name="Object 31">
                          <a:extLst>
                            <a:ext uri="{FF2B5EF4-FFF2-40B4-BE49-F238E27FC236}">
                              <a16:creationId xmlns:a16="http://schemas.microsoft.com/office/drawing/2014/main" id="{2BF96D69-B3CD-49A4-A709-C2D1F2240A3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0" y="1392"/>
                          <a:ext cx="122" cy="1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338" name="Text Box 33">
              <a:extLst>
                <a:ext uri="{FF2B5EF4-FFF2-40B4-BE49-F238E27FC236}">
                  <a16:creationId xmlns:a16="http://schemas.microsoft.com/office/drawing/2014/main" id="{50EB1899-0C2D-4A2F-A254-420865245F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2016"/>
              <a:ext cx="127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Xác định khi 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x      2</a:t>
              </a:r>
            </a:p>
          </p:txBody>
        </p:sp>
        <p:sp>
          <p:nvSpPr>
            <p:cNvPr id="13339" name="Text Box 34">
              <a:extLst>
                <a:ext uri="{FF2B5EF4-FFF2-40B4-BE49-F238E27FC236}">
                  <a16:creationId xmlns:a16="http://schemas.microsoft.com/office/drawing/2014/main" id="{546629A9-0C7D-41EF-98F0-561A6716D7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16" y="2296"/>
              <a:ext cx="131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Xác định khi 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x       0</a:t>
              </a:r>
            </a:p>
          </p:txBody>
        </p:sp>
        <p:graphicFrame>
          <p:nvGraphicFramePr>
            <p:cNvPr id="13340" name="Object 35">
              <a:extLst>
                <a:ext uri="{FF2B5EF4-FFF2-40B4-BE49-F238E27FC236}">
                  <a16:creationId xmlns:a16="http://schemas.microsoft.com/office/drawing/2014/main" id="{0BD73639-2D96-4E49-B23C-120AABCEBC8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92" y="2344"/>
            <a:ext cx="125" cy="1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26" name="Equation" r:id="rId7" imgW="139579" imgH="164957" progId="Equation.3">
                    <p:embed/>
                  </p:oleObj>
                </mc:Choice>
                <mc:Fallback>
                  <p:oleObj name="Equation" r:id="rId7" imgW="139579" imgH="164957" progId="Equation.3">
                    <p:embed/>
                    <p:pic>
                      <p:nvPicPr>
                        <p:cNvPr id="13340" name="Object 35">
                          <a:extLst>
                            <a:ext uri="{FF2B5EF4-FFF2-40B4-BE49-F238E27FC236}">
                              <a16:creationId xmlns:a16="http://schemas.microsoft.com/office/drawing/2014/main" id="{0BD73639-2D96-4E49-B23C-120AABCEBC8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2" y="2344"/>
                          <a:ext cx="125" cy="1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341" name="Text Box 36">
              <a:extLst>
                <a:ext uri="{FF2B5EF4-FFF2-40B4-BE49-F238E27FC236}">
                  <a16:creationId xmlns:a16="http://schemas.microsoft.com/office/drawing/2014/main" id="{A651425D-60B3-4D29-B0D7-952F45C7B0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23" y="2745"/>
              <a:ext cx="127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Xác định khi 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x     3 </a:t>
              </a:r>
            </a:p>
          </p:txBody>
        </p:sp>
        <p:graphicFrame>
          <p:nvGraphicFramePr>
            <p:cNvPr id="13342" name="Object 38">
              <a:extLst>
                <a:ext uri="{FF2B5EF4-FFF2-40B4-BE49-F238E27FC236}">
                  <a16:creationId xmlns:a16="http://schemas.microsoft.com/office/drawing/2014/main" id="{85B82C8C-EBD1-4D24-9E4A-3EC873E98F5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92" y="2064"/>
            <a:ext cx="122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27" name="Equation" r:id="rId9" imgW="139579" imgH="164957" progId="Equation.3">
                    <p:embed/>
                  </p:oleObj>
                </mc:Choice>
                <mc:Fallback>
                  <p:oleObj name="Equation" r:id="rId9" imgW="139579" imgH="164957" progId="Equation.3">
                    <p:embed/>
                    <p:pic>
                      <p:nvPicPr>
                        <p:cNvPr id="13342" name="Object 38">
                          <a:extLst>
                            <a:ext uri="{FF2B5EF4-FFF2-40B4-BE49-F238E27FC236}">
                              <a16:creationId xmlns:a16="http://schemas.microsoft.com/office/drawing/2014/main" id="{85B82C8C-EBD1-4D24-9E4A-3EC873E98F5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2" y="2064"/>
                          <a:ext cx="122" cy="1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43" name="Object 39">
              <a:extLst>
                <a:ext uri="{FF2B5EF4-FFF2-40B4-BE49-F238E27FC236}">
                  <a16:creationId xmlns:a16="http://schemas.microsoft.com/office/drawing/2014/main" id="{D6A33451-535A-47DF-8A5C-3A0213A9E21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44" y="2784"/>
            <a:ext cx="125" cy="1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28" name="Equation" r:id="rId10" imgW="139579" imgH="164957" progId="Equation.3">
                    <p:embed/>
                  </p:oleObj>
                </mc:Choice>
                <mc:Fallback>
                  <p:oleObj name="Equation" r:id="rId10" imgW="139579" imgH="164957" progId="Equation.3">
                    <p:embed/>
                    <p:pic>
                      <p:nvPicPr>
                        <p:cNvPr id="13343" name="Object 39">
                          <a:extLst>
                            <a:ext uri="{FF2B5EF4-FFF2-40B4-BE49-F238E27FC236}">
                              <a16:creationId xmlns:a16="http://schemas.microsoft.com/office/drawing/2014/main" id="{D6A33451-535A-47DF-8A5C-3A0213A9E21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44" y="2784"/>
                          <a:ext cx="125" cy="1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184" name="Text Box 40">
            <a:extLst>
              <a:ext uri="{FF2B5EF4-FFF2-40B4-BE49-F238E27FC236}">
                <a16:creationId xmlns:a16="http://schemas.microsoft.com/office/drawing/2014/main" id="{FA3132D0-59D4-4465-A839-C7197D37E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1" y="1066800"/>
            <a:ext cx="504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186" name="Text Box 42">
            <a:extLst>
              <a:ext uri="{FF2B5EF4-FFF2-40B4-BE49-F238E27FC236}">
                <a16:creationId xmlns:a16="http://schemas.microsoft.com/office/drawing/2014/main" id="{E345F020-6207-4D1C-A30F-9BA04938C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1" y="2286000"/>
            <a:ext cx="504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187" name="Text Box 43">
            <a:extLst>
              <a:ext uri="{FF2B5EF4-FFF2-40B4-BE49-F238E27FC236}">
                <a16:creationId xmlns:a16="http://schemas.microsoft.com/office/drawing/2014/main" id="{F424E382-5A31-418A-A998-F58DAA761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1" y="4572000"/>
            <a:ext cx="466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(S)</a:t>
            </a:r>
          </a:p>
        </p:txBody>
      </p:sp>
      <p:sp>
        <p:nvSpPr>
          <p:cNvPr id="6189" name="Text Box 45">
            <a:extLst>
              <a:ext uri="{FF2B5EF4-FFF2-40B4-BE49-F238E27FC236}">
                <a16:creationId xmlns:a16="http://schemas.microsoft.com/office/drawing/2014/main" id="{DB7258A9-EA43-4882-AFBC-A99813A28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1" y="3810000"/>
            <a:ext cx="504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190" name="Text Box 46">
            <a:extLst>
              <a:ext uri="{FF2B5EF4-FFF2-40B4-BE49-F238E27FC236}">
                <a16:creationId xmlns:a16="http://schemas.microsoft.com/office/drawing/2014/main" id="{F9226BB3-50A3-4A40-BF3E-976CAF93C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1" y="3429000"/>
            <a:ext cx="466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(S)</a:t>
            </a:r>
          </a:p>
        </p:txBody>
      </p:sp>
      <p:sp>
        <p:nvSpPr>
          <p:cNvPr id="6191" name="Text Box 47">
            <a:extLst>
              <a:ext uri="{FF2B5EF4-FFF2-40B4-BE49-F238E27FC236}">
                <a16:creationId xmlns:a16="http://schemas.microsoft.com/office/drawing/2014/main" id="{FBB01DF2-2723-44AB-9868-C1708A64F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1" y="1608139"/>
            <a:ext cx="466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(S)</a:t>
            </a:r>
          </a:p>
        </p:txBody>
      </p:sp>
      <p:sp>
        <p:nvSpPr>
          <p:cNvPr id="6192" name="Text Box 48">
            <a:extLst>
              <a:ext uri="{FF2B5EF4-FFF2-40B4-BE49-F238E27FC236}">
                <a16:creationId xmlns:a16="http://schemas.microsoft.com/office/drawing/2014/main" id="{3ECF2B07-D1F0-4E39-94B7-954CE01306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1" y="2895600"/>
            <a:ext cx="466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(S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194" name="Text Box 50">
            <a:extLst>
              <a:ext uri="{FF2B5EF4-FFF2-40B4-BE49-F238E27FC236}">
                <a16:creationId xmlns:a16="http://schemas.microsoft.com/office/drawing/2014/main" id="{63D047AA-81E4-4F73-90A3-9C30EAF42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9914" y="1203326"/>
            <a:ext cx="395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6196" name="Text Box 52">
            <a:extLst>
              <a:ext uri="{FF2B5EF4-FFF2-40B4-BE49-F238E27FC236}">
                <a16:creationId xmlns:a16="http://schemas.microsoft.com/office/drawing/2014/main" id="{9E4B098A-3716-45BF-BC85-66C64E4B0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1744664"/>
            <a:ext cx="395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6197" name="Text Box 53">
            <a:extLst>
              <a:ext uri="{FF2B5EF4-FFF2-40B4-BE49-F238E27FC236}">
                <a16:creationId xmlns:a16="http://schemas.microsoft.com/office/drawing/2014/main" id="{105CDD6D-BAE1-4B9F-ADEF-3DCD42095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278064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c)</a:t>
            </a:r>
          </a:p>
        </p:txBody>
      </p:sp>
      <p:sp>
        <p:nvSpPr>
          <p:cNvPr id="6198" name="Text Box 54">
            <a:extLst>
              <a:ext uri="{FF2B5EF4-FFF2-40B4-BE49-F238E27FC236}">
                <a16:creationId xmlns:a16="http://schemas.microsoft.com/office/drawing/2014/main" id="{6A710129-715E-4C2C-8CF1-E65FE7101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827339"/>
            <a:ext cx="395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d)</a:t>
            </a:r>
          </a:p>
        </p:txBody>
      </p:sp>
      <p:sp>
        <p:nvSpPr>
          <p:cNvPr id="6199" name="Text Box 55">
            <a:extLst>
              <a:ext uri="{FF2B5EF4-FFF2-40B4-BE49-F238E27FC236}">
                <a16:creationId xmlns:a16="http://schemas.microsoft.com/office/drawing/2014/main" id="{0E054E31-5B58-477A-8025-35CCB2CC1E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284539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e)</a:t>
            </a:r>
          </a:p>
        </p:txBody>
      </p:sp>
      <p:sp>
        <p:nvSpPr>
          <p:cNvPr id="6200" name="Text Box 56">
            <a:extLst>
              <a:ext uri="{FF2B5EF4-FFF2-40B4-BE49-F238E27FC236}">
                <a16:creationId xmlns:a16="http://schemas.microsoft.com/office/drawing/2014/main" id="{05B0D92C-E642-4C93-9D91-DDC19491A0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817939"/>
            <a:ext cx="3381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f)</a:t>
            </a:r>
          </a:p>
        </p:txBody>
      </p:sp>
      <p:sp>
        <p:nvSpPr>
          <p:cNvPr id="6201" name="Text Box 57">
            <a:extLst>
              <a:ext uri="{FF2B5EF4-FFF2-40B4-BE49-F238E27FC236}">
                <a16:creationId xmlns:a16="http://schemas.microsoft.com/office/drawing/2014/main" id="{27E03F71-549B-4D04-893C-A7A22C825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1" y="4579938"/>
            <a:ext cx="3984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g)</a:t>
            </a:r>
          </a:p>
        </p:txBody>
      </p:sp>
      <p:pic>
        <p:nvPicPr>
          <p:cNvPr id="13331" name="Picture 58" descr="G102">
            <a:extLst>
              <a:ext uri="{FF2B5EF4-FFF2-40B4-BE49-F238E27FC236}">
                <a16:creationId xmlns:a16="http://schemas.microsoft.com/office/drawing/2014/main" id="{CEE67964-B4AE-4F5D-920F-53BFD6669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670" y="655638"/>
            <a:ext cx="151923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2" name="Picture 61" descr="G100">
            <a:extLst>
              <a:ext uri="{FF2B5EF4-FFF2-40B4-BE49-F238E27FC236}">
                <a16:creationId xmlns:a16="http://schemas.microsoft.com/office/drawing/2014/main" id="{DF265042-B926-4FC1-847B-553570382A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38" y="-221455"/>
            <a:ext cx="1611313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3" name="Picture 62" descr="bar01">
            <a:extLst>
              <a:ext uri="{FF2B5EF4-FFF2-40B4-BE49-F238E27FC236}">
                <a16:creationId xmlns:a16="http://schemas.microsoft.com/office/drawing/2014/main" id="{1D89C845-177F-4F88-B16E-6AA3638FBE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5867400"/>
            <a:ext cx="7315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4" name="Picture 63" descr="FLOWR009">
            <a:hlinkClick r:id="rId14" action="ppaction://hlinksldjump"/>
            <a:extLst>
              <a:ext uri="{FF2B5EF4-FFF2-40B4-BE49-F238E27FC236}">
                <a16:creationId xmlns:a16="http://schemas.microsoft.com/office/drawing/2014/main" id="{09D0351E-B01B-4211-8F14-D2D8B66340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638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1747216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1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9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1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9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6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9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0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62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01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33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14"/>
                  </p:tgtEl>
                </p:cond>
              </p:nextCondLst>
            </p:seq>
          </p:childTnLst>
        </p:cTn>
      </p:par>
    </p:tnLst>
    <p:bldLst>
      <p:bldP spid="6184" grpId="0"/>
      <p:bldP spid="6184" grpId="1"/>
      <p:bldP spid="6186" grpId="0"/>
      <p:bldP spid="6186" grpId="1"/>
      <p:bldP spid="6187" grpId="0"/>
      <p:bldP spid="6187" grpId="1"/>
      <p:bldP spid="6189" grpId="0"/>
      <p:bldP spid="6189" grpId="1"/>
      <p:bldP spid="6190" grpId="0"/>
      <p:bldP spid="6190" grpId="1"/>
      <p:bldP spid="6191" grpId="0"/>
      <p:bldP spid="6192" grpId="0"/>
      <p:bldP spid="6192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TextBox 1">
            <a:extLst>
              <a:ext uri="{FF2B5EF4-FFF2-40B4-BE49-F238E27FC236}">
                <a16:creationId xmlns:a16="http://schemas.microsoft.com/office/drawing/2014/main" id="{0467780D-9924-437D-AA90-442A2B59CD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1371601"/>
            <a:ext cx="80010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Yêu cầu: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1: làm bài 9 sgk, câu a,c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2: làm bài 9 sgk, câu b,d</a:t>
            </a:r>
          </a:p>
        </p:txBody>
      </p:sp>
      <p:sp>
        <p:nvSpPr>
          <p:cNvPr id="57347" name="TextBox 2">
            <a:extLst>
              <a:ext uri="{FF2B5EF4-FFF2-40B4-BE49-F238E27FC236}">
                <a16:creationId xmlns:a16="http://schemas.microsoft.com/office/drawing/2014/main" id="{3458944F-4D22-4DD8-A273-14ABC35C3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2672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1800" baseline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284" name="AutoShape 4">
            <a:extLst>
              <a:ext uri="{FF2B5EF4-FFF2-40B4-BE49-F238E27FC236}">
                <a16:creationId xmlns:a16="http://schemas.microsoft.com/office/drawing/2014/main" id="{2845E185-72A7-4567-B979-DC4E022F86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04800"/>
            <a:ext cx="1524000" cy="990600"/>
          </a:xfrm>
          <a:prstGeom prst="smileyFace">
            <a:avLst>
              <a:gd name="adj" fmla="val 4653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4400" b="1" baseline="0">
              <a:solidFill>
                <a:srgbClr val="FF33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84 0.24884 L 0.11181 0.20347 L 0.14584 0.08217 L 0.17882 0.20347 L 0.2698 0.24884 L 0.17882 0.29421 L 0.14584 0.41551 L 0.11181 0.29421 L 0.02084 0.24884 Z " pathEditMode="relative" rAng="0" ptsTypes="FFFFFFFFF">
                                      <p:cBhvr>
                                        <p:cTn id="6" dur="2000" fill="hold"/>
                                        <p:tgtEl>
                                          <p:spTgt spid="2252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48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666 0.05 L 0.30764 0.00463 L 0.34166 -0.11667 L 0.37465 0.00463 L 0.46562 0.05 L 0.37465 0.09537 L 0.34166 0.21666 L 0.30764 0.09537 L 0.21666 0.05 Z " pathEditMode="relative" rAng="0" ptsTypes="FFFFFFFFF">
                                      <p:cBhvr>
                                        <p:cTn id="8" dur="2000" fill="hold"/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2" grpId="0"/>
      <p:bldP spid="22528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8">
            <a:extLst>
              <a:ext uri="{FF2B5EF4-FFF2-40B4-BE49-F238E27FC236}">
                <a16:creationId xmlns:a16="http://schemas.microsoft.com/office/drawing/2014/main" id="{9D9F119F-B398-4EB8-AC5F-C7C659678C6B}"/>
              </a:ext>
            </a:extLst>
          </p:cNvPr>
          <p:cNvGrpSpPr>
            <a:grpSpLocks/>
          </p:cNvGrpSpPr>
          <p:nvPr/>
        </p:nvGrpSpPr>
        <p:grpSpPr bwMode="auto">
          <a:xfrm>
            <a:off x="3521076" y="341314"/>
            <a:ext cx="1541463" cy="725487"/>
            <a:chOff x="1258" y="215"/>
            <a:chExt cx="971" cy="457"/>
          </a:xfrm>
        </p:grpSpPr>
        <p:sp>
          <p:nvSpPr>
            <p:cNvPr id="23562" name="Text Box 2">
              <a:extLst>
                <a:ext uri="{FF2B5EF4-FFF2-40B4-BE49-F238E27FC236}">
                  <a16:creationId xmlns:a16="http://schemas.microsoft.com/office/drawing/2014/main" id="{7B0A6B46-6C23-4841-B065-DCEAE5202B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384"/>
              <a:ext cx="78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aseline="0">
                  <a:solidFill>
                    <a:srgbClr val="000000"/>
                  </a:solidFill>
                  <a:latin typeface="Arial" panose="020B0604020202020204" pitchFamily="34" charset="0"/>
                </a:rPr>
                <a:t>Nhóm 1</a:t>
              </a:r>
            </a:p>
          </p:txBody>
        </p:sp>
        <p:sp>
          <p:nvSpPr>
            <p:cNvPr id="23563" name="AutoShape 21">
              <a:extLst>
                <a:ext uri="{FF2B5EF4-FFF2-40B4-BE49-F238E27FC236}">
                  <a16:creationId xmlns:a16="http://schemas.microsoft.com/office/drawing/2014/main" id="{996ACA83-694B-461E-9FAF-F4F5EFE49F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" y="215"/>
              <a:ext cx="384" cy="240"/>
            </a:xfrm>
            <a:custGeom>
              <a:avLst/>
              <a:gdLst>
                <a:gd name="T0" fmla="*/ 3 w 21600"/>
                <a:gd name="T1" fmla="*/ 0 h 21600"/>
                <a:gd name="T2" fmla="*/ 1 w 21600"/>
                <a:gd name="T3" fmla="*/ 1 h 21600"/>
                <a:gd name="T4" fmla="*/ 3 w 21600"/>
                <a:gd name="T5" fmla="*/ 3 h 21600"/>
                <a:gd name="T6" fmla="*/ 6 w 21600"/>
                <a:gd name="T7" fmla="*/ 1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63 w 21600"/>
                <a:gd name="T13" fmla="*/ 2250 h 21600"/>
                <a:gd name="T14" fmla="*/ 16538 w 21600"/>
                <a:gd name="T15" fmla="*/ 1368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3" name="Group 39">
            <a:extLst>
              <a:ext uri="{FF2B5EF4-FFF2-40B4-BE49-F238E27FC236}">
                <a16:creationId xmlns:a16="http://schemas.microsoft.com/office/drawing/2014/main" id="{C2F68BC2-8218-40B3-AA0E-F5EE81A4298D}"/>
              </a:ext>
            </a:extLst>
          </p:cNvPr>
          <p:cNvGrpSpPr>
            <a:grpSpLocks/>
          </p:cNvGrpSpPr>
          <p:nvPr/>
        </p:nvGrpSpPr>
        <p:grpSpPr bwMode="auto">
          <a:xfrm>
            <a:off x="7162801" y="152400"/>
            <a:ext cx="1617663" cy="725488"/>
            <a:chOff x="3552" y="96"/>
            <a:chExt cx="1019" cy="457"/>
          </a:xfrm>
        </p:grpSpPr>
        <p:sp>
          <p:nvSpPr>
            <p:cNvPr id="23560" name="Text Box 9">
              <a:extLst>
                <a:ext uri="{FF2B5EF4-FFF2-40B4-BE49-F238E27FC236}">
                  <a16:creationId xmlns:a16="http://schemas.microsoft.com/office/drawing/2014/main" id="{F0AF6F79-5969-4E5C-8541-5F698439A8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2" y="265"/>
              <a:ext cx="78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aseline="0">
                  <a:solidFill>
                    <a:srgbClr val="000000"/>
                  </a:solidFill>
                  <a:latin typeface="Arial" panose="020B0604020202020204" pitchFamily="34" charset="0"/>
                </a:rPr>
                <a:t>Nhóm 2</a:t>
              </a:r>
            </a:p>
          </p:txBody>
        </p:sp>
        <p:sp>
          <p:nvSpPr>
            <p:cNvPr id="23561" name="AutoShape 22">
              <a:extLst>
                <a:ext uri="{FF2B5EF4-FFF2-40B4-BE49-F238E27FC236}">
                  <a16:creationId xmlns:a16="http://schemas.microsoft.com/office/drawing/2014/main" id="{164D39E9-2258-42F6-B9F9-9B25D51B38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96"/>
              <a:ext cx="288" cy="432"/>
            </a:xfrm>
            <a:prstGeom prst="moon">
              <a:avLst>
                <a:gd name="adj" fmla="val 50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226331" name="Object 27">
            <a:extLst>
              <a:ext uri="{FF2B5EF4-FFF2-40B4-BE49-F238E27FC236}">
                <a16:creationId xmlns:a16="http://schemas.microsoft.com/office/drawing/2014/main" id="{2210A6BA-E8E4-4F8B-8FFF-3C78BFF53626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8932814"/>
              </p:ext>
            </p:extLst>
          </p:nvPr>
        </p:nvGraphicFramePr>
        <p:xfrm>
          <a:off x="1197006" y="1401763"/>
          <a:ext cx="1724025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6" name="Equation" r:id="rId3" imgW="952200" imgH="355320" progId="Equation.DSMT4">
                  <p:embed/>
                </p:oleObj>
              </mc:Choice>
              <mc:Fallback>
                <p:oleObj name="Equation" r:id="rId3" imgW="952200" imgH="355320" progId="Equation.DSMT4">
                  <p:embed/>
                  <p:pic>
                    <p:nvPicPr>
                      <p:cNvPr id="226331" name="Object 27">
                        <a:extLst>
                          <a:ext uri="{FF2B5EF4-FFF2-40B4-BE49-F238E27FC236}">
                            <a16:creationId xmlns:a16="http://schemas.microsoft.com/office/drawing/2014/main" id="{2210A6BA-E8E4-4F8B-8FFF-3C78BFF536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7006" y="1401763"/>
                        <a:ext cx="1724025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6333" name="Object 29">
            <a:extLst>
              <a:ext uri="{FF2B5EF4-FFF2-40B4-BE49-F238E27FC236}">
                <a16:creationId xmlns:a16="http://schemas.microsoft.com/office/drawing/2014/main" id="{DC9FE02A-FC90-4074-85D8-E91E70D6BDFC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305613755"/>
              </p:ext>
            </p:extLst>
          </p:nvPr>
        </p:nvGraphicFramePr>
        <p:xfrm>
          <a:off x="7063666" y="1401763"/>
          <a:ext cx="1944688" cy="712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7" name="Equation" r:id="rId5" imgW="1143000" imgH="419040" progId="Equation.DSMT4">
                  <p:embed/>
                </p:oleObj>
              </mc:Choice>
              <mc:Fallback>
                <p:oleObj name="Equation" r:id="rId5" imgW="1143000" imgH="419040" progId="Equation.DSMT4">
                  <p:embed/>
                  <p:pic>
                    <p:nvPicPr>
                      <p:cNvPr id="226333" name="Object 29">
                        <a:extLst>
                          <a:ext uri="{FF2B5EF4-FFF2-40B4-BE49-F238E27FC236}">
                            <a16:creationId xmlns:a16="http://schemas.microsoft.com/office/drawing/2014/main" id="{DC9FE02A-FC90-4074-85D8-E91E70D6BD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3666" y="1401763"/>
                        <a:ext cx="1944688" cy="712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6336" name="Object 32">
            <a:extLst>
              <a:ext uri="{FF2B5EF4-FFF2-40B4-BE49-F238E27FC236}">
                <a16:creationId xmlns:a16="http://schemas.microsoft.com/office/drawing/2014/main" id="{5A8CC99C-0E34-44A7-BACA-D69F909CD28A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034973055"/>
              </p:ext>
            </p:extLst>
          </p:nvPr>
        </p:nvGraphicFramePr>
        <p:xfrm>
          <a:off x="1197006" y="4230688"/>
          <a:ext cx="1727200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8" name="Equation" r:id="rId7" imgW="1054080" imgH="355320" progId="Equation.DSMT4">
                  <p:embed/>
                </p:oleObj>
              </mc:Choice>
              <mc:Fallback>
                <p:oleObj name="Equation" r:id="rId7" imgW="1054080" imgH="355320" progId="Equation.DSMT4">
                  <p:embed/>
                  <p:pic>
                    <p:nvPicPr>
                      <p:cNvPr id="226336" name="Object 32">
                        <a:extLst>
                          <a:ext uri="{FF2B5EF4-FFF2-40B4-BE49-F238E27FC236}">
                            <a16:creationId xmlns:a16="http://schemas.microsoft.com/office/drawing/2014/main" id="{5A8CC99C-0E34-44A7-BACA-D69F909CD2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7006" y="4230688"/>
                        <a:ext cx="1727200" cy="58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6339" name="Object 35">
            <a:extLst>
              <a:ext uri="{FF2B5EF4-FFF2-40B4-BE49-F238E27FC236}">
                <a16:creationId xmlns:a16="http://schemas.microsoft.com/office/drawing/2014/main" id="{0AFE3392-F74E-4B72-B362-42AB936EEC5F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10466988"/>
              </p:ext>
            </p:extLst>
          </p:nvPr>
        </p:nvGraphicFramePr>
        <p:xfrm>
          <a:off x="7063666" y="4230688"/>
          <a:ext cx="2108200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9" name="Equation" r:id="rId9" imgW="1409400" imgH="419040" progId="Equation.DSMT4">
                  <p:embed/>
                </p:oleObj>
              </mc:Choice>
              <mc:Fallback>
                <p:oleObj name="Equation" r:id="rId9" imgW="1409400" imgH="419040" progId="Equation.DSMT4">
                  <p:embed/>
                  <p:pic>
                    <p:nvPicPr>
                      <p:cNvPr id="226339" name="Object 35">
                        <a:extLst>
                          <a:ext uri="{FF2B5EF4-FFF2-40B4-BE49-F238E27FC236}">
                            <a16:creationId xmlns:a16="http://schemas.microsoft.com/office/drawing/2014/main" id="{0AFE3392-F74E-4B72-B362-42AB936EEC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3666" y="4230688"/>
                        <a:ext cx="2108200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6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6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6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2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6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6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63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6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6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226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6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6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22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>
            <a:extLst>
              <a:ext uri="{FF2B5EF4-FFF2-40B4-BE49-F238E27FC236}">
                <a16:creationId xmlns:a16="http://schemas.microsoft.com/office/drawing/2014/main" id="{6D644E0F-429F-4C86-A737-EE1CD8B481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Hướng dẫn về nhà</a:t>
            </a:r>
            <a:br>
              <a:rPr lang="en-US" altLang="en-US" sz="4000"/>
            </a:br>
            <a:endParaRPr lang="en-US" altLang="en-US" sz="4000"/>
          </a:p>
        </p:txBody>
      </p:sp>
      <p:sp>
        <p:nvSpPr>
          <p:cNvPr id="227331" name="Rectangle 3">
            <a:extLst>
              <a:ext uri="{FF2B5EF4-FFF2-40B4-BE49-F238E27FC236}">
                <a16:creationId xmlns:a16="http://schemas.microsoft.com/office/drawing/2014/main" id="{B2744CC7-C084-4CF0-BF71-0937DC02633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1"/>
            <a:ext cx="8305800" cy="4525963"/>
          </a:xfrm>
        </p:spPr>
        <p:txBody>
          <a:bodyPr/>
          <a:lstStyle/>
          <a:p>
            <a:pPr eaLnBrk="1" hangingPunct="1"/>
            <a:r>
              <a:rPr lang="en-US" altLang="en-US" sz="2800"/>
              <a:t>Học sinh cần nắm vững điều kiện để         </a:t>
            </a:r>
            <a:r>
              <a:rPr lang="en-US" altLang="en-US" sz="2800">
                <a:cs typeface="Arial" panose="020B0604020202020204" pitchFamily="34" charset="0"/>
              </a:rPr>
              <a:t>có nghĩa, hằng đẳng thức                 </a:t>
            </a:r>
          </a:p>
          <a:p>
            <a:pPr eaLnBrk="1" hangingPunct="1"/>
            <a:r>
              <a:rPr lang="en-US" altLang="en-US" sz="2800">
                <a:cs typeface="Arial" panose="020B0604020202020204" pitchFamily="34" charset="0"/>
              </a:rPr>
              <a:t>Hiểu cách chứng minh định lý                với mọi a</a:t>
            </a:r>
          </a:p>
          <a:p>
            <a:pPr eaLnBrk="1" hangingPunct="1"/>
            <a:r>
              <a:rPr lang="en-US" altLang="en-US" sz="2800">
                <a:cs typeface="Arial" panose="020B0604020202020204" pitchFamily="34" charset="0"/>
              </a:rPr>
              <a:t>Bài tập về nhà 8a,b, 10, 11, 12,  13 trang 11 sgk</a:t>
            </a:r>
          </a:p>
          <a:p>
            <a:pPr eaLnBrk="1" hangingPunct="1"/>
            <a:r>
              <a:rPr lang="en-US" altLang="en-US" sz="2800">
                <a:cs typeface="Arial" panose="020B0604020202020204" pitchFamily="34" charset="0"/>
              </a:rPr>
              <a:t>Ôn lại hằng đẳng thức đáng nhớ và cách biểu diễn nghiệm của bất phương trình trên trục số</a:t>
            </a:r>
          </a:p>
          <a:p>
            <a:pPr eaLnBrk="1" hangingPunct="1"/>
            <a:r>
              <a:rPr lang="en-US" altLang="en-US" sz="2800" b="1">
                <a:cs typeface="Arial" panose="020B0604020202020204" pitchFamily="34" charset="0"/>
              </a:rPr>
              <a:t>Làm thêm:</a:t>
            </a:r>
          </a:p>
          <a:p>
            <a:pPr eaLnBrk="1" hangingPunct="1"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Tính:</a:t>
            </a:r>
          </a:p>
        </p:txBody>
      </p:sp>
      <p:graphicFrame>
        <p:nvGraphicFramePr>
          <p:cNvPr id="227339" name="Object 11">
            <a:extLst>
              <a:ext uri="{FF2B5EF4-FFF2-40B4-BE49-F238E27FC236}">
                <a16:creationId xmlns:a16="http://schemas.microsoft.com/office/drawing/2014/main" id="{49096983-A934-4220-A4B5-C879370A041F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4724400" y="2057400"/>
          <a:ext cx="114300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4" name="Equation" r:id="rId3" imgW="647700" imgH="292100" progId="Equation.3">
                  <p:embed/>
                </p:oleObj>
              </mc:Choice>
              <mc:Fallback>
                <p:oleObj name="Equation" r:id="rId3" imgW="647700" imgH="292100" progId="Equation.3">
                  <p:embed/>
                  <p:pic>
                    <p:nvPicPr>
                      <p:cNvPr id="227339" name="Object 11">
                        <a:extLst>
                          <a:ext uri="{FF2B5EF4-FFF2-40B4-BE49-F238E27FC236}">
                            <a16:creationId xmlns:a16="http://schemas.microsoft.com/office/drawing/2014/main" id="{49096983-A934-4220-A4B5-C879370A04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057400"/>
                        <a:ext cx="1143000" cy="515938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7338" name="AutoShape 10">
            <a:extLst>
              <a:ext uri="{FF2B5EF4-FFF2-40B4-BE49-F238E27FC236}">
                <a16:creationId xmlns:a16="http://schemas.microsoft.com/office/drawing/2014/main" id="{F3C61DFD-F16A-47E4-BFDE-936EEB83FF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04800"/>
            <a:ext cx="914400" cy="914400"/>
          </a:xfrm>
          <a:prstGeom prst="sun">
            <a:avLst>
              <a:gd name="adj" fmla="val 22222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4400" b="1" baseline="0">
              <a:solidFill>
                <a:srgbClr val="00CCFF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27341" name="Object 13">
            <a:extLst>
              <a:ext uri="{FF2B5EF4-FFF2-40B4-BE49-F238E27FC236}">
                <a16:creationId xmlns:a16="http://schemas.microsoft.com/office/drawing/2014/main" id="{B523E5A7-B718-4B91-B8F3-C004DD46EE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1" y="2438401"/>
          <a:ext cx="1147763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5" name="Equation" r:id="rId5" imgW="609336" imgH="291973" progId="Equation.3">
                  <p:embed/>
                </p:oleObj>
              </mc:Choice>
              <mc:Fallback>
                <p:oleObj name="Equation" r:id="rId5" imgW="609336" imgH="291973" progId="Equation.3">
                  <p:embed/>
                  <p:pic>
                    <p:nvPicPr>
                      <p:cNvPr id="227341" name="Object 13">
                        <a:extLst>
                          <a:ext uri="{FF2B5EF4-FFF2-40B4-BE49-F238E27FC236}">
                            <a16:creationId xmlns:a16="http://schemas.microsoft.com/office/drawing/2014/main" id="{B523E5A7-B718-4B91-B8F3-C004DD46EE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1" y="2438401"/>
                        <a:ext cx="1147763" cy="54927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7342" name="Object 14">
            <a:extLst>
              <a:ext uri="{FF2B5EF4-FFF2-40B4-BE49-F238E27FC236}">
                <a16:creationId xmlns:a16="http://schemas.microsoft.com/office/drawing/2014/main" id="{42AE3303-896A-48E6-9A74-3F42BB39B33D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7696201" y="1600200"/>
          <a:ext cx="56832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6" name="Equation" r:id="rId7" imgW="266353" imgH="215619" progId="Equation.3">
                  <p:embed/>
                </p:oleObj>
              </mc:Choice>
              <mc:Fallback>
                <p:oleObj name="Equation" r:id="rId7" imgW="266353" imgH="215619" progId="Equation.3">
                  <p:embed/>
                  <p:pic>
                    <p:nvPicPr>
                      <p:cNvPr id="227342" name="Object 14">
                        <a:extLst>
                          <a:ext uri="{FF2B5EF4-FFF2-40B4-BE49-F238E27FC236}">
                            <a16:creationId xmlns:a16="http://schemas.microsoft.com/office/drawing/2014/main" id="{42AE3303-896A-48E6-9A74-3F42BB39B3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1" y="1600200"/>
                        <a:ext cx="568325" cy="458788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7344" name="Object 16">
            <a:extLst>
              <a:ext uri="{FF2B5EF4-FFF2-40B4-BE49-F238E27FC236}">
                <a16:creationId xmlns:a16="http://schemas.microsoft.com/office/drawing/2014/main" id="{BCE62852-E3F0-4C68-8A37-4E85934B98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6544909"/>
              </p:ext>
            </p:extLst>
          </p:nvPr>
        </p:nvGraphicFramePr>
        <p:xfrm>
          <a:off x="2077207" y="5671349"/>
          <a:ext cx="3355928" cy="78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7" name="Equation" r:id="rId9" imgW="1409400" imgH="330120" progId="Equation.DSMT4">
                  <p:embed/>
                </p:oleObj>
              </mc:Choice>
              <mc:Fallback>
                <p:oleObj name="Equation" r:id="rId9" imgW="1409400" imgH="330120" progId="Equation.DSMT4">
                  <p:embed/>
                  <p:pic>
                    <p:nvPicPr>
                      <p:cNvPr id="227344" name="Object 16">
                        <a:extLst>
                          <a:ext uri="{FF2B5EF4-FFF2-40B4-BE49-F238E27FC236}">
                            <a16:creationId xmlns:a16="http://schemas.microsoft.com/office/drawing/2014/main" id="{BCE62852-E3F0-4C68-8A37-4E85934B98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7207" y="5671349"/>
                        <a:ext cx="3355928" cy="786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EC0E625F-C339-4350-AE06-73BFA0D264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9805961"/>
              </p:ext>
            </p:extLst>
          </p:nvPr>
        </p:nvGraphicFramePr>
        <p:xfrm>
          <a:off x="6318249" y="5692775"/>
          <a:ext cx="3512031" cy="743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8" name="Equation" r:id="rId11" imgW="2679480" imgH="419040" progId="Equation.DSMT4">
                  <p:embed/>
                </p:oleObj>
              </mc:Choice>
              <mc:Fallback>
                <p:oleObj name="Equation" r:id="rId11" imgW="26794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318249" y="5692775"/>
                        <a:ext cx="3512031" cy="7435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27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27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7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7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73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7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7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7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73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7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7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7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7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227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7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7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73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27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0" grpId="0"/>
      <p:bldP spid="227331" grpId="0" build="p"/>
      <p:bldP spid="22733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WordArt 4">
            <a:extLst>
              <a:ext uri="{FF2B5EF4-FFF2-40B4-BE49-F238E27FC236}">
                <a16:creationId xmlns:a16="http://schemas.microsoft.com/office/drawing/2014/main" id="{020244FD-F194-4A30-86F9-9E41D5C2745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0" y="1524000"/>
            <a:ext cx="8686800" cy="29718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53125"/>
              </a:avLst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800" b="1" kern="10" baseline="3000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BẠN HỌC TỐT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mph" presetSubtype="1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11" dur="10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FF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>
            <a:extLst>
              <a:ext uri="{FF2B5EF4-FFF2-40B4-BE49-F238E27FC236}">
                <a16:creationId xmlns:a16="http://schemas.microsoft.com/office/drawing/2014/main" id="{15893B10-EE4B-4C6F-90AA-BD8909AD304F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algn="l" eaLnBrk="1" hangingPunct="1"/>
            <a:r>
              <a:rPr lang="en-US" altLang="en-US" sz="4000" b="1"/>
              <a:t>Bài 7/sgk tr(10):</a:t>
            </a:r>
            <a:br>
              <a:rPr lang="en-US" altLang="en-US" sz="4000" b="1"/>
            </a:br>
            <a:r>
              <a:rPr lang="en-US" altLang="en-US" sz="4000" b="1"/>
              <a:t>gi</a:t>
            </a:r>
            <a:r>
              <a:rPr lang="en-US" altLang="en-US" b="1"/>
              <a:t>ải</a:t>
            </a:r>
            <a:r>
              <a:rPr lang="en-US" altLang="en-US" sz="4000" b="1"/>
              <a:t>:</a:t>
            </a:r>
          </a:p>
        </p:txBody>
      </p:sp>
      <p:graphicFrame>
        <p:nvGraphicFramePr>
          <p:cNvPr id="261123" name="Object 3">
            <a:extLst>
              <a:ext uri="{FF2B5EF4-FFF2-40B4-BE49-F238E27FC236}">
                <a16:creationId xmlns:a16="http://schemas.microsoft.com/office/drawing/2014/main" id="{9B919737-9E43-4C46-9BFB-2644A0256937}"/>
              </a:ext>
            </a:extLst>
          </p:cNvPr>
          <p:cNvGraphicFramePr>
            <a:graphicFrameLocks noGrp="1" noChangeAspect="1"/>
          </p:cNvGraphicFramePr>
          <p:nvPr>
            <p:ph sz="quarter" idx="1"/>
          </p:nvPr>
        </p:nvGraphicFramePr>
        <p:xfrm>
          <a:off x="2057400" y="1600200"/>
          <a:ext cx="381635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5" name="Equation" r:id="rId3" imgW="1307532" imgH="304668" progId="Equation.3">
                  <p:embed/>
                </p:oleObj>
              </mc:Choice>
              <mc:Fallback>
                <p:oleObj name="Equation" r:id="rId3" imgW="1307532" imgH="304668" progId="Equation.3">
                  <p:embed/>
                  <p:pic>
                    <p:nvPicPr>
                      <p:cNvPr id="261123" name="Object 3">
                        <a:extLst>
                          <a:ext uri="{FF2B5EF4-FFF2-40B4-BE49-F238E27FC236}">
                            <a16:creationId xmlns:a16="http://schemas.microsoft.com/office/drawing/2014/main" id="{9B919737-9E43-4C46-9BFB-2644A02569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600200"/>
                        <a:ext cx="381635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1124" name="Object 4">
            <a:extLst>
              <a:ext uri="{FF2B5EF4-FFF2-40B4-BE49-F238E27FC236}">
                <a16:creationId xmlns:a16="http://schemas.microsoft.com/office/drawing/2014/main" id="{96C04BB7-A2CC-4B40-A16C-459A39AE5779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2057400" y="2432051"/>
          <a:ext cx="48768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6" name="Equation" r:id="rId5" imgW="1586811" imgH="304668" progId="Equation.3">
                  <p:embed/>
                </p:oleObj>
              </mc:Choice>
              <mc:Fallback>
                <p:oleObj name="Equation" r:id="rId5" imgW="1586811" imgH="304668" progId="Equation.3">
                  <p:embed/>
                  <p:pic>
                    <p:nvPicPr>
                      <p:cNvPr id="261124" name="Object 4">
                        <a:extLst>
                          <a:ext uri="{FF2B5EF4-FFF2-40B4-BE49-F238E27FC236}">
                            <a16:creationId xmlns:a16="http://schemas.microsoft.com/office/drawing/2014/main" id="{96C04BB7-A2CC-4B40-A16C-459A39AE57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432051"/>
                        <a:ext cx="487680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1125" name="Object 5">
            <a:extLst>
              <a:ext uri="{FF2B5EF4-FFF2-40B4-BE49-F238E27FC236}">
                <a16:creationId xmlns:a16="http://schemas.microsoft.com/office/drawing/2014/main" id="{22A3AE8E-319B-401A-BFBA-F9829AAC4186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1981200" y="3429000"/>
          <a:ext cx="5410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7" name="Equation" r:id="rId7" imgW="1828800" imgH="304560" progId="Equation.3">
                  <p:embed/>
                </p:oleObj>
              </mc:Choice>
              <mc:Fallback>
                <p:oleObj name="Equation" r:id="rId7" imgW="1828800" imgH="304560" progId="Equation.3">
                  <p:embed/>
                  <p:pic>
                    <p:nvPicPr>
                      <p:cNvPr id="261125" name="Object 5">
                        <a:extLst>
                          <a:ext uri="{FF2B5EF4-FFF2-40B4-BE49-F238E27FC236}">
                            <a16:creationId xmlns:a16="http://schemas.microsoft.com/office/drawing/2014/main" id="{22A3AE8E-319B-401A-BFBA-F9829AAC41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429000"/>
                        <a:ext cx="5410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1126" name="Object 6">
            <a:extLst>
              <a:ext uri="{FF2B5EF4-FFF2-40B4-BE49-F238E27FC236}">
                <a16:creationId xmlns:a16="http://schemas.microsoft.com/office/drawing/2014/main" id="{3A23F989-6806-40C6-BB26-D8481128E2EB}"/>
              </a:ext>
            </a:extLst>
          </p:cNvPr>
          <p:cNvGraphicFramePr>
            <a:graphicFrameLocks noGrp="1" noChangeAspect="1"/>
          </p:cNvGraphicFramePr>
          <p:nvPr>
            <p:ph sz="quarter" idx="4"/>
          </p:nvPr>
        </p:nvGraphicFramePr>
        <p:xfrm>
          <a:off x="1905000" y="4419600"/>
          <a:ext cx="5791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8" name="Equation" r:id="rId9" imgW="1954951" imgH="304668" progId="Equation.3">
                  <p:embed/>
                </p:oleObj>
              </mc:Choice>
              <mc:Fallback>
                <p:oleObj name="Equation" r:id="rId9" imgW="1954951" imgH="304668" progId="Equation.3">
                  <p:embed/>
                  <p:pic>
                    <p:nvPicPr>
                      <p:cNvPr id="261126" name="Object 6">
                        <a:extLst>
                          <a:ext uri="{FF2B5EF4-FFF2-40B4-BE49-F238E27FC236}">
                            <a16:creationId xmlns:a16="http://schemas.microsoft.com/office/drawing/2014/main" id="{3A23F989-6806-40C6-BB26-D8481128E2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419600"/>
                        <a:ext cx="5791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1127" name="Object 7">
            <a:extLst>
              <a:ext uri="{FF2B5EF4-FFF2-40B4-BE49-F238E27FC236}">
                <a16:creationId xmlns:a16="http://schemas.microsoft.com/office/drawing/2014/main" id="{6B9286D3-00FA-4979-8BFF-87C68AEE5A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5486401"/>
          <a:ext cx="39624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9" name="Equation" r:id="rId11" imgW="1167893" imgH="203112" progId="Equation.3">
                  <p:embed/>
                </p:oleObj>
              </mc:Choice>
              <mc:Fallback>
                <p:oleObj name="Equation" r:id="rId11" imgW="1167893" imgH="203112" progId="Equation.3">
                  <p:embed/>
                  <p:pic>
                    <p:nvPicPr>
                      <p:cNvPr id="261127" name="Object 7">
                        <a:extLst>
                          <a:ext uri="{FF2B5EF4-FFF2-40B4-BE49-F238E27FC236}">
                            <a16:creationId xmlns:a16="http://schemas.microsoft.com/office/drawing/2014/main" id="{6B9286D3-00FA-4979-8BFF-87C68AEE5A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486401"/>
                        <a:ext cx="3962400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798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1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1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61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1000"/>
                                        <p:tgtEl>
                                          <p:spTgt spid="261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1000"/>
                                        <p:tgtEl>
                                          <p:spTgt spid="261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1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1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61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1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1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1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61" name="Text Box 33">
            <a:extLst>
              <a:ext uri="{FF2B5EF4-FFF2-40B4-BE49-F238E27FC236}">
                <a16:creationId xmlns:a16="http://schemas.microsoft.com/office/drawing/2014/main" id="{9B665665-07C1-4B0F-90A1-AAB45634E0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2438400"/>
            <a:ext cx="1030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aseline="0">
                <a:solidFill>
                  <a:srgbClr val="000000"/>
                </a:solidFill>
                <a:latin typeface="Arial Black" panose="020B0A04020102020204" pitchFamily="34" charset="0"/>
              </a:rPr>
              <a:t>Đúng</a:t>
            </a:r>
          </a:p>
        </p:txBody>
      </p:sp>
      <p:sp>
        <p:nvSpPr>
          <p:cNvPr id="2056" name="Rectangle 5" descr="5%">
            <a:extLst>
              <a:ext uri="{FF2B5EF4-FFF2-40B4-BE49-F238E27FC236}">
                <a16:creationId xmlns:a16="http://schemas.microsoft.com/office/drawing/2014/main" id="{75B08A93-E84B-4D62-9456-2017564278F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048000" y="228600"/>
            <a:ext cx="5638800" cy="928688"/>
          </a:xfrm>
          <a:pattFill prst="pct5">
            <a:fgClr>
              <a:schemeClr val="accent1"/>
            </a:fgClr>
            <a:bgClr>
              <a:srgbClr val="CC66FF"/>
            </a:bgClr>
          </a:pattFill>
        </p:spPr>
        <p:txBody>
          <a:bodyPr/>
          <a:lstStyle/>
          <a:p>
            <a:pPr eaLnBrk="1" hangingPunct="1"/>
            <a:r>
              <a:rPr lang="en-US" altLang="en-US"/>
              <a:t>KHỞI ĐỘNG</a:t>
            </a:r>
          </a:p>
        </p:txBody>
      </p:sp>
      <p:graphicFrame>
        <p:nvGraphicFramePr>
          <p:cNvPr id="2050" name="Rectangle 4">
            <a:extLst>
              <a:ext uri="{FF2B5EF4-FFF2-40B4-BE49-F238E27FC236}">
                <a16:creationId xmlns:a16="http://schemas.microsoft.com/office/drawing/2014/main" id="{FDE9D502-3B3F-438C-8018-3C3F3755D335}"/>
              </a:ext>
            </a:extLst>
          </p:cNvPr>
          <p:cNvGraphicFramePr>
            <a:graphicFrameLocks noGrp="1"/>
          </p:cNvGraphicFramePr>
          <p:nvPr>
            <p:ph sz="half" idx="4294967295"/>
          </p:nvPr>
        </p:nvGraphicFramePr>
        <p:xfrm>
          <a:off x="1524000" y="2743200"/>
          <a:ext cx="3810000" cy="2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3" imgW="0" imgH="0" progId="Equation.3">
                  <p:embed/>
                </p:oleObj>
              </mc:Choice>
              <mc:Fallback>
                <p:oleObj name="Equation" r:id="rId3" imgW="0" imgH="0" progId="Equation.3">
                  <p:embed/>
                  <p:pic>
                    <p:nvPicPr>
                      <p:cNvPr id="2050" name="Rectangle 4">
                        <a:extLst>
                          <a:ext uri="{FF2B5EF4-FFF2-40B4-BE49-F238E27FC236}">
                            <a16:creationId xmlns:a16="http://schemas.microsoft.com/office/drawing/2014/main" id="{FDE9D502-3B3F-438C-8018-3C3F3755D335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743200"/>
                        <a:ext cx="3810000" cy="254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Rectangle 14">
            <a:extLst>
              <a:ext uri="{FF2B5EF4-FFF2-40B4-BE49-F238E27FC236}">
                <a16:creationId xmlns:a16="http://schemas.microsoft.com/office/drawing/2014/main" id="{3A1E6667-3C29-4860-88C1-34445CAD1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07669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058" name="Rectangle 16">
            <a:extLst>
              <a:ext uri="{FF2B5EF4-FFF2-40B4-BE49-F238E27FC236}">
                <a16:creationId xmlns:a16="http://schemas.microsoft.com/office/drawing/2014/main" id="{E3088C1C-0248-4113-8711-E2B91CC56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07669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9358" name="Text Box 30">
            <a:extLst>
              <a:ext uri="{FF2B5EF4-FFF2-40B4-BE49-F238E27FC236}">
                <a16:creationId xmlns:a16="http://schemas.microsoft.com/office/drawing/2014/main" id="{0FF37444-F4F4-4D66-9924-8A66E6715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1" y="3352800"/>
            <a:ext cx="709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aseline="0">
                <a:solidFill>
                  <a:srgbClr val="000000"/>
                </a:solidFill>
                <a:latin typeface="Arial Black" panose="020B0A04020102020204" pitchFamily="34" charset="0"/>
              </a:rPr>
              <a:t>Sai</a:t>
            </a:r>
          </a:p>
        </p:txBody>
      </p:sp>
      <p:sp>
        <p:nvSpPr>
          <p:cNvPr id="99360" name="Text Box 32">
            <a:extLst>
              <a:ext uri="{FF2B5EF4-FFF2-40B4-BE49-F238E27FC236}">
                <a16:creationId xmlns:a16="http://schemas.microsoft.com/office/drawing/2014/main" id="{2E0CA6D6-B20D-4E2F-90A2-24EA9B80A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343400"/>
            <a:ext cx="1030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aseline="0">
                <a:solidFill>
                  <a:srgbClr val="000000"/>
                </a:solidFill>
                <a:latin typeface="Arial Black" panose="020B0A04020102020204" pitchFamily="34" charset="0"/>
              </a:rPr>
              <a:t>Đúng</a:t>
            </a:r>
          </a:p>
        </p:txBody>
      </p:sp>
      <p:grpSp>
        <p:nvGrpSpPr>
          <p:cNvPr id="2" name="Group 38">
            <a:extLst>
              <a:ext uri="{FF2B5EF4-FFF2-40B4-BE49-F238E27FC236}">
                <a16:creationId xmlns:a16="http://schemas.microsoft.com/office/drawing/2014/main" id="{88149799-595A-49B4-902A-0DBBF4D67E12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3352800"/>
            <a:ext cx="3086100" cy="700088"/>
            <a:chOff x="0" y="2640"/>
            <a:chExt cx="1944" cy="441"/>
          </a:xfrm>
        </p:grpSpPr>
        <p:graphicFrame>
          <p:nvGraphicFramePr>
            <p:cNvPr id="2054" name="Object 28">
              <a:extLst>
                <a:ext uri="{FF2B5EF4-FFF2-40B4-BE49-F238E27FC236}">
                  <a16:creationId xmlns:a16="http://schemas.microsoft.com/office/drawing/2014/main" id="{0C92BF1B-95AB-4A39-946F-AE48F4B5982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44" y="2640"/>
            <a:ext cx="1200" cy="4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34" name="Equation" r:id="rId4" imgW="609526" imgH="219186" progId="Equation.3">
                    <p:embed/>
                  </p:oleObj>
                </mc:Choice>
                <mc:Fallback>
                  <p:oleObj name="Equation" r:id="rId4" imgW="609526" imgH="219186" progId="Equation.3">
                    <p:embed/>
                    <p:pic>
                      <p:nvPicPr>
                        <p:cNvPr id="2054" name="Object 28">
                          <a:extLst>
                            <a:ext uri="{FF2B5EF4-FFF2-40B4-BE49-F238E27FC236}">
                              <a16:creationId xmlns:a16="http://schemas.microsoft.com/office/drawing/2014/main" id="{0C92BF1B-95AB-4A39-946F-AE48F4B5982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4" y="2640"/>
                          <a:ext cx="1200" cy="44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69" name="Text Box 34">
              <a:extLst>
                <a:ext uri="{FF2B5EF4-FFF2-40B4-BE49-F238E27FC236}">
                  <a16:creationId xmlns:a16="http://schemas.microsoft.com/office/drawing/2014/main" id="{2AD3160F-CC65-4D1F-A3CD-9846ED17A7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640"/>
              <a:ext cx="48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baseline="0">
                  <a:solidFill>
                    <a:srgbClr val="000000"/>
                  </a:solidFill>
                  <a:latin typeface="Arial Black" panose="020B0A04020102020204" pitchFamily="34" charset="0"/>
                </a:rPr>
                <a:t>b)</a:t>
              </a:r>
            </a:p>
          </p:txBody>
        </p:sp>
      </p:grpSp>
      <p:sp>
        <p:nvSpPr>
          <p:cNvPr id="99335" name="Rectangle 7">
            <a:extLst>
              <a:ext uri="{FF2B5EF4-FFF2-40B4-BE49-F238E27FC236}">
                <a16:creationId xmlns:a16="http://schemas.microsoft.com/office/drawing/2014/main" id="{7F889528-D3E7-4B7D-9FF5-BEA92DEE372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1752600"/>
            <a:ext cx="8915400" cy="12192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None/>
            </a:pPr>
            <a:r>
              <a:rPr lang="en-US" altLang="en-US" dirty="0" err="1"/>
              <a:t>Các</a:t>
            </a:r>
            <a:r>
              <a:rPr lang="en-US" altLang="en-US" dirty="0"/>
              <a:t> </a:t>
            </a:r>
            <a:r>
              <a:rPr lang="en-US" altLang="en-US" dirty="0" err="1"/>
              <a:t>khẳng</a:t>
            </a:r>
            <a:r>
              <a:rPr lang="en-US" altLang="en-US" dirty="0"/>
              <a:t> </a:t>
            </a:r>
            <a:r>
              <a:rPr lang="en-US" altLang="en-US" dirty="0" err="1"/>
              <a:t>định</a:t>
            </a:r>
            <a:r>
              <a:rPr lang="en-US" altLang="en-US" dirty="0"/>
              <a:t> </a:t>
            </a:r>
            <a:r>
              <a:rPr lang="en-US" altLang="en-US" dirty="0" err="1"/>
              <a:t>sau</a:t>
            </a:r>
            <a:r>
              <a:rPr lang="en-US" altLang="en-US" dirty="0"/>
              <a:t> </a:t>
            </a:r>
            <a:r>
              <a:rPr lang="en-US" altLang="en-US" dirty="0" err="1"/>
              <a:t>đúng</a:t>
            </a:r>
            <a:r>
              <a:rPr lang="en-US" altLang="en-US" dirty="0"/>
              <a:t> hay </a:t>
            </a:r>
            <a:r>
              <a:rPr lang="en-US" altLang="en-US" dirty="0" err="1"/>
              <a:t>sai</a:t>
            </a:r>
            <a:r>
              <a:rPr lang="en-US" altLang="en-US" dirty="0"/>
              <a:t> ?</a:t>
            </a:r>
          </a:p>
          <a:p>
            <a:pPr marL="533400" indent="-533400" eaLnBrk="1" hangingPunct="1">
              <a:lnSpc>
                <a:spcPct val="90000"/>
              </a:lnSpc>
              <a:buNone/>
            </a:pPr>
            <a:r>
              <a:rPr lang="en-US" altLang="en-US" sz="3600" b="1" dirty="0"/>
              <a:t>a)</a:t>
            </a:r>
            <a:r>
              <a:rPr lang="en-US" altLang="en-US" dirty="0"/>
              <a:t> </a:t>
            </a:r>
            <a:r>
              <a:rPr lang="en-US" altLang="en-US" dirty="0" err="1"/>
              <a:t>Căn</a:t>
            </a:r>
            <a:r>
              <a:rPr lang="en-US" altLang="en-US" dirty="0"/>
              <a:t> </a:t>
            </a:r>
            <a:r>
              <a:rPr lang="en-US" altLang="en-US" dirty="0" err="1"/>
              <a:t>bậc</a:t>
            </a:r>
            <a:r>
              <a:rPr lang="en-US" altLang="en-US" dirty="0"/>
              <a:t> </a:t>
            </a:r>
            <a:r>
              <a:rPr lang="en-US" altLang="en-US" dirty="0" err="1"/>
              <a:t>hai</a:t>
            </a:r>
            <a:r>
              <a:rPr lang="en-US" altLang="en-US" dirty="0"/>
              <a:t> </a:t>
            </a:r>
            <a:r>
              <a:rPr lang="en-US" altLang="en-US" dirty="0" err="1"/>
              <a:t>của</a:t>
            </a:r>
            <a:r>
              <a:rPr lang="en-US" altLang="en-US" dirty="0"/>
              <a:t> 64 </a:t>
            </a:r>
            <a:r>
              <a:rPr lang="en-US" altLang="en-US" dirty="0" err="1"/>
              <a:t>là</a:t>
            </a:r>
            <a:r>
              <a:rPr lang="en-US" altLang="en-US" dirty="0"/>
              <a:t> 8 </a:t>
            </a:r>
            <a:r>
              <a:rPr lang="en-US" altLang="en-US" dirty="0" err="1"/>
              <a:t>và</a:t>
            </a:r>
            <a:r>
              <a:rPr lang="en-US" altLang="en-US" dirty="0"/>
              <a:t> -8</a:t>
            </a:r>
          </a:p>
          <a:p>
            <a:pPr marL="533400" indent="-533400" eaLnBrk="1" hangingPunct="1">
              <a:lnSpc>
                <a:spcPct val="90000"/>
              </a:lnSpc>
              <a:buNone/>
            </a:pPr>
            <a:endParaRPr lang="en-US" altLang="en-US" dirty="0"/>
          </a:p>
        </p:txBody>
      </p:sp>
      <p:grpSp>
        <p:nvGrpSpPr>
          <p:cNvPr id="3" name="Group 43">
            <a:extLst>
              <a:ext uri="{FF2B5EF4-FFF2-40B4-BE49-F238E27FC236}">
                <a16:creationId xmlns:a16="http://schemas.microsoft.com/office/drawing/2014/main" id="{09A0CDD6-B884-416E-9731-7664F430D7A6}"/>
              </a:ext>
            </a:extLst>
          </p:cNvPr>
          <p:cNvGrpSpPr>
            <a:grpSpLocks/>
          </p:cNvGrpSpPr>
          <p:nvPr/>
        </p:nvGrpSpPr>
        <p:grpSpPr bwMode="auto">
          <a:xfrm>
            <a:off x="1524001" y="4267201"/>
            <a:ext cx="3071813" cy="703263"/>
            <a:chOff x="0" y="3168"/>
            <a:chExt cx="1935" cy="443"/>
          </a:xfrm>
        </p:grpSpPr>
        <p:graphicFrame>
          <p:nvGraphicFramePr>
            <p:cNvPr id="2053" name="Object 29">
              <a:extLst>
                <a:ext uri="{FF2B5EF4-FFF2-40B4-BE49-F238E27FC236}">
                  <a16:creationId xmlns:a16="http://schemas.microsoft.com/office/drawing/2014/main" id="{ACE1A9C6-47CF-4F27-80A2-F4FAE5719C1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60" y="3168"/>
            <a:ext cx="975" cy="4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35" name="Equation" r:id="rId6" imgW="571465" imgH="266694" progId="Equation.3">
                    <p:embed/>
                  </p:oleObj>
                </mc:Choice>
                <mc:Fallback>
                  <p:oleObj name="Equation" r:id="rId6" imgW="571465" imgH="266694" progId="Equation.3">
                    <p:embed/>
                    <p:pic>
                      <p:nvPicPr>
                        <p:cNvPr id="2053" name="Object 29">
                          <a:extLst>
                            <a:ext uri="{FF2B5EF4-FFF2-40B4-BE49-F238E27FC236}">
                              <a16:creationId xmlns:a16="http://schemas.microsoft.com/office/drawing/2014/main" id="{ACE1A9C6-47CF-4F27-80A2-F4FAE5719C1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0" y="3168"/>
                          <a:ext cx="975" cy="4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68" name="Text Box 35">
              <a:extLst>
                <a:ext uri="{FF2B5EF4-FFF2-40B4-BE49-F238E27FC236}">
                  <a16:creationId xmlns:a16="http://schemas.microsoft.com/office/drawing/2014/main" id="{1265E410-C472-459F-8B97-3C4103DB4D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3216"/>
              <a:ext cx="50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baseline="0">
                  <a:solidFill>
                    <a:srgbClr val="000000"/>
                  </a:solidFill>
                  <a:latin typeface="Arial Black" panose="020B0A04020102020204" pitchFamily="34" charset="0"/>
                </a:rPr>
                <a:t>c)</a:t>
              </a:r>
            </a:p>
          </p:txBody>
        </p:sp>
      </p:grpSp>
      <p:grpSp>
        <p:nvGrpSpPr>
          <p:cNvPr id="4" name="Group 44">
            <a:extLst>
              <a:ext uri="{FF2B5EF4-FFF2-40B4-BE49-F238E27FC236}">
                <a16:creationId xmlns:a16="http://schemas.microsoft.com/office/drawing/2014/main" id="{FD5F3DB2-8E99-4AC8-B755-A19ECAC0B139}"/>
              </a:ext>
            </a:extLst>
          </p:cNvPr>
          <p:cNvGrpSpPr>
            <a:grpSpLocks/>
          </p:cNvGrpSpPr>
          <p:nvPr/>
        </p:nvGrpSpPr>
        <p:grpSpPr bwMode="auto">
          <a:xfrm>
            <a:off x="1524001" y="5181600"/>
            <a:ext cx="3463925" cy="611188"/>
            <a:chOff x="0" y="3696"/>
            <a:chExt cx="2182" cy="385"/>
          </a:xfrm>
        </p:grpSpPr>
        <p:sp>
          <p:nvSpPr>
            <p:cNvPr id="2067" name="Text Box 36">
              <a:extLst>
                <a:ext uri="{FF2B5EF4-FFF2-40B4-BE49-F238E27FC236}">
                  <a16:creationId xmlns:a16="http://schemas.microsoft.com/office/drawing/2014/main" id="{46ABB965-6842-4B75-B942-FEDD6CA7D8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3696"/>
              <a:ext cx="48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baseline="0">
                  <a:solidFill>
                    <a:srgbClr val="000000"/>
                  </a:solidFill>
                  <a:latin typeface="Arial Black" panose="020B0A04020102020204" pitchFamily="34" charset="0"/>
                </a:rPr>
                <a:t>d)</a:t>
              </a:r>
            </a:p>
          </p:txBody>
        </p:sp>
        <p:graphicFrame>
          <p:nvGraphicFramePr>
            <p:cNvPr id="2052" name="Object 37">
              <a:extLst>
                <a:ext uri="{FF2B5EF4-FFF2-40B4-BE49-F238E27FC236}">
                  <a16:creationId xmlns:a16="http://schemas.microsoft.com/office/drawing/2014/main" id="{4B490E2F-CE53-4FE1-A4A8-89D84BA6055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3" y="3696"/>
            <a:ext cx="1819" cy="3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36" name="Equation" r:id="rId8" imgW="1066806" imgH="219186" progId="Equation.3">
                    <p:embed/>
                  </p:oleObj>
                </mc:Choice>
                <mc:Fallback>
                  <p:oleObj name="Equation" r:id="rId8" imgW="1066806" imgH="219186" progId="Equation.3">
                    <p:embed/>
                    <p:pic>
                      <p:nvPicPr>
                        <p:cNvPr id="2052" name="Object 37">
                          <a:extLst>
                            <a:ext uri="{FF2B5EF4-FFF2-40B4-BE49-F238E27FC236}">
                              <a16:creationId xmlns:a16="http://schemas.microsoft.com/office/drawing/2014/main" id="{4B490E2F-CE53-4FE1-A4A8-89D84BA6055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3" y="3696"/>
                          <a:ext cx="1819" cy="3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45">
            <a:extLst>
              <a:ext uri="{FF2B5EF4-FFF2-40B4-BE49-F238E27FC236}">
                <a16:creationId xmlns:a16="http://schemas.microsoft.com/office/drawing/2014/main" id="{689F03F3-27A6-42C8-913A-0934400157EF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5105400"/>
            <a:ext cx="2667000" cy="685800"/>
            <a:chOff x="2256" y="3648"/>
            <a:chExt cx="1680" cy="432"/>
          </a:xfrm>
        </p:grpSpPr>
        <p:sp>
          <p:nvSpPr>
            <p:cNvPr id="2066" name="Text Box 31">
              <a:extLst>
                <a:ext uri="{FF2B5EF4-FFF2-40B4-BE49-F238E27FC236}">
                  <a16:creationId xmlns:a16="http://schemas.microsoft.com/office/drawing/2014/main" id="{EB65D40F-59D0-4735-A674-B913F19F35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3747"/>
              <a:ext cx="51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aseline="0">
                  <a:solidFill>
                    <a:srgbClr val="000000"/>
                  </a:solidFill>
                  <a:latin typeface="Arial Black" panose="020B0A04020102020204" pitchFamily="34" charset="0"/>
                </a:rPr>
                <a:t>Sai </a:t>
              </a:r>
            </a:p>
          </p:txBody>
        </p:sp>
        <p:graphicFrame>
          <p:nvGraphicFramePr>
            <p:cNvPr id="2051" name="Object 41">
              <a:extLst>
                <a:ext uri="{FF2B5EF4-FFF2-40B4-BE49-F238E27FC236}">
                  <a16:creationId xmlns:a16="http://schemas.microsoft.com/office/drawing/2014/main" id="{11CE0EE6-2D92-48CB-A819-5AC5C13CBE1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736" y="3648"/>
            <a:ext cx="1200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37" name="Equation" r:id="rId10" imgW="723981" imgH="209468" progId="Equation.3">
                    <p:embed/>
                  </p:oleObj>
                </mc:Choice>
                <mc:Fallback>
                  <p:oleObj name="Equation" r:id="rId10" imgW="723981" imgH="209468" progId="Equation.3">
                    <p:embed/>
                    <p:pic>
                      <p:nvPicPr>
                        <p:cNvPr id="2051" name="Object 41">
                          <a:extLst>
                            <a:ext uri="{FF2B5EF4-FFF2-40B4-BE49-F238E27FC236}">
                              <a16:creationId xmlns:a16="http://schemas.microsoft.com/office/drawing/2014/main" id="{11CE0EE6-2D92-48CB-A819-5AC5C13CBE1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6" y="3648"/>
                          <a:ext cx="1200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99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93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99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99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99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61" grpId="0"/>
      <p:bldP spid="99358" grpId="0"/>
      <p:bldP spid="9936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2" descr="5%">
            <a:extLst>
              <a:ext uri="{FF2B5EF4-FFF2-40B4-BE49-F238E27FC236}">
                <a16:creationId xmlns:a16="http://schemas.microsoft.com/office/drawing/2014/main" id="{92869798-9511-492C-B80E-FD5845EB61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33800" y="274638"/>
            <a:ext cx="5410200" cy="1143000"/>
          </a:xfrm>
          <a:pattFill prst="pct5">
            <a:fgClr>
              <a:schemeClr val="accent1"/>
            </a:fgClr>
            <a:bgClr>
              <a:srgbClr val="CC66FF"/>
            </a:bgClr>
          </a:pattFill>
        </p:spPr>
        <p:txBody>
          <a:bodyPr/>
          <a:lstStyle/>
          <a:p>
            <a:pPr eaLnBrk="1" hangingPunct="1"/>
            <a:r>
              <a:rPr lang="en-US" altLang="en-US"/>
              <a:t>KHỞI ĐỘNG</a:t>
            </a:r>
          </a:p>
        </p:txBody>
      </p:sp>
      <p:sp>
        <p:nvSpPr>
          <p:cNvPr id="3080" name="Text Box 4">
            <a:extLst>
              <a:ext uri="{FF2B5EF4-FFF2-40B4-BE49-F238E27FC236}">
                <a16:creationId xmlns:a16="http://schemas.microsoft.com/office/drawing/2014/main" id="{EA61C47D-9121-42BA-B271-254BE8C73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248761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2400" baseline="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2885" name="Text Box 5">
            <a:extLst>
              <a:ext uri="{FF2B5EF4-FFF2-40B4-BE49-F238E27FC236}">
                <a16:creationId xmlns:a16="http://schemas.microsoft.com/office/drawing/2014/main" id="{DC77D5F8-4DC1-4289-9F78-850CDC00B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115" y="1447800"/>
            <a:ext cx="976008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aseline="0" dirty="0" err="1">
                <a:solidFill>
                  <a:srgbClr val="000000"/>
                </a:solidFill>
              </a:rPr>
              <a:t>Phát</a:t>
            </a:r>
            <a:r>
              <a:rPr lang="en-US" altLang="en-US" sz="3200" baseline="0" dirty="0">
                <a:solidFill>
                  <a:srgbClr val="000000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</a:rPr>
              <a:t>biểu</a:t>
            </a:r>
            <a:r>
              <a:rPr lang="en-US" altLang="en-US" sz="3200" baseline="0" dirty="0">
                <a:solidFill>
                  <a:srgbClr val="000000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</a:rPr>
              <a:t>và</a:t>
            </a:r>
            <a:r>
              <a:rPr lang="en-US" altLang="en-US" sz="3200" baseline="0" dirty="0">
                <a:solidFill>
                  <a:srgbClr val="000000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</a:rPr>
              <a:t>viết</a:t>
            </a:r>
            <a:r>
              <a:rPr lang="en-US" altLang="en-US" sz="3200" baseline="0" dirty="0">
                <a:solidFill>
                  <a:srgbClr val="000000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</a:rPr>
              <a:t>định</a:t>
            </a:r>
            <a:r>
              <a:rPr lang="en-US" altLang="en-US" sz="3200" baseline="0" dirty="0">
                <a:solidFill>
                  <a:srgbClr val="000000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</a:rPr>
              <a:t>lý</a:t>
            </a:r>
            <a:r>
              <a:rPr lang="en-US" altLang="en-US" sz="3200" baseline="0" dirty="0">
                <a:solidFill>
                  <a:srgbClr val="000000"/>
                </a:solidFill>
              </a:rPr>
              <a:t> so </a:t>
            </a:r>
            <a:r>
              <a:rPr lang="en-US" altLang="en-US" sz="3200" baseline="0" dirty="0" err="1">
                <a:solidFill>
                  <a:srgbClr val="000000"/>
                </a:solidFill>
              </a:rPr>
              <a:t>sánh</a:t>
            </a:r>
            <a:r>
              <a:rPr lang="en-US" altLang="en-US" sz="3200" baseline="0" dirty="0">
                <a:solidFill>
                  <a:srgbClr val="000000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</a:rPr>
              <a:t>các</a:t>
            </a:r>
            <a:r>
              <a:rPr lang="en-US" altLang="en-US" sz="3200" baseline="0" dirty="0">
                <a:solidFill>
                  <a:srgbClr val="000000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</a:rPr>
              <a:t>căn</a:t>
            </a:r>
            <a:r>
              <a:rPr lang="en-US" altLang="en-US" sz="3200" baseline="0" dirty="0">
                <a:solidFill>
                  <a:srgbClr val="000000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</a:rPr>
              <a:t>bậc</a:t>
            </a:r>
            <a:r>
              <a:rPr lang="en-US" altLang="en-US" sz="3200" baseline="0" dirty="0">
                <a:solidFill>
                  <a:srgbClr val="000000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</a:rPr>
              <a:t>hai</a:t>
            </a:r>
            <a:r>
              <a:rPr lang="en-US" altLang="en-US" sz="3200" baseline="0" dirty="0">
                <a:solidFill>
                  <a:srgbClr val="000000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</a:rPr>
              <a:t>số</a:t>
            </a:r>
            <a:r>
              <a:rPr lang="en-US" altLang="en-US" sz="3200" baseline="0" dirty="0">
                <a:solidFill>
                  <a:srgbClr val="000000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</a:rPr>
              <a:t>học</a:t>
            </a:r>
            <a:r>
              <a:rPr lang="en-US" altLang="en-US" sz="3200" baseline="0" dirty="0">
                <a:solidFill>
                  <a:srgbClr val="000000"/>
                </a:solidFill>
              </a:rPr>
              <a:t> ?</a:t>
            </a:r>
          </a:p>
        </p:txBody>
      </p:sp>
      <p:sp>
        <p:nvSpPr>
          <p:cNvPr id="3082" name="Text Box 14">
            <a:extLst>
              <a:ext uri="{FF2B5EF4-FFF2-40B4-BE49-F238E27FC236}">
                <a16:creationId xmlns:a16="http://schemas.microsoft.com/office/drawing/2014/main" id="{8B0644E1-16FB-4C32-B2D5-21BF232F2B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660776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1800" baseline="0">
              <a:solidFill>
                <a:srgbClr val="000000"/>
              </a:solidFill>
              <a:latin typeface="Arial Unicode MS" panose="020B0604020202020204" pitchFamily="34" charset="-128"/>
            </a:endParaRPr>
          </a:p>
        </p:txBody>
      </p:sp>
      <p:graphicFrame>
        <p:nvGraphicFramePr>
          <p:cNvPr id="122896" name="Object 16">
            <a:extLst>
              <a:ext uri="{FF2B5EF4-FFF2-40B4-BE49-F238E27FC236}">
                <a16:creationId xmlns:a16="http://schemas.microsoft.com/office/drawing/2014/main" id="{CF0082E9-C433-4F67-B6B4-BF6A65709E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3920483"/>
              </p:ext>
            </p:extLst>
          </p:nvPr>
        </p:nvGraphicFramePr>
        <p:xfrm>
          <a:off x="603114" y="3611218"/>
          <a:ext cx="2306638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3" imgW="666754" imgH="228634" progId="Equation.3">
                  <p:embed/>
                </p:oleObj>
              </mc:Choice>
              <mc:Fallback>
                <p:oleObj name="Equation" r:id="rId3" imgW="666754" imgH="228634" progId="Equation.3">
                  <p:embed/>
                  <p:pic>
                    <p:nvPicPr>
                      <p:cNvPr id="122896" name="Object 16">
                        <a:extLst>
                          <a:ext uri="{FF2B5EF4-FFF2-40B4-BE49-F238E27FC236}">
                            <a16:creationId xmlns:a16="http://schemas.microsoft.com/office/drawing/2014/main" id="{CF0082E9-C433-4F67-B6B4-BF6A65709E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114" y="3611218"/>
                        <a:ext cx="2306638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898" name="Text Box 18">
            <a:extLst>
              <a:ext uri="{FF2B5EF4-FFF2-40B4-BE49-F238E27FC236}">
                <a16:creationId xmlns:a16="http://schemas.microsoft.com/office/drawing/2014/main" id="{550A14D2-58E7-4461-B444-312FCFD8B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114" y="2977575"/>
            <a:ext cx="923154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u="sng" baseline="0" dirty="0" err="1">
                <a:solidFill>
                  <a:srgbClr val="000000"/>
                </a:solidFill>
                <a:latin typeface="Arial Unicode MS" panose="020B0604020202020204" pitchFamily="34" charset="-128"/>
              </a:rPr>
              <a:t>Bài</a:t>
            </a:r>
            <a:r>
              <a:rPr lang="en-US" altLang="en-US" sz="3200" u="sng" baseline="0" dirty="0">
                <a:solidFill>
                  <a:srgbClr val="000000"/>
                </a:solidFill>
                <a:latin typeface="Arial Unicode MS" panose="020B0604020202020204" pitchFamily="34" charset="-128"/>
              </a:rPr>
              <a:t> </a:t>
            </a:r>
            <a:r>
              <a:rPr lang="en-US" altLang="en-US" sz="3200" u="sng" baseline="0" dirty="0" err="1">
                <a:solidFill>
                  <a:srgbClr val="000000"/>
                </a:solidFill>
                <a:latin typeface="Arial Unicode MS" panose="020B0604020202020204" pitchFamily="34" charset="-128"/>
              </a:rPr>
              <a:t>tập</a:t>
            </a:r>
            <a:r>
              <a:rPr lang="en-US" altLang="en-US" sz="3200" u="sng" baseline="0" dirty="0">
                <a:solidFill>
                  <a:srgbClr val="000000"/>
                </a:solidFill>
                <a:latin typeface="Arial Unicode MS" panose="020B0604020202020204" pitchFamily="34" charset="-128"/>
              </a:rPr>
              <a:t> 4 (</a:t>
            </a:r>
            <a:r>
              <a:rPr lang="en-US" altLang="en-US" sz="3200" u="sng" baseline="0" dirty="0" err="1">
                <a:solidFill>
                  <a:srgbClr val="000000"/>
                </a:solidFill>
                <a:latin typeface="Arial Unicode MS" panose="020B0604020202020204" pitchFamily="34" charset="-128"/>
              </a:rPr>
              <a:t>sgk</a:t>
            </a:r>
            <a:r>
              <a:rPr lang="en-US" altLang="en-US" sz="3200" u="sng" baseline="0" dirty="0">
                <a:solidFill>
                  <a:srgbClr val="000000"/>
                </a:solidFill>
                <a:latin typeface="Arial Unicode MS" panose="020B0604020202020204" pitchFamily="34" charset="-128"/>
              </a:rPr>
              <a:t>/7):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 Unicode MS" panose="020B0604020202020204" pitchFamily="34" charset="-128"/>
              </a:rPr>
              <a:t>Tìm</a:t>
            </a:r>
            <a:r>
              <a:rPr lang="en-US" altLang="en-US" sz="3200" baseline="0" dirty="0">
                <a:solidFill>
                  <a:srgbClr val="000000"/>
                </a:solidFill>
                <a:latin typeface="Arial Unicode MS" panose="020B0604020202020204" pitchFamily="34" charset="-128"/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 Unicode MS" panose="020B0604020202020204" pitchFamily="34" charset="-128"/>
              </a:rPr>
              <a:t>số</a:t>
            </a:r>
            <a:r>
              <a:rPr lang="en-US" altLang="en-US" sz="3200" baseline="0" dirty="0">
                <a:solidFill>
                  <a:srgbClr val="000000"/>
                </a:solidFill>
                <a:latin typeface="Arial Unicode MS" panose="020B0604020202020204" pitchFamily="34" charset="-128"/>
              </a:rPr>
              <a:t> x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 Unicode MS" panose="020B0604020202020204" pitchFamily="34" charset="-128"/>
              </a:rPr>
              <a:t>không</a:t>
            </a:r>
            <a:r>
              <a:rPr lang="en-US" altLang="en-US" sz="3200" baseline="0" dirty="0">
                <a:solidFill>
                  <a:srgbClr val="000000"/>
                </a:solidFill>
                <a:latin typeface="Arial Unicode MS" panose="020B0604020202020204" pitchFamily="34" charset="-128"/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 Unicode MS" panose="020B0604020202020204" pitchFamily="34" charset="-128"/>
              </a:rPr>
              <a:t>âm</a:t>
            </a:r>
            <a:r>
              <a:rPr lang="en-US" altLang="en-US" sz="3200" baseline="0" dirty="0">
                <a:solidFill>
                  <a:srgbClr val="000000"/>
                </a:solidFill>
                <a:latin typeface="Arial Unicode MS" panose="020B0604020202020204" pitchFamily="34" charset="-128"/>
              </a:rPr>
              <a:t> , </a:t>
            </a:r>
            <a:r>
              <a:rPr lang="en-US" altLang="en-US" sz="3200" baseline="0" dirty="0" err="1">
                <a:solidFill>
                  <a:srgbClr val="000000"/>
                </a:solidFill>
                <a:latin typeface="Arial Unicode MS" panose="020B0604020202020204" pitchFamily="34" charset="-128"/>
              </a:rPr>
              <a:t>biết</a:t>
            </a:r>
            <a:r>
              <a:rPr lang="en-US" altLang="en-US" sz="3200" baseline="0" dirty="0">
                <a:solidFill>
                  <a:srgbClr val="000000"/>
                </a:solidFill>
                <a:latin typeface="Arial Unicode MS" panose="020B0604020202020204" pitchFamily="34" charset="-128"/>
              </a:rPr>
              <a:t> :</a:t>
            </a:r>
          </a:p>
        </p:txBody>
      </p:sp>
      <p:graphicFrame>
        <p:nvGraphicFramePr>
          <p:cNvPr id="122908" name="Object 28">
            <a:extLst>
              <a:ext uri="{FF2B5EF4-FFF2-40B4-BE49-F238E27FC236}">
                <a16:creationId xmlns:a16="http://schemas.microsoft.com/office/drawing/2014/main" id="{C23463A8-3BD3-4A29-B1DD-51A57F6A0E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3653940"/>
              </p:ext>
            </p:extLst>
          </p:nvPr>
        </p:nvGraphicFramePr>
        <p:xfrm>
          <a:off x="603114" y="5087937"/>
          <a:ext cx="2622550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5" imgW="742877" imgH="228634" progId="Equation.3">
                  <p:embed/>
                </p:oleObj>
              </mc:Choice>
              <mc:Fallback>
                <p:oleObj name="Equation" r:id="rId5" imgW="742877" imgH="228634" progId="Equation.3">
                  <p:embed/>
                  <p:pic>
                    <p:nvPicPr>
                      <p:cNvPr id="122908" name="Object 28">
                        <a:extLst>
                          <a:ext uri="{FF2B5EF4-FFF2-40B4-BE49-F238E27FC236}">
                            <a16:creationId xmlns:a16="http://schemas.microsoft.com/office/drawing/2014/main" id="{C23463A8-3BD3-4A29-B1DD-51A57F6A0E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114" y="5087937"/>
                        <a:ext cx="2622550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2" name="Object 32">
            <a:extLst>
              <a:ext uri="{FF2B5EF4-FFF2-40B4-BE49-F238E27FC236}">
                <a16:creationId xmlns:a16="http://schemas.microsoft.com/office/drawing/2014/main" id="{0367E756-436E-4907-8E77-733034F602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61100"/>
              </p:ext>
            </p:extLst>
          </p:nvPr>
        </p:nvGraphicFramePr>
        <p:xfrm>
          <a:off x="6763243" y="2155825"/>
          <a:ext cx="332581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7" imgW="933456" imgH="228634" progId="Equation.3">
                  <p:embed/>
                </p:oleObj>
              </mc:Choice>
              <mc:Fallback>
                <p:oleObj name="Equation" r:id="rId7" imgW="933456" imgH="228634" progId="Equation.3">
                  <p:embed/>
                  <p:pic>
                    <p:nvPicPr>
                      <p:cNvPr id="122912" name="Object 32">
                        <a:extLst>
                          <a:ext uri="{FF2B5EF4-FFF2-40B4-BE49-F238E27FC236}">
                            <a16:creationId xmlns:a16="http://schemas.microsoft.com/office/drawing/2014/main" id="{0367E756-436E-4907-8E77-733034F602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3243" y="2155825"/>
                        <a:ext cx="3325813" cy="584200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2" name="Text Box 42">
            <a:extLst>
              <a:ext uri="{FF2B5EF4-FFF2-40B4-BE49-F238E27FC236}">
                <a16:creationId xmlns:a16="http://schemas.microsoft.com/office/drawing/2014/main" id="{63735A54-6335-4BB4-9CEB-92B263F3CE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114" y="2114770"/>
            <a:ext cx="58531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aseline="0" dirty="0" err="1">
                <a:solidFill>
                  <a:srgbClr val="000000"/>
                </a:solidFill>
              </a:rPr>
              <a:t>Với</a:t>
            </a:r>
            <a:r>
              <a:rPr lang="en-US" altLang="en-US" sz="3200" baseline="0" dirty="0">
                <a:solidFill>
                  <a:srgbClr val="000000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</a:rPr>
              <a:t>hai</a:t>
            </a:r>
            <a:r>
              <a:rPr lang="en-US" altLang="en-US" sz="3200" baseline="0" dirty="0">
                <a:solidFill>
                  <a:srgbClr val="000000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</a:rPr>
              <a:t>số</a:t>
            </a:r>
            <a:r>
              <a:rPr lang="en-US" altLang="en-US" sz="3200" baseline="0" dirty="0">
                <a:solidFill>
                  <a:srgbClr val="000000"/>
                </a:solidFill>
              </a:rPr>
              <a:t> a </a:t>
            </a:r>
            <a:r>
              <a:rPr lang="en-US" altLang="en-US" sz="3200" baseline="0" dirty="0" err="1">
                <a:solidFill>
                  <a:srgbClr val="000000"/>
                </a:solidFill>
              </a:rPr>
              <a:t>và</a:t>
            </a:r>
            <a:r>
              <a:rPr lang="en-US" altLang="en-US" sz="3200" baseline="0" dirty="0">
                <a:solidFill>
                  <a:srgbClr val="000000"/>
                </a:solidFill>
              </a:rPr>
              <a:t> b </a:t>
            </a:r>
            <a:r>
              <a:rPr lang="en-US" altLang="en-US" sz="3200" baseline="0" dirty="0" err="1">
                <a:solidFill>
                  <a:srgbClr val="000000"/>
                </a:solidFill>
              </a:rPr>
              <a:t>không</a:t>
            </a:r>
            <a:r>
              <a:rPr lang="en-US" altLang="en-US" sz="3200" baseline="0" dirty="0">
                <a:solidFill>
                  <a:srgbClr val="000000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</a:rPr>
              <a:t>âm</a:t>
            </a:r>
            <a:r>
              <a:rPr lang="en-US" altLang="en-US" sz="3200" baseline="0" dirty="0">
                <a:solidFill>
                  <a:srgbClr val="000000"/>
                </a:solidFill>
              </a:rPr>
              <a:t>, ta </a:t>
            </a:r>
            <a:r>
              <a:rPr lang="en-US" altLang="en-US" sz="3200" baseline="0" dirty="0" err="1">
                <a:solidFill>
                  <a:srgbClr val="000000"/>
                </a:solidFill>
              </a:rPr>
              <a:t>có</a:t>
            </a:r>
            <a:r>
              <a:rPr lang="en-US" altLang="en-US" sz="3200" baseline="0" dirty="0">
                <a:solidFill>
                  <a:srgbClr val="000000"/>
                </a:solidFill>
              </a:rPr>
              <a:t> :</a:t>
            </a:r>
          </a:p>
        </p:txBody>
      </p:sp>
      <p:graphicFrame>
        <p:nvGraphicFramePr>
          <p:cNvPr id="122923" name="Object 43">
            <a:extLst>
              <a:ext uri="{FF2B5EF4-FFF2-40B4-BE49-F238E27FC236}">
                <a16:creationId xmlns:a16="http://schemas.microsoft.com/office/drawing/2014/main" id="{E53CEE09-305F-46C2-BE19-95AD3BB21E4E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00843787"/>
              </p:ext>
            </p:extLst>
          </p:nvPr>
        </p:nvGraphicFramePr>
        <p:xfrm>
          <a:off x="6031904" y="5160078"/>
          <a:ext cx="1600200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9" imgW="596900" imgH="241300" progId="Equation.3">
                  <p:embed/>
                </p:oleObj>
              </mc:Choice>
              <mc:Fallback>
                <p:oleObj name="Equation" r:id="rId9" imgW="596900" imgH="241300" progId="Equation.3">
                  <p:embed/>
                  <p:pic>
                    <p:nvPicPr>
                      <p:cNvPr id="122923" name="Object 43">
                        <a:extLst>
                          <a:ext uri="{FF2B5EF4-FFF2-40B4-BE49-F238E27FC236}">
                            <a16:creationId xmlns:a16="http://schemas.microsoft.com/office/drawing/2014/main" id="{E53CEE09-305F-46C2-BE19-95AD3BB21E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1904" y="5160078"/>
                        <a:ext cx="1600200" cy="646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4" name="Object 44">
            <a:extLst>
              <a:ext uri="{FF2B5EF4-FFF2-40B4-BE49-F238E27FC236}">
                <a16:creationId xmlns:a16="http://schemas.microsoft.com/office/drawing/2014/main" id="{2AF3F147-14E8-408D-AEC9-43CF5D4703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398479"/>
              </p:ext>
            </p:extLst>
          </p:nvPr>
        </p:nvGraphicFramePr>
        <p:xfrm>
          <a:off x="5948606" y="3507800"/>
          <a:ext cx="215741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11" imgW="600079" imgH="228634" progId="Equation.3">
                  <p:embed/>
                </p:oleObj>
              </mc:Choice>
              <mc:Fallback>
                <p:oleObj name="Equation" r:id="rId11" imgW="600079" imgH="228634" progId="Equation.3">
                  <p:embed/>
                  <p:pic>
                    <p:nvPicPr>
                      <p:cNvPr id="122924" name="Object 44">
                        <a:extLst>
                          <a:ext uri="{FF2B5EF4-FFF2-40B4-BE49-F238E27FC236}">
                            <a16:creationId xmlns:a16="http://schemas.microsoft.com/office/drawing/2014/main" id="{2AF3F147-14E8-408D-AEC9-43CF5D4703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8606" y="3507800"/>
                        <a:ext cx="215741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2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2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22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29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29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2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1000"/>
                                        <p:tgtEl>
                                          <p:spTgt spid="122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8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8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2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2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2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2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2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2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29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29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2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98" grpId="0"/>
      <p:bldP spid="1229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30" name="Rectangle 10">
            <a:extLst>
              <a:ext uri="{FF2B5EF4-FFF2-40B4-BE49-F238E27FC236}">
                <a16:creationId xmlns:a16="http://schemas.microsoft.com/office/drawing/2014/main" id="{DCD2AF7B-6A1E-4DC2-B039-225C9E857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666" y="1682605"/>
            <a:ext cx="41148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aseline="0" dirty="0">
                <a:solidFill>
                  <a:srgbClr val="0066FF"/>
                </a:solidFill>
              </a:rPr>
              <a:t>   Cho </a:t>
            </a:r>
            <a:r>
              <a:rPr lang="en-US" altLang="en-US" sz="3200" baseline="0" dirty="0" err="1">
                <a:solidFill>
                  <a:srgbClr val="0066FF"/>
                </a:solidFill>
              </a:rPr>
              <a:t>hình</a:t>
            </a:r>
            <a:r>
              <a:rPr lang="en-US" altLang="en-US" sz="3200" baseline="0" dirty="0">
                <a:solidFill>
                  <a:srgbClr val="0066FF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66FF"/>
                </a:solidFill>
              </a:rPr>
              <a:t>chữ</a:t>
            </a:r>
            <a:r>
              <a:rPr lang="en-US" altLang="en-US" sz="3200" baseline="0" dirty="0">
                <a:solidFill>
                  <a:srgbClr val="0066FF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66FF"/>
                </a:solidFill>
              </a:rPr>
              <a:t>nhật</a:t>
            </a:r>
            <a:r>
              <a:rPr lang="en-US" altLang="en-US" sz="3200" baseline="0" dirty="0">
                <a:solidFill>
                  <a:srgbClr val="0066FF"/>
                </a:solidFill>
              </a:rPr>
              <a:t> ABCD </a:t>
            </a:r>
            <a:r>
              <a:rPr lang="en-US" altLang="en-US" sz="3200" baseline="0" dirty="0" err="1">
                <a:solidFill>
                  <a:srgbClr val="0066FF"/>
                </a:solidFill>
              </a:rPr>
              <a:t>có</a:t>
            </a:r>
            <a:r>
              <a:rPr lang="en-US" altLang="en-US" sz="3200" baseline="0" dirty="0">
                <a:solidFill>
                  <a:srgbClr val="0066FF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66FF"/>
                </a:solidFill>
              </a:rPr>
              <a:t>đường</a:t>
            </a:r>
            <a:r>
              <a:rPr lang="en-US" altLang="en-US" sz="3200" baseline="0" dirty="0">
                <a:solidFill>
                  <a:srgbClr val="0066FF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66FF"/>
                </a:solidFill>
              </a:rPr>
              <a:t>chéo</a:t>
            </a:r>
            <a:r>
              <a:rPr lang="en-US" altLang="en-US" sz="3200" baseline="0" dirty="0">
                <a:solidFill>
                  <a:srgbClr val="0066FF"/>
                </a:solidFill>
              </a:rPr>
              <a:t> AC = 5cm </a:t>
            </a:r>
            <a:r>
              <a:rPr lang="en-US" altLang="en-US" sz="3200" baseline="0" dirty="0" err="1">
                <a:solidFill>
                  <a:srgbClr val="0066FF"/>
                </a:solidFill>
              </a:rPr>
              <a:t>và</a:t>
            </a:r>
            <a:r>
              <a:rPr lang="en-US" altLang="en-US" sz="3200" baseline="0" dirty="0">
                <a:solidFill>
                  <a:srgbClr val="0066FF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66FF"/>
                </a:solidFill>
              </a:rPr>
              <a:t>cạnh</a:t>
            </a:r>
            <a:r>
              <a:rPr lang="en-US" altLang="en-US" sz="3200" baseline="0" dirty="0">
                <a:solidFill>
                  <a:srgbClr val="0066FF"/>
                </a:solidFill>
              </a:rPr>
              <a:t> BC = x (cm) . </a:t>
            </a:r>
            <a:r>
              <a:rPr lang="en-US" altLang="en-US" sz="3200" baseline="0" dirty="0" err="1">
                <a:solidFill>
                  <a:srgbClr val="0066FF"/>
                </a:solidFill>
              </a:rPr>
              <a:t>Tính</a:t>
            </a:r>
            <a:r>
              <a:rPr lang="en-US" altLang="en-US" sz="3200" baseline="0" dirty="0">
                <a:solidFill>
                  <a:srgbClr val="0066FF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66FF"/>
                </a:solidFill>
              </a:rPr>
              <a:t>cạnh</a:t>
            </a:r>
            <a:r>
              <a:rPr lang="en-US" altLang="en-US" sz="3200" baseline="0" dirty="0">
                <a:solidFill>
                  <a:srgbClr val="0066FF"/>
                </a:solidFill>
              </a:rPr>
              <a:t> AB?</a:t>
            </a:r>
          </a:p>
        </p:txBody>
      </p:sp>
      <p:sp>
        <p:nvSpPr>
          <p:cNvPr id="158756" name="Rectangle 36">
            <a:extLst>
              <a:ext uri="{FF2B5EF4-FFF2-40B4-BE49-F238E27FC236}">
                <a16:creationId xmlns:a16="http://schemas.microsoft.com/office/drawing/2014/main" id="{4A131050-B97A-4433-9FEF-9884400B7D38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>
          <a:xfrm>
            <a:off x="2286000" y="0"/>
            <a:ext cx="7315200" cy="1143000"/>
          </a:xfrm>
        </p:spPr>
        <p:txBody>
          <a:bodyPr/>
          <a:lstStyle/>
          <a:p>
            <a:pPr eaLnBrk="1" hangingPunct="1"/>
            <a:r>
              <a:rPr lang="en-US" altLang="en-US" sz="3200" b="1" dirty="0" err="1">
                <a:solidFill>
                  <a:srgbClr val="FF0000"/>
                </a:solidFill>
              </a:rPr>
              <a:t>Tiết</a:t>
            </a:r>
            <a:r>
              <a:rPr lang="en-US" altLang="en-US" sz="3200" b="1" dirty="0">
                <a:solidFill>
                  <a:srgbClr val="FF0000"/>
                </a:solidFill>
              </a:rPr>
              <a:t> 2 - BÀI 2: CĂN THỨC BẬC HAI</a:t>
            </a:r>
            <a:br>
              <a:rPr lang="en-US" altLang="en-US" sz="3200" b="1" dirty="0">
                <a:solidFill>
                  <a:srgbClr val="FF0000"/>
                </a:solidFill>
              </a:rPr>
            </a:br>
            <a:r>
              <a:rPr lang="en-US" altLang="en-US" sz="3200" b="1" dirty="0">
                <a:solidFill>
                  <a:srgbClr val="FF0000"/>
                </a:solidFill>
              </a:rPr>
              <a:t> VÀ HẰNG ĐẲNG THỨC </a:t>
            </a:r>
          </a:p>
        </p:txBody>
      </p:sp>
      <p:graphicFrame>
        <p:nvGraphicFramePr>
          <p:cNvPr id="158747" name="Object 27">
            <a:extLst>
              <a:ext uri="{FF2B5EF4-FFF2-40B4-BE49-F238E27FC236}">
                <a16:creationId xmlns:a16="http://schemas.microsoft.com/office/drawing/2014/main" id="{ABD34E50-25E4-4628-9825-55F0217CF464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9144000" y="2743200"/>
          <a:ext cx="15240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3" imgW="609336" imgH="253890" progId="Equation.3">
                  <p:embed/>
                </p:oleObj>
              </mc:Choice>
              <mc:Fallback>
                <p:oleObj name="Equation" r:id="rId3" imgW="609336" imgH="253890" progId="Equation.3">
                  <p:embed/>
                  <p:pic>
                    <p:nvPicPr>
                      <p:cNvPr id="158747" name="Object 27">
                        <a:extLst>
                          <a:ext uri="{FF2B5EF4-FFF2-40B4-BE49-F238E27FC236}">
                            <a16:creationId xmlns:a16="http://schemas.microsoft.com/office/drawing/2014/main" id="{ABD34E50-25E4-4628-9825-55F0217CF4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0" y="2743200"/>
                        <a:ext cx="1524000" cy="666750"/>
                      </a:xfrm>
                      <a:prstGeom prst="rect">
                        <a:avLst/>
                      </a:prstGeom>
                      <a:solidFill>
                        <a:srgbClr val="FFE73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750" name="Text Box 30">
            <a:extLst>
              <a:ext uri="{FF2B5EF4-FFF2-40B4-BE49-F238E27FC236}">
                <a16:creationId xmlns:a16="http://schemas.microsoft.com/office/drawing/2014/main" id="{4278545F-5C61-4F1A-B13D-00CFC47566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491" y="4322070"/>
            <a:ext cx="69342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aseline="0" dirty="0" err="1">
                <a:solidFill>
                  <a:srgbClr val="000000"/>
                </a:solidFill>
              </a:rPr>
              <a:t>Giải</a:t>
            </a:r>
            <a:r>
              <a:rPr lang="en-US" altLang="en-US" sz="2800" baseline="0" dirty="0">
                <a:solidFill>
                  <a:srgbClr val="000000"/>
                </a:solidFill>
              </a:rPr>
              <a:t>: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Trong</a:t>
            </a:r>
            <a:r>
              <a:rPr lang="en-US" altLang="en-US" sz="2800" baseline="0" dirty="0">
                <a:solidFill>
                  <a:srgbClr val="000000"/>
                </a:solidFill>
              </a:rPr>
              <a:t> tam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giác</a:t>
            </a:r>
            <a:r>
              <a:rPr lang="en-US" altLang="en-US" sz="2800" baseline="0" dirty="0">
                <a:solidFill>
                  <a:srgbClr val="000000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vuông</a:t>
            </a:r>
            <a:r>
              <a:rPr lang="en-US" altLang="en-US" sz="2800" baseline="0" dirty="0">
                <a:solidFill>
                  <a:srgbClr val="000000"/>
                </a:solidFill>
              </a:rPr>
              <a:t> ABC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aseline="0" dirty="0">
                <a:solidFill>
                  <a:srgbClr val="000000"/>
                </a:solidFill>
              </a:rPr>
              <a:t>AB</a:t>
            </a:r>
            <a:r>
              <a:rPr lang="en-US" altLang="en-US" sz="2800" dirty="0">
                <a:solidFill>
                  <a:srgbClr val="000000"/>
                </a:solidFill>
              </a:rPr>
              <a:t>2 </a:t>
            </a:r>
            <a:r>
              <a:rPr lang="en-US" altLang="en-US" sz="2800" baseline="0" dirty="0">
                <a:solidFill>
                  <a:srgbClr val="000000"/>
                </a:solidFill>
              </a:rPr>
              <a:t>+ BC</a:t>
            </a:r>
            <a:r>
              <a:rPr lang="en-US" altLang="en-US" sz="2800" dirty="0">
                <a:solidFill>
                  <a:srgbClr val="000000"/>
                </a:solidFill>
              </a:rPr>
              <a:t>2 </a:t>
            </a:r>
            <a:r>
              <a:rPr lang="en-US" altLang="en-US" sz="2800" baseline="0" dirty="0">
                <a:solidFill>
                  <a:srgbClr val="000000"/>
                </a:solidFill>
              </a:rPr>
              <a:t>=AC</a:t>
            </a:r>
            <a:r>
              <a:rPr lang="en-US" altLang="en-US" sz="2800" dirty="0">
                <a:solidFill>
                  <a:srgbClr val="000000"/>
                </a:solidFill>
              </a:rPr>
              <a:t>2 </a:t>
            </a:r>
            <a:r>
              <a:rPr lang="en-US" altLang="en-US" sz="2800" baseline="0" dirty="0">
                <a:solidFill>
                  <a:srgbClr val="000000"/>
                </a:solidFill>
              </a:rPr>
              <a:t>(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định</a:t>
            </a:r>
            <a:r>
              <a:rPr lang="en-US" altLang="en-US" sz="2800" baseline="0" dirty="0">
                <a:solidFill>
                  <a:srgbClr val="000000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lý</a:t>
            </a:r>
            <a:r>
              <a:rPr lang="en-US" altLang="en-US" sz="2800" baseline="0" dirty="0">
                <a:solidFill>
                  <a:srgbClr val="000000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Py</a:t>
            </a:r>
            <a:r>
              <a:rPr lang="en-US" altLang="en-US" sz="2800" baseline="0" dirty="0">
                <a:solidFill>
                  <a:srgbClr val="000000"/>
                </a:solidFill>
              </a:rPr>
              <a:t>-ta-go).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aseline="0" dirty="0">
                <a:solidFill>
                  <a:srgbClr val="000000"/>
                </a:solidFill>
              </a:rPr>
              <a:t>AB</a:t>
            </a:r>
            <a:r>
              <a:rPr lang="en-US" altLang="en-US" sz="2800" dirty="0">
                <a:solidFill>
                  <a:srgbClr val="000000"/>
                </a:solidFill>
              </a:rPr>
              <a:t>2 </a:t>
            </a:r>
            <a:r>
              <a:rPr lang="en-US" altLang="en-US" sz="2800" baseline="0" dirty="0">
                <a:solidFill>
                  <a:srgbClr val="000000"/>
                </a:solidFill>
              </a:rPr>
              <a:t>+ x</a:t>
            </a:r>
            <a:r>
              <a:rPr lang="en-US" altLang="en-US" sz="2800" dirty="0">
                <a:solidFill>
                  <a:srgbClr val="000000"/>
                </a:solidFill>
              </a:rPr>
              <a:t>2</a:t>
            </a:r>
            <a:r>
              <a:rPr lang="en-US" altLang="en-US" sz="2800" baseline="0" dirty="0">
                <a:solidFill>
                  <a:srgbClr val="000000"/>
                </a:solidFill>
              </a:rPr>
              <a:t> = 5</a:t>
            </a:r>
            <a:r>
              <a:rPr lang="en-US" altLang="en-US" sz="2800" dirty="0">
                <a:solidFill>
                  <a:srgbClr val="000000"/>
                </a:solidFill>
              </a:rPr>
              <a:t>2</a:t>
            </a:r>
          </a:p>
        </p:txBody>
      </p:sp>
      <p:graphicFrame>
        <p:nvGraphicFramePr>
          <p:cNvPr id="158752" name="Object 32">
            <a:extLst>
              <a:ext uri="{FF2B5EF4-FFF2-40B4-BE49-F238E27FC236}">
                <a16:creationId xmlns:a16="http://schemas.microsoft.com/office/drawing/2014/main" id="{714139CE-447A-4376-A3D1-3AF0691C37FC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4294707101"/>
              </p:ext>
            </p:extLst>
          </p:nvPr>
        </p:nvGraphicFramePr>
        <p:xfrm>
          <a:off x="952500" y="5574291"/>
          <a:ext cx="266700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5" imgW="1104900" imgH="203200" progId="Equation.3">
                  <p:embed/>
                </p:oleObj>
              </mc:Choice>
              <mc:Fallback>
                <p:oleObj name="Equation" r:id="rId5" imgW="1104900" imgH="203200" progId="Equation.3">
                  <p:embed/>
                  <p:pic>
                    <p:nvPicPr>
                      <p:cNvPr id="158752" name="Object 32">
                        <a:extLst>
                          <a:ext uri="{FF2B5EF4-FFF2-40B4-BE49-F238E27FC236}">
                            <a16:creationId xmlns:a16="http://schemas.microsoft.com/office/drawing/2014/main" id="{714139CE-447A-4376-A3D1-3AF0691C37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5574291"/>
                        <a:ext cx="2667000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751" name="Text Box 31">
            <a:extLst>
              <a:ext uri="{FF2B5EF4-FFF2-40B4-BE49-F238E27FC236}">
                <a16:creationId xmlns:a16="http://schemas.microsoft.com/office/drawing/2014/main" id="{B64A5C01-14F5-4544-9AD1-9FADF3311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00" y="6058442"/>
            <a:ext cx="1516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aseline="0" dirty="0">
                <a:solidFill>
                  <a:srgbClr val="000000"/>
                </a:solidFill>
              </a:rPr>
              <a:t>(</a:t>
            </a:r>
            <a:r>
              <a:rPr lang="en-US" altLang="en-US" sz="2400" baseline="0" dirty="0" err="1">
                <a:solidFill>
                  <a:srgbClr val="000000"/>
                </a:solidFill>
              </a:rPr>
              <a:t>Vì</a:t>
            </a:r>
            <a:r>
              <a:rPr lang="en-US" altLang="en-US" sz="2400" baseline="0" dirty="0">
                <a:solidFill>
                  <a:srgbClr val="000000"/>
                </a:solidFill>
              </a:rPr>
              <a:t> AB&gt;0)</a:t>
            </a:r>
          </a:p>
        </p:txBody>
      </p:sp>
      <p:graphicFrame>
        <p:nvGraphicFramePr>
          <p:cNvPr id="158755" name="Object 35">
            <a:extLst>
              <a:ext uri="{FF2B5EF4-FFF2-40B4-BE49-F238E27FC236}">
                <a16:creationId xmlns:a16="http://schemas.microsoft.com/office/drawing/2014/main" id="{38321419-6453-449F-A004-F4006054C5B5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351566204"/>
              </p:ext>
            </p:extLst>
          </p:nvPr>
        </p:nvGraphicFramePr>
        <p:xfrm>
          <a:off x="871491" y="5968085"/>
          <a:ext cx="2595563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7" imgW="1155700" imgH="254000" progId="Equation.3">
                  <p:embed/>
                </p:oleObj>
              </mc:Choice>
              <mc:Fallback>
                <p:oleObj name="Equation" r:id="rId7" imgW="1155700" imgH="254000" progId="Equation.3">
                  <p:embed/>
                  <p:pic>
                    <p:nvPicPr>
                      <p:cNvPr id="158755" name="Object 35">
                        <a:extLst>
                          <a:ext uri="{FF2B5EF4-FFF2-40B4-BE49-F238E27FC236}">
                            <a16:creationId xmlns:a16="http://schemas.microsoft.com/office/drawing/2014/main" id="{38321419-6453-449F-A004-F4006054C5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491" y="5968085"/>
                        <a:ext cx="2595563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8758" name="Object 38">
            <a:extLst>
              <a:ext uri="{FF2B5EF4-FFF2-40B4-BE49-F238E27FC236}">
                <a16:creationId xmlns:a16="http://schemas.microsoft.com/office/drawing/2014/main" id="{9ABB286F-999E-4C7F-964B-B0AD0D8AE4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05800" y="457201"/>
          <a:ext cx="137160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Equation" r:id="rId9" imgW="647700" imgH="292100" progId="Equation.3">
                  <p:embed/>
                </p:oleObj>
              </mc:Choice>
              <mc:Fallback>
                <p:oleObj name="Equation" r:id="rId9" imgW="647700" imgH="292100" progId="Equation.3">
                  <p:embed/>
                  <p:pic>
                    <p:nvPicPr>
                      <p:cNvPr id="158758" name="Object 38">
                        <a:extLst>
                          <a:ext uri="{FF2B5EF4-FFF2-40B4-BE49-F238E27FC236}">
                            <a16:creationId xmlns:a16="http://schemas.microsoft.com/office/drawing/2014/main" id="{9ABB286F-999E-4C7F-964B-B0AD0D8AE4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457201"/>
                        <a:ext cx="1371600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759" name="Rectangle 39">
            <a:extLst>
              <a:ext uri="{FF2B5EF4-FFF2-40B4-BE49-F238E27FC236}">
                <a16:creationId xmlns:a16="http://schemas.microsoft.com/office/drawing/2014/main" id="{BCD4F585-AD36-41F5-B6C2-7717F018A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985" y="1707353"/>
            <a:ext cx="3810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baseline="0" dirty="0">
                <a:solidFill>
                  <a:srgbClr val="FFFFFF"/>
                </a:solidFill>
              </a:rPr>
              <a:t>? 1</a:t>
            </a:r>
          </a:p>
        </p:txBody>
      </p:sp>
      <p:sp>
        <p:nvSpPr>
          <p:cNvPr id="158760" name="Text Box 40">
            <a:extLst>
              <a:ext uri="{FF2B5EF4-FFF2-40B4-BE49-F238E27FC236}">
                <a16:creationId xmlns:a16="http://schemas.microsoft.com/office/drawing/2014/main" id="{4BEB9063-A233-46D8-80A2-8F34AC2CE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" y="1122146"/>
            <a:ext cx="3427413" cy="457200"/>
          </a:xfrm>
          <a:prstGeom prst="rect">
            <a:avLst/>
          </a:prstGeom>
          <a:solidFill>
            <a:srgbClr val="FFE733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baseline="0" dirty="0">
                <a:solidFill>
                  <a:srgbClr val="FF0000"/>
                </a:solidFill>
              </a:rPr>
              <a:t>1.CĂN THỨC BẬC HAI</a:t>
            </a:r>
          </a:p>
        </p:txBody>
      </p:sp>
      <p:grpSp>
        <p:nvGrpSpPr>
          <p:cNvPr id="2" name="Group 42">
            <a:extLst>
              <a:ext uri="{FF2B5EF4-FFF2-40B4-BE49-F238E27FC236}">
                <a16:creationId xmlns:a16="http://schemas.microsoft.com/office/drawing/2014/main" id="{EA67FA84-94B8-4DE7-9CAB-6D04D8C5FBE6}"/>
              </a:ext>
            </a:extLst>
          </p:cNvPr>
          <p:cNvGrpSpPr>
            <a:grpSpLocks/>
          </p:cNvGrpSpPr>
          <p:nvPr/>
        </p:nvGrpSpPr>
        <p:grpSpPr bwMode="auto">
          <a:xfrm>
            <a:off x="5410201" y="1752601"/>
            <a:ext cx="3967163" cy="2636838"/>
            <a:chOff x="2448" y="1104"/>
            <a:chExt cx="2499" cy="1661"/>
          </a:xfrm>
        </p:grpSpPr>
        <p:grpSp>
          <p:nvGrpSpPr>
            <p:cNvPr id="7181" name="Group 26">
              <a:extLst>
                <a:ext uri="{FF2B5EF4-FFF2-40B4-BE49-F238E27FC236}">
                  <a16:creationId xmlns:a16="http://schemas.microsoft.com/office/drawing/2014/main" id="{4F29C907-618D-487D-8F01-D17BFD0FA6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48" y="1104"/>
              <a:ext cx="2499" cy="1553"/>
              <a:chOff x="2880" y="960"/>
              <a:chExt cx="2790" cy="1748"/>
            </a:xfrm>
          </p:grpSpPr>
          <p:grpSp>
            <p:nvGrpSpPr>
              <p:cNvPr id="7183" name="Group 25">
                <a:extLst>
                  <a:ext uri="{FF2B5EF4-FFF2-40B4-BE49-F238E27FC236}">
                    <a16:creationId xmlns:a16="http://schemas.microsoft.com/office/drawing/2014/main" id="{70BC925B-3D1B-4876-9CFD-55A2168D971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20" y="1152"/>
                <a:ext cx="2256" cy="1344"/>
                <a:chOff x="3120" y="1152"/>
                <a:chExt cx="2256" cy="1344"/>
              </a:xfrm>
            </p:grpSpPr>
            <p:sp>
              <p:nvSpPr>
                <p:cNvPr id="7189" name="Rectangle 13">
                  <a:extLst>
                    <a:ext uri="{FF2B5EF4-FFF2-40B4-BE49-F238E27FC236}">
                      <a16:creationId xmlns:a16="http://schemas.microsoft.com/office/drawing/2014/main" id="{95DCE436-2CE7-41D6-8979-394661CF927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20" y="1152"/>
                  <a:ext cx="2256" cy="1344"/>
                </a:xfrm>
                <a:prstGeom prst="rect">
                  <a:avLst/>
                </a:prstGeom>
                <a:solidFill>
                  <a:srgbClr val="00FFFF"/>
                </a:solidFill>
                <a:ln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>
                  <a:lvl1pPr eaLnBrk="0" hangingPunct="0">
                    <a:defRPr sz="3600" baseline="30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3600" baseline="30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3600" baseline="30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3600" baseline="30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3600" baseline="30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 baseline="30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 baseline="30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 baseline="30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 baseline="30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defTabSz="914400"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190" name="Line 17">
                  <a:extLst>
                    <a:ext uri="{FF2B5EF4-FFF2-40B4-BE49-F238E27FC236}">
                      <a16:creationId xmlns:a16="http://schemas.microsoft.com/office/drawing/2014/main" id="{B33D8D62-4E41-479A-94B4-3281529C59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120" y="1152"/>
                  <a:ext cx="2256" cy="1344"/>
                </a:xfrm>
                <a:prstGeom prst="line">
                  <a:avLst/>
                </a:prstGeom>
                <a:noFill/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600" baseline="300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7184" name="Text Box 18">
                <a:extLst>
                  <a:ext uri="{FF2B5EF4-FFF2-40B4-BE49-F238E27FC236}">
                    <a16:creationId xmlns:a16="http://schemas.microsoft.com/office/drawing/2014/main" id="{35E18A0D-9986-4C18-AB23-73243397A5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80" y="2361"/>
                <a:ext cx="237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 baseline="0">
                    <a:solidFill>
                      <a:srgbClr val="000000"/>
                    </a:solidFill>
                  </a:rPr>
                  <a:t>C</a:t>
                </a:r>
              </a:p>
            </p:txBody>
          </p:sp>
          <p:sp>
            <p:nvSpPr>
              <p:cNvPr id="7185" name="Text Box 19">
                <a:extLst>
                  <a:ext uri="{FF2B5EF4-FFF2-40B4-BE49-F238E27FC236}">
                    <a16:creationId xmlns:a16="http://schemas.microsoft.com/office/drawing/2014/main" id="{E060D114-B35C-4B1B-9984-E6A5CB43D8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68" y="1746"/>
                <a:ext cx="727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 baseline="0">
                    <a:solidFill>
                      <a:srgbClr val="000000"/>
                    </a:solidFill>
                  </a:rPr>
                  <a:t>5(cm)</a:t>
                </a:r>
              </a:p>
            </p:txBody>
          </p:sp>
          <p:sp>
            <p:nvSpPr>
              <p:cNvPr id="7186" name="Text Box 20">
                <a:extLst>
                  <a:ext uri="{FF2B5EF4-FFF2-40B4-BE49-F238E27FC236}">
                    <a16:creationId xmlns:a16="http://schemas.microsoft.com/office/drawing/2014/main" id="{50C0284F-A74B-42D6-915E-A4E9E111BC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24" y="2448"/>
                <a:ext cx="237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 baseline="0">
                    <a:solidFill>
                      <a:srgbClr val="000000"/>
                    </a:solidFill>
                  </a:rPr>
                  <a:t>B</a:t>
                </a:r>
              </a:p>
            </p:txBody>
          </p:sp>
          <p:sp>
            <p:nvSpPr>
              <p:cNvPr id="7187" name="Text Box 21">
                <a:extLst>
                  <a:ext uri="{FF2B5EF4-FFF2-40B4-BE49-F238E27FC236}">
                    <a16:creationId xmlns:a16="http://schemas.microsoft.com/office/drawing/2014/main" id="{121C3A5A-84C1-411E-B7AE-FEA21F8BA54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24" y="960"/>
                <a:ext cx="246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 baseline="0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7188" name="Text Box 23">
                <a:extLst>
                  <a:ext uri="{FF2B5EF4-FFF2-40B4-BE49-F238E27FC236}">
                    <a16:creationId xmlns:a16="http://schemas.microsoft.com/office/drawing/2014/main" id="{E257687D-88C0-4E20-BC8E-3952B51D36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18" y="1032"/>
                <a:ext cx="246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aseline="30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 baseline="0">
                    <a:solidFill>
                      <a:srgbClr val="000000"/>
                    </a:solidFill>
                  </a:rPr>
                  <a:t>D</a:t>
                </a:r>
              </a:p>
            </p:txBody>
          </p:sp>
        </p:grpSp>
        <p:sp>
          <p:nvSpPr>
            <p:cNvPr id="7182" name="Text Box 41">
              <a:extLst>
                <a:ext uri="{FF2B5EF4-FFF2-40B4-BE49-F238E27FC236}">
                  <a16:creationId xmlns:a16="http://schemas.microsoft.com/office/drawing/2014/main" id="{9D5BE9CD-623E-4495-AC69-03415FC38D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2474"/>
              <a:ext cx="62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dirty="0">
                  <a:solidFill>
                    <a:srgbClr val="000000"/>
                  </a:solidFill>
                </a:rPr>
                <a:t>x (cm)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8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8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8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8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158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58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1000"/>
                                        <p:tgtEl>
                                          <p:spTgt spid="15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8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8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8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6" dur="500"/>
                                        <p:tgtEl>
                                          <p:spTgt spid="158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8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8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8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58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3" dur="500"/>
                                        <p:tgtEl>
                                          <p:spTgt spid="158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6" dur="500"/>
                                        <p:tgtEl>
                                          <p:spTgt spid="158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58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30" grpId="0"/>
      <p:bldP spid="158756" grpId="0"/>
      <p:bldP spid="158751" grpId="0"/>
      <p:bldP spid="158759" grpId="0" animBg="1"/>
      <p:bldP spid="15876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 descr="5%">
            <a:extLst>
              <a:ext uri="{FF2B5EF4-FFF2-40B4-BE49-F238E27FC236}">
                <a16:creationId xmlns:a16="http://schemas.microsoft.com/office/drawing/2014/main" id="{7DF24316-F60C-4C10-8B92-E19F95414B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6400800" cy="1143000"/>
          </a:xfrm>
          <a:pattFill prst="pct5">
            <a:fgClr>
              <a:schemeClr val="accent1"/>
            </a:fgClr>
            <a:bgClr>
              <a:srgbClr val="FFCC00"/>
            </a:bgClr>
          </a:pattFill>
        </p:spPr>
        <p:txBody>
          <a:bodyPr/>
          <a:lstStyle/>
          <a:p>
            <a:pPr eaLnBrk="1" hangingPunct="1"/>
            <a:r>
              <a:rPr lang="en-US" altLang="en-US" sz="3600" dirty="0"/>
              <a:t>1. CĂN THỨC BẬC HAI</a:t>
            </a:r>
          </a:p>
        </p:txBody>
      </p:sp>
      <p:sp>
        <p:nvSpPr>
          <p:cNvPr id="164867" name="Rectangle 3">
            <a:extLst>
              <a:ext uri="{FF2B5EF4-FFF2-40B4-BE49-F238E27FC236}">
                <a16:creationId xmlns:a16="http://schemas.microsoft.com/office/drawing/2014/main" id="{9E13DE85-4DE2-4B7B-8F66-9B9B4F65F00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79394" y="1600200"/>
            <a:ext cx="11452194" cy="2662392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Người</a:t>
            </a:r>
            <a:r>
              <a:rPr lang="en-US" altLang="en-US" dirty="0"/>
              <a:t> ta </a:t>
            </a:r>
            <a:r>
              <a:rPr lang="en-US" altLang="en-US" dirty="0" err="1"/>
              <a:t>gọi</a:t>
            </a:r>
            <a:r>
              <a:rPr lang="en-US" altLang="en-US" dirty="0"/>
              <a:t>                </a:t>
            </a:r>
            <a:r>
              <a:rPr lang="en-US" altLang="en-US" dirty="0" err="1"/>
              <a:t>là</a:t>
            </a:r>
            <a:r>
              <a:rPr lang="en-US" altLang="en-US" dirty="0"/>
              <a:t> </a:t>
            </a:r>
            <a:r>
              <a:rPr lang="en-US" altLang="en-US" dirty="0" err="1"/>
              <a:t>căn</a:t>
            </a:r>
            <a:r>
              <a:rPr lang="en-US" altLang="en-US" dirty="0"/>
              <a:t> </a:t>
            </a:r>
            <a:r>
              <a:rPr lang="en-US" altLang="en-US" dirty="0" err="1"/>
              <a:t>thức</a:t>
            </a:r>
            <a:r>
              <a:rPr lang="en-US" altLang="en-US" dirty="0"/>
              <a:t> </a:t>
            </a:r>
            <a:r>
              <a:rPr lang="en-US" altLang="en-US" dirty="0" err="1"/>
              <a:t>bậc</a:t>
            </a:r>
            <a:r>
              <a:rPr lang="en-US" altLang="en-US" dirty="0"/>
              <a:t> </a:t>
            </a:r>
            <a:r>
              <a:rPr lang="en-US" altLang="en-US" dirty="0" err="1"/>
              <a:t>hai</a:t>
            </a:r>
            <a:r>
              <a:rPr lang="en-US" altLang="en-US" dirty="0"/>
              <a:t> </a:t>
            </a:r>
            <a:r>
              <a:rPr lang="en-US" altLang="en-US" dirty="0" err="1"/>
              <a:t>của</a:t>
            </a:r>
            <a:r>
              <a:rPr lang="en-US" altLang="en-US" dirty="0"/>
              <a:t>   </a:t>
            </a:r>
            <a:r>
              <a:rPr lang="en-US" altLang="en-US" b="1" dirty="0"/>
              <a:t>25 - x</a:t>
            </a:r>
            <a:r>
              <a:rPr lang="en-US" altLang="en-US" b="1" baseline="30000" dirty="0"/>
              <a:t>2</a:t>
            </a:r>
            <a:r>
              <a:rPr lang="en-US" altLang="en-US" dirty="0"/>
              <a:t>, </a:t>
            </a:r>
            <a:r>
              <a:rPr lang="en-US" altLang="en-US" dirty="0" err="1"/>
              <a:t>còn</a:t>
            </a:r>
            <a:r>
              <a:rPr lang="en-US" altLang="en-US" b="1" dirty="0"/>
              <a:t> 25 - x</a:t>
            </a:r>
            <a:r>
              <a:rPr lang="en-US" altLang="en-US" b="1" baseline="30000" dirty="0"/>
              <a:t>2 </a:t>
            </a:r>
            <a:r>
              <a:rPr lang="en-US" altLang="en-US" b="1" dirty="0"/>
              <a:t> </a:t>
            </a:r>
            <a:r>
              <a:rPr lang="en-US" altLang="en-US" dirty="0" err="1"/>
              <a:t>là</a:t>
            </a:r>
            <a:r>
              <a:rPr lang="en-US" altLang="en-US" dirty="0"/>
              <a:t> </a:t>
            </a:r>
            <a:r>
              <a:rPr lang="en-US" altLang="en-US" dirty="0" err="1"/>
              <a:t>biểu</a:t>
            </a:r>
            <a:r>
              <a:rPr lang="en-US" altLang="en-US" dirty="0"/>
              <a:t> </a:t>
            </a:r>
            <a:r>
              <a:rPr lang="en-US" altLang="en-US" dirty="0" err="1"/>
              <a:t>thức</a:t>
            </a:r>
            <a:r>
              <a:rPr lang="en-US" altLang="en-US" dirty="0"/>
              <a:t> </a:t>
            </a:r>
            <a:r>
              <a:rPr lang="en-US" altLang="en-US" dirty="0" err="1"/>
              <a:t>lấy</a:t>
            </a:r>
            <a:r>
              <a:rPr lang="en-US" altLang="en-US" dirty="0"/>
              <a:t> </a:t>
            </a:r>
            <a:r>
              <a:rPr lang="en-US" altLang="en-US" dirty="0" err="1"/>
              <a:t>căn</a:t>
            </a:r>
            <a:r>
              <a:rPr lang="en-US" altLang="en-US" dirty="0"/>
              <a:t> hay </a:t>
            </a:r>
            <a:r>
              <a:rPr lang="en-US" altLang="en-US" dirty="0" err="1"/>
              <a:t>biểu</a:t>
            </a:r>
            <a:r>
              <a:rPr lang="en-US" altLang="en-US" dirty="0"/>
              <a:t> </a:t>
            </a:r>
            <a:r>
              <a:rPr lang="en-US" altLang="en-US" dirty="0" err="1"/>
              <a:t>thức</a:t>
            </a:r>
            <a:r>
              <a:rPr lang="en-US" altLang="en-US" dirty="0"/>
              <a:t> </a:t>
            </a:r>
            <a:r>
              <a:rPr lang="en-US" altLang="en-US" dirty="0" err="1"/>
              <a:t>dưới</a:t>
            </a:r>
            <a:r>
              <a:rPr lang="en-US" altLang="en-US" dirty="0"/>
              <a:t> </a:t>
            </a:r>
            <a:r>
              <a:rPr lang="en-US" altLang="en-US" dirty="0" err="1"/>
              <a:t>dấu</a:t>
            </a:r>
            <a:r>
              <a:rPr lang="en-US" altLang="en-US" dirty="0"/>
              <a:t> </a:t>
            </a:r>
            <a:r>
              <a:rPr lang="en-US" altLang="en-US" dirty="0" err="1"/>
              <a:t>căn</a:t>
            </a:r>
            <a:r>
              <a:rPr lang="en-US" altLang="en-US" dirty="0"/>
              <a:t>.</a:t>
            </a:r>
          </a:p>
          <a:p>
            <a:pPr eaLnBrk="1" hangingPunct="1"/>
            <a:r>
              <a:rPr lang="en-US" altLang="en-US" u="sng" dirty="0" err="1">
                <a:solidFill>
                  <a:srgbClr val="FF0000"/>
                </a:solidFill>
              </a:rPr>
              <a:t>Tổng</a:t>
            </a:r>
            <a:r>
              <a:rPr lang="en-US" altLang="en-US" u="sng" dirty="0">
                <a:solidFill>
                  <a:srgbClr val="FF0000"/>
                </a:solidFill>
              </a:rPr>
              <a:t> </a:t>
            </a:r>
            <a:r>
              <a:rPr lang="en-US" altLang="en-US" u="sng" dirty="0" err="1">
                <a:solidFill>
                  <a:srgbClr val="FF0000"/>
                </a:solidFill>
              </a:rPr>
              <a:t>quát</a:t>
            </a:r>
            <a:r>
              <a:rPr lang="en-US" altLang="en-US" dirty="0">
                <a:solidFill>
                  <a:srgbClr val="000099"/>
                </a:solidFill>
              </a:rPr>
              <a:t>: </a:t>
            </a:r>
            <a:r>
              <a:rPr lang="en-US" altLang="en-US" dirty="0" err="1">
                <a:solidFill>
                  <a:srgbClr val="000099"/>
                </a:solidFill>
              </a:rPr>
              <a:t>Với</a:t>
            </a:r>
            <a:r>
              <a:rPr lang="en-US" altLang="en-US" dirty="0">
                <a:solidFill>
                  <a:srgbClr val="000099"/>
                </a:solidFill>
              </a:rPr>
              <a:t> A </a:t>
            </a:r>
            <a:r>
              <a:rPr lang="en-US" altLang="en-US" dirty="0" err="1">
                <a:solidFill>
                  <a:srgbClr val="000099"/>
                </a:solidFill>
              </a:rPr>
              <a:t>là</a:t>
            </a:r>
            <a:r>
              <a:rPr lang="en-US" altLang="en-US" dirty="0">
                <a:solidFill>
                  <a:srgbClr val="000099"/>
                </a:solidFill>
              </a:rPr>
              <a:t> </a:t>
            </a:r>
            <a:r>
              <a:rPr lang="en-US" altLang="en-US" dirty="0" err="1">
                <a:solidFill>
                  <a:srgbClr val="000099"/>
                </a:solidFill>
              </a:rPr>
              <a:t>một</a:t>
            </a:r>
            <a:r>
              <a:rPr lang="en-US" altLang="en-US" dirty="0">
                <a:solidFill>
                  <a:srgbClr val="000099"/>
                </a:solidFill>
              </a:rPr>
              <a:t> </a:t>
            </a:r>
            <a:r>
              <a:rPr lang="en-US" altLang="en-US" dirty="0" err="1">
                <a:solidFill>
                  <a:srgbClr val="000099"/>
                </a:solidFill>
              </a:rPr>
              <a:t>biểu</a:t>
            </a:r>
            <a:r>
              <a:rPr lang="en-US" altLang="en-US" dirty="0">
                <a:solidFill>
                  <a:srgbClr val="000099"/>
                </a:solidFill>
              </a:rPr>
              <a:t> </a:t>
            </a:r>
            <a:r>
              <a:rPr lang="en-US" altLang="en-US" dirty="0" err="1">
                <a:solidFill>
                  <a:srgbClr val="000099"/>
                </a:solidFill>
              </a:rPr>
              <a:t>thức</a:t>
            </a:r>
            <a:r>
              <a:rPr lang="en-US" altLang="en-US" dirty="0">
                <a:solidFill>
                  <a:srgbClr val="000099"/>
                </a:solidFill>
              </a:rPr>
              <a:t> </a:t>
            </a:r>
            <a:r>
              <a:rPr lang="en-US" altLang="en-US" dirty="0" err="1">
                <a:solidFill>
                  <a:srgbClr val="000099"/>
                </a:solidFill>
              </a:rPr>
              <a:t>đại</a:t>
            </a:r>
            <a:r>
              <a:rPr lang="en-US" altLang="en-US" dirty="0">
                <a:solidFill>
                  <a:srgbClr val="000099"/>
                </a:solidFill>
              </a:rPr>
              <a:t> </a:t>
            </a:r>
            <a:r>
              <a:rPr lang="en-US" altLang="en-US" dirty="0" err="1">
                <a:solidFill>
                  <a:srgbClr val="000099"/>
                </a:solidFill>
              </a:rPr>
              <a:t>số,người</a:t>
            </a:r>
            <a:r>
              <a:rPr lang="en-US" altLang="en-US" dirty="0">
                <a:solidFill>
                  <a:srgbClr val="000099"/>
                </a:solidFill>
              </a:rPr>
              <a:t> ta </a:t>
            </a:r>
            <a:r>
              <a:rPr lang="en-US" altLang="en-US" dirty="0" err="1">
                <a:solidFill>
                  <a:srgbClr val="000099"/>
                </a:solidFill>
              </a:rPr>
              <a:t>gọi</a:t>
            </a:r>
            <a:r>
              <a:rPr lang="en-US" altLang="en-US" dirty="0">
                <a:solidFill>
                  <a:srgbClr val="000099"/>
                </a:solidFill>
              </a:rPr>
              <a:t>        </a:t>
            </a:r>
            <a:r>
              <a:rPr lang="en-US" altLang="en-US" dirty="0" err="1">
                <a:solidFill>
                  <a:srgbClr val="000099"/>
                </a:solidFill>
              </a:rPr>
              <a:t>là</a:t>
            </a:r>
            <a:r>
              <a:rPr lang="en-US" altLang="en-US" dirty="0">
                <a:solidFill>
                  <a:srgbClr val="000099"/>
                </a:solidFill>
              </a:rPr>
              <a:t> </a:t>
            </a:r>
            <a:r>
              <a:rPr lang="en-US" altLang="en-US" b="1" dirty="0" err="1">
                <a:solidFill>
                  <a:schemeClr val="tx2"/>
                </a:solidFill>
              </a:rPr>
              <a:t>căn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  <a:r>
              <a:rPr lang="en-US" altLang="en-US" b="1" dirty="0" err="1">
                <a:solidFill>
                  <a:schemeClr val="tx2"/>
                </a:solidFill>
              </a:rPr>
              <a:t>thức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  <a:r>
              <a:rPr lang="en-US" altLang="en-US" b="1" dirty="0" err="1">
                <a:solidFill>
                  <a:schemeClr val="tx2"/>
                </a:solidFill>
              </a:rPr>
              <a:t>bậc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  <a:r>
              <a:rPr lang="en-US" altLang="en-US" b="1" dirty="0" err="1">
                <a:solidFill>
                  <a:schemeClr val="tx2"/>
                </a:solidFill>
              </a:rPr>
              <a:t>hai</a:t>
            </a:r>
            <a:r>
              <a:rPr lang="en-US" altLang="en-US" dirty="0">
                <a:solidFill>
                  <a:schemeClr val="hlink"/>
                </a:solidFill>
              </a:rPr>
              <a:t> </a:t>
            </a:r>
            <a:r>
              <a:rPr lang="en-US" altLang="en-US" dirty="0" err="1">
                <a:solidFill>
                  <a:srgbClr val="000099"/>
                </a:solidFill>
              </a:rPr>
              <a:t>của</a:t>
            </a:r>
            <a:r>
              <a:rPr lang="en-US" altLang="en-US" dirty="0">
                <a:solidFill>
                  <a:srgbClr val="000099"/>
                </a:solidFill>
              </a:rPr>
              <a:t> A, </a:t>
            </a:r>
            <a:r>
              <a:rPr lang="en-US" altLang="en-US" dirty="0" err="1">
                <a:solidFill>
                  <a:srgbClr val="000099"/>
                </a:solidFill>
              </a:rPr>
              <a:t>còn</a:t>
            </a:r>
            <a:r>
              <a:rPr lang="en-US" altLang="en-US" dirty="0">
                <a:solidFill>
                  <a:srgbClr val="000099"/>
                </a:solidFill>
              </a:rPr>
              <a:t> A </a:t>
            </a:r>
            <a:r>
              <a:rPr lang="en-US" altLang="en-US" dirty="0" err="1">
                <a:solidFill>
                  <a:srgbClr val="000099"/>
                </a:solidFill>
              </a:rPr>
              <a:t>được</a:t>
            </a:r>
            <a:r>
              <a:rPr lang="en-US" altLang="en-US" dirty="0">
                <a:solidFill>
                  <a:srgbClr val="000099"/>
                </a:solidFill>
              </a:rPr>
              <a:t> </a:t>
            </a:r>
            <a:r>
              <a:rPr lang="en-US" altLang="en-US" dirty="0" err="1">
                <a:solidFill>
                  <a:srgbClr val="000099"/>
                </a:solidFill>
              </a:rPr>
              <a:t>gọi</a:t>
            </a:r>
            <a:r>
              <a:rPr lang="en-US" altLang="en-US" dirty="0">
                <a:solidFill>
                  <a:srgbClr val="000099"/>
                </a:solidFill>
              </a:rPr>
              <a:t> </a:t>
            </a:r>
            <a:r>
              <a:rPr lang="en-US" altLang="en-US" dirty="0" err="1">
                <a:solidFill>
                  <a:srgbClr val="000099"/>
                </a:solidFill>
              </a:rPr>
              <a:t>là</a:t>
            </a:r>
            <a:r>
              <a:rPr lang="en-US" altLang="en-US" dirty="0">
                <a:solidFill>
                  <a:srgbClr val="000099"/>
                </a:solidFill>
              </a:rPr>
              <a:t> </a:t>
            </a:r>
            <a:r>
              <a:rPr lang="en-US" altLang="en-US" dirty="0" err="1">
                <a:solidFill>
                  <a:srgbClr val="000099"/>
                </a:solidFill>
              </a:rPr>
              <a:t>biểu</a:t>
            </a:r>
            <a:r>
              <a:rPr lang="en-US" altLang="en-US" dirty="0">
                <a:solidFill>
                  <a:srgbClr val="000099"/>
                </a:solidFill>
              </a:rPr>
              <a:t> </a:t>
            </a:r>
            <a:r>
              <a:rPr lang="en-US" altLang="en-US" dirty="0" err="1">
                <a:solidFill>
                  <a:srgbClr val="000099"/>
                </a:solidFill>
              </a:rPr>
              <a:t>thức</a:t>
            </a:r>
            <a:r>
              <a:rPr lang="en-US" altLang="en-US" dirty="0">
                <a:solidFill>
                  <a:srgbClr val="000099"/>
                </a:solidFill>
              </a:rPr>
              <a:t> </a:t>
            </a:r>
            <a:r>
              <a:rPr lang="en-US" altLang="en-US" dirty="0" err="1">
                <a:solidFill>
                  <a:srgbClr val="000099"/>
                </a:solidFill>
              </a:rPr>
              <a:t>lấy</a:t>
            </a:r>
            <a:r>
              <a:rPr lang="en-US" altLang="en-US" dirty="0">
                <a:solidFill>
                  <a:srgbClr val="000099"/>
                </a:solidFill>
              </a:rPr>
              <a:t> </a:t>
            </a:r>
            <a:r>
              <a:rPr lang="en-US" altLang="en-US" dirty="0" err="1">
                <a:solidFill>
                  <a:srgbClr val="000099"/>
                </a:solidFill>
              </a:rPr>
              <a:t>căn</a:t>
            </a:r>
            <a:r>
              <a:rPr lang="en-US" altLang="en-US" dirty="0">
                <a:solidFill>
                  <a:srgbClr val="000099"/>
                </a:solidFill>
              </a:rPr>
              <a:t> hay </a:t>
            </a:r>
            <a:r>
              <a:rPr lang="en-US" altLang="en-US" dirty="0" err="1">
                <a:solidFill>
                  <a:srgbClr val="000099"/>
                </a:solidFill>
              </a:rPr>
              <a:t>biểu</a:t>
            </a:r>
            <a:r>
              <a:rPr lang="en-US" altLang="en-US" dirty="0">
                <a:solidFill>
                  <a:srgbClr val="000099"/>
                </a:solidFill>
              </a:rPr>
              <a:t> </a:t>
            </a:r>
            <a:r>
              <a:rPr lang="en-US" altLang="en-US" dirty="0" err="1">
                <a:solidFill>
                  <a:srgbClr val="000099"/>
                </a:solidFill>
              </a:rPr>
              <a:t>thức</a:t>
            </a:r>
            <a:r>
              <a:rPr lang="en-US" altLang="en-US" dirty="0">
                <a:solidFill>
                  <a:srgbClr val="000099"/>
                </a:solidFill>
              </a:rPr>
              <a:t> </a:t>
            </a:r>
            <a:r>
              <a:rPr lang="en-US" altLang="en-US" dirty="0" err="1">
                <a:solidFill>
                  <a:srgbClr val="000099"/>
                </a:solidFill>
              </a:rPr>
              <a:t>dưới</a:t>
            </a:r>
            <a:r>
              <a:rPr lang="en-US" altLang="en-US" dirty="0">
                <a:solidFill>
                  <a:srgbClr val="000099"/>
                </a:solidFill>
              </a:rPr>
              <a:t> </a:t>
            </a:r>
            <a:r>
              <a:rPr lang="en-US" altLang="en-US" dirty="0" err="1">
                <a:solidFill>
                  <a:srgbClr val="000099"/>
                </a:solidFill>
              </a:rPr>
              <a:t>dấu</a:t>
            </a:r>
            <a:r>
              <a:rPr lang="en-US" altLang="en-US" dirty="0">
                <a:solidFill>
                  <a:srgbClr val="000099"/>
                </a:solidFill>
              </a:rPr>
              <a:t> </a:t>
            </a:r>
            <a:r>
              <a:rPr lang="en-US" altLang="en-US" dirty="0" err="1">
                <a:solidFill>
                  <a:srgbClr val="000099"/>
                </a:solidFill>
              </a:rPr>
              <a:t>căn</a:t>
            </a:r>
            <a:r>
              <a:rPr lang="en-US" altLang="en-US" dirty="0">
                <a:solidFill>
                  <a:srgbClr val="000099"/>
                </a:solidFill>
              </a:rPr>
              <a:t>.</a:t>
            </a:r>
          </a:p>
        </p:txBody>
      </p:sp>
      <p:graphicFrame>
        <p:nvGraphicFramePr>
          <p:cNvPr id="164870" name="Object 6">
            <a:extLst>
              <a:ext uri="{FF2B5EF4-FFF2-40B4-BE49-F238E27FC236}">
                <a16:creationId xmlns:a16="http://schemas.microsoft.com/office/drawing/2014/main" id="{FE47A330-1A81-473D-951B-2BCC6BD8484D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273648688"/>
              </p:ext>
            </p:extLst>
          </p:nvPr>
        </p:nvGraphicFramePr>
        <p:xfrm>
          <a:off x="3175000" y="1585559"/>
          <a:ext cx="12954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1" name="Equation" r:id="rId3" imgW="609336" imgH="253890" progId="Equation.3">
                  <p:embed/>
                </p:oleObj>
              </mc:Choice>
              <mc:Fallback>
                <p:oleObj name="Equation" r:id="rId3" imgW="609336" imgH="253890" progId="Equation.3">
                  <p:embed/>
                  <p:pic>
                    <p:nvPicPr>
                      <p:cNvPr id="164870" name="Object 6">
                        <a:extLst>
                          <a:ext uri="{FF2B5EF4-FFF2-40B4-BE49-F238E27FC236}">
                            <a16:creationId xmlns:a16="http://schemas.microsoft.com/office/drawing/2014/main" id="{FE47A330-1A81-473D-951B-2BCC6BD848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1585559"/>
                        <a:ext cx="1295400" cy="544513"/>
                      </a:xfrm>
                      <a:prstGeom prst="rect">
                        <a:avLst/>
                      </a:prstGeom>
                      <a:solidFill>
                        <a:srgbClr val="FFE73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69" name="Text Box 5">
            <a:extLst>
              <a:ext uri="{FF2B5EF4-FFF2-40B4-BE49-F238E27FC236}">
                <a16:creationId xmlns:a16="http://schemas.microsoft.com/office/drawing/2014/main" id="{9C0F66DB-6E8C-4D6F-8E3B-A9C6906BF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3425" y="4460120"/>
            <a:ext cx="46942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aseline="0" dirty="0" err="1">
                <a:solidFill>
                  <a:srgbClr val="000000"/>
                </a:solidFill>
              </a:rPr>
              <a:t>chỉ</a:t>
            </a:r>
            <a:r>
              <a:rPr lang="en-US" altLang="en-US" sz="3200" baseline="0" dirty="0">
                <a:solidFill>
                  <a:srgbClr val="000000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</a:rPr>
              <a:t>xác</a:t>
            </a:r>
            <a:r>
              <a:rPr lang="en-US" altLang="en-US" sz="3200" baseline="0" dirty="0">
                <a:solidFill>
                  <a:srgbClr val="000000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</a:rPr>
              <a:t>định</a:t>
            </a:r>
            <a:r>
              <a:rPr lang="en-US" altLang="en-US" sz="3200" baseline="0" dirty="0">
                <a:solidFill>
                  <a:srgbClr val="000000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</a:rPr>
              <a:t>được</a:t>
            </a:r>
            <a:r>
              <a:rPr lang="en-US" altLang="en-US" sz="3200" baseline="0" dirty="0">
                <a:solidFill>
                  <a:srgbClr val="000000"/>
                </a:solidFill>
              </a:rPr>
              <a:t> </a:t>
            </a:r>
            <a:r>
              <a:rPr lang="en-US" altLang="en-US" sz="3200" baseline="0" dirty="0" err="1">
                <a:solidFill>
                  <a:srgbClr val="000000"/>
                </a:solidFill>
              </a:rPr>
              <a:t>nếu</a:t>
            </a:r>
            <a:r>
              <a:rPr lang="en-US" altLang="en-US" sz="3200" baseline="0" dirty="0">
                <a:solidFill>
                  <a:srgbClr val="000000"/>
                </a:solidFill>
              </a:rPr>
              <a:t> a </a:t>
            </a:r>
            <a:r>
              <a:rPr lang="en-US" altLang="en-US" sz="3200" baseline="0" dirty="0">
                <a:solidFill>
                  <a:srgbClr val="000000"/>
                </a:solidFill>
                <a:cs typeface="Times New Roman" panose="02020603050405020304" pitchFamily="18" charset="0"/>
              </a:rPr>
              <a:t>≥ 0</a:t>
            </a:r>
          </a:p>
        </p:txBody>
      </p:sp>
      <p:graphicFrame>
        <p:nvGraphicFramePr>
          <p:cNvPr id="164872" name="Object 8">
            <a:extLst>
              <a:ext uri="{FF2B5EF4-FFF2-40B4-BE49-F238E27FC236}">
                <a16:creationId xmlns:a16="http://schemas.microsoft.com/office/drawing/2014/main" id="{EE1BF9D4-79B7-493D-AE91-CE715FF14C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5020370"/>
              </p:ext>
            </p:extLst>
          </p:nvPr>
        </p:nvGraphicFramePr>
        <p:xfrm>
          <a:off x="1611713" y="5252922"/>
          <a:ext cx="614363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2" name="Equation" r:id="rId5" imgW="266353" imgH="215619" progId="Equation.3">
                  <p:embed/>
                </p:oleObj>
              </mc:Choice>
              <mc:Fallback>
                <p:oleObj name="Equation" r:id="rId5" imgW="266353" imgH="215619" progId="Equation.3">
                  <p:embed/>
                  <p:pic>
                    <p:nvPicPr>
                      <p:cNvPr id="164872" name="Object 8">
                        <a:extLst>
                          <a:ext uri="{FF2B5EF4-FFF2-40B4-BE49-F238E27FC236}">
                            <a16:creationId xmlns:a16="http://schemas.microsoft.com/office/drawing/2014/main" id="{EE1BF9D4-79B7-493D-AE91-CE715FF14C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1713" y="5252922"/>
                        <a:ext cx="614363" cy="496888"/>
                      </a:xfrm>
                      <a:prstGeom prst="rect">
                        <a:avLst/>
                      </a:prstGeom>
                      <a:solidFill>
                        <a:srgbClr val="FFE73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73" name="Text Box 9">
            <a:extLst>
              <a:ext uri="{FF2B5EF4-FFF2-40B4-BE49-F238E27FC236}">
                <a16:creationId xmlns:a16="http://schemas.microsoft.com/office/drawing/2014/main" id="{8ED1E765-D9E9-4A04-95D8-848EB1439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9648" y="5178426"/>
            <a:ext cx="7315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aseline="0" dirty="0" err="1">
                <a:solidFill>
                  <a:srgbClr val="000000"/>
                </a:solidFill>
              </a:rPr>
              <a:t>Là</a:t>
            </a:r>
            <a:r>
              <a:rPr lang="en-US" altLang="en-US" sz="2800" baseline="0" dirty="0">
                <a:solidFill>
                  <a:srgbClr val="000000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căn</a:t>
            </a:r>
            <a:r>
              <a:rPr lang="en-US" altLang="en-US" sz="2800" baseline="0" dirty="0">
                <a:solidFill>
                  <a:srgbClr val="000000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thức</a:t>
            </a:r>
            <a:r>
              <a:rPr lang="en-US" altLang="en-US" sz="2800" baseline="0" dirty="0">
                <a:solidFill>
                  <a:srgbClr val="000000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bậc</a:t>
            </a:r>
            <a:r>
              <a:rPr lang="en-US" altLang="en-US" sz="2800" baseline="0" dirty="0">
                <a:solidFill>
                  <a:srgbClr val="000000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hai</a:t>
            </a:r>
            <a:r>
              <a:rPr lang="en-US" altLang="en-US" sz="2800" baseline="0" dirty="0">
                <a:solidFill>
                  <a:srgbClr val="000000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của</a:t>
            </a:r>
            <a:r>
              <a:rPr lang="en-US" altLang="en-US" sz="2800" baseline="0" dirty="0">
                <a:solidFill>
                  <a:srgbClr val="000000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A,vậy</a:t>
            </a:r>
            <a:r>
              <a:rPr lang="en-US" altLang="en-US" sz="2800" baseline="0" dirty="0">
                <a:solidFill>
                  <a:srgbClr val="000000"/>
                </a:solidFill>
              </a:rPr>
              <a:t>       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xác</a:t>
            </a:r>
            <a:r>
              <a:rPr lang="en-US" altLang="en-US" sz="2800" baseline="0" dirty="0">
                <a:solidFill>
                  <a:srgbClr val="000000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định</a:t>
            </a:r>
            <a:r>
              <a:rPr lang="en-US" altLang="en-US" sz="2800" baseline="0" dirty="0">
                <a:solidFill>
                  <a:srgbClr val="000000"/>
                </a:solidFill>
              </a:rPr>
              <a:t> (hay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có</a:t>
            </a:r>
            <a:r>
              <a:rPr lang="en-US" altLang="en-US" sz="2800" baseline="0" dirty="0">
                <a:solidFill>
                  <a:srgbClr val="000000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nghĩa</a:t>
            </a:r>
            <a:r>
              <a:rPr lang="en-US" altLang="en-US" sz="2800" baseline="0" dirty="0">
                <a:solidFill>
                  <a:srgbClr val="000000"/>
                </a:solidFill>
              </a:rPr>
              <a:t> )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khi</a:t>
            </a:r>
            <a:endParaRPr lang="en-US" altLang="en-US" sz="2800" baseline="0" dirty="0">
              <a:solidFill>
                <a:srgbClr val="000000"/>
              </a:solidFill>
            </a:endParaRPr>
          </a:p>
        </p:txBody>
      </p:sp>
      <p:graphicFrame>
        <p:nvGraphicFramePr>
          <p:cNvPr id="164877" name="Object 13">
            <a:extLst>
              <a:ext uri="{FF2B5EF4-FFF2-40B4-BE49-F238E27FC236}">
                <a16:creationId xmlns:a16="http://schemas.microsoft.com/office/drawing/2014/main" id="{F923BAD3-7588-49D6-B3F3-BD31F36634E7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120707717"/>
              </p:ext>
            </p:extLst>
          </p:nvPr>
        </p:nvGraphicFramePr>
        <p:xfrm>
          <a:off x="1549401" y="4550569"/>
          <a:ext cx="5334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Equation" r:id="rId7" imgW="241300" imgH="228600" progId="Equation.3">
                  <p:embed/>
                </p:oleObj>
              </mc:Choice>
              <mc:Fallback>
                <p:oleObj name="Equation" r:id="rId7" imgW="241300" imgH="228600" progId="Equation.3">
                  <p:embed/>
                  <p:pic>
                    <p:nvPicPr>
                      <p:cNvPr id="164877" name="Object 13">
                        <a:extLst>
                          <a:ext uri="{FF2B5EF4-FFF2-40B4-BE49-F238E27FC236}">
                            <a16:creationId xmlns:a16="http://schemas.microsoft.com/office/drawing/2014/main" id="{F923BAD3-7588-49D6-B3F3-BD31F36634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1" y="4550569"/>
                        <a:ext cx="533400" cy="504825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880" name="Object 16">
            <a:extLst>
              <a:ext uri="{FF2B5EF4-FFF2-40B4-BE49-F238E27FC236}">
                <a16:creationId xmlns:a16="http://schemas.microsoft.com/office/drawing/2014/main" id="{763D9174-22C6-4310-843D-57A0EE34E6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5782969"/>
              </p:ext>
            </p:extLst>
          </p:nvPr>
        </p:nvGraphicFramePr>
        <p:xfrm>
          <a:off x="9739022" y="2653583"/>
          <a:ext cx="68580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" name="Equation" r:id="rId9" imgW="266353" imgH="215619" progId="Equation.3">
                  <p:embed/>
                </p:oleObj>
              </mc:Choice>
              <mc:Fallback>
                <p:oleObj name="Equation" r:id="rId9" imgW="266353" imgH="215619" progId="Equation.3">
                  <p:embed/>
                  <p:pic>
                    <p:nvPicPr>
                      <p:cNvPr id="164880" name="Object 16">
                        <a:extLst>
                          <a:ext uri="{FF2B5EF4-FFF2-40B4-BE49-F238E27FC236}">
                            <a16:creationId xmlns:a16="http://schemas.microsoft.com/office/drawing/2014/main" id="{763D9174-22C6-4310-843D-57A0EE34E6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9022" y="2653583"/>
                        <a:ext cx="685800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882" name="Object 18">
            <a:extLst>
              <a:ext uri="{FF2B5EF4-FFF2-40B4-BE49-F238E27FC236}">
                <a16:creationId xmlns:a16="http://schemas.microsoft.com/office/drawing/2014/main" id="{829BD356-1F9C-4168-959E-2B5D6921E3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577804"/>
              </p:ext>
            </p:extLst>
          </p:nvPr>
        </p:nvGraphicFramePr>
        <p:xfrm>
          <a:off x="6786117" y="5154613"/>
          <a:ext cx="614363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Equation" r:id="rId11" imgW="266353" imgH="215619" progId="Equation.3">
                  <p:embed/>
                </p:oleObj>
              </mc:Choice>
              <mc:Fallback>
                <p:oleObj name="Equation" r:id="rId11" imgW="266353" imgH="215619" progId="Equation.3">
                  <p:embed/>
                  <p:pic>
                    <p:nvPicPr>
                      <p:cNvPr id="164882" name="Object 18">
                        <a:extLst>
                          <a:ext uri="{FF2B5EF4-FFF2-40B4-BE49-F238E27FC236}">
                            <a16:creationId xmlns:a16="http://schemas.microsoft.com/office/drawing/2014/main" id="{829BD356-1F9C-4168-959E-2B5D6921E3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6117" y="5154613"/>
                        <a:ext cx="614363" cy="496888"/>
                      </a:xfrm>
                      <a:prstGeom prst="rect">
                        <a:avLst/>
                      </a:prstGeom>
                      <a:solidFill>
                        <a:srgbClr val="FFE73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FC7CDF1E-381C-4EDA-A099-9A26538DBA07}"/>
              </a:ext>
            </a:extLst>
          </p:cNvPr>
          <p:cNvSpPr txBox="1"/>
          <p:nvPr/>
        </p:nvSpPr>
        <p:spPr>
          <a:xfrm>
            <a:off x="4470400" y="5626429"/>
            <a:ext cx="60943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baseline="0" dirty="0">
                <a:solidFill>
                  <a:srgbClr val="000000"/>
                </a:solidFill>
              </a:rPr>
              <a:t>A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lấy</a:t>
            </a:r>
            <a:r>
              <a:rPr lang="en-US" altLang="en-US" sz="2800" baseline="0" dirty="0">
                <a:solidFill>
                  <a:srgbClr val="000000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các</a:t>
            </a:r>
            <a:r>
              <a:rPr lang="en-US" altLang="en-US" sz="2800" baseline="0" dirty="0">
                <a:solidFill>
                  <a:srgbClr val="000000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giá</a:t>
            </a:r>
            <a:r>
              <a:rPr lang="en-US" altLang="en-US" sz="2800" baseline="0" dirty="0">
                <a:solidFill>
                  <a:srgbClr val="000000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trị</a:t>
            </a:r>
            <a:r>
              <a:rPr lang="en-US" altLang="en-US" sz="2800" baseline="0" dirty="0">
                <a:solidFill>
                  <a:srgbClr val="000000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không</a:t>
            </a:r>
            <a:r>
              <a:rPr lang="en-US" altLang="en-US" sz="2800" baseline="0" dirty="0">
                <a:solidFill>
                  <a:srgbClr val="000000"/>
                </a:solidFill>
              </a:rPr>
              <a:t> </a:t>
            </a:r>
            <a:r>
              <a:rPr lang="en-US" altLang="en-US" sz="2800" baseline="0" dirty="0" err="1">
                <a:solidFill>
                  <a:srgbClr val="000000"/>
                </a:solidFill>
              </a:rPr>
              <a:t>âm</a:t>
            </a:r>
            <a:r>
              <a:rPr lang="en-US" altLang="en-US" sz="2800" baseline="0" dirty="0">
                <a:solidFill>
                  <a:srgbClr val="000000"/>
                </a:solidFill>
              </a:rPr>
              <a:t>.</a:t>
            </a:r>
            <a:endParaRPr lang="en-US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2B0208-98C7-45F5-B84D-D9D05ABA7F2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393200" y="3603046"/>
            <a:ext cx="2633700" cy="31031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64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2000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2000"/>
                                        <p:tgtEl>
                                          <p:spTgt spid="164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1000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64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164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164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64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64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6" grpId="0" animBg="1"/>
      <p:bldP spid="164869" grpId="0"/>
      <p:bldP spid="164873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 descr="5%">
            <a:extLst>
              <a:ext uri="{FF2B5EF4-FFF2-40B4-BE49-F238E27FC236}">
                <a16:creationId xmlns:a16="http://schemas.microsoft.com/office/drawing/2014/main" id="{7DF24316-F60C-4C10-8B92-E19F95414B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4291" y="118720"/>
            <a:ext cx="6400800" cy="1143000"/>
          </a:xfrm>
          <a:pattFill prst="pct5">
            <a:fgClr>
              <a:schemeClr val="accent1"/>
            </a:fgClr>
            <a:bgClr>
              <a:srgbClr val="FFCC00"/>
            </a:bgClr>
          </a:pattFill>
        </p:spPr>
        <p:txBody>
          <a:bodyPr/>
          <a:lstStyle/>
          <a:p>
            <a:pPr eaLnBrk="1" hangingPunct="1"/>
            <a:r>
              <a:rPr lang="en-US" altLang="en-US" sz="3600" dirty="0"/>
              <a:t>1. CĂN THỨC BẬC HAI</a:t>
            </a:r>
          </a:p>
        </p:txBody>
      </p:sp>
      <p:sp>
        <p:nvSpPr>
          <p:cNvPr id="164867" name="Rectangle 3">
            <a:extLst>
              <a:ext uri="{FF2B5EF4-FFF2-40B4-BE49-F238E27FC236}">
                <a16:creationId xmlns:a16="http://schemas.microsoft.com/office/drawing/2014/main" id="{9E13DE85-4DE2-4B7B-8F66-9B9B4F65F00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39806" y="1600200"/>
            <a:ext cx="11452194" cy="504825"/>
          </a:xfrm>
        </p:spPr>
        <p:txBody>
          <a:bodyPr/>
          <a:lstStyle/>
          <a:p>
            <a:pPr eaLnBrk="1" hangingPunct="1"/>
            <a:r>
              <a:rPr lang="en-US" altLang="en-US" u="sng" dirty="0" err="1">
                <a:solidFill>
                  <a:srgbClr val="FF0000"/>
                </a:solidFill>
              </a:rPr>
              <a:t>Tổng</a:t>
            </a:r>
            <a:r>
              <a:rPr lang="en-US" altLang="en-US" u="sng" dirty="0">
                <a:solidFill>
                  <a:srgbClr val="FF0000"/>
                </a:solidFill>
              </a:rPr>
              <a:t> </a:t>
            </a:r>
            <a:r>
              <a:rPr lang="en-US" altLang="en-US" u="sng" dirty="0" err="1">
                <a:solidFill>
                  <a:srgbClr val="FF0000"/>
                </a:solidFill>
              </a:rPr>
              <a:t>quát</a:t>
            </a:r>
            <a:r>
              <a:rPr lang="en-US" altLang="en-US" dirty="0">
                <a:solidFill>
                  <a:schemeClr val="hlink"/>
                </a:solidFill>
              </a:rPr>
              <a:t>: SGK/8 </a:t>
            </a:r>
            <a:endParaRPr lang="en-US" altLang="en-US" dirty="0"/>
          </a:p>
        </p:txBody>
      </p:sp>
      <p:graphicFrame>
        <p:nvGraphicFramePr>
          <p:cNvPr id="164875" name="Object 11">
            <a:extLst>
              <a:ext uri="{FF2B5EF4-FFF2-40B4-BE49-F238E27FC236}">
                <a16:creationId xmlns:a16="http://schemas.microsoft.com/office/drawing/2014/main" id="{0680E787-593E-4FF9-A742-C5EE6CDBC2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8182818"/>
              </p:ext>
            </p:extLst>
          </p:nvPr>
        </p:nvGraphicFramePr>
        <p:xfrm>
          <a:off x="1098609" y="2487956"/>
          <a:ext cx="614363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3" imgW="266353" imgH="215619" progId="Equation.3">
                  <p:embed/>
                </p:oleObj>
              </mc:Choice>
              <mc:Fallback>
                <p:oleObj name="Equation" r:id="rId3" imgW="266353" imgH="215619" progId="Equation.3">
                  <p:embed/>
                  <p:pic>
                    <p:nvPicPr>
                      <p:cNvPr id="164875" name="Object 11">
                        <a:extLst>
                          <a:ext uri="{FF2B5EF4-FFF2-40B4-BE49-F238E27FC236}">
                            <a16:creationId xmlns:a16="http://schemas.microsoft.com/office/drawing/2014/main" id="{0680E787-593E-4FF9-A742-C5EE6CDBC2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609" y="2487956"/>
                        <a:ext cx="614363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E73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5">
            <a:extLst>
              <a:ext uri="{FF2B5EF4-FFF2-40B4-BE49-F238E27FC236}">
                <a16:creationId xmlns:a16="http://schemas.microsoft.com/office/drawing/2014/main" id="{58C86BE3-4E22-4CC3-A62F-96ABADA83AC6}"/>
              </a:ext>
            </a:extLst>
          </p:cNvPr>
          <p:cNvGrpSpPr>
            <a:grpSpLocks/>
          </p:cNvGrpSpPr>
          <p:nvPr/>
        </p:nvGrpSpPr>
        <p:grpSpPr bwMode="auto">
          <a:xfrm>
            <a:off x="1712972" y="2443505"/>
            <a:ext cx="4164183" cy="523110"/>
            <a:chOff x="1286" y="3705"/>
            <a:chExt cx="2614" cy="287"/>
          </a:xfrm>
        </p:grpSpPr>
        <p:sp>
          <p:nvSpPr>
            <p:cNvPr id="8206" name="Text Box 10">
              <a:extLst>
                <a:ext uri="{FF2B5EF4-FFF2-40B4-BE49-F238E27FC236}">
                  <a16:creationId xmlns:a16="http://schemas.microsoft.com/office/drawing/2014/main" id="{A7821F57-3716-4D6D-914C-C39BF5F9BE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6" y="3705"/>
              <a:ext cx="1917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aseline="30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aseline="0" dirty="0" err="1">
                  <a:solidFill>
                    <a:srgbClr val="000000"/>
                  </a:solidFill>
                </a:rPr>
                <a:t>xác</a:t>
              </a:r>
              <a:r>
                <a:rPr lang="en-US" altLang="en-US" sz="2800" baseline="0" dirty="0">
                  <a:solidFill>
                    <a:srgbClr val="000000"/>
                  </a:solidFill>
                </a:rPr>
                <a:t> </a:t>
              </a:r>
              <a:r>
                <a:rPr lang="en-US" altLang="en-US" sz="2800" baseline="0" dirty="0" err="1">
                  <a:solidFill>
                    <a:srgbClr val="000000"/>
                  </a:solidFill>
                </a:rPr>
                <a:t>định</a:t>
              </a:r>
              <a:r>
                <a:rPr lang="en-US" altLang="en-US" sz="2800" baseline="0" dirty="0">
                  <a:solidFill>
                    <a:srgbClr val="000000"/>
                  </a:solidFill>
                </a:rPr>
                <a:t> (</a:t>
              </a:r>
              <a:r>
                <a:rPr lang="en-US" altLang="en-US" sz="2800" baseline="0" dirty="0" err="1">
                  <a:solidFill>
                    <a:srgbClr val="000000"/>
                  </a:solidFill>
                </a:rPr>
                <a:t>có</a:t>
              </a:r>
              <a:r>
                <a:rPr lang="en-US" altLang="en-US" sz="2800" baseline="0" dirty="0">
                  <a:solidFill>
                    <a:srgbClr val="000000"/>
                  </a:solidFill>
                </a:rPr>
                <a:t> </a:t>
              </a:r>
              <a:r>
                <a:rPr lang="en-US" altLang="en-US" sz="2800" baseline="0" dirty="0" err="1">
                  <a:solidFill>
                    <a:srgbClr val="000000"/>
                  </a:solidFill>
                </a:rPr>
                <a:t>nghĩa</a:t>
              </a:r>
              <a:r>
                <a:rPr lang="en-US" altLang="en-US" sz="2800" baseline="0" dirty="0">
                  <a:solidFill>
                    <a:srgbClr val="000000"/>
                  </a:solidFill>
                </a:rPr>
                <a:t>) </a:t>
              </a:r>
            </a:p>
          </p:txBody>
        </p:sp>
        <p:graphicFrame>
          <p:nvGraphicFramePr>
            <p:cNvPr id="8200" name="Object 12">
              <a:extLst>
                <a:ext uri="{FF2B5EF4-FFF2-40B4-BE49-F238E27FC236}">
                  <a16:creationId xmlns:a16="http://schemas.microsoft.com/office/drawing/2014/main" id="{FF492A63-C9C2-4311-B8D7-71181B87CDF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052" y="3734"/>
            <a:ext cx="848" cy="2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33" name="Equation" r:id="rId5" imgW="583693" imgH="177646" progId="Equation.3">
                    <p:embed/>
                  </p:oleObj>
                </mc:Choice>
                <mc:Fallback>
                  <p:oleObj name="Equation" r:id="rId5" imgW="583693" imgH="177646" progId="Equation.3">
                    <p:embed/>
                    <p:pic>
                      <p:nvPicPr>
                        <p:cNvPr id="8200" name="Object 12">
                          <a:extLst>
                            <a:ext uri="{FF2B5EF4-FFF2-40B4-BE49-F238E27FC236}">
                              <a16:creationId xmlns:a16="http://schemas.microsoft.com/office/drawing/2014/main" id="{FF492A63-C9C2-4311-B8D7-71181B87CDF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52" y="3734"/>
                          <a:ext cx="848" cy="2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E733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766575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64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164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4" name="Rectangle 6" descr="5%">
            <a:extLst>
              <a:ext uri="{FF2B5EF4-FFF2-40B4-BE49-F238E27FC236}">
                <a16:creationId xmlns:a16="http://schemas.microsoft.com/office/drawing/2014/main" id="{D512B265-B295-4286-9214-15C4812427D4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>
          <a:xfrm>
            <a:off x="2667000" y="228600"/>
            <a:ext cx="6705600" cy="1143000"/>
          </a:xfrm>
          <a:pattFill prst="pct5">
            <a:fgClr>
              <a:schemeClr val="accent1"/>
            </a:fgClr>
            <a:bgClr>
              <a:srgbClr val="FFCC00"/>
            </a:bgClr>
          </a:pattFill>
        </p:spPr>
        <p:txBody>
          <a:bodyPr/>
          <a:lstStyle/>
          <a:p>
            <a:pPr eaLnBrk="1" hangingPunct="1"/>
            <a:r>
              <a:rPr lang="en-US" altLang="en-US"/>
              <a:t>1. CĂN THỨC BẬC HAI</a:t>
            </a:r>
          </a:p>
        </p:txBody>
      </p:sp>
      <p:graphicFrame>
        <p:nvGraphicFramePr>
          <p:cNvPr id="252941" name="Object 13">
            <a:extLst>
              <a:ext uri="{FF2B5EF4-FFF2-40B4-BE49-F238E27FC236}">
                <a16:creationId xmlns:a16="http://schemas.microsoft.com/office/drawing/2014/main" id="{CF4AED1A-08E1-464C-8D87-0A786EF9A8BF}"/>
              </a:ext>
            </a:extLst>
          </p:cNvPr>
          <p:cNvGraphicFramePr>
            <a:graphicFrameLocks noGrp="1" noChangeAspect="1"/>
          </p:cNvGraphicFramePr>
          <p:nvPr>
            <p:ph sz="quarter" idx="1"/>
          </p:nvPr>
        </p:nvGraphicFramePr>
        <p:xfrm>
          <a:off x="4724400" y="2362200"/>
          <a:ext cx="1447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8" name="Equation" r:id="rId3" imgW="431425" imgH="177646" progId="Equation.3">
                  <p:embed/>
                </p:oleObj>
              </mc:Choice>
              <mc:Fallback>
                <p:oleObj name="Equation" r:id="rId3" imgW="431425" imgH="177646" progId="Equation.3">
                  <p:embed/>
                  <p:pic>
                    <p:nvPicPr>
                      <p:cNvPr id="252941" name="Object 13">
                        <a:extLst>
                          <a:ext uri="{FF2B5EF4-FFF2-40B4-BE49-F238E27FC236}">
                            <a16:creationId xmlns:a16="http://schemas.microsoft.com/office/drawing/2014/main" id="{CF4AED1A-08E1-464C-8D87-0A786EF9A8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362200"/>
                        <a:ext cx="1447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2943" name="Object 15">
            <a:extLst>
              <a:ext uri="{FF2B5EF4-FFF2-40B4-BE49-F238E27FC236}">
                <a16:creationId xmlns:a16="http://schemas.microsoft.com/office/drawing/2014/main" id="{0EA73AEE-A12C-45B3-9015-FC7DBA4FCE66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8153400" y="2286000"/>
          <a:ext cx="1219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9" name="Equation" r:id="rId5" imgW="355138" imgH="177569" progId="Equation.3">
                  <p:embed/>
                </p:oleObj>
              </mc:Choice>
              <mc:Fallback>
                <p:oleObj name="Equation" r:id="rId5" imgW="355138" imgH="177569" progId="Equation.3">
                  <p:embed/>
                  <p:pic>
                    <p:nvPicPr>
                      <p:cNvPr id="252943" name="Object 15">
                        <a:extLst>
                          <a:ext uri="{FF2B5EF4-FFF2-40B4-BE49-F238E27FC236}">
                            <a16:creationId xmlns:a16="http://schemas.microsoft.com/office/drawing/2014/main" id="{0EA73AEE-A12C-45B3-9015-FC7DBA4FCE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00" y="2286000"/>
                        <a:ext cx="1219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2945" name="Object 17">
            <a:extLst>
              <a:ext uri="{FF2B5EF4-FFF2-40B4-BE49-F238E27FC236}">
                <a16:creationId xmlns:a16="http://schemas.microsoft.com/office/drawing/2014/main" id="{B3686CC0-294F-486E-8BB0-5C345CDD3DC2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1524000" y="2209800"/>
          <a:ext cx="9906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0" name="Equation" r:id="rId7" imgW="304668" imgH="228501" progId="Equation.3">
                  <p:embed/>
                </p:oleObj>
              </mc:Choice>
              <mc:Fallback>
                <p:oleObj name="Equation" r:id="rId7" imgW="304668" imgH="228501" progId="Equation.3">
                  <p:embed/>
                  <p:pic>
                    <p:nvPicPr>
                      <p:cNvPr id="252945" name="Object 17">
                        <a:extLst>
                          <a:ext uri="{FF2B5EF4-FFF2-40B4-BE49-F238E27FC236}">
                            <a16:creationId xmlns:a16="http://schemas.microsoft.com/office/drawing/2014/main" id="{B3686CC0-294F-486E-8BB0-5C345CDD3D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209800"/>
                        <a:ext cx="990600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2936" name="Text Box 8">
            <a:extLst>
              <a:ext uri="{FF2B5EF4-FFF2-40B4-BE49-F238E27FC236}">
                <a16:creationId xmlns:a16="http://schemas.microsoft.com/office/drawing/2014/main" id="{4ED2863B-7F54-4618-A250-B67D27EEEA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1104" y="1743075"/>
            <a:ext cx="973288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aseline="0" dirty="0" err="1">
                <a:solidFill>
                  <a:srgbClr val="000000"/>
                </a:solidFill>
              </a:rPr>
              <a:t>Ví</a:t>
            </a:r>
            <a:r>
              <a:rPr lang="en-US" altLang="en-US" baseline="0" dirty="0">
                <a:solidFill>
                  <a:srgbClr val="000000"/>
                </a:solidFill>
              </a:rPr>
              <a:t> </a:t>
            </a:r>
            <a:r>
              <a:rPr lang="en-US" altLang="en-US" baseline="0" dirty="0" err="1">
                <a:solidFill>
                  <a:srgbClr val="000000"/>
                </a:solidFill>
              </a:rPr>
              <a:t>dụ</a:t>
            </a:r>
            <a:r>
              <a:rPr lang="en-US" altLang="en-US" baseline="0" dirty="0">
                <a:solidFill>
                  <a:srgbClr val="000000"/>
                </a:solidFill>
              </a:rPr>
              <a:t> 1:         </a:t>
            </a:r>
            <a:r>
              <a:rPr lang="en-US" altLang="en-US" baseline="0" dirty="0" err="1">
                <a:solidFill>
                  <a:srgbClr val="000000"/>
                </a:solidFill>
              </a:rPr>
              <a:t>là</a:t>
            </a:r>
            <a:r>
              <a:rPr lang="en-US" altLang="en-US" baseline="0" dirty="0">
                <a:solidFill>
                  <a:srgbClr val="000000"/>
                </a:solidFill>
              </a:rPr>
              <a:t> </a:t>
            </a:r>
            <a:r>
              <a:rPr lang="en-US" altLang="en-US" baseline="0" dirty="0" err="1">
                <a:solidFill>
                  <a:srgbClr val="000000"/>
                </a:solidFill>
              </a:rPr>
              <a:t>căn</a:t>
            </a:r>
            <a:r>
              <a:rPr lang="en-US" altLang="en-US" baseline="0" dirty="0">
                <a:solidFill>
                  <a:srgbClr val="000000"/>
                </a:solidFill>
              </a:rPr>
              <a:t> </a:t>
            </a:r>
            <a:r>
              <a:rPr lang="en-US" altLang="en-US" baseline="0" dirty="0" err="1">
                <a:solidFill>
                  <a:srgbClr val="000000"/>
                </a:solidFill>
              </a:rPr>
              <a:t>bậc</a:t>
            </a:r>
            <a:r>
              <a:rPr lang="en-US" altLang="en-US" baseline="0" dirty="0">
                <a:solidFill>
                  <a:srgbClr val="000000"/>
                </a:solidFill>
              </a:rPr>
              <a:t> </a:t>
            </a:r>
            <a:r>
              <a:rPr lang="en-US" altLang="en-US" baseline="0" dirty="0" err="1">
                <a:solidFill>
                  <a:srgbClr val="000000"/>
                </a:solidFill>
              </a:rPr>
              <a:t>hai</a:t>
            </a:r>
            <a:r>
              <a:rPr lang="en-US" altLang="en-US" baseline="0" dirty="0">
                <a:solidFill>
                  <a:srgbClr val="000000"/>
                </a:solidFill>
              </a:rPr>
              <a:t> </a:t>
            </a:r>
            <a:r>
              <a:rPr lang="en-US" altLang="en-US" baseline="0" dirty="0" err="1">
                <a:solidFill>
                  <a:srgbClr val="000000"/>
                </a:solidFill>
              </a:rPr>
              <a:t>của</a:t>
            </a:r>
            <a:r>
              <a:rPr lang="en-US" altLang="en-US" baseline="0" dirty="0">
                <a:solidFill>
                  <a:srgbClr val="000000"/>
                </a:solidFill>
              </a:rPr>
              <a:t> 3x; 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aseline="0" dirty="0">
                <a:solidFill>
                  <a:srgbClr val="000000"/>
                </a:solidFill>
              </a:rPr>
              <a:t>        </a:t>
            </a:r>
            <a:r>
              <a:rPr lang="en-US" altLang="en-US" baseline="0" dirty="0" err="1">
                <a:solidFill>
                  <a:srgbClr val="000000"/>
                </a:solidFill>
              </a:rPr>
              <a:t>xác</a:t>
            </a:r>
            <a:r>
              <a:rPr lang="en-US" altLang="en-US" baseline="0" dirty="0">
                <a:solidFill>
                  <a:srgbClr val="000000"/>
                </a:solidFill>
              </a:rPr>
              <a:t> </a:t>
            </a:r>
            <a:r>
              <a:rPr lang="en-US" altLang="en-US" baseline="0" dirty="0" err="1">
                <a:solidFill>
                  <a:srgbClr val="000000"/>
                </a:solidFill>
              </a:rPr>
              <a:t>định</a:t>
            </a:r>
            <a:r>
              <a:rPr lang="en-US" altLang="en-US" baseline="0" dirty="0">
                <a:solidFill>
                  <a:srgbClr val="000000"/>
                </a:solidFill>
              </a:rPr>
              <a:t> </a:t>
            </a:r>
            <a:r>
              <a:rPr lang="en-US" altLang="en-US" baseline="0" dirty="0" err="1">
                <a:solidFill>
                  <a:srgbClr val="000000"/>
                </a:solidFill>
              </a:rPr>
              <a:t>khi</a:t>
            </a:r>
            <a:r>
              <a:rPr lang="en-US" altLang="en-US" baseline="0" dirty="0">
                <a:solidFill>
                  <a:srgbClr val="000000"/>
                </a:solidFill>
              </a:rPr>
              <a:t>            , </a:t>
            </a:r>
            <a:r>
              <a:rPr lang="en-US" altLang="en-US" baseline="0" dirty="0" err="1">
                <a:solidFill>
                  <a:srgbClr val="000000"/>
                </a:solidFill>
              </a:rPr>
              <a:t>tức</a:t>
            </a:r>
            <a:r>
              <a:rPr lang="en-US" altLang="en-US" baseline="0" dirty="0">
                <a:solidFill>
                  <a:srgbClr val="000000"/>
                </a:solidFill>
              </a:rPr>
              <a:t> </a:t>
            </a:r>
            <a:r>
              <a:rPr lang="en-US" altLang="en-US" baseline="0" dirty="0" err="1">
                <a:solidFill>
                  <a:srgbClr val="000000"/>
                </a:solidFill>
              </a:rPr>
              <a:t>là</a:t>
            </a:r>
            <a:r>
              <a:rPr lang="en-US" altLang="en-US" baseline="0" dirty="0">
                <a:solidFill>
                  <a:srgbClr val="000000"/>
                </a:solidFill>
              </a:rPr>
              <a:t> </a:t>
            </a:r>
            <a:r>
              <a:rPr lang="en-US" altLang="en-US" baseline="0" dirty="0" err="1">
                <a:solidFill>
                  <a:srgbClr val="000000"/>
                </a:solidFill>
              </a:rPr>
              <a:t>khi</a:t>
            </a:r>
            <a:r>
              <a:rPr lang="en-US" altLang="en-US" baseline="0" dirty="0">
                <a:solidFill>
                  <a:srgbClr val="000000"/>
                </a:solidFill>
              </a:rPr>
              <a:t>  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baseline="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52937" name="Text Box 9">
            <a:extLst>
              <a:ext uri="{FF2B5EF4-FFF2-40B4-BE49-F238E27FC236}">
                <a16:creationId xmlns:a16="http://schemas.microsoft.com/office/drawing/2014/main" id="{FDC2B07B-CA72-41A2-95DC-B0179A1A8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4614" y="3045037"/>
            <a:ext cx="8000908" cy="646331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aseline="0" dirty="0" err="1">
                <a:solidFill>
                  <a:srgbClr val="000000"/>
                </a:solidFill>
              </a:rPr>
              <a:t>Nếu</a:t>
            </a:r>
            <a:r>
              <a:rPr lang="en-US" altLang="en-US" baseline="0" dirty="0">
                <a:solidFill>
                  <a:srgbClr val="000000"/>
                </a:solidFill>
              </a:rPr>
              <a:t> x = 0; x = 3 </a:t>
            </a:r>
            <a:r>
              <a:rPr lang="en-US" altLang="en-US" baseline="0" dirty="0" err="1">
                <a:solidFill>
                  <a:srgbClr val="000000"/>
                </a:solidFill>
              </a:rPr>
              <a:t>thì</a:t>
            </a:r>
            <a:r>
              <a:rPr lang="en-US" altLang="en-US" baseline="0" dirty="0">
                <a:solidFill>
                  <a:srgbClr val="000000"/>
                </a:solidFill>
              </a:rPr>
              <a:t>          </a:t>
            </a:r>
            <a:r>
              <a:rPr lang="en-US" altLang="en-US" baseline="0" dirty="0" err="1">
                <a:solidFill>
                  <a:srgbClr val="000000"/>
                </a:solidFill>
              </a:rPr>
              <a:t>bằng</a:t>
            </a:r>
            <a:r>
              <a:rPr lang="en-US" altLang="en-US" baseline="0" dirty="0">
                <a:solidFill>
                  <a:srgbClr val="000000"/>
                </a:solidFill>
              </a:rPr>
              <a:t> bao </a:t>
            </a:r>
            <a:r>
              <a:rPr lang="en-US" altLang="en-US" baseline="0" dirty="0" err="1">
                <a:solidFill>
                  <a:srgbClr val="000000"/>
                </a:solidFill>
              </a:rPr>
              <a:t>nhiêu</a:t>
            </a:r>
            <a:r>
              <a:rPr lang="en-US" altLang="en-US" baseline="0" dirty="0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252939" name="Text Box 11">
            <a:extLst>
              <a:ext uri="{FF2B5EF4-FFF2-40B4-BE49-F238E27FC236}">
                <a16:creationId xmlns:a16="http://schemas.microsoft.com/office/drawing/2014/main" id="{DFC42748-8C95-4DE9-937E-05FE56ECA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1" y="5791200"/>
            <a:ext cx="66008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aseline="0">
                <a:solidFill>
                  <a:srgbClr val="000000"/>
                </a:solidFill>
              </a:rPr>
              <a:t>Nếu x = -1 thì         không có nghĩa</a:t>
            </a:r>
          </a:p>
        </p:txBody>
      </p:sp>
      <p:sp>
        <p:nvSpPr>
          <p:cNvPr id="252940" name="AutoShape 12">
            <a:extLst>
              <a:ext uri="{FF2B5EF4-FFF2-40B4-BE49-F238E27FC236}">
                <a16:creationId xmlns:a16="http://schemas.microsoft.com/office/drawing/2014/main" id="{D2C6B331-5D29-4DAE-8B59-2C3B5FD239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3657600"/>
            <a:ext cx="2895600" cy="2362200"/>
          </a:xfrm>
          <a:prstGeom prst="cloudCallout">
            <a:avLst>
              <a:gd name="adj1" fmla="val -53292"/>
              <a:gd name="adj2" fmla="val 48722"/>
            </a:avLst>
          </a:prstGeom>
          <a:solidFill>
            <a:srgbClr val="00FFFF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aseline="0">
                <a:solidFill>
                  <a:srgbClr val="000000"/>
                </a:solidFill>
              </a:rPr>
              <a:t>Nếu x= -1 thì sao</a:t>
            </a:r>
            <a:r>
              <a:rPr lang="en-US" altLang="en-US" sz="3200">
                <a:solidFill>
                  <a:srgbClr val="000000"/>
                </a:solidFill>
              </a:rPr>
              <a:t> ?</a:t>
            </a:r>
          </a:p>
        </p:txBody>
      </p:sp>
      <p:graphicFrame>
        <p:nvGraphicFramePr>
          <p:cNvPr id="252949" name="Object 21">
            <a:extLst>
              <a:ext uri="{FF2B5EF4-FFF2-40B4-BE49-F238E27FC236}">
                <a16:creationId xmlns:a16="http://schemas.microsoft.com/office/drawing/2014/main" id="{3E6EB677-6CED-470B-9974-5695D870C7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4170834"/>
              </p:ext>
            </p:extLst>
          </p:nvPr>
        </p:nvGraphicFramePr>
        <p:xfrm>
          <a:off x="3032579" y="1643664"/>
          <a:ext cx="998538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1" name="Equation" r:id="rId9" imgW="295315" imgH="219186" progId="Equation.3">
                  <p:embed/>
                </p:oleObj>
              </mc:Choice>
              <mc:Fallback>
                <p:oleObj name="Equation" r:id="rId9" imgW="295315" imgH="219186" progId="Equation.3">
                  <p:embed/>
                  <p:pic>
                    <p:nvPicPr>
                      <p:cNvPr id="252949" name="Object 21">
                        <a:extLst>
                          <a:ext uri="{FF2B5EF4-FFF2-40B4-BE49-F238E27FC236}">
                            <a16:creationId xmlns:a16="http://schemas.microsoft.com/office/drawing/2014/main" id="{3E6EB677-6CED-470B-9974-5695D870C7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2579" y="1643664"/>
                        <a:ext cx="998538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2952" name="Object 24">
            <a:extLst>
              <a:ext uri="{FF2B5EF4-FFF2-40B4-BE49-F238E27FC236}">
                <a16:creationId xmlns:a16="http://schemas.microsoft.com/office/drawing/2014/main" id="{5D74EC9B-F634-4A51-8D88-5F97E904254C}"/>
              </a:ext>
            </a:extLst>
          </p:cNvPr>
          <p:cNvGraphicFramePr>
            <a:graphicFrameLocks noGrp="1" noChangeAspect="1"/>
          </p:cNvGraphicFramePr>
          <p:nvPr>
            <p:ph sz="quarter" idx="4"/>
          </p:nvPr>
        </p:nvGraphicFramePr>
        <p:xfrm>
          <a:off x="2133600" y="4011614"/>
          <a:ext cx="5410200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2" name="Equation" r:id="rId11" imgW="1905000" imgH="228600" progId="Equation.3">
                  <p:embed/>
                </p:oleObj>
              </mc:Choice>
              <mc:Fallback>
                <p:oleObj name="Equation" r:id="rId11" imgW="1905000" imgH="228600" progId="Equation.3">
                  <p:embed/>
                  <p:pic>
                    <p:nvPicPr>
                      <p:cNvPr id="252952" name="Object 24">
                        <a:extLst>
                          <a:ext uri="{FF2B5EF4-FFF2-40B4-BE49-F238E27FC236}">
                            <a16:creationId xmlns:a16="http://schemas.microsoft.com/office/drawing/2014/main" id="{5D74EC9B-F634-4A51-8D88-5F97E90425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011614"/>
                        <a:ext cx="5410200" cy="64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2954" name="Object 26">
            <a:extLst>
              <a:ext uri="{FF2B5EF4-FFF2-40B4-BE49-F238E27FC236}">
                <a16:creationId xmlns:a16="http://schemas.microsoft.com/office/drawing/2014/main" id="{9499A769-FC56-4430-AAB6-D5F86B8E68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4876801"/>
          <a:ext cx="4419600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3" name="Equation" r:id="rId13" imgW="1422400" imgH="228600" progId="Equation.3">
                  <p:embed/>
                </p:oleObj>
              </mc:Choice>
              <mc:Fallback>
                <p:oleObj name="Equation" r:id="rId13" imgW="1422400" imgH="228600" progId="Equation.3">
                  <p:embed/>
                  <p:pic>
                    <p:nvPicPr>
                      <p:cNvPr id="252954" name="Object 26">
                        <a:extLst>
                          <a:ext uri="{FF2B5EF4-FFF2-40B4-BE49-F238E27FC236}">
                            <a16:creationId xmlns:a16="http://schemas.microsoft.com/office/drawing/2014/main" id="{9499A769-FC56-4430-AAB6-D5F86B8E68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876801"/>
                        <a:ext cx="4419600" cy="70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2955" name="Object 27">
            <a:extLst>
              <a:ext uri="{FF2B5EF4-FFF2-40B4-BE49-F238E27FC236}">
                <a16:creationId xmlns:a16="http://schemas.microsoft.com/office/drawing/2014/main" id="{52BB276D-3198-45AB-811F-0A704AC58F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0600" y="5715000"/>
          <a:ext cx="998538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4" name="Equation" r:id="rId15" imgW="295315" imgH="219186" progId="Equation.3">
                  <p:embed/>
                </p:oleObj>
              </mc:Choice>
              <mc:Fallback>
                <p:oleObj name="Equation" r:id="rId15" imgW="295315" imgH="219186" progId="Equation.3">
                  <p:embed/>
                  <p:pic>
                    <p:nvPicPr>
                      <p:cNvPr id="252955" name="Object 27">
                        <a:extLst>
                          <a:ext uri="{FF2B5EF4-FFF2-40B4-BE49-F238E27FC236}">
                            <a16:creationId xmlns:a16="http://schemas.microsoft.com/office/drawing/2014/main" id="{52BB276D-3198-45AB-811F-0A704AC58F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715000"/>
                        <a:ext cx="998538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2956" name="Object 28">
            <a:extLst>
              <a:ext uri="{FF2B5EF4-FFF2-40B4-BE49-F238E27FC236}">
                <a16:creationId xmlns:a16="http://schemas.microsoft.com/office/drawing/2014/main" id="{0DA512A0-9856-4613-8D73-4B4835EB3F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3042038"/>
              </p:ext>
            </p:extLst>
          </p:nvPr>
        </p:nvGraphicFramePr>
        <p:xfrm>
          <a:off x="5341938" y="2980316"/>
          <a:ext cx="914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5" name="Equation" r:id="rId17" imgW="295315" imgH="219186" progId="Equation.3">
                  <p:embed/>
                </p:oleObj>
              </mc:Choice>
              <mc:Fallback>
                <p:oleObj name="Equation" r:id="rId17" imgW="295315" imgH="219186" progId="Equation.3">
                  <p:embed/>
                  <p:pic>
                    <p:nvPicPr>
                      <p:cNvPr id="252956" name="Object 28">
                        <a:extLst>
                          <a:ext uri="{FF2B5EF4-FFF2-40B4-BE49-F238E27FC236}">
                            <a16:creationId xmlns:a16="http://schemas.microsoft.com/office/drawing/2014/main" id="{0DA512A0-9856-4613-8D73-4B4835EB3F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1938" y="2980316"/>
                        <a:ext cx="9144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52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52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252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252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252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252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252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252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529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2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2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52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52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252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52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52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4" grpId="0" animBg="1"/>
      <p:bldP spid="252936" grpId="0"/>
      <p:bldP spid="252936" grpId="1"/>
      <p:bldP spid="252937" grpId="0" animBg="1"/>
      <p:bldP spid="252939" grpId="0"/>
      <p:bldP spid="25294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>
            <a:extLst>
              <a:ext uri="{FF2B5EF4-FFF2-40B4-BE49-F238E27FC236}">
                <a16:creationId xmlns:a16="http://schemas.microsoft.com/office/drawing/2014/main" id="{23536B65-ED5C-4D98-9AF9-8AA30A045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1104107"/>
            <a:ext cx="533400" cy="533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baseline="0" dirty="0">
                <a:solidFill>
                  <a:srgbClr val="FFFFFF"/>
                </a:solidFill>
              </a:rPr>
              <a:t>?2</a:t>
            </a:r>
          </a:p>
        </p:txBody>
      </p:sp>
      <p:sp>
        <p:nvSpPr>
          <p:cNvPr id="166915" name="Text Box 3">
            <a:extLst>
              <a:ext uri="{FF2B5EF4-FFF2-40B4-BE49-F238E27FC236}">
                <a16:creationId xmlns:a16="http://schemas.microsoft.com/office/drawing/2014/main" id="{B3492890-2E1C-43A1-89F9-AAA539544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004889"/>
            <a:ext cx="769620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700" baseline="0">
                <a:solidFill>
                  <a:srgbClr val="0066FF"/>
                </a:solidFill>
              </a:rPr>
              <a:t>Với giá trị nào của x thì                      xác định  ? </a:t>
            </a:r>
          </a:p>
        </p:txBody>
      </p:sp>
      <p:graphicFrame>
        <p:nvGraphicFramePr>
          <p:cNvPr id="166916" name="Object 4">
            <a:extLst>
              <a:ext uri="{FF2B5EF4-FFF2-40B4-BE49-F238E27FC236}">
                <a16:creationId xmlns:a16="http://schemas.microsoft.com/office/drawing/2014/main" id="{7D4A3998-E122-4EB2-8773-5F5DF13D3799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5867400" y="914400"/>
          <a:ext cx="1524000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3" imgW="520700" imgH="228600" progId="Equation.3">
                  <p:embed/>
                </p:oleObj>
              </mc:Choice>
              <mc:Fallback>
                <p:oleObj name="Equation" r:id="rId3" imgW="520700" imgH="228600" progId="Equation.3">
                  <p:embed/>
                  <p:pic>
                    <p:nvPicPr>
                      <p:cNvPr id="166916" name="Object 4">
                        <a:extLst>
                          <a:ext uri="{FF2B5EF4-FFF2-40B4-BE49-F238E27FC236}">
                            <a16:creationId xmlns:a16="http://schemas.microsoft.com/office/drawing/2014/main" id="{7D4A3998-E122-4EB2-8773-5F5DF13D37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914400"/>
                        <a:ext cx="1524000" cy="668338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6917" name="Text Box 5">
            <a:extLst>
              <a:ext uri="{FF2B5EF4-FFF2-40B4-BE49-F238E27FC236}">
                <a16:creationId xmlns:a16="http://schemas.microsoft.com/office/drawing/2014/main" id="{BB6AC501-A705-488B-AF73-2C8F63250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690688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baseline="0">
                <a:solidFill>
                  <a:srgbClr val="000000"/>
                </a:solidFill>
              </a:rPr>
              <a:t>Bài giải</a:t>
            </a:r>
          </a:p>
        </p:txBody>
      </p:sp>
      <p:sp>
        <p:nvSpPr>
          <p:cNvPr id="166918" name="Text Box 6">
            <a:extLst>
              <a:ext uri="{FF2B5EF4-FFF2-40B4-BE49-F238E27FC236}">
                <a16:creationId xmlns:a16="http://schemas.microsoft.com/office/drawing/2014/main" id="{736CA6A1-18A6-46C4-8481-63EEEBA49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300288"/>
            <a:ext cx="6781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1800" baseline="0">
                <a:solidFill>
                  <a:srgbClr val="000000"/>
                </a:solidFill>
              </a:rPr>
              <a:t>                                        </a:t>
            </a:r>
            <a:r>
              <a:rPr lang="en-US" altLang="en-US" sz="2800" baseline="0">
                <a:solidFill>
                  <a:srgbClr val="0066FF"/>
                </a:solidFill>
              </a:rPr>
              <a:t>xác định khi  5 -2x </a:t>
            </a:r>
            <a:r>
              <a:rPr lang="en-US" altLang="en-US" sz="2800" baseline="0">
                <a:solidFill>
                  <a:srgbClr val="0066FF"/>
                </a:solidFill>
                <a:cs typeface="Times New Roman" panose="02020603050405020304" pitchFamily="18" charset="0"/>
              </a:rPr>
              <a:t>≥ 0</a:t>
            </a:r>
          </a:p>
        </p:txBody>
      </p:sp>
      <p:graphicFrame>
        <p:nvGraphicFramePr>
          <p:cNvPr id="166919" name="Object 7">
            <a:extLst>
              <a:ext uri="{FF2B5EF4-FFF2-40B4-BE49-F238E27FC236}">
                <a16:creationId xmlns:a16="http://schemas.microsoft.com/office/drawing/2014/main" id="{D721AAB8-75E7-4CC0-BAB9-10794547EE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2265364"/>
          <a:ext cx="12954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5" imgW="520700" imgH="228600" progId="Equation.3">
                  <p:embed/>
                </p:oleObj>
              </mc:Choice>
              <mc:Fallback>
                <p:oleObj name="Equation" r:id="rId5" imgW="520700" imgH="228600" progId="Equation.3">
                  <p:embed/>
                  <p:pic>
                    <p:nvPicPr>
                      <p:cNvPr id="166919" name="Object 7">
                        <a:extLst>
                          <a:ext uri="{FF2B5EF4-FFF2-40B4-BE49-F238E27FC236}">
                            <a16:creationId xmlns:a16="http://schemas.microsoft.com/office/drawing/2014/main" id="{D721AAB8-75E7-4CC0-BAB9-10794547EE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265364"/>
                        <a:ext cx="1295400" cy="56832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6920" name="Text Box 8">
            <a:extLst>
              <a:ext uri="{FF2B5EF4-FFF2-40B4-BE49-F238E27FC236}">
                <a16:creationId xmlns:a16="http://schemas.microsoft.com/office/drawing/2014/main" id="{516EDEE0-E096-4F5B-88FD-AFD36F335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048001"/>
            <a:ext cx="609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aseline="0" dirty="0">
                <a:solidFill>
                  <a:srgbClr val="0066FF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⇔ </a:t>
            </a:r>
            <a:r>
              <a:rPr lang="en-US" altLang="en-US" sz="2800" baseline="0" dirty="0">
                <a:solidFill>
                  <a:srgbClr val="0066FF"/>
                </a:solidFill>
              </a:rPr>
              <a:t>5 - 2x  </a:t>
            </a:r>
            <a:r>
              <a:rPr lang="en-US" altLang="en-US" sz="2800" baseline="0" dirty="0">
                <a:solidFill>
                  <a:srgbClr val="0066FF"/>
                </a:solidFill>
                <a:cs typeface="Times New Roman" panose="02020603050405020304" pitchFamily="18" charset="0"/>
              </a:rPr>
              <a:t>≥ 0</a:t>
            </a:r>
            <a:endParaRPr lang="en-US" altLang="en-US" sz="2800" baseline="0" dirty="0">
              <a:solidFill>
                <a:srgbClr val="0066FF"/>
              </a:solidFill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66921" name="Text Box 9">
            <a:extLst>
              <a:ext uri="{FF2B5EF4-FFF2-40B4-BE49-F238E27FC236}">
                <a16:creationId xmlns:a16="http://schemas.microsoft.com/office/drawing/2014/main" id="{7F64BDF8-DF55-4706-B732-6FD7E4A38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733801"/>
            <a:ext cx="426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aseline="0">
                <a:solidFill>
                  <a:srgbClr val="0066FF"/>
                </a:solidFill>
                <a:sym typeface="Symbol" panose="05050102010706020507" pitchFamily="18" charset="2"/>
              </a:rPr>
              <a:t> 5  ≥  2x</a:t>
            </a:r>
          </a:p>
        </p:txBody>
      </p:sp>
      <p:sp>
        <p:nvSpPr>
          <p:cNvPr id="166922" name="Text Box 10">
            <a:extLst>
              <a:ext uri="{FF2B5EF4-FFF2-40B4-BE49-F238E27FC236}">
                <a16:creationId xmlns:a16="http://schemas.microsoft.com/office/drawing/2014/main" id="{D7005EB1-EBCD-4FC7-8726-44C27B3A33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419601"/>
            <a:ext cx="381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aseline="30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aseline="0">
                <a:solidFill>
                  <a:srgbClr val="0066FF"/>
                </a:solidFill>
                <a:sym typeface="Symbol" panose="05050102010706020507" pitchFamily="18" charset="2"/>
              </a:rPr>
              <a:t> x   2,5</a:t>
            </a:r>
          </a:p>
        </p:txBody>
      </p:sp>
      <p:pic>
        <p:nvPicPr>
          <p:cNvPr id="166923" name="Picture 11" descr="j0199661">
            <a:extLst>
              <a:ext uri="{FF2B5EF4-FFF2-40B4-BE49-F238E27FC236}">
                <a16:creationId xmlns:a16="http://schemas.microsoft.com/office/drawing/2014/main" id="{8985E8F0-32DE-4DF8-A89A-21EBC9B982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581400"/>
            <a:ext cx="2147888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66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500"/>
                                        <p:tgtEl>
                                          <p:spTgt spid="166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500"/>
                                        <p:tgtEl>
                                          <p:spTgt spid="16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69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500"/>
                                        <p:tgtEl>
                                          <p:spTgt spid="166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500"/>
                                        <p:tgtEl>
                                          <p:spTgt spid="166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500"/>
                                        <p:tgtEl>
                                          <p:spTgt spid="166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66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6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6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6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1669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1669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4" grpId="0" animBg="1"/>
      <p:bldP spid="166915" grpId="0"/>
      <p:bldP spid="166917" grpId="0"/>
      <p:bldP spid="166918" grpId="0"/>
      <p:bldP spid="166921" grpId="0"/>
      <p:bldP spid="16692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30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30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</TotalTime>
  <Words>1127</Words>
  <Application>Microsoft Office PowerPoint</Application>
  <PresentationFormat>Widescreen</PresentationFormat>
  <Paragraphs>187</Paragraphs>
  <Slides>26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8" baseType="lpstr">
      <vt:lpstr>Arial Unicode MS</vt:lpstr>
      <vt:lpstr>Arial</vt:lpstr>
      <vt:lpstr>Arial Black</vt:lpstr>
      <vt:lpstr>Calibri</vt:lpstr>
      <vt:lpstr>Cambria Math</vt:lpstr>
      <vt:lpstr>Times New Roman</vt:lpstr>
      <vt:lpstr>VNI-Times</vt:lpstr>
      <vt:lpstr>Default Design</vt:lpstr>
      <vt:lpstr>1_Default Design</vt:lpstr>
      <vt:lpstr>2_Default Design</vt:lpstr>
      <vt:lpstr>Equation</vt:lpstr>
      <vt:lpstr>MathType 7.0 Equation</vt:lpstr>
      <vt:lpstr>PowerPoint Presentation</vt:lpstr>
      <vt:lpstr>KHỞI ĐỘNG</vt:lpstr>
      <vt:lpstr>KHỞI ĐỘNG</vt:lpstr>
      <vt:lpstr>KHỞI ĐỘNG</vt:lpstr>
      <vt:lpstr>Tiết 2 - BÀI 2: CĂN THỨC BẬC HAI  VÀ HẰNG ĐẲNG THỨC </vt:lpstr>
      <vt:lpstr>1. CĂN THỨC BẬC HAI</vt:lpstr>
      <vt:lpstr>1. CĂN THỨC BẬC HAI</vt:lpstr>
      <vt:lpstr>1. CĂN THỨC BẬC HAI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7/sgk tr(10): tính: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về nhà </vt:lpstr>
      <vt:lpstr>PowerPoint Presentation</vt:lpstr>
      <vt:lpstr>Bài 7/sgk tr(10): giải: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hanh nguyen</cp:lastModifiedBy>
  <cp:revision>6</cp:revision>
  <dcterms:created xsi:type="dcterms:W3CDTF">2021-09-08T03:51:57Z</dcterms:created>
  <dcterms:modified xsi:type="dcterms:W3CDTF">2021-09-08T13:41:07Z</dcterms:modified>
</cp:coreProperties>
</file>