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activeX/activeX1.xml" ContentType="application/vnd.ms-office.activeX+xml"/>
  <Override PartName="/ppt/activeX/activeX1.bin" ContentType="application/vnd.ms-office.activeX"/>
  <Override PartName="/ppt/activeX/activeX2.xml" ContentType="application/vnd.ms-office.activeX+xml"/>
  <Override PartName="/ppt/activeX/activeX2.bin" ContentType="application/vnd.ms-office.activeX"/>
  <Override PartName="/ppt/activeX/activeX3.xml" ContentType="application/vnd.ms-office.activeX+xml"/>
  <Override PartName="/ppt/activeX/activeX3.bin" ContentType="application/vnd.ms-office.activeX"/>
  <Override PartName="/ppt/activeX/activeX4.xml" ContentType="application/vnd.ms-office.activeX+xml"/>
  <Override PartName="/ppt/activeX/activeX4.bin" ContentType="application/vnd.ms-office.activeX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85" r:id="rId3"/>
    <p:sldId id="261" r:id="rId4"/>
    <p:sldId id="262" r:id="rId5"/>
    <p:sldId id="260" r:id="rId6"/>
    <p:sldId id="266" r:id="rId7"/>
    <p:sldId id="259" r:id="rId8"/>
    <p:sldId id="257" r:id="rId9"/>
    <p:sldId id="258" r:id="rId10"/>
    <p:sldId id="263" r:id="rId11"/>
    <p:sldId id="267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E28CD6D-854B-4681-AD9D-115E507E60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73DACFE-356C-4C32-B44F-38F6E6C8C3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E99BEC8-A664-495F-8A7E-C9A2EE2631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0E7FCD-0A22-49D5-BBA1-B755ACEDB3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3000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25AC8FE-6188-4E5E-B3B5-B9309999C6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0390E05-D240-4656-9EA9-10E662A89F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F112F3C-4ACF-43E7-A0FB-9E93B1F187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418D99-57D7-494B-A905-F434C586C7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5391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3A4546-97CB-4470-8BD4-E1CB2A3127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036C8F1-4E41-4D64-BE0A-274FD6E2D3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4C2AE7-577A-4C68-8761-B71CB86517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E0E49A-72C6-4855-9648-04B791D21F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7900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E872FF3-F6EB-4A07-A13A-FC86C25196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04F9C2-8579-4E7D-AD15-073A2DE2FA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0B18DA-B994-48B2-9908-501722ED25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BC5F56-FEDF-4226-8692-0ABB2B53C4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4399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994B42-FA58-4C9F-9CD2-0019EA5A71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CB0E832-90A0-4843-9E0E-60D2923692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FA37C7-BAFA-4FB8-A462-590007B5BC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575A9A-5416-441A-A72B-4FA319C9C6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08284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1945733-99BC-4DD0-BC87-87AAE427E9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D089ED0-F094-4F01-B4E5-CE46EC6445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85C5FD2-6D2B-4F31-905B-1FEDB8E6F7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D652C4-F10C-4761-A0E7-2CB14A5641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62464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3FD2DC-AAAD-4FD1-B11C-31A9E9A529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ABA08A-495A-41C4-AD52-9C69F6615B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6646AA-916B-4934-BF12-988EB25012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698764-B6B4-40DF-A1CC-614AF99CE4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78527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D117AF1-C636-4E4C-8FC0-0A68C7F6B5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6A5542D-1D46-45DB-B4AE-0C5C9B457E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EFB019F-F58D-48B5-B6AD-E06F2DD743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29092F-EA51-4909-8658-CDB82EF17C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80469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C02A199-CF69-4F53-B663-4940F7FBDE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161FA32-BC60-445B-B409-B9BDD15F7A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C39ED0D-93A9-4A05-A402-7FC074A50C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B85CB5-9B1E-4628-84E4-2F4C07A08C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48481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51E66A0-4037-436F-B671-04CDF53F5B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6ED995C-6229-4BA6-AB4E-23383A5E2D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2049F1A-7F2E-430B-ABCB-CABC42E370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DC3A27-7EDA-49F9-97FB-E7E4711EAA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56087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D1FA438-9FB2-46F6-AE58-98A3B13131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14F7E8-C962-4E77-ADED-008D2BCFC1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46A206-7D2F-4CE4-A8AC-41015AD8C2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95ED28-0448-4EF5-A0BF-CDABF3F60E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5456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B6D9CA-6FF4-4547-B683-FB7FE8C4EC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B6F8ADA-5BE5-47CF-9BEC-CF73E94700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9E92E0-F171-439B-83C7-79D7F3D529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2017CE-2ABE-4B7E-A83B-8E337512BF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41563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89CCD0-A1C9-4CA7-AE4D-046955B9BA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4B1A33-2A16-4044-9814-0A517E319D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F47D8C7-42BF-485C-9503-509377DAA7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55BDF9-1A69-4083-A5E1-BE3622C36F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79744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846095E-E6C1-45B2-9018-0E022642D0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B05E6D2-273A-4E15-8F39-5778BBA3B9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67687A5-88FA-46C4-988D-577E5C740C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6E1DF5-FB63-4965-ABD8-9CDB57D92D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61958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23DF9AD-73AD-4913-9C16-AEB8FD73F0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04E67BC-C887-43A7-8F6C-5E67F341E6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C79C039-F18A-4485-8432-F5651BA866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71A6E5-70AE-47A2-A03D-B730AE3D60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2505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5CD89AC-2463-4ADA-BA08-3497E42496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8D755D6-9F63-4C35-BCFF-B322AED8BC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3D8F87D-71FB-400A-B6B0-6CD6F26961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65685A-7C62-42A8-AC0B-A3DA4793DB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5061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E42AD00-A35F-421C-9A3A-56EA6D453A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4FD5BED-F815-4975-B51C-CDDC1BE6DB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F7AF986-2743-4FDC-81E5-1C5A02D119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2E6C3F-2C10-4111-AA70-72D14FDD0A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0238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7F008CC-492F-413C-B1D1-7F51721743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5AF984-C72A-4B65-86F3-2E6FE6AF81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73B1266-54E1-4FE6-980D-74040D4E07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950B17-D8D7-4A55-B022-B5A8C91899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9514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C7042DB-4EB0-4832-8AE2-1D2021AA35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FE26FCF-69E0-4874-88F8-A69FA25DD3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FD2BD16-B124-401E-A373-3E6473B96A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75241D-4AFE-4C6E-95E9-D6B0231FF9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0236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90AC028-BD07-48F7-B7F4-019021FF60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DFA7044-D9DB-45E0-B629-51E781C816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B41BC02-87A3-40F3-A55E-AAA482622F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96105-FC9F-4687-BE5C-795BCADC27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863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15B4E70-7B5A-4B6F-91A0-7EA3C7D271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0750B4B-2BB1-4518-9478-B89E280494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9E4C4A2-5533-42AB-BF17-870745B3E5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BE80B4-7CD1-444D-B93F-AA91435AF2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0252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A92131-942C-4F89-B147-19A1FE5B23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844ABB-DF3A-4D5E-AD55-B92474A96F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EEEA9F-384D-4FBA-856F-712AB1C637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77589D-681C-4760-BEA2-5FE169D7F1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9947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B351C3-6248-4F68-A040-CE0A3A27E1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03FB6E-1B95-4F0A-85C8-8D7AFD8A09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8E0D5B-1181-4DED-A72D-0D7B5CA50C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D775F4-0523-4699-A241-BED3710350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1384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C6759CC-B22C-4B92-8A6A-21A9CFF9BB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ABDC372E-7797-43F8-B190-0099B0E1CB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D03B3A5-795A-4B50-A041-25272F2F4FA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23C7A43-D468-4141-A39F-7ADB3598EE4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434D161-2DEE-44C7-9112-DB088C6D221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97A3218-81C2-454F-B1B3-6FEE5A7AA3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1602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C9703FA-3A43-4A17-992A-C5F66C649B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04C19FF-B6D5-4204-AB38-0050B40412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4756" name="Rectangle 4">
            <a:extLst>
              <a:ext uri="{FF2B5EF4-FFF2-40B4-BE49-F238E27FC236}">
                <a16:creationId xmlns:a16="http://schemas.microsoft.com/office/drawing/2014/main" id="{D09A242D-C69D-4B45-91AC-AA8C20B896C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7" name="Rectangle 5">
            <a:extLst>
              <a:ext uri="{FF2B5EF4-FFF2-40B4-BE49-F238E27FC236}">
                <a16:creationId xmlns:a16="http://schemas.microsoft.com/office/drawing/2014/main" id="{3F4E8A7F-C397-4303-8017-6D3261AB088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8" name="Rectangle 6">
            <a:extLst>
              <a:ext uri="{FF2B5EF4-FFF2-40B4-BE49-F238E27FC236}">
                <a16:creationId xmlns:a16="http://schemas.microsoft.com/office/drawing/2014/main" id="{FFAF6390-B5E9-4201-B8F7-517D2EECA1B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EC49E403-26BB-400D-9CBD-245242AC57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6087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image" Target="../media/image12.wmf"/><Relationship Id="rId9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2.wmf"/><Relationship Id="rId9" Type="http://schemas.openxmlformats.org/officeDocument/2006/relationships/image" Target="../media/image1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7" Type="http://schemas.openxmlformats.org/officeDocument/2006/relationships/image" Target="../media/image11.wmf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2.vml"/><Relationship Id="rId6" Type="http://schemas.openxmlformats.org/officeDocument/2006/relationships/slideLayout" Target="../slideLayouts/slideLayout7.xml"/><Relationship Id="rId5" Type="http://schemas.openxmlformats.org/officeDocument/2006/relationships/control" Target="../activeX/activeX4.xml"/><Relationship Id="rId4" Type="http://schemas.openxmlformats.org/officeDocument/2006/relationships/control" Target="../activeX/activeX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5">
            <a:extLst>
              <a:ext uri="{FF2B5EF4-FFF2-40B4-BE49-F238E27FC236}">
                <a16:creationId xmlns:a16="http://schemas.microsoft.com/office/drawing/2014/main" id="{9C7C3C4D-2998-4644-A139-F4AEAAB0394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5181600"/>
            <a:ext cx="160020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5" descr="Picture5">
            <a:extLst>
              <a:ext uri="{FF2B5EF4-FFF2-40B4-BE49-F238E27FC236}">
                <a16:creationId xmlns:a16="http://schemas.microsoft.com/office/drawing/2014/main" id="{1F5BA64F-968C-4F8D-96A9-B5EAF261CD2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143001"/>
            <a:ext cx="1447800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6" descr="Picture5">
            <a:extLst>
              <a:ext uri="{FF2B5EF4-FFF2-40B4-BE49-F238E27FC236}">
                <a16:creationId xmlns:a16="http://schemas.microsoft.com/office/drawing/2014/main" id="{5AE7327D-0B9A-49B0-83C9-A82E07F77C1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1143001"/>
            <a:ext cx="1676400" cy="148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7" descr="Picture5">
            <a:extLst>
              <a:ext uri="{FF2B5EF4-FFF2-40B4-BE49-F238E27FC236}">
                <a16:creationId xmlns:a16="http://schemas.microsoft.com/office/drawing/2014/main" id="{3FF08F75-C607-4387-8A87-DC5A93A4D82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962401"/>
            <a:ext cx="1447800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8" descr="POINSET2">
            <a:extLst>
              <a:ext uri="{FF2B5EF4-FFF2-40B4-BE49-F238E27FC236}">
                <a16:creationId xmlns:a16="http://schemas.microsoft.com/office/drawing/2014/main" id="{A0303A16-0E85-46BB-B0AE-8C6A1DBB96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292063" y="-50127"/>
            <a:ext cx="1550091" cy="1746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9" descr="POINSET3">
            <a:extLst>
              <a:ext uri="{FF2B5EF4-FFF2-40B4-BE49-F238E27FC236}">
                <a16:creationId xmlns:a16="http://schemas.microsoft.com/office/drawing/2014/main" id="{9F189799-14B6-48DD-B03E-CA8C6A1D81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10416" y="5330537"/>
            <a:ext cx="1731818" cy="1454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0" descr="POINSET2">
            <a:extLst>
              <a:ext uri="{FF2B5EF4-FFF2-40B4-BE49-F238E27FC236}">
                <a16:creationId xmlns:a16="http://schemas.microsoft.com/office/drawing/2014/main" id="{16CB3B4E-79FA-45D4-A1D4-292411B9EA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26853">
            <a:off x="10047627" y="-7938"/>
            <a:ext cx="17018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1" descr="POINSET3">
            <a:extLst>
              <a:ext uri="{FF2B5EF4-FFF2-40B4-BE49-F238E27FC236}">
                <a16:creationId xmlns:a16="http://schemas.microsoft.com/office/drawing/2014/main" id="{E8E10758-4BEE-40CA-862F-D89D90A021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3214" y="5105400"/>
            <a:ext cx="1600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24" name="AutoShape 12">
            <a:extLst>
              <a:ext uri="{FF2B5EF4-FFF2-40B4-BE49-F238E27FC236}">
                <a16:creationId xmlns:a16="http://schemas.microsoft.com/office/drawing/2014/main" id="{245DAF91-6C12-4B7E-BF0D-B6EFE191C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4886" y="812925"/>
            <a:ext cx="685800" cy="6096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4525" name="AutoShape 13">
            <a:extLst>
              <a:ext uri="{FF2B5EF4-FFF2-40B4-BE49-F238E27FC236}">
                <a16:creationId xmlns:a16="http://schemas.microsoft.com/office/drawing/2014/main" id="{8598BD83-BBC9-4C42-8553-8B4C04B95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228600"/>
            <a:ext cx="685800" cy="6096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4526" name="AutoShape 14">
            <a:extLst>
              <a:ext uri="{FF2B5EF4-FFF2-40B4-BE49-F238E27FC236}">
                <a16:creationId xmlns:a16="http://schemas.microsoft.com/office/drawing/2014/main" id="{BB80CEC9-5501-4192-80EE-3B1EEDAA0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6019800"/>
            <a:ext cx="9144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4527" name="Picture 28" descr="th_33250e5gpewnjro[1]">
            <a:extLst>
              <a:ext uri="{FF2B5EF4-FFF2-40B4-BE49-F238E27FC236}">
                <a16:creationId xmlns:a16="http://schemas.microsoft.com/office/drawing/2014/main" id="{4BF1A35C-316D-494F-B4D0-747C5EF7AA7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2819400"/>
            <a:ext cx="10287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8" name="Picture 28" descr="th_33250e5gpewnjro[1]">
            <a:extLst>
              <a:ext uri="{FF2B5EF4-FFF2-40B4-BE49-F238E27FC236}">
                <a16:creationId xmlns:a16="http://schemas.microsoft.com/office/drawing/2014/main" id="{E77D35ED-7B08-4955-9771-C2C5E33DE4A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743200"/>
            <a:ext cx="10287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18" descr="hoa li ti">
            <a:extLst>
              <a:ext uri="{FF2B5EF4-FFF2-40B4-BE49-F238E27FC236}">
                <a16:creationId xmlns:a16="http://schemas.microsoft.com/office/drawing/2014/main" id="{5D5E5D1E-8E07-41BB-8049-EA45CC1C4FA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1414" y="685800"/>
            <a:ext cx="762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4" name="Picture 19" descr="hoa li ti">
            <a:extLst>
              <a:ext uri="{FF2B5EF4-FFF2-40B4-BE49-F238E27FC236}">
                <a16:creationId xmlns:a16="http://schemas.microsoft.com/office/drawing/2014/main" id="{95823298-8743-49DF-B88B-1819AA45BC9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452" y="1392382"/>
            <a:ext cx="672523" cy="1939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5" name="Picture 20" descr="hoa li ti">
            <a:extLst>
              <a:ext uri="{FF2B5EF4-FFF2-40B4-BE49-F238E27FC236}">
                <a16:creationId xmlns:a16="http://schemas.microsoft.com/office/drawing/2014/main" id="{C1E7248D-52B6-41A8-989A-017CD0CF27B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452" y="3009900"/>
            <a:ext cx="672523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6" name="Picture 21" descr="hoa li ti">
            <a:extLst>
              <a:ext uri="{FF2B5EF4-FFF2-40B4-BE49-F238E27FC236}">
                <a16:creationId xmlns:a16="http://schemas.microsoft.com/office/drawing/2014/main" id="{ABF207CF-0DDE-42AB-9A82-0801DA55144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1414" y="3048000"/>
            <a:ext cx="7620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7" name="Picture 5" descr="Picture5">
            <a:extLst>
              <a:ext uri="{FF2B5EF4-FFF2-40B4-BE49-F238E27FC236}">
                <a16:creationId xmlns:a16="http://schemas.microsoft.com/office/drawing/2014/main" id="{0803AA35-EEF5-4A34-A339-03C4A5A61E2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124" y="1370084"/>
            <a:ext cx="1447800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4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4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1" name="Text Box 10">
            <a:extLst>
              <a:ext uri="{FF2B5EF4-FFF2-40B4-BE49-F238E27FC236}">
                <a16:creationId xmlns:a16="http://schemas.microsoft.com/office/drawing/2014/main" id="{923512DE-3CBA-4668-9329-0BE73B8FB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25" y="267965"/>
            <a:ext cx="2895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u="sng" dirty="0">
                <a:solidFill>
                  <a:srgbClr val="0000FF"/>
                </a:solidFill>
                <a:cs typeface="Arial" panose="020B0604020202020204" pitchFamily="34" charset="0"/>
              </a:rPr>
              <a:t>3- </a:t>
            </a:r>
            <a:r>
              <a:rPr lang="en-US" altLang="en-US" sz="2800" b="1" u="sng" dirty="0" err="1">
                <a:solidFill>
                  <a:srgbClr val="0000FF"/>
                </a:solidFill>
                <a:cs typeface="Arial" panose="020B0604020202020204" pitchFamily="34" charset="0"/>
              </a:rPr>
              <a:t>Luyện</a:t>
            </a:r>
            <a:r>
              <a:rPr lang="en-US" altLang="en-US" sz="2800" b="1" u="sng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cs typeface="Arial" panose="020B0604020202020204" pitchFamily="34" charset="0"/>
              </a:rPr>
              <a:t>tập</a:t>
            </a:r>
            <a:endParaRPr lang="en-US" altLang="en-US" sz="2800" b="1" u="sng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5132" name="Text Box 11">
            <a:extLst>
              <a:ext uri="{FF2B5EF4-FFF2-40B4-BE49-F238E27FC236}">
                <a16:creationId xmlns:a16="http://schemas.microsoft.com/office/drawing/2014/main" id="{49132A36-C7DA-4860-B02C-E7F066AC4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6450" y="1171576"/>
            <a:ext cx="5638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u="sng" dirty="0" err="1">
                <a:solidFill>
                  <a:srgbClr val="000000"/>
                </a:solidFill>
                <a:cs typeface="Arial" panose="020B0604020202020204" pitchFamily="34" charset="0"/>
              </a:rPr>
              <a:t>Bài</a:t>
            </a:r>
            <a:r>
              <a:rPr lang="en-US" altLang="en-US" sz="2400" b="1" u="sng" dirty="0">
                <a:solidFill>
                  <a:srgbClr val="000000"/>
                </a:solidFill>
                <a:cs typeface="Arial" panose="020B0604020202020204" pitchFamily="34" charset="0"/>
              </a:rPr>
              <a:t> 4 /69 – </a:t>
            </a:r>
            <a:r>
              <a:rPr lang="en-US" altLang="en-US" sz="2400" b="1" u="sng" dirty="0" err="1">
                <a:solidFill>
                  <a:srgbClr val="000000"/>
                </a:solidFill>
                <a:cs typeface="Arial" panose="020B0604020202020204" pitchFamily="34" charset="0"/>
              </a:rPr>
              <a:t>Sgk</a:t>
            </a:r>
            <a:r>
              <a:rPr lang="en-US" altLang="en-US" sz="2400" b="1" u="sng" dirty="0">
                <a:solidFill>
                  <a:srgbClr val="000000"/>
                </a:solidFill>
                <a:cs typeface="Arial" panose="020B0604020202020204" pitchFamily="34" charset="0"/>
              </a:rPr>
              <a:t>: </a:t>
            </a:r>
            <a:r>
              <a:rPr lang="en-US" altLang="en-US" sz="2400" dirty="0" err="1">
                <a:solidFill>
                  <a:srgbClr val="000000"/>
                </a:solidFill>
                <a:cs typeface="Arial" panose="020B0604020202020204" pitchFamily="34" charset="0"/>
              </a:rPr>
              <a:t>Tính</a:t>
            </a:r>
            <a:r>
              <a:rPr lang="en-US" alt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x , y </a:t>
            </a:r>
            <a:r>
              <a:rPr lang="en-US" altLang="en-US" sz="2400" dirty="0" err="1">
                <a:solidFill>
                  <a:srgbClr val="000000"/>
                </a:solidFill>
                <a:cs typeface="Arial" panose="020B0604020202020204" pitchFamily="34" charset="0"/>
              </a:rPr>
              <a:t>trong</a:t>
            </a:r>
            <a:r>
              <a:rPr lang="en-US" alt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Arial" panose="020B0604020202020204" pitchFamily="34" charset="0"/>
              </a:rPr>
              <a:t>hình</a:t>
            </a:r>
            <a:r>
              <a:rPr lang="en-US" alt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Arial" panose="020B0604020202020204" pitchFamily="34" charset="0"/>
              </a:rPr>
              <a:t>vẽ</a:t>
            </a:r>
            <a:r>
              <a:rPr lang="en-US" alt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</a:p>
        </p:txBody>
      </p:sp>
      <p:grpSp>
        <p:nvGrpSpPr>
          <p:cNvPr id="5133" name="Group 12">
            <a:extLst>
              <a:ext uri="{FF2B5EF4-FFF2-40B4-BE49-F238E27FC236}">
                <a16:creationId xmlns:a16="http://schemas.microsoft.com/office/drawing/2014/main" id="{8ECC7390-5F36-4B77-AF28-775133EBB613}"/>
              </a:ext>
            </a:extLst>
          </p:cNvPr>
          <p:cNvGrpSpPr>
            <a:grpSpLocks/>
          </p:cNvGrpSpPr>
          <p:nvPr/>
        </p:nvGrpSpPr>
        <p:grpSpPr bwMode="auto">
          <a:xfrm>
            <a:off x="1806575" y="2181225"/>
            <a:ext cx="3568700" cy="2324100"/>
            <a:chOff x="384" y="2352"/>
            <a:chExt cx="2248" cy="1464"/>
          </a:xfrm>
        </p:grpSpPr>
        <p:sp>
          <p:nvSpPr>
            <p:cNvPr id="5138" name="AutoShape 13">
              <a:extLst>
                <a:ext uri="{FF2B5EF4-FFF2-40B4-BE49-F238E27FC236}">
                  <a16:creationId xmlns:a16="http://schemas.microsoft.com/office/drawing/2014/main" id="{F836AA7C-EF9E-414C-A926-C3C73A30CF7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27272">
              <a:off x="1000" y="2544"/>
              <a:ext cx="960" cy="1584"/>
            </a:xfrm>
            <a:prstGeom prst="rtTriangl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139" name="Rectangle 14">
              <a:extLst>
                <a:ext uri="{FF2B5EF4-FFF2-40B4-BE49-F238E27FC236}">
                  <a16:creationId xmlns:a16="http://schemas.microsoft.com/office/drawing/2014/main" id="{98902E42-EC4C-442F-97F2-662A73BC189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747443">
              <a:off x="994" y="2542"/>
              <a:ext cx="132" cy="132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140" name="Line 15">
              <a:extLst>
                <a:ext uri="{FF2B5EF4-FFF2-40B4-BE49-F238E27FC236}">
                  <a16:creationId xmlns:a16="http://schemas.microsoft.com/office/drawing/2014/main" id="{3C3F6A3E-C41C-4584-8D5D-FE1C706AFE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40" y="2536"/>
              <a:ext cx="0" cy="81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141" name="Text Box 16">
              <a:extLst>
                <a:ext uri="{FF2B5EF4-FFF2-40B4-BE49-F238E27FC236}">
                  <a16:creationId xmlns:a16="http://schemas.microsoft.com/office/drawing/2014/main" id="{3BA23616-C64A-48BA-AEDB-C048C34864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6" y="2352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142" name="Text Box 17">
              <a:extLst>
                <a:ext uri="{FF2B5EF4-FFF2-40B4-BE49-F238E27FC236}">
                  <a16:creationId xmlns:a16="http://schemas.microsoft.com/office/drawing/2014/main" id="{E85C755D-8833-44D8-BF09-ED80C527A1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3232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143" name="Text Box 18">
              <a:extLst>
                <a:ext uri="{FF2B5EF4-FFF2-40B4-BE49-F238E27FC236}">
                  <a16:creationId xmlns:a16="http://schemas.microsoft.com/office/drawing/2014/main" id="{6EEE853F-5236-4D33-87FA-ACB3713B02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4" y="3264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144" name="Text Box 19">
              <a:extLst>
                <a:ext uri="{FF2B5EF4-FFF2-40B4-BE49-F238E27FC236}">
                  <a16:creationId xmlns:a16="http://schemas.microsoft.com/office/drawing/2014/main" id="{F36C1EF2-A9A6-4475-901A-A7E4E856E3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8" y="312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5145" name="Text Box 20">
              <a:extLst>
                <a:ext uri="{FF2B5EF4-FFF2-40B4-BE49-F238E27FC236}">
                  <a16:creationId xmlns:a16="http://schemas.microsoft.com/office/drawing/2014/main" id="{647D8715-5397-4B8B-A664-3061E23335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2" y="312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5146" name="Text Box 21">
              <a:extLst>
                <a:ext uri="{FF2B5EF4-FFF2-40B4-BE49-F238E27FC236}">
                  <a16:creationId xmlns:a16="http://schemas.microsoft.com/office/drawing/2014/main" id="{51037096-C5A7-4102-901A-7D1232BAD3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4" y="264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147" name="Text Box 22">
              <a:extLst>
                <a:ext uri="{FF2B5EF4-FFF2-40B4-BE49-F238E27FC236}">
                  <a16:creationId xmlns:a16="http://schemas.microsoft.com/office/drawing/2014/main" id="{11B672C6-197C-4C81-BE03-F3C7EAF1CD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6" y="264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5148" name="Text Box 23">
              <a:extLst>
                <a:ext uri="{FF2B5EF4-FFF2-40B4-BE49-F238E27FC236}">
                  <a16:creationId xmlns:a16="http://schemas.microsoft.com/office/drawing/2014/main" id="{2F5D3A24-1FFC-4D5A-866A-64064D8D8A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0" y="288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5149" name="Rectangle 24">
              <a:extLst>
                <a:ext uri="{FF2B5EF4-FFF2-40B4-BE49-F238E27FC236}">
                  <a16:creationId xmlns:a16="http://schemas.microsoft.com/office/drawing/2014/main" id="{6F969737-A6E4-4992-9090-E08B4DCBEE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0" y="3248"/>
              <a:ext cx="96" cy="9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3" name="Group 25">
            <a:extLst>
              <a:ext uri="{FF2B5EF4-FFF2-40B4-BE49-F238E27FC236}">
                <a16:creationId xmlns:a16="http://schemas.microsoft.com/office/drawing/2014/main" id="{DA033FF0-6D11-456F-A5D9-5C0C09900A60}"/>
              </a:ext>
            </a:extLst>
          </p:cNvPr>
          <p:cNvGrpSpPr>
            <a:grpSpLocks/>
          </p:cNvGrpSpPr>
          <p:nvPr/>
        </p:nvGrpSpPr>
        <p:grpSpPr bwMode="auto">
          <a:xfrm>
            <a:off x="6038850" y="1789113"/>
            <a:ext cx="4476750" cy="3917949"/>
            <a:chOff x="3120" y="2069"/>
            <a:chExt cx="2820" cy="2468"/>
          </a:xfrm>
        </p:grpSpPr>
        <p:grpSp>
          <p:nvGrpSpPr>
            <p:cNvPr id="5135" name="Group 26">
              <a:extLst>
                <a:ext uri="{FF2B5EF4-FFF2-40B4-BE49-F238E27FC236}">
                  <a16:creationId xmlns:a16="http://schemas.microsoft.com/office/drawing/2014/main" id="{103A81EB-FAC3-405E-9AE5-F9E8C9BAAA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20" y="2069"/>
              <a:ext cx="2820" cy="2468"/>
              <a:chOff x="2784" y="1872"/>
              <a:chExt cx="3540" cy="2468"/>
            </a:xfrm>
          </p:grpSpPr>
          <p:sp>
            <p:nvSpPr>
              <p:cNvPr id="5136" name="Text Box 27">
                <a:extLst>
                  <a:ext uri="{FF2B5EF4-FFF2-40B4-BE49-F238E27FC236}">
                    <a16:creationId xmlns:a16="http://schemas.microsoft.com/office/drawing/2014/main" id="{1F4FB359-85AA-4316-873E-16B4941A4CD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84" y="2304"/>
                <a:ext cx="3540" cy="20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Ta </a:t>
                </a:r>
                <a:r>
                  <a:rPr lang="en-US" altLang="en-US" sz="2400" dirty="0" err="1">
                    <a:solidFill>
                      <a:srgbClr val="000000"/>
                    </a:solidFill>
                    <a:cs typeface="Arial" panose="020B0604020202020204" pitchFamily="34" charset="0"/>
                  </a:rPr>
                  <a:t>có</a:t>
                </a:r>
                <a:r>
                  <a:rPr lang="en-US" altLang="en-US" sz="2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  2</a:t>
                </a:r>
                <a:r>
                  <a:rPr lang="en-US" altLang="en-US" sz="2400" baseline="300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2</a:t>
                </a:r>
                <a:r>
                  <a:rPr lang="en-US" altLang="en-US" sz="2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= 1.x     (</a:t>
                </a:r>
                <a:r>
                  <a:rPr lang="en-US" altLang="en-US" sz="2400" dirty="0" err="1">
                    <a:solidFill>
                      <a:srgbClr val="000000"/>
                    </a:solidFill>
                    <a:cs typeface="Arial" panose="020B0604020202020204" pitchFamily="34" charset="0"/>
                  </a:rPr>
                  <a:t>Định</a:t>
                </a:r>
                <a:r>
                  <a:rPr lang="en-US" altLang="en-US" sz="2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altLang="en-US" sz="2400" dirty="0" err="1">
                    <a:solidFill>
                      <a:srgbClr val="000000"/>
                    </a:solidFill>
                    <a:cs typeface="Arial" panose="020B0604020202020204" pitchFamily="34" charset="0"/>
                  </a:rPr>
                  <a:t>lý</a:t>
                </a:r>
                <a:r>
                  <a:rPr lang="en-US" altLang="en-US" sz="2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2)</a:t>
                </a:r>
              </a:p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            x  = 4 : 1</a:t>
                </a:r>
              </a:p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            x  = 4 </a:t>
                </a:r>
              </a:p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Char char="-"/>
                </a:pPr>
                <a:r>
                  <a:rPr lang="en-US" altLang="en-US" sz="2400" dirty="0" err="1">
                    <a:solidFill>
                      <a:srgbClr val="000000"/>
                    </a:solidFill>
                    <a:cs typeface="Arial" panose="020B0604020202020204" pitchFamily="34" charset="0"/>
                  </a:rPr>
                  <a:t>Lại</a:t>
                </a:r>
                <a:r>
                  <a:rPr lang="en-US" altLang="en-US" sz="2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altLang="en-US" sz="2400" dirty="0" err="1">
                    <a:solidFill>
                      <a:srgbClr val="000000"/>
                    </a:solidFill>
                    <a:cs typeface="Arial" panose="020B0604020202020204" pitchFamily="34" charset="0"/>
                  </a:rPr>
                  <a:t>có</a:t>
                </a:r>
                <a:r>
                  <a:rPr lang="en-US" altLang="en-US" sz="2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y</a:t>
                </a:r>
                <a:r>
                  <a:rPr lang="en-US" altLang="en-US" sz="2400" baseline="300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2</a:t>
                </a:r>
                <a:r>
                  <a:rPr lang="en-US" altLang="en-US" sz="2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= 4 . ( 1+ 4 )</a:t>
                </a:r>
              </a:p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           y</a:t>
                </a:r>
                <a:r>
                  <a:rPr lang="en-US" altLang="en-US" sz="2400" baseline="300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2</a:t>
                </a:r>
                <a:r>
                  <a:rPr lang="en-US" altLang="en-US" sz="2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= 20</a:t>
                </a:r>
              </a:p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4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           y = </a:t>
                </a:r>
              </a:p>
            </p:txBody>
          </p:sp>
          <p:graphicFrame>
            <p:nvGraphicFramePr>
              <p:cNvPr id="5123" name="Object 28">
                <a:extLst>
                  <a:ext uri="{FF2B5EF4-FFF2-40B4-BE49-F238E27FC236}">
                    <a16:creationId xmlns:a16="http://schemas.microsoft.com/office/drawing/2014/main" id="{0AF09991-49F4-4199-8B6C-0FAFBE71AFD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217861189"/>
                  </p:ext>
                </p:extLst>
              </p:nvPr>
            </p:nvGraphicFramePr>
            <p:xfrm>
              <a:off x="3152" y="2760"/>
              <a:ext cx="228" cy="1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32" name="Equation" r:id="rId3" imgW="190440" imgH="152280" progId="Equation.3">
                      <p:embed/>
                    </p:oleObj>
                  </mc:Choice>
                  <mc:Fallback>
                    <p:oleObj name="Equation" r:id="rId3" imgW="190440" imgH="152280" progId="Equation.3">
                      <p:embed/>
                      <p:pic>
                        <p:nvPicPr>
                          <p:cNvPr id="5123" name="Object 28">
                            <a:extLst>
                              <a:ext uri="{FF2B5EF4-FFF2-40B4-BE49-F238E27FC236}">
                                <a16:creationId xmlns:a16="http://schemas.microsoft.com/office/drawing/2014/main" id="{0AF09991-49F4-4199-8B6C-0FAFBE71AFD4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152" y="2760"/>
                            <a:ext cx="228" cy="1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124" name="Object 29">
                <a:extLst>
                  <a:ext uri="{FF2B5EF4-FFF2-40B4-BE49-F238E27FC236}">
                    <a16:creationId xmlns:a16="http://schemas.microsoft.com/office/drawing/2014/main" id="{A974BCB2-10A3-42CE-A7D7-4C5E5ED0F43E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183975752"/>
                  </p:ext>
                </p:extLst>
              </p:nvPr>
            </p:nvGraphicFramePr>
            <p:xfrm>
              <a:off x="3152" y="3000"/>
              <a:ext cx="228" cy="1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33" name="Equation" r:id="rId5" imgW="190440" imgH="152280" progId="Equation.3">
                      <p:embed/>
                    </p:oleObj>
                  </mc:Choice>
                  <mc:Fallback>
                    <p:oleObj name="Equation" r:id="rId5" imgW="190440" imgH="152280" progId="Equation.3">
                      <p:embed/>
                      <p:pic>
                        <p:nvPicPr>
                          <p:cNvPr id="5124" name="Object 29">
                            <a:extLst>
                              <a:ext uri="{FF2B5EF4-FFF2-40B4-BE49-F238E27FC236}">
                                <a16:creationId xmlns:a16="http://schemas.microsoft.com/office/drawing/2014/main" id="{A974BCB2-10A3-42CE-A7D7-4C5E5ED0F43E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152" y="3000"/>
                            <a:ext cx="228" cy="1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125" name="Object 30">
                <a:extLst>
                  <a:ext uri="{FF2B5EF4-FFF2-40B4-BE49-F238E27FC236}">
                    <a16:creationId xmlns:a16="http://schemas.microsoft.com/office/drawing/2014/main" id="{B2D2855E-DB4D-4CAA-8803-EC1ABE43C92F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593076194"/>
                  </p:ext>
                </p:extLst>
              </p:nvPr>
            </p:nvGraphicFramePr>
            <p:xfrm>
              <a:off x="3294" y="4109"/>
              <a:ext cx="228" cy="1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34" name="Equation" r:id="rId6" imgW="190440" imgH="152280" progId="Equation.3">
                      <p:embed/>
                    </p:oleObj>
                  </mc:Choice>
                  <mc:Fallback>
                    <p:oleObj name="Equation" r:id="rId6" imgW="190440" imgH="152280" progId="Equation.3">
                      <p:embed/>
                      <p:pic>
                        <p:nvPicPr>
                          <p:cNvPr id="5125" name="Object 30">
                            <a:extLst>
                              <a:ext uri="{FF2B5EF4-FFF2-40B4-BE49-F238E27FC236}">
                                <a16:creationId xmlns:a16="http://schemas.microsoft.com/office/drawing/2014/main" id="{B2D2855E-DB4D-4CAA-8803-EC1ABE43C92F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294" y="4109"/>
                            <a:ext cx="228" cy="1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126" name="Object 31">
                <a:extLst>
                  <a:ext uri="{FF2B5EF4-FFF2-40B4-BE49-F238E27FC236}">
                    <a16:creationId xmlns:a16="http://schemas.microsoft.com/office/drawing/2014/main" id="{9EA72338-EAEB-401B-9E9F-5D24E1E0611F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892930348"/>
                  </p:ext>
                </p:extLst>
              </p:nvPr>
            </p:nvGraphicFramePr>
            <p:xfrm>
              <a:off x="3200" y="3756"/>
              <a:ext cx="228" cy="1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35" name="Equation" r:id="rId7" imgW="190440" imgH="152280" progId="Equation.3">
                      <p:embed/>
                    </p:oleObj>
                  </mc:Choice>
                  <mc:Fallback>
                    <p:oleObj name="Equation" r:id="rId7" imgW="190440" imgH="152280" progId="Equation.3">
                      <p:embed/>
                      <p:pic>
                        <p:nvPicPr>
                          <p:cNvPr id="5126" name="Object 31">
                            <a:extLst>
                              <a:ext uri="{FF2B5EF4-FFF2-40B4-BE49-F238E27FC236}">
                                <a16:creationId xmlns:a16="http://schemas.microsoft.com/office/drawing/2014/main" id="{9EA72338-EAEB-401B-9E9F-5D24E1E0611F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200" y="3756"/>
                            <a:ext cx="228" cy="1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137" name="Text Box 32">
                <a:extLst>
                  <a:ext uri="{FF2B5EF4-FFF2-40B4-BE49-F238E27FC236}">
                    <a16:creationId xmlns:a16="http://schemas.microsoft.com/office/drawing/2014/main" id="{C6E534F8-D749-4C30-8811-1372AC16C0D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08" y="1872"/>
                <a:ext cx="1056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400" b="1" u="sng">
                    <a:solidFill>
                      <a:srgbClr val="000000"/>
                    </a:solidFill>
                    <a:cs typeface="Arial" panose="020B0604020202020204" pitchFamily="34" charset="0"/>
                  </a:rPr>
                  <a:t>Giải </a:t>
                </a:r>
              </a:p>
            </p:txBody>
          </p:sp>
        </p:grpSp>
        <p:graphicFrame>
          <p:nvGraphicFramePr>
            <p:cNvPr id="5122" name="Object 33">
              <a:extLst>
                <a:ext uri="{FF2B5EF4-FFF2-40B4-BE49-F238E27FC236}">
                  <a16:creationId xmlns:a16="http://schemas.microsoft.com/office/drawing/2014/main" id="{6BA9D945-D382-49FA-8D6E-6A615985AFD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96386441"/>
                </p:ext>
              </p:extLst>
            </p:nvPr>
          </p:nvGraphicFramePr>
          <p:xfrm>
            <a:off x="4044" y="4246"/>
            <a:ext cx="336" cy="2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6" name="Equation" r:id="rId8" imgW="317160" imgH="228600" progId="Equation.3">
                    <p:embed/>
                  </p:oleObj>
                </mc:Choice>
                <mc:Fallback>
                  <p:oleObj name="Equation" r:id="rId8" imgW="317160" imgH="228600" progId="Equation.3">
                    <p:embed/>
                    <p:pic>
                      <p:nvPicPr>
                        <p:cNvPr id="5122" name="Object 33">
                          <a:extLst>
                            <a:ext uri="{FF2B5EF4-FFF2-40B4-BE49-F238E27FC236}">
                              <a16:creationId xmlns:a16="http://schemas.microsoft.com/office/drawing/2014/main" id="{6BA9D945-D382-49FA-8D6E-6A615985AFD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44" y="4246"/>
                          <a:ext cx="336" cy="24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>
            <a:extLst>
              <a:ext uri="{FF2B5EF4-FFF2-40B4-BE49-F238E27FC236}">
                <a16:creationId xmlns:a16="http://schemas.microsoft.com/office/drawing/2014/main" id="{2228FDEA-C295-4BF1-BE0E-9FC2D60993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52401"/>
            <a:ext cx="640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  <a:cs typeface="Arial" panose="020B0604020202020204" pitchFamily="34" charset="0"/>
              </a:rPr>
              <a:t>Chương I : HỆ THỨC LƯỢNG TRONG TAM GIÁC VUÔNG</a:t>
            </a:r>
          </a:p>
        </p:txBody>
      </p:sp>
      <p:sp>
        <p:nvSpPr>
          <p:cNvPr id="11267" name="Text Box 3">
            <a:extLst>
              <a:ext uri="{FF2B5EF4-FFF2-40B4-BE49-F238E27FC236}">
                <a16:creationId xmlns:a16="http://schemas.microsoft.com/office/drawing/2014/main" id="{50E78188-EB1E-4C86-AAEB-608DFA93F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33400"/>
            <a:ext cx="6324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 u="sng">
                <a:solidFill>
                  <a:srgbClr val="FF0000"/>
                </a:solidFill>
                <a:cs typeface="Arial" panose="020B0604020202020204" pitchFamily="34" charset="0"/>
              </a:rPr>
              <a:t>TIẾT 1</a:t>
            </a:r>
            <a:r>
              <a:rPr lang="en-US" altLang="en-US" b="1">
                <a:solidFill>
                  <a:srgbClr val="FF0000"/>
                </a:solidFill>
                <a:cs typeface="Arial" panose="020B0604020202020204" pitchFamily="34" charset="0"/>
              </a:rPr>
              <a:t> : MỘT SỐ HỆ THỨC VỀ CẠNH VÀ ĐƯỜNG CAO TRONG TAM GIÁC VUÔNG</a:t>
            </a:r>
          </a:p>
        </p:txBody>
      </p:sp>
      <p:sp>
        <p:nvSpPr>
          <p:cNvPr id="11268" name="Text Box 4">
            <a:extLst>
              <a:ext uri="{FF2B5EF4-FFF2-40B4-BE49-F238E27FC236}">
                <a16:creationId xmlns:a16="http://schemas.microsoft.com/office/drawing/2014/main" id="{CD6FBA3F-DEB1-4DE8-9FF5-1B89670954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295401"/>
            <a:ext cx="838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 u="sng">
                <a:solidFill>
                  <a:srgbClr val="0000FF"/>
                </a:solidFill>
                <a:cs typeface="Arial" panose="020B0604020202020204" pitchFamily="34" charset="0"/>
              </a:rPr>
              <a:t>1- Hệ thức giữa cạnh góc vuông và hình chiếu của nó trên cạnh huyền</a:t>
            </a:r>
          </a:p>
        </p:txBody>
      </p:sp>
      <p:sp>
        <p:nvSpPr>
          <p:cNvPr id="11269" name="Text Box 5">
            <a:extLst>
              <a:ext uri="{FF2B5EF4-FFF2-40B4-BE49-F238E27FC236}">
                <a16:creationId xmlns:a16="http://schemas.microsoft.com/office/drawing/2014/main" id="{B3D708F6-03C7-4C5E-AB4D-04E22C638D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752601"/>
            <a:ext cx="838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 u="sng">
                <a:solidFill>
                  <a:srgbClr val="0000FF"/>
                </a:solidFill>
                <a:cs typeface="Arial" panose="020B0604020202020204" pitchFamily="34" charset="0"/>
              </a:rPr>
              <a:t>2- Một số hệ thức liên quan tới đường cao</a:t>
            </a:r>
          </a:p>
        </p:txBody>
      </p:sp>
      <p:sp>
        <p:nvSpPr>
          <p:cNvPr id="11270" name="Text Box 6">
            <a:extLst>
              <a:ext uri="{FF2B5EF4-FFF2-40B4-BE49-F238E27FC236}">
                <a16:creationId xmlns:a16="http://schemas.microsoft.com/office/drawing/2014/main" id="{4524D735-07E6-455F-99B5-B5BDBA9ADC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224088"/>
            <a:ext cx="2895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 u="sng">
                <a:solidFill>
                  <a:srgbClr val="0000FF"/>
                </a:solidFill>
                <a:cs typeface="Arial" panose="020B0604020202020204" pitchFamily="34" charset="0"/>
              </a:rPr>
              <a:t>3- Luyện tập</a:t>
            </a:r>
          </a:p>
        </p:txBody>
      </p:sp>
      <p:sp>
        <p:nvSpPr>
          <p:cNvPr id="11271" name="Text Box 7">
            <a:extLst>
              <a:ext uri="{FF2B5EF4-FFF2-40B4-BE49-F238E27FC236}">
                <a16:creationId xmlns:a16="http://schemas.microsoft.com/office/drawing/2014/main" id="{F4D0108D-8FE5-436C-8D73-AD48DCCDEE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667001"/>
            <a:ext cx="2895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 u="sng">
                <a:solidFill>
                  <a:srgbClr val="0000FF"/>
                </a:solidFill>
                <a:cs typeface="Arial" panose="020B0604020202020204" pitchFamily="34" charset="0"/>
              </a:rPr>
              <a:t>4- Hướng dẫn về nhà</a:t>
            </a:r>
          </a:p>
        </p:txBody>
      </p:sp>
      <p:sp>
        <p:nvSpPr>
          <p:cNvPr id="10248" name="Text Box 8">
            <a:extLst>
              <a:ext uri="{FF2B5EF4-FFF2-40B4-BE49-F238E27FC236}">
                <a16:creationId xmlns:a16="http://schemas.microsoft.com/office/drawing/2014/main" id="{3BDD1D12-3A55-4882-87B8-E68FACCEC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048001"/>
            <a:ext cx="6705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cs typeface="Arial" panose="020B0604020202020204" pitchFamily="34" charset="0"/>
              </a:rPr>
              <a:t>1.Bài tập số : 1a ;2; 6 / SGK + 1; 2/ SBT</a:t>
            </a:r>
          </a:p>
        </p:txBody>
      </p:sp>
      <p:sp>
        <p:nvSpPr>
          <p:cNvPr id="10249" name="Text Box 9">
            <a:extLst>
              <a:ext uri="{FF2B5EF4-FFF2-40B4-BE49-F238E27FC236}">
                <a16:creationId xmlns:a16="http://schemas.microsoft.com/office/drawing/2014/main" id="{F64E6A54-B0C4-42E5-9B41-4F1DB6A9F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505201"/>
            <a:ext cx="6705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cs typeface="Arial" panose="020B0604020202020204" pitchFamily="34" charset="0"/>
              </a:rPr>
              <a:t>2.Đọc thêm có thể em chưa biết </a:t>
            </a:r>
          </a:p>
        </p:txBody>
      </p:sp>
      <p:grpSp>
        <p:nvGrpSpPr>
          <p:cNvPr id="2" name="Group 10">
            <a:extLst>
              <a:ext uri="{FF2B5EF4-FFF2-40B4-BE49-F238E27FC236}">
                <a16:creationId xmlns:a16="http://schemas.microsoft.com/office/drawing/2014/main" id="{6604BB26-004D-4534-A554-02736F8D466B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038601"/>
            <a:ext cx="8153400" cy="2657475"/>
            <a:chOff x="480" y="2544"/>
            <a:chExt cx="5136" cy="1674"/>
          </a:xfrm>
        </p:grpSpPr>
        <p:grpSp>
          <p:nvGrpSpPr>
            <p:cNvPr id="11275" name="Group 11">
              <a:extLst>
                <a:ext uri="{FF2B5EF4-FFF2-40B4-BE49-F238E27FC236}">
                  <a16:creationId xmlns:a16="http://schemas.microsoft.com/office/drawing/2014/main" id="{AB3243F7-0BF0-4222-8FE5-9180B676F6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8" y="2616"/>
              <a:ext cx="2248" cy="1464"/>
              <a:chOff x="3168" y="2496"/>
              <a:chExt cx="2248" cy="1464"/>
            </a:xfrm>
          </p:grpSpPr>
          <p:sp>
            <p:nvSpPr>
              <p:cNvPr id="11279" name="AutoShape 12">
                <a:extLst>
                  <a:ext uri="{FF2B5EF4-FFF2-40B4-BE49-F238E27FC236}">
                    <a16:creationId xmlns:a16="http://schemas.microsoft.com/office/drawing/2014/main" id="{531C6C0E-D20D-413A-A750-517E8071F5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7227272">
                <a:off x="3784" y="2688"/>
                <a:ext cx="960" cy="1584"/>
              </a:xfrm>
              <a:prstGeom prst="rtTriangle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280" name="Line 13">
                <a:extLst>
                  <a:ext uri="{FF2B5EF4-FFF2-40B4-BE49-F238E27FC236}">
                    <a16:creationId xmlns:a16="http://schemas.microsoft.com/office/drawing/2014/main" id="{382769B4-C0BC-4DE9-B01D-1308B62E1F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24" y="2680"/>
                <a:ext cx="0" cy="81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1281" name="Text Box 14">
                <a:extLst>
                  <a:ext uri="{FF2B5EF4-FFF2-40B4-BE49-F238E27FC236}">
                    <a16:creationId xmlns:a16="http://schemas.microsoft.com/office/drawing/2014/main" id="{B2991653-3205-4A41-AC77-E89617D8A86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40" y="2496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cs typeface="Arial" panose="020B0604020202020204" pitchFamily="34" charset="0"/>
                  </a:rPr>
                  <a:t>A</a:t>
                </a:r>
              </a:p>
            </p:txBody>
          </p:sp>
          <p:sp>
            <p:nvSpPr>
              <p:cNvPr id="11282" name="Text Box 15">
                <a:extLst>
                  <a:ext uri="{FF2B5EF4-FFF2-40B4-BE49-F238E27FC236}">
                    <a16:creationId xmlns:a16="http://schemas.microsoft.com/office/drawing/2014/main" id="{ACE1E069-E0F5-4BB2-BCF5-3610FE56EFE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8" y="3376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cs typeface="Arial" panose="020B0604020202020204" pitchFamily="34" charset="0"/>
                  </a:rPr>
                  <a:t>B</a:t>
                </a:r>
              </a:p>
            </p:txBody>
          </p:sp>
          <p:sp>
            <p:nvSpPr>
              <p:cNvPr id="11283" name="Text Box 16">
                <a:extLst>
                  <a:ext uri="{FF2B5EF4-FFF2-40B4-BE49-F238E27FC236}">
                    <a16:creationId xmlns:a16="http://schemas.microsoft.com/office/drawing/2014/main" id="{815E618B-1C31-4528-80BF-D3619B429E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28" y="3408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cs typeface="Arial" panose="020B0604020202020204" pitchFamily="34" charset="0"/>
                  </a:rPr>
                  <a:t>C</a:t>
                </a:r>
              </a:p>
            </p:txBody>
          </p:sp>
          <p:sp>
            <p:nvSpPr>
              <p:cNvPr id="11284" name="Text Box 17">
                <a:extLst>
                  <a:ext uri="{FF2B5EF4-FFF2-40B4-BE49-F238E27FC236}">
                    <a16:creationId xmlns:a16="http://schemas.microsoft.com/office/drawing/2014/main" id="{8431C490-3971-4A94-8711-761FF06C122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12" y="3264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cs typeface="Arial" panose="020B0604020202020204" pitchFamily="34" charset="0"/>
                  </a:rPr>
                  <a:t>b’</a:t>
                </a:r>
              </a:p>
            </p:txBody>
          </p:sp>
          <p:sp>
            <p:nvSpPr>
              <p:cNvPr id="11285" name="Text Box 18">
                <a:extLst>
                  <a:ext uri="{FF2B5EF4-FFF2-40B4-BE49-F238E27FC236}">
                    <a16:creationId xmlns:a16="http://schemas.microsoft.com/office/drawing/2014/main" id="{2552A887-4118-4180-9A26-C7A07387643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96" y="3264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cs typeface="Arial" panose="020B0604020202020204" pitchFamily="34" charset="0"/>
                  </a:rPr>
                  <a:t>c’</a:t>
                </a:r>
              </a:p>
            </p:txBody>
          </p:sp>
          <p:sp>
            <p:nvSpPr>
              <p:cNvPr id="11286" name="Text Box 19">
                <a:extLst>
                  <a:ext uri="{FF2B5EF4-FFF2-40B4-BE49-F238E27FC236}">
                    <a16:creationId xmlns:a16="http://schemas.microsoft.com/office/drawing/2014/main" id="{F36C9B41-3109-40F5-8A49-A39E86711F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48" y="2784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cs typeface="Arial" panose="020B0604020202020204" pitchFamily="34" charset="0"/>
                  </a:rPr>
                  <a:t>c</a:t>
                </a:r>
              </a:p>
            </p:txBody>
          </p:sp>
          <p:sp>
            <p:nvSpPr>
              <p:cNvPr id="11287" name="Text Box 20">
                <a:extLst>
                  <a:ext uri="{FF2B5EF4-FFF2-40B4-BE49-F238E27FC236}">
                    <a16:creationId xmlns:a16="http://schemas.microsoft.com/office/drawing/2014/main" id="{A0A37EA6-9B65-4A55-B0B5-2F6FDC3303C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60" y="2784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cs typeface="Arial" panose="020B0604020202020204" pitchFamily="34" charset="0"/>
                  </a:rPr>
                  <a:t>b</a:t>
                </a:r>
              </a:p>
            </p:txBody>
          </p:sp>
          <p:sp>
            <p:nvSpPr>
              <p:cNvPr id="11288" name="Text Box 21">
                <a:extLst>
                  <a:ext uri="{FF2B5EF4-FFF2-40B4-BE49-F238E27FC236}">
                    <a16:creationId xmlns:a16="http://schemas.microsoft.com/office/drawing/2014/main" id="{48143E45-9A66-46A1-A92E-C20A5F29C7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84" y="3024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cs typeface="Arial" panose="020B0604020202020204" pitchFamily="34" charset="0"/>
                  </a:rPr>
                  <a:t>h</a:t>
                </a:r>
              </a:p>
            </p:txBody>
          </p:sp>
          <p:sp>
            <p:nvSpPr>
              <p:cNvPr id="11289" name="Text Box 22">
                <a:extLst>
                  <a:ext uri="{FF2B5EF4-FFF2-40B4-BE49-F238E27FC236}">
                    <a16:creationId xmlns:a16="http://schemas.microsoft.com/office/drawing/2014/main" id="{1EF5A6C6-C633-452E-88FE-D67A4F00C13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36" y="3504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cs typeface="Arial" panose="020B0604020202020204" pitchFamily="34" charset="0"/>
                  </a:rPr>
                  <a:t>H</a:t>
                </a:r>
              </a:p>
            </p:txBody>
          </p:sp>
          <p:sp>
            <p:nvSpPr>
              <p:cNvPr id="11290" name="Rectangle 23">
                <a:extLst>
                  <a:ext uri="{FF2B5EF4-FFF2-40B4-BE49-F238E27FC236}">
                    <a16:creationId xmlns:a16="http://schemas.microsoft.com/office/drawing/2014/main" id="{022DBDAB-AA52-4A43-982B-96B556E524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4" y="339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1276" name="Arc 24">
              <a:extLst>
                <a:ext uri="{FF2B5EF4-FFF2-40B4-BE49-F238E27FC236}">
                  <a16:creationId xmlns:a16="http://schemas.microsoft.com/office/drawing/2014/main" id="{A1297682-A219-4EBF-B064-F4F007DFB3EF}"/>
                </a:ext>
              </a:extLst>
            </p:cNvPr>
            <p:cNvSpPr>
              <a:spLocks/>
            </p:cNvSpPr>
            <p:nvPr/>
          </p:nvSpPr>
          <p:spPr bwMode="auto">
            <a:xfrm rot="2752281" flipV="1">
              <a:off x="3889" y="2830"/>
              <a:ext cx="1289" cy="1488"/>
            </a:xfrm>
            <a:custGeom>
              <a:avLst/>
              <a:gdLst>
                <a:gd name="T0" fmla="*/ 0 w 21491"/>
                <a:gd name="T1" fmla="*/ 0 h 21600"/>
                <a:gd name="T2" fmla="*/ 5 w 21491"/>
                <a:gd name="T3" fmla="*/ 6 h 21600"/>
                <a:gd name="T4" fmla="*/ 0 w 21491"/>
                <a:gd name="T5" fmla="*/ 7 h 21600"/>
                <a:gd name="T6" fmla="*/ 0 60000 65536"/>
                <a:gd name="T7" fmla="*/ 0 60000 65536"/>
                <a:gd name="T8" fmla="*/ 0 60000 65536"/>
                <a:gd name="T9" fmla="*/ 0 w 21491"/>
                <a:gd name="T10" fmla="*/ 0 h 21600"/>
                <a:gd name="T11" fmla="*/ 21491 w 2149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491" h="21600" fill="none" extrusionOk="0">
                  <a:moveTo>
                    <a:pt x="-1" y="0"/>
                  </a:moveTo>
                  <a:cubicBezTo>
                    <a:pt x="11090" y="0"/>
                    <a:pt x="20378" y="8398"/>
                    <a:pt x="21491" y="19432"/>
                  </a:cubicBezTo>
                </a:path>
                <a:path w="21491" h="21600" stroke="0" extrusionOk="0">
                  <a:moveTo>
                    <a:pt x="-1" y="0"/>
                  </a:moveTo>
                  <a:cubicBezTo>
                    <a:pt x="11090" y="0"/>
                    <a:pt x="20378" y="8398"/>
                    <a:pt x="21491" y="19432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1277" name="Text Box 25">
              <a:extLst>
                <a:ext uri="{FF2B5EF4-FFF2-40B4-BE49-F238E27FC236}">
                  <a16:creationId xmlns:a16="http://schemas.microsoft.com/office/drawing/2014/main" id="{8E651D8C-EC77-454E-BA91-44F3D7AC6F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384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11278" name="Text Box 26">
              <a:extLst>
                <a:ext uri="{FF2B5EF4-FFF2-40B4-BE49-F238E27FC236}">
                  <a16:creationId xmlns:a16="http://schemas.microsoft.com/office/drawing/2014/main" id="{A7BFE3BE-F620-4124-8A87-D1482F1C61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" y="2544"/>
              <a:ext cx="2928" cy="10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3 . Cho ∆ABC có đường cao AH 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a/Nếu b</a:t>
              </a:r>
              <a:r>
                <a:rPr lang="en-US" altLang="en-US" baseline="30000">
                  <a:solidFill>
                    <a:srgbClr val="000000"/>
                  </a:solidFill>
                  <a:cs typeface="Arial" panose="020B0604020202020204" pitchFamily="34" charset="0"/>
                </a:rPr>
                <a:t>2</a:t>
              </a: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 = a.b’ thì ∆ABC có vuông không ?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b/Nếu h</a:t>
              </a:r>
              <a:r>
                <a:rPr lang="en-US" altLang="en-US" baseline="30000">
                  <a:solidFill>
                    <a:srgbClr val="000000"/>
                  </a:solidFill>
                  <a:cs typeface="Arial" panose="020B0604020202020204" pitchFamily="34" charset="0"/>
                </a:rPr>
                <a:t>2</a:t>
              </a: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 = b’.c’ thì ∆ABC có vuông không ?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  <p:bldP spid="1024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>
            <a:extLst>
              <a:ext uri="{FF2B5EF4-FFF2-40B4-BE49-F238E27FC236}">
                <a16:creationId xmlns:a16="http://schemas.microsoft.com/office/drawing/2014/main" id="{E52DF84C-CC1D-415C-B1F3-228ED9310A58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048001"/>
            <a:ext cx="3581400" cy="3116263"/>
            <a:chOff x="3120" y="2069"/>
            <a:chExt cx="2256" cy="1963"/>
          </a:xfrm>
        </p:grpSpPr>
        <p:grpSp>
          <p:nvGrpSpPr>
            <p:cNvPr id="6152" name="Group 13">
              <a:extLst>
                <a:ext uri="{FF2B5EF4-FFF2-40B4-BE49-F238E27FC236}">
                  <a16:creationId xmlns:a16="http://schemas.microsoft.com/office/drawing/2014/main" id="{6249038C-8609-4842-8C9F-71BD00A4A5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20" y="2069"/>
              <a:ext cx="2256" cy="1963"/>
              <a:chOff x="2784" y="1872"/>
              <a:chExt cx="2832" cy="1963"/>
            </a:xfrm>
          </p:grpSpPr>
          <p:sp>
            <p:nvSpPr>
              <p:cNvPr id="6153" name="Text Box 14">
                <a:extLst>
                  <a:ext uri="{FF2B5EF4-FFF2-40B4-BE49-F238E27FC236}">
                    <a16:creationId xmlns:a16="http://schemas.microsoft.com/office/drawing/2014/main" id="{DDD20073-3BBB-4ACA-ACC2-0B97B7608BA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84" y="2304"/>
                <a:ext cx="2832" cy="15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Ta </a:t>
                </a:r>
                <a:r>
                  <a:rPr lang="en-US" altLang="en-US" dirty="0" err="1">
                    <a:solidFill>
                      <a:srgbClr val="000000"/>
                    </a:solidFill>
                    <a:cs typeface="Arial" panose="020B0604020202020204" pitchFamily="34" charset="0"/>
                  </a:rPr>
                  <a:t>có</a:t>
                </a:r>
                <a:r>
                  <a:rPr lang="en-US" altLang="en-US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  2</a:t>
                </a:r>
                <a:r>
                  <a:rPr lang="en-US" altLang="en-US" baseline="300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2</a:t>
                </a:r>
                <a:r>
                  <a:rPr lang="en-US" altLang="en-US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= 1.x     (</a:t>
                </a:r>
                <a:r>
                  <a:rPr lang="en-US" altLang="en-US" dirty="0" err="1">
                    <a:solidFill>
                      <a:srgbClr val="000000"/>
                    </a:solidFill>
                    <a:cs typeface="Arial" panose="020B0604020202020204" pitchFamily="34" charset="0"/>
                  </a:rPr>
                  <a:t>Định</a:t>
                </a:r>
                <a:r>
                  <a:rPr lang="en-US" altLang="en-US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altLang="en-US" dirty="0" err="1">
                    <a:solidFill>
                      <a:srgbClr val="000000"/>
                    </a:solidFill>
                    <a:cs typeface="Arial" panose="020B0604020202020204" pitchFamily="34" charset="0"/>
                  </a:rPr>
                  <a:t>lý</a:t>
                </a:r>
                <a:r>
                  <a:rPr lang="en-US" altLang="en-US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2)</a:t>
                </a:r>
              </a:p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            x  = 4 : 1</a:t>
                </a:r>
              </a:p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            x  = 4 </a:t>
                </a:r>
              </a:p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FontTx/>
                  <a:buChar char="-"/>
                </a:pPr>
                <a:r>
                  <a:rPr lang="en-US" altLang="en-US" dirty="0" err="1">
                    <a:solidFill>
                      <a:srgbClr val="000000"/>
                    </a:solidFill>
                    <a:cs typeface="Arial" panose="020B0604020202020204" pitchFamily="34" charset="0"/>
                  </a:rPr>
                  <a:t>Lại</a:t>
                </a:r>
                <a:r>
                  <a:rPr lang="en-US" altLang="en-US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altLang="en-US" dirty="0" err="1">
                    <a:solidFill>
                      <a:srgbClr val="000000"/>
                    </a:solidFill>
                    <a:cs typeface="Arial" panose="020B0604020202020204" pitchFamily="34" charset="0"/>
                  </a:rPr>
                  <a:t>có</a:t>
                </a:r>
                <a:r>
                  <a:rPr lang="en-US" altLang="en-US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y</a:t>
                </a:r>
                <a:r>
                  <a:rPr lang="en-US" altLang="en-US" baseline="300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2</a:t>
                </a:r>
                <a:r>
                  <a:rPr lang="en-US" altLang="en-US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= 4 . ( 1+ 4 )</a:t>
                </a:r>
              </a:p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           y</a:t>
                </a:r>
                <a:r>
                  <a:rPr lang="en-US" altLang="en-US" baseline="300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2</a:t>
                </a:r>
                <a:r>
                  <a:rPr lang="en-US" altLang="en-US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= 20</a:t>
                </a:r>
              </a:p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           y = </a:t>
                </a:r>
              </a:p>
            </p:txBody>
          </p:sp>
          <p:graphicFrame>
            <p:nvGraphicFramePr>
              <p:cNvPr id="6147" name="Object 15">
                <a:extLst>
                  <a:ext uri="{FF2B5EF4-FFF2-40B4-BE49-F238E27FC236}">
                    <a16:creationId xmlns:a16="http://schemas.microsoft.com/office/drawing/2014/main" id="{D3744B56-81FA-41C9-AD6D-0FDE69B4EBD3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024" y="2592"/>
              <a:ext cx="228" cy="1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161" name="Equation" r:id="rId3" imgW="190440" imgH="152280" progId="Equation.3">
                      <p:embed/>
                    </p:oleObj>
                  </mc:Choice>
                  <mc:Fallback>
                    <p:oleObj name="Equation" r:id="rId3" imgW="190440" imgH="152280" progId="Equation.3">
                      <p:embed/>
                      <p:pic>
                        <p:nvPicPr>
                          <p:cNvPr id="6147" name="Object 15">
                            <a:extLst>
                              <a:ext uri="{FF2B5EF4-FFF2-40B4-BE49-F238E27FC236}">
                                <a16:creationId xmlns:a16="http://schemas.microsoft.com/office/drawing/2014/main" id="{D3744B56-81FA-41C9-AD6D-0FDE69B4EBD3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024" y="2592"/>
                            <a:ext cx="228" cy="1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148" name="Object 16">
                <a:extLst>
                  <a:ext uri="{FF2B5EF4-FFF2-40B4-BE49-F238E27FC236}">
                    <a16:creationId xmlns:a16="http://schemas.microsoft.com/office/drawing/2014/main" id="{3F9D9CBD-5001-4EDF-86E7-DB87454636AE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024" y="2832"/>
              <a:ext cx="228" cy="1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162" name="Equation" r:id="rId5" imgW="190440" imgH="152280" progId="Equation.3">
                      <p:embed/>
                    </p:oleObj>
                  </mc:Choice>
                  <mc:Fallback>
                    <p:oleObj name="Equation" r:id="rId5" imgW="190440" imgH="152280" progId="Equation.3">
                      <p:embed/>
                      <p:pic>
                        <p:nvPicPr>
                          <p:cNvPr id="6148" name="Object 16">
                            <a:extLst>
                              <a:ext uri="{FF2B5EF4-FFF2-40B4-BE49-F238E27FC236}">
                                <a16:creationId xmlns:a16="http://schemas.microsoft.com/office/drawing/2014/main" id="{3F9D9CBD-5001-4EDF-86E7-DB87454636AE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024" y="2832"/>
                            <a:ext cx="228" cy="1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149" name="Object 17">
                <a:extLst>
                  <a:ext uri="{FF2B5EF4-FFF2-40B4-BE49-F238E27FC236}">
                    <a16:creationId xmlns:a16="http://schemas.microsoft.com/office/drawing/2014/main" id="{315EE3AC-781C-409C-9932-7FABBF57F416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024" y="3408"/>
              <a:ext cx="228" cy="1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163" name="Equation" r:id="rId6" imgW="190440" imgH="152280" progId="Equation.3">
                      <p:embed/>
                    </p:oleObj>
                  </mc:Choice>
                  <mc:Fallback>
                    <p:oleObj name="Equation" r:id="rId6" imgW="190440" imgH="152280" progId="Equation.3">
                      <p:embed/>
                      <p:pic>
                        <p:nvPicPr>
                          <p:cNvPr id="6149" name="Object 17">
                            <a:extLst>
                              <a:ext uri="{FF2B5EF4-FFF2-40B4-BE49-F238E27FC236}">
                                <a16:creationId xmlns:a16="http://schemas.microsoft.com/office/drawing/2014/main" id="{315EE3AC-781C-409C-9932-7FABBF57F416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024" y="3408"/>
                            <a:ext cx="228" cy="1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150" name="Object 18">
                <a:extLst>
                  <a:ext uri="{FF2B5EF4-FFF2-40B4-BE49-F238E27FC236}">
                    <a16:creationId xmlns:a16="http://schemas.microsoft.com/office/drawing/2014/main" id="{3DF7EE24-4EA0-41A0-83B5-537133CEE9B0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024" y="3648"/>
              <a:ext cx="228" cy="1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164" name="Equation" r:id="rId7" imgW="190440" imgH="152280" progId="Equation.3">
                      <p:embed/>
                    </p:oleObj>
                  </mc:Choice>
                  <mc:Fallback>
                    <p:oleObj name="Equation" r:id="rId7" imgW="190440" imgH="152280" progId="Equation.3">
                      <p:embed/>
                      <p:pic>
                        <p:nvPicPr>
                          <p:cNvPr id="6150" name="Object 18">
                            <a:extLst>
                              <a:ext uri="{FF2B5EF4-FFF2-40B4-BE49-F238E27FC236}">
                                <a16:creationId xmlns:a16="http://schemas.microsoft.com/office/drawing/2014/main" id="{3DF7EE24-4EA0-41A0-83B5-537133CEE9B0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024" y="3648"/>
                            <a:ext cx="228" cy="1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154" name="Text Box 19">
                <a:extLst>
                  <a:ext uri="{FF2B5EF4-FFF2-40B4-BE49-F238E27FC236}">
                    <a16:creationId xmlns:a16="http://schemas.microsoft.com/office/drawing/2014/main" id="{D73CD7B6-FB51-46F4-A126-E89B7060AFD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08" y="1872"/>
                <a:ext cx="105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u="sng">
                    <a:solidFill>
                      <a:srgbClr val="000000"/>
                    </a:solidFill>
                    <a:cs typeface="Arial" panose="020B0604020202020204" pitchFamily="34" charset="0"/>
                  </a:rPr>
                  <a:t>Giải </a:t>
                </a:r>
              </a:p>
            </p:txBody>
          </p:sp>
        </p:grpSp>
        <p:graphicFrame>
          <p:nvGraphicFramePr>
            <p:cNvPr id="6146" name="Object 20">
              <a:extLst>
                <a:ext uri="{FF2B5EF4-FFF2-40B4-BE49-F238E27FC236}">
                  <a16:creationId xmlns:a16="http://schemas.microsoft.com/office/drawing/2014/main" id="{89323511-8DC4-48FC-85F4-CB4B6A977D1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888" y="3790"/>
            <a:ext cx="336" cy="2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65" name="Equation" r:id="rId8" imgW="317160" imgH="228600" progId="Equation.3">
                    <p:embed/>
                  </p:oleObj>
                </mc:Choice>
                <mc:Fallback>
                  <p:oleObj name="Equation" r:id="rId8" imgW="317160" imgH="228600" progId="Equation.3">
                    <p:embed/>
                    <p:pic>
                      <p:nvPicPr>
                        <p:cNvPr id="6146" name="Object 20">
                          <a:extLst>
                            <a:ext uri="{FF2B5EF4-FFF2-40B4-BE49-F238E27FC236}">
                              <a16:creationId xmlns:a16="http://schemas.microsoft.com/office/drawing/2014/main" id="{89323511-8DC4-48FC-85F4-CB4B6A977D1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8" y="3790"/>
                          <a:ext cx="336" cy="24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6">
            <a:extLst>
              <a:ext uri="{FF2B5EF4-FFF2-40B4-BE49-F238E27FC236}">
                <a16:creationId xmlns:a16="http://schemas.microsoft.com/office/drawing/2014/main" id="{0BB947B1-E248-4E2B-9039-6AEC0F72DF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700" y="810079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029" name="Text Box 7">
            <a:extLst>
              <a:ext uri="{FF2B5EF4-FFF2-40B4-BE49-F238E27FC236}">
                <a16:creationId xmlns:a16="http://schemas.microsoft.com/office/drawing/2014/main" id="{0D288B7D-1C4E-49A8-B11D-3CEA01967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124201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1030" name="Text Box 8">
            <a:extLst>
              <a:ext uri="{FF2B5EF4-FFF2-40B4-BE49-F238E27FC236}">
                <a16:creationId xmlns:a16="http://schemas.microsoft.com/office/drawing/2014/main" id="{4B6ED216-1469-4B95-8012-3610CF81FF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32146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C</a:t>
            </a:r>
          </a:p>
        </p:txBody>
      </p:sp>
      <p:grpSp>
        <p:nvGrpSpPr>
          <p:cNvPr id="1031" name="Group 16">
            <a:extLst>
              <a:ext uri="{FF2B5EF4-FFF2-40B4-BE49-F238E27FC236}">
                <a16:creationId xmlns:a16="http://schemas.microsoft.com/office/drawing/2014/main" id="{509E4030-CBC9-491E-8D48-3F8289B6C5DC}"/>
              </a:ext>
            </a:extLst>
          </p:cNvPr>
          <p:cNvGrpSpPr>
            <a:grpSpLocks/>
          </p:cNvGrpSpPr>
          <p:nvPr/>
        </p:nvGrpSpPr>
        <p:grpSpPr bwMode="auto">
          <a:xfrm>
            <a:off x="2514600" y="1219200"/>
            <a:ext cx="3657600" cy="2895600"/>
            <a:chOff x="1152" y="1776"/>
            <a:chExt cx="2304" cy="1824"/>
          </a:xfrm>
        </p:grpSpPr>
        <p:grpSp>
          <p:nvGrpSpPr>
            <p:cNvPr id="1043" name="Group 12">
              <a:extLst>
                <a:ext uri="{FF2B5EF4-FFF2-40B4-BE49-F238E27FC236}">
                  <a16:creationId xmlns:a16="http://schemas.microsoft.com/office/drawing/2014/main" id="{68E79772-0261-49B1-AA06-CD2DFCB2E0E3}"/>
                </a:ext>
              </a:extLst>
            </p:cNvPr>
            <p:cNvGrpSpPr>
              <a:grpSpLocks/>
            </p:cNvGrpSpPr>
            <p:nvPr/>
          </p:nvGrpSpPr>
          <p:grpSpPr bwMode="auto">
            <a:xfrm rot="8990914">
              <a:off x="1152" y="2256"/>
              <a:ext cx="2304" cy="1344"/>
              <a:chOff x="1152" y="2256"/>
              <a:chExt cx="2304" cy="1344"/>
            </a:xfrm>
          </p:grpSpPr>
          <p:sp>
            <p:nvSpPr>
              <p:cNvPr id="1046" name="AutoShape 9">
                <a:extLst>
                  <a:ext uri="{FF2B5EF4-FFF2-40B4-BE49-F238E27FC236}">
                    <a16:creationId xmlns:a16="http://schemas.microsoft.com/office/drawing/2014/main" id="{315C7B20-2DD3-4CBA-BC6E-BD3BA64A57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2" y="2256"/>
                <a:ext cx="2304" cy="1344"/>
              </a:xfrm>
              <a:prstGeom prst="rtTriangl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047" name="Rectangle 10">
                <a:extLst>
                  <a:ext uri="{FF2B5EF4-FFF2-40B4-BE49-F238E27FC236}">
                    <a16:creationId xmlns:a16="http://schemas.microsoft.com/office/drawing/2014/main" id="{A4FB552F-4FE6-4A2A-BC34-903A00BF97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2" y="3456"/>
                <a:ext cx="96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044" name="Line 14">
              <a:extLst>
                <a:ext uri="{FF2B5EF4-FFF2-40B4-BE49-F238E27FC236}">
                  <a16:creationId xmlns:a16="http://schemas.microsoft.com/office/drawing/2014/main" id="{E449E868-779E-4033-B65B-FABA205035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0" y="1776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45" name="Rectangle 15">
              <a:extLst>
                <a:ext uri="{FF2B5EF4-FFF2-40B4-BE49-F238E27FC236}">
                  <a16:creationId xmlns:a16="http://schemas.microsoft.com/office/drawing/2014/main" id="{570C3021-A64C-47B8-AC0B-5ABBE26E06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4" y="2784"/>
              <a:ext cx="96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032" name="Text Box 17">
            <a:extLst>
              <a:ext uri="{FF2B5EF4-FFF2-40B4-BE49-F238E27FC236}">
                <a16:creationId xmlns:a16="http://schemas.microsoft.com/office/drawing/2014/main" id="{9E112B92-59E3-4116-ADF0-A95F71EFED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048001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H</a:t>
            </a:r>
          </a:p>
        </p:txBody>
      </p:sp>
      <p:sp>
        <p:nvSpPr>
          <p:cNvPr id="5138" name="Text Box 18">
            <a:extLst>
              <a:ext uri="{FF2B5EF4-FFF2-40B4-BE49-F238E27FC236}">
                <a16:creationId xmlns:a16="http://schemas.microsoft.com/office/drawing/2014/main" id="{A3492321-0C60-4264-B3B5-10C47DDA1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1524001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16</a:t>
            </a:r>
          </a:p>
        </p:txBody>
      </p:sp>
      <p:sp>
        <p:nvSpPr>
          <p:cNvPr id="1034" name="Text Box 19">
            <a:extLst>
              <a:ext uri="{FF2B5EF4-FFF2-40B4-BE49-F238E27FC236}">
                <a16:creationId xmlns:a16="http://schemas.microsoft.com/office/drawing/2014/main" id="{21991CC3-7161-4814-99D5-41B1DA935A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505201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25</a:t>
            </a:r>
          </a:p>
        </p:txBody>
      </p:sp>
      <p:sp>
        <p:nvSpPr>
          <p:cNvPr id="5140" name="Text Box 20">
            <a:extLst>
              <a:ext uri="{FF2B5EF4-FFF2-40B4-BE49-F238E27FC236}">
                <a16:creationId xmlns:a16="http://schemas.microsoft.com/office/drawing/2014/main" id="{5AC2565B-0338-4A02-B1EB-EA5A645095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673351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1036" name="AutoShape 21">
            <a:extLst>
              <a:ext uri="{FF2B5EF4-FFF2-40B4-BE49-F238E27FC236}">
                <a16:creationId xmlns:a16="http://schemas.microsoft.com/office/drawing/2014/main" id="{9AB52465-77D3-455D-BF55-B8EC3272BE04}"/>
              </a:ext>
            </a:extLst>
          </p:cNvPr>
          <p:cNvSpPr>
            <a:spLocks/>
          </p:cNvSpPr>
          <p:nvPr/>
        </p:nvSpPr>
        <p:spPr bwMode="auto">
          <a:xfrm rot="16200000">
            <a:off x="4191000" y="1219200"/>
            <a:ext cx="304800" cy="4267200"/>
          </a:xfrm>
          <a:prstGeom prst="leftBrace">
            <a:avLst>
              <a:gd name="adj1" fmla="val 11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142" name="Text Box 22">
            <a:extLst>
              <a:ext uri="{FF2B5EF4-FFF2-40B4-BE49-F238E27FC236}">
                <a16:creationId xmlns:a16="http://schemas.microsoft.com/office/drawing/2014/main" id="{422862D8-AC77-4398-A444-206351E11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801688"/>
            <a:ext cx="3429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 err="1">
                <a:solidFill>
                  <a:srgbClr val="000000"/>
                </a:solidFill>
                <a:latin typeface=".VnTime" panose="020B7200000000000000" pitchFamily="34" charset="0"/>
              </a:rPr>
              <a:t>TÝnh</a:t>
            </a:r>
            <a:r>
              <a:rPr lang="en-US" altLang="en-US" sz="2800" dirty="0">
                <a:solidFill>
                  <a:srgbClr val="0000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.VnTime" panose="020B7200000000000000" pitchFamily="34" charset="0"/>
              </a:rPr>
              <a:t>sè</a:t>
            </a:r>
            <a:r>
              <a:rPr lang="en-US" altLang="en-US" sz="2800" dirty="0">
                <a:solidFill>
                  <a:srgbClr val="000000"/>
                </a:solidFill>
                <a:latin typeface=".VnTime" panose="020B7200000000000000" pitchFamily="34" charset="0"/>
              </a:rPr>
              <a:t> ®o AC</a:t>
            </a:r>
          </a:p>
        </p:txBody>
      </p:sp>
      <p:pic>
        <p:nvPicPr>
          <p:cNvPr id="5143" name="Picture 23" descr="em be">
            <a:extLst>
              <a:ext uri="{FF2B5EF4-FFF2-40B4-BE49-F238E27FC236}">
                <a16:creationId xmlns:a16="http://schemas.microsoft.com/office/drawing/2014/main" id="{5FACD49B-9F6A-4DFD-AAF7-C911B86AFD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1" y="3733801"/>
            <a:ext cx="2105025" cy="279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44" name="AutoShape 2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CE6DF2D-7651-4493-8E44-22FB592CF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1676400"/>
            <a:ext cx="3581400" cy="2133600"/>
          </a:xfrm>
          <a:prstGeom prst="cloudCallout">
            <a:avLst>
              <a:gd name="adj1" fmla="val -43750"/>
              <a:gd name="adj2" fmla="val 52157"/>
            </a:avLst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FF0000"/>
                </a:solidFill>
                <a:latin typeface=".VnTimeH" panose="020B7200000000000000" pitchFamily="34" charset="0"/>
              </a:rPr>
              <a:t>LiÖu</a:t>
            </a:r>
            <a:r>
              <a:rPr lang="en-US" altLang="en-US" sz="2400" b="1" dirty="0">
                <a:solidFill>
                  <a:srgbClr val="FF0000"/>
                </a:solidFill>
                <a:latin typeface=".VnTimeH" panose="020B7200000000000000" pitchFamily="34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.VnTimeH" panose="020B7200000000000000" pitchFamily="34" charset="0"/>
              </a:rPr>
              <a:t>cã</a:t>
            </a:r>
            <a:r>
              <a:rPr lang="en-US" altLang="en-US" sz="2400" b="1" dirty="0">
                <a:solidFill>
                  <a:srgbClr val="FF0000"/>
                </a:solidFill>
                <a:latin typeface=".VnTimeH" panose="020B7200000000000000" pitchFamily="34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.VnTimeH" panose="020B7200000000000000" pitchFamily="34" charset="0"/>
              </a:rPr>
              <a:t>cßn</a:t>
            </a:r>
            <a:r>
              <a:rPr lang="en-US" altLang="en-US" sz="2400" b="1" dirty="0">
                <a:solidFill>
                  <a:srgbClr val="FF0000"/>
                </a:solidFill>
                <a:latin typeface=".VnTimeH" panose="020B7200000000000000" pitchFamily="34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.VnTimeH" panose="020B7200000000000000" pitchFamily="34" charset="0"/>
              </a:rPr>
              <a:t>tÝnh</a:t>
            </a:r>
            <a:r>
              <a:rPr lang="en-US" altLang="en-US" sz="2400" b="1" dirty="0">
                <a:solidFill>
                  <a:srgbClr val="FF0000"/>
                </a:solidFill>
                <a:latin typeface=".VnTimeH" panose="020B7200000000000000" pitchFamily="34" charset="0"/>
              </a:rPr>
              <a:t> ®­</a:t>
            </a:r>
            <a:r>
              <a:rPr lang="en-US" altLang="en-US" sz="2400" b="1" dirty="0" err="1">
                <a:solidFill>
                  <a:srgbClr val="FF0000"/>
                </a:solidFill>
                <a:latin typeface=".VnTimeH" panose="020B7200000000000000" pitchFamily="34" charset="0"/>
              </a:rPr>
              <a:t>Ưîc</a:t>
            </a:r>
            <a:r>
              <a:rPr lang="en-US" altLang="en-US" sz="2400" b="1" dirty="0">
                <a:solidFill>
                  <a:srgbClr val="FF0000"/>
                </a:solidFill>
                <a:latin typeface=".VnTimeH" panose="020B7200000000000000" pitchFamily="34" charset="0"/>
              </a:rPr>
              <a:t> AC </a:t>
            </a:r>
            <a:r>
              <a:rPr lang="en-US" altLang="en-US" sz="2400" b="1" dirty="0" err="1">
                <a:solidFill>
                  <a:srgbClr val="FF0000"/>
                </a:solidFill>
                <a:latin typeface=".VnTimeH" panose="020B7200000000000000" pitchFamily="34" charset="0"/>
              </a:rPr>
              <a:t>Kh«ng</a:t>
            </a:r>
            <a:r>
              <a:rPr lang="en-US" altLang="en-US" sz="2400" b="1" dirty="0">
                <a:solidFill>
                  <a:srgbClr val="FF0000"/>
                </a:solidFill>
                <a:latin typeface=".VnTimeH" panose="020B7200000000000000" pitchFamily="34" charset="0"/>
              </a:rPr>
              <a:t> ?</a:t>
            </a:r>
          </a:p>
        </p:txBody>
      </p:sp>
      <p:sp>
        <p:nvSpPr>
          <p:cNvPr id="1041" name="AutoShape 31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5B714297-6D05-47AF-85B5-2B51E4DB2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2200" y="6248400"/>
            <a:ext cx="685800" cy="6096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4" name="Rectangle 4" descr="5%">
            <a:extLst>
              <a:ext uri="{FF2B5EF4-FFF2-40B4-BE49-F238E27FC236}">
                <a16:creationId xmlns:a16="http://schemas.microsoft.com/office/drawing/2014/main" id="{B028676A-B515-4D5D-BB1E-BF1670BCA8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0321"/>
            <a:ext cx="6324600" cy="760411"/>
          </a:xfrm>
          <a:prstGeom prst="rect">
            <a:avLst/>
          </a:prstGeom>
          <a:pattFill prst="pct5">
            <a:fgClr>
              <a:srgbClr val="BBE0E3"/>
            </a:fgClr>
            <a:bgClr>
              <a:srgbClr val="CC66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KHỞI ĐỘNG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8" grpId="0"/>
      <p:bldP spid="5140" grpId="0"/>
      <p:bldP spid="5142" grpId="0"/>
      <p:bldP spid="514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4">
            <a:extLst>
              <a:ext uri="{FF2B5EF4-FFF2-40B4-BE49-F238E27FC236}">
                <a16:creationId xmlns:a16="http://schemas.microsoft.com/office/drawing/2014/main" id="{F380BA9F-EB39-4CDB-8F8B-D4E69A2EE8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6615" y="178542"/>
            <a:ext cx="91773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0000FF"/>
                </a:solidFill>
                <a:cs typeface="Arial" panose="020B0604020202020204" pitchFamily="34" charset="0"/>
              </a:rPr>
              <a:t>Chương</a:t>
            </a:r>
            <a:r>
              <a:rPr lang="en-US" altLang="en-US" sz="2400" b="1" dirty="0">
                <a:solidFill>
                  <a:srgbClr val="0000FF"/>
                </a:solidFill>
                <a:cs typeface="Arial" panose="020B0604020202020204" pitchFamily="34" charset="0"/>
              </a:rPr>
              <a:t> I : HỆ THỨC LƯỢNG TRONG TAM GIÁC VUÔNG</a:t>
            </a:r>
          </a:p>
        </p:txBody>
      </p:sp>
      <p:sp>
        <p:nvSpPr>
          <p:cNvPr id="2056" name="Text Box 5">
            <a:extLst>
              <a:ext uri="{FF2B5EF4-FFF2-40B4-BE49-F238E27FC236}">
                <a16:creationId xmlns:a16="http://schemas.microsoft.com/office/drawing/2014/main" id="{5876DC6C-C5A4-42E7-8EC8-6CE290CEF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2309" y="681779"/>
            <a:ext cx="6324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 u="sng" dirty="0">
                <a:solidFill>
                  <a:srgbClr val="FF0000"/>
                </a:solidFill>
                <a:cs typeface="Arial" panose="020B0604020202020204" pitchFamily="34" charset="0"/>
              </a:rPr>
              <a:t>TIẾT 1</a:t>
            </a:r>
            <a:r>
              <a:rPr lang="en-US" altLang="en-US" b="1" dirty="0">
                <a:solidFill>
                  <a:srgbClr val="FF0000"/>
                </a:solidFill>
                <a:cs typeface="Arial" panose="020B0604020202020204" pitchFamily="34" charset="0"/>
              </a:rPr>
              <a:t> : MỘT SỐ HỆ THỨC VỀ CẠNH VÀ ĐƯỜNG CAO TRONG TAM GIÁC VUÔNG</a:t>
            </a:r>
          </a:p>
        </p:txBody>
      </p:sp>
      <p:grpSp>
        <p:nvGrpSpPr>
          <p:cNvPr id="4" name="Group 43">
            <a:extLst>
              <a:ext uri="{FF2B5EF4-FFF2-40B4-BE49-F238E27FC236}">
                <a16:creationId xmlns:a16="http://schemas.microsoft.com/office/drawing/2014/main" id="{1AE2967D-1057-4D73-A72A-D6AD789C4D6F}"/>
              </a:ext>
            </a:extLst>
          </p:cNvPr>
          <p:cNvGrpSpPr>
            <a:grpSpLocks/>
          </p:cNvGrpSpPr>
          <p:nvPr/>
        </p:nvGrpSpPr>
        <p:grpSpPr bwMode="auto">
          <a:xfrm>
            <a:off x="511206" y="1459654"/>
            <a:ext cx="7620000" cy="2617787"/>
            <a:chOff x="240" y="679"/>
            <a:chExt cx="4800" cy="1649"/>
          </a:xfrm>
        </p:grpSpPr>
        <p:grpSp>
          <p:nvGrpSpPr>
            <p:cNvPr id="2059" name="Group 8">
              <a:extLst>
                <a:ext uri="{FF2B5EF4-FFF2-40B4-BE49-F238E27FC236}">
                  <a16:creationId xmlns:a16="http://schemas.microsoft.com/office/drawing/2014/main" id="{D124D968-A593-45F8-A147-C5BCA197261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6" y="864"/>
              <a:ext cx="2248" cy="1464"/>
              <a:chOff x="56" y="528"/>
              <a:chExt cx="2248" cy="1464"/>
            </a:xfrm>
          </p:grpSpPr>
          <p:sp>
            <p:nvSpPr>
              <p:cNvPr id="2063" name="AutoShape 9">
                <a:extLst>
                  <a:ext uri="{FF2B5EF4-FFF2-40B4-BE49-F238E27FC236}">
                    <a16:creationId xmlns:a16="http://schemas.microsoft.com/office/drawing/2014/main" id="{703DA102-D575-4360-A254-3A9258D805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7227272">
                <a:off x="672" y="720"/>
                <a:ext cx="960" cy="1584"/>
              </a:xfrm>
              <a:prstGeom prst="rtTriangle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64" name="Rectangle 10">
                <a:extLst>
                  <a:ext uri="{FF2B5EF4-FFF2-40B4-BE49-F238E27FC236}">
                    <a16:creationId xmlns:a16="http://schemas.microsoft.com/office/drawing/2014/main" id="{6DE70D2D-BFF2-4F1A-8A5B-252B0A9FB5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747443">
                <a:off x="666" y="718"/>
                <a:ext cx="132" cy="132"/>
              </a:xfrm>
              <a:prstGeom prst="rect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65" name="Line 11">
                <a:extLst>
                  <a:ext uri="{FF2B5EF4-FFF2-40B4-BE49-F238E27FC236}">
                    <a16:creationId xmlns:a16="http://schemas.microsoft.com/office/drawing/2014/main" id="{E09C18D1-BE84-42EE-9985-C8BF4CD81D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12" y="712"/>
                <a:ext cx="0" cy="81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066" name="Freeform 12">
                <a:extLst>
                  <a:ext uri="{FF2B5EF4-FFF2-40B4-BE49-F238E27FC236}">
                    <a16:creationId xmlns:a16="http://schemas.microsoft.com/office/drawing/2014/main" id="{98F98532-875F-4E59-910E-DA668676D876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7845">
                <a:off x="584" y="896"/>
                <a:ext cx="104" cy="104"/>
              </a:xfrm>
              <a:custGeom>
                <a:avLst/>
                <a:gdLst>
                  <a:gd name="T0" fmla="*/ 0 w 248"/>
                  <a:gd name="T1" fmla="*/ 32 h 256"/>
                  <a:gd name="T2" fmla="*/ 34 w 248"/>
                  <a:gd name="T3" fmla="*/ 39 h 256"/>
                  <a:gd name="T4" fmla="*/ 42 w 248"/>
                  <a:gd name="T5" fmla="*/ 16 h 256"/>
                  <a:gd name="T6" fmla="*/ 42 w 248"/>
                  <a:gd name="T7" fmla="*/ 0 h 25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48"/>
                  <a:gd name="T13" fmla="*/ 0 h 256"/>
                  <a:gd name="T14" fmla="*/ 248 w 248"/>
                  <a:gd name="T15" fmla="*/ 256 h 25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48" h="256">
                    <a:moveTo>
                      <a:pt x="0" y="192"/>
                    </a:moveTo>
                    <a:cubicBezTo>
                      <a:pt x="76" y="224"/>
                      <a:pt x="152" y="256"/>
                      <a:pt x="192" y="240"/>
                    </a:cubicBezTo>
                    <a:cubicBezTo>
                      <a:pt x="232" y="224"/>
                      <a:pt x="232" y="136"/>
                      <a:pt x="240" y="96"/>
                    </a:cubicBezTo>
                    <a:cubicBezTo>
                      <a:pt x="248" y="56"/>
                      <a:pt x="244" y="28"/>
                      <a:pt x="240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067" name="Freeform 13">
                <a:extLst>
                  <a:ext uri="{FF2B5EF4-FFF2-40B4-BE49-F238E27FC236}">
                    <a16:creationId xmlns:a16="http://schemas.microsoft.com/office/drawing/2014/main" id="{A74D12A3-A92F-4AAD-A15C-7E67BCF60B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0" y="816"/>
                <a:ext cx="173" cy="173"/>
              </a:xfrm>
              <a:custGeom>
                <a:avLst/>
                <a:gdLst>
                  <a:gd name="T0" fmla="*/ 0 w 432"/>
                  <a:gd name="T1" fmla="*/ 73 h 344"/>
                  <a:gd name="T2" fmla="*/ 38 w 432"/>
                  <a:gd name="T3" fmla="*/ 85 h 344"/>
                  <a:gd name="T4" fmla="*/ 62 w 432"/>
                  <a:gd name="T5" fmla="*/ 61 h 344"/>
                  <a:gd name="T6" fmla="*/ 69 w 432"/>
                  <a:gd name="T7" fmla="*/ 0 h 3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32"/>
                  <a:gd name="T13" fmla="*/ 0 h 344"/>
                  <a:gd name="T14" fmla="*/ 432 w 432"/>
                  <a:gd name="T15" fmla="*/ 344 h 3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32" h="344">
                    <a:moveTo>
                      <a:pt x="0" y="288"/>
                    </a:moveTo>
                    <a:cubicBezTo>
                      <a:pt x="88" y="316"/>
                      <a:pt x="176" y="344"/>
                      <a:pt x="240" y="336"/>
                    </a:cubicBezTo>
                    <a:cubicBezTo>
                      <a:pt x="304" y="328"/>
                      <a:pt x="352" y="296"/>
                      <a:pt x="384" y="240"/>
                    </a:cubicBezTo>
                    <a:cubicBezTo>
                      <a:pt x="416" y="184"/>
                      <a:pt x="424" y="40"/>
                      <a:pt x="43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068" name="Freeform 14">
                <a:extLst>
                  <a:ext uri="{FF2B5EF4-FFF2-40B4-BE49-F238E27FC236}">
                    <a16:creationId xmlns:a16="http://schemas.microsoft.com/office/drawing/2014/main" id="{E7165E04-7EED-4C1F-9443-9C4BCA8449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0" y="792"/>
                <a:ext cx="144" cy="144"/>
              </a:xfrm>
              <a:custGeom>
                <a:avLst/>
                <a:gdLst>
                  <a:gd name="T0" fmla="*/ 0 w 432"/>
                  <a:gd name="T1" fmla="*/ 51 h 344"/>
                  <a:gd name="T2" fmla="*/ 27 w 432"/>
                  <a:gd name="T3" fmla="*/ 59 h 344"/>
                  <a:gd name="T4" fmla="*/ 43 w 432"/>
                  <a:gd name="T5" fmla="*/ 42 h 344"/>
                  <a:gd name="T6" fmla="*/ 48 w 432"/>
                  <a:gd name="T7" fmla="*/ 0 h 3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32"/>
                  <a:gd name="T13" fmla="*/ 0 h 344"/>
                  <a:gd name="T14" fmla="*/ 432 w 432"/>
                  <a:gd name="T15" fmla="*/ 344 h 3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32" h="344">
                    <a:moveTo>
                      <a:pt x="0" y="288"/>
                    </a:moveTo>
                    <a:cubicBezTo>
                      <a:pt x="88" y="316"/>
                      <a:pt x="176" y="344"/>
                      <a:pt x="240" y="336"/>
                    </a:cubicBezTo>
                    <a:cubicBezTo>
                      <a:pt x="304" y="328"/>
                      <a:pt x="352" y="296"/>
                      <a:pt x="384" y="240"/>
                    </a:cubicBezTo>
                    <a:cubicBezTo>
                      <a:pt x="416" y="184"/>
                      <a:pt x="424" y="40"/>
                      <a:pt x="43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069" name="Text Box 15">
                <a:extLst>
                  <a:ext uri="{FF2B5EF4-FFF2-40B4-BE49-F238E27FC236}">
                    <a16:creationId xmlns:a16="http://schemas.microsoft.com/office/drawing/2014/main" id="{8D4E5872-EDA6-489B-ADB0-7D7A3EEC1F5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8" y="528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cs typeface="Arial" panose="020B0604020202020204" pitchFamily="34" charset="0"/>
                  </a:rPr>
                  <a:t>A</a:t>
                </a:r>
              </a:p>
            </p:txBody>
          </p:sp>
          <p:sp>
            <p:nvSpPr>
              <p:cNvPr id="2070" name="Text Box 16">
                <a:extLst>
                  <a:ext uri="{FF2B5EF4-FFF2-40B4-BE49-F238E27FC236}">
                    <a16:creationId xmlns:a16="http://schemas.microsoft.com/office/drawing/2014/main" id="{7294DF7C-35DA-4FEF-BA70-71F18A0E89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" y="1408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cs typeface="Arial" panose="020B0604020202020204" pitchFamily="34" charset="0"/>
                  </a:rPr>
                  <a:t>B</a:t>
                </a:r>
              </a:p>
            </p:txBody>
          </p:sp>
          <p:sp>
            <p:nvSpPr>
              <p:cNvPr id="2071" name="Text Box 17">
                <a:extLst>
                  <a:ext uri="{FF2B5EF4-FFF2-40B4-BE49-F238E27FC236}">
                    <a16:creationId xmlns:a16="http://schemas.microsoft.com/office/drawing/2014/main" id="{D24F5979-59D1-4B2A-A3E4-B15B28B3651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16" y="1440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cs typeface="Arial" panose="020B0604020202020204" pitchFamily="34" charset="0"/>
                  </a:rPr>
                  <a:t>C</a:t>
                </a:r>
              </a:p>
            </p:txBody>
          </p:sp>
          <p:sp>
            <p:nvSpPr>
              <p:cNvPr id="2072" name="Text Box 18">
                <a:extLst>
                  <a:ext uri="{FF2B5EF4-FFF2-40B4-BE49-F238E27FC236}">
                    <a16:creationId xmlns:a16="http://schemas.microsoft.com/office/drawing/2014/main" id="{D0C92FBB-D42F-4A8C-BEA2-76703874381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0" y="1296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cs typeface="Arial" panose="020B0604020202020204" pitchFamily="34" charset="0"/>
                  </a:rPr>
                  <a:t>b’</a:t>
                </a:r>
              </a:p>
            </p:txBody>
          </p:sp>
          <p:sp>
            <p:nvSpPr>
              <p:cNvPr id="2073" name="Text Box 19">
                <a:extLst>
                  <a:ext uri="{FF2B5EF4-FFF2-40B4-BE49-F238E27FC236}">
                    <a16:creationId xmlns:a16="http://schemas.microsoft.com/office/drawing/2014/main" id="{A1DC70F0-60C4-4599-96BA-0CD507D3F3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4" y="1296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cs typeface="Arial" panose="020B0604020202020204" pitchFamily="34" charset="0"/>
                  </a:rPr>
                  <a:t>c’</a:t>
                </a:r>
              </a:p>
            </p:txBody>
          </p:sp>
          <p:sp>
            <p:nvSpPr>
              <p:cNvPr id="2074" name="Text Box 20">
                <a:extLst>
                  <a:ext uri="{FF2B5EF4-FFF2-40B4-BE49-F238E27FC236}">
                    <a16:creationId xmlns:a16="http://schemas.microsoft.com/office/drawing/2014/main" id="{7AD2E17F-193B-43B9-8E1B-240BF7CD349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6" y="816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cs typeface="Arial" panose="020B0604020202020204" pitchFamily="34" charset="0"/>
                  </a:rPr>
                  <a:t>c</a:t>
                </a:r>
              </a:p>
            </p:txBody>
          </p:sp>
          <p:sp>
            <p:nvSpPr>
              <p:cNvPr id="2075" name="Text Box 21">
                <a:extLst>
                  <a:ext uri="{FF2B5EF4-FFF2-40B4-BE49-F238E27FC236}">
                    <a16:creationId xmlns:a16="http://schemas.microsoft.com/office/drawing/2014/main" id="{259B9BE7-23DF-4D34-A3B0-E8B73286D3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8" y="816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cs typeface="Arial" panose="020B0604020202020204" pitchFamily="34" charset="0"/>
                  </a:rPr>
                  <a:t>b</a:t>
                </a:r>
              </a:p>
            </p:txBody>
          </p:sp>
          <p:sp>
            <p:nvSpPr>
              <p:cNvPr id="2076" name="Text Box 22">
                <a:extLst>
                  <a:ext uri="{FF2B5EF4-FFF2-40B4-BE49-F238E27FC236}">
                    <a16:creationId xmlns:a16="http://schemas.microsoft.com/office/drawing/2014/main" id="{04E16DE9-4D88-4A09-B953-E3E89F1234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72" y="1056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cs typeface="Arial" panose="020B0604020202020204" pitchFamily="34" charset="0"/>
                  </a:rPr>
                  <a:t>h</a:t>
                </a:r>
              </a:p>
            </p:txBody>
          </p:sp>
          <p:sp>
            <p:nvSpPr>
              <p:cNvPr id="2077" name="Text Box 23">
                <a:extLst>
                  <a:ext uri="{FF2B5EF4-FFF2-40B4-BE49-F238E27FC236}">
                    <a16:creationId xmlns:a16="http://schemas.microsoft.com/office/drawing/2014/main" id="{4D0A8D40-6F27-455C-9DD8-0FF153C23A4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4" y="1536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cs typeface="Arial" panose="020B0604020202020204" pitchFamily="34" charset="0"/>
                  </a:rPr>
                  <a:t>H</a:t>
                </a:r>
              </a:p>
            </p:txBody>
          </p:sp>
          <p:sp>
            <p:nvSpPr>
              <p:cNvPr id="2078" name="Rectangle 24">
                <a:extLst>
                  <a:ext uri="{FF2B5EF4-FFF2-40B4-BE49-F238E27FC236}">
                    <a16:creationId xmlns:a16="http://schemas.microsoft.com/office/drawing/2014/main" id="{4F2183EA-84AA-4B4B-ACCA-AE89152210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2" y="1424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060" name="Text Box 25">
              <a:extLst>
                <a:ext uri="{FF2B5EF4-FFF2-40B4-BE49-F238E27FC236}">
                  <a16:creationId xmlns:a16="http://schemas.microsoft.com/office/drawing/2014/main" id="{82F8E7DA-DFBC-469F-BD5C-92437F4F12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679"/>
              <a:ext cx="480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000">
                  <a:solidFill>
                    <a:srgbClr val="000000"/>
                  </a:solidFill>
                  <a:cs typeface="Arial" panose="020B0604020202020204" pitchFamily="34" charset="0"/>
                </a:rPr>
                <a:t>Xét bài toán : Cho tam giác ABC như hình vẽ</a:t>
              </a:r>
            </a:p>
          </p:txBody>
        </p:sp>
        <p:sp>
          <p:nvSpPr>
            <p:cNvPr id="2061" name="Text Box 26">
              <a:extLst>
                <a:ext uri="{FF2B5EF4-FFF2-40B4-BE49-F238E27FC236}">
                  <a16:creationId xmlns:a16="http://schemas.microsoft.com/office/drawing/2014/main" id="{4C212CF1-7B6F-4DE7-87E0-43A52F21BE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1015"/>
              <a:ext cx="1680" cy="7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b="1" dirty="0" err="1">
                  <a:solidFill>
                    <a:srgbClr val="000000"/>
                  </a:solidFill>
                  <a:cs typeface="Arial" panose="020B0604020202020204" pitchFamily="34" charset="0"/>
                </a:rPr>
                <a:t>Chứng</a:t>
              </a:r>
              <a:r>
                <a:rPr lang="en-US" altLang="en-US" b="1" dirty="0">
                  <a:solidFill>
                    <a:srgbClr val="000000"/>
                  </a:solidFill>
                  <a:cs typeface="Arial" panose="020B0604020202020204" pitchFamily="34" charset="0"/>
                </a:rPr>
                <a:t> </a:t>
              </a:r>
              <a:r>
                <a:rPr lang="en-US" altLang="en-US" b="1" dirty="0" err="1">
                  <a:solidFill>
                    <a:srgbClr val="000000"/>
                  </a:solidFill>
                  <a:cs typeface="Arial" panose="020B0604020202020204" pitchFamily="34" charset="0"/>
                </a:rPr>
                <a:t>minh</a:t>
              </a:r>
              <a:r>
                <a:rPr lang="en-US" altLang="en-US" b="1" dirty="0">
                  <a:solidFill>
                    <a:srgbClr val="000000"/>
                  </a:solidFill>
                  <a:cs typeface="Arial" panose="020B0604020202020204" pitchFamily="34" charset="0"/>
                </a:rPr>
                <a:t> : 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b="1" dirty="0">
                  <a:solidFill>
                    <a:srgbClr val="000000"/>
                  </a:solidFill>
                  <a:cs typeface="Arial" panose="020B0604020202020204" pitchFamily="34" charset="0"/>
                </a:rPr>
                <a:t>       b</a:t>
              </a:r>
              <a:r>
                <a:rPr lang="en-US" altLang="en-US" b="1" baseline="30000" dirty="0">
                  <a:solidFill>
                    <a:srgbClr val="000000"/>
                  </a:solidFill>
                  <a:cs typeface="Arial" panose="020B0604020202020204" pitchFamily="34" charset="0"/>
                </a:rPr>
                <a:t>2</a:t>
              </a:r>
              <a:r>
                <a:rPr lang="en-US" altLang="en-US" b="1" dirty="0">
                  <a:solidFill>
                    <a:srgbClr val="000000"/>
                  </a:solidFill>
                  <a:cs typeface="Arial" panose="020B0604020202020204" pitchFamily="34" charset="0"/>
                </a:rPr>
                <a:t>  = </a:t>
              </a:r>
              <a:r>
                <a:rPr lang="en-US" altLang="en-US" b="1" dirty="0" err="1">
                  <a:solidFill>
                    <a:srgbClr val="000000"/>
                  </a:solidFill>
                  <a:cs typeface="Arial" panose="020B0604020202020204" pitchFamily="34" charset="0"/>
                </a:rPr>
                <a:t>a.b</a:t>
              </a:r>
              <a:r>
                <a:rPr lang="en-US" altLang="en-US" b="1" dirty="0">
                  <a:solidFill>
                    <a:srgbClr val="000000"/>
                  </a:solidFill>
                  <a:cs typeface="Arial" panose="020B0604020202020204" pitchFamily="34" charset="0"/>
                </a:rPr>
                <a:t>’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b="1" dirty="0">
                  <a:solidFill>
                    <a:srgbClr val="000000"/>
                  </a:solidFill>
                  <a:cs typeface="Arial" panose="020B0604020202020204" pitchFamily="34" charset="0"/>
                </a:rPr>
                <a:t>       c</a:t>
              </a:r>
              <a:r>
                <a:rPr lang="en-US" altLang="en-US" b="1" baseline="30000" dirty="0">
                  <a:solidFill>
                    <a:srgbClr val="000000"/>
                  </a:solidFill>
                  <a:cs typeface="Arial" panose="020B0604020202020204" pitchFamily="34" charset="0"/>
                </a:rPr>
                <a:t>2</a:t>
              </a:r>
              <a:r>
                <a:rPr lang="en-US" altLang="en-US" b="1" dirty="0">
                  <a:solidFill>
                    <a:srgbClr val="000000"/>
                  </a:solidFill>
                  <a:cs typeface="Arial" panose="020B0604020202020204" pitchFamily="34" charset="0"/>
                </a:rPr>
                <a:t> = </a:t>
              </a:r>
              <a:r>
                <a:rPr lang="en-US" altLang="en-US" b="1" dirty="0" err="1">
                  <a:solidFill>
                    <a:srgbClr val="000000"/>
                  </a:solidFill>
                  <a:cs typeface="Arial" panose="020B0604020202020204" pitchFamily="34" charset="0"/>
                </a:rPr>
                <a:t>a.c</a:t>
              </a:r>
              <a:r>
                <a:rPr lang="en-US" altLang="en-US" b="1" dirty="0">
                  <a:solidFill>
                    <a:srgbClr val="000000"/>
                  </a:solidFill>
                  <a:cs typeface="Arial" panose="020B0604020202020204" pitchFamily="34" charset="0"/>
                </a:rPr>
                <a:t>’</a:t>
              </a:r>
            </a:p>
          </p:txBody>
        </p:sp>
        <p:sp>
          <p:nvSpPr>
            <p:cNvPr id="2062" name="AutoShape 42">
              <a:extLst>
                <a:ext uri="{FF2B5EF4-FFF2-40B4-BE49-F238E27FC236}">
                  <a16:creationId xmlns:a16="http://schemas.microsoft.com/office/drawing/2014/main" id="{ABA6FDB9-3785-4BB6-A253-7BC36E952505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1488" y="1104"/>
              <a:ext cx="240" cy="1872"/>
            </a:xfrm>
            <a:prstGeom prst="leftBrace">
              <a:avLst>
                <a:gd name="adj1" fmla="val 65000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a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>
            <a:extLst>
              <a:ext uri="{FF2B5EF4-FFF2-40B4-BE49-F238E27FC236}">
                <a16:creationId xmlns:a16="http://schemas.microsoft.com/office/drawing/2014/main" id="{3A69465F-47AE-4830-B8F2-79A90EB75D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0438" y="133649"/>
            <a:ext cx="85832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0000FF"/>
                </a:solidFill>
                <a:cs typeface="Arial" panose="020B0604020202020204" pitchFamily="34" charset="0"/>
              </a:rPr>
              <a:t>Chương</a:t>
            </a:r>
            <a:r>
              <a:rPr lang="en-US" altLang="en-US" sz="2400" b="1" dirty="0">
                <a:solidFill>
                  <a:srgbClr val="0000FF"/>
                </a:solidFill>
                <a:cs typeface="Arial" panose="020B0604020202020204" pitchFamily="34" charset="0"/>
              </a:rPr>
              <a:t> I : HỆ THỨC LƯỢNG TRONG TAM GIÁC VUÔNG</a:t>
            </a:r>
          </a:p>
        </p:txBody>
      </p:sp>
      <p:sp>
        <p:nvSpPr>
          <p:cNvPr id="8195" name="Text Box 3">
            <a:extLst>
              <a:ext uri="{FF2B5EF4-FFF2-40B4-BE49-F238E27FC236}">
                <a16:creationId xmlns:a16="http://schemas.microsoft.com/office/drawing/2014/main" id="{31D61B7E-5CD1-43DD-852E-9C11202C59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2278" y="772438"/>
            <a:ext cx="6324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 u="sng" dirty="0">
                <a:solidFill>
                  <a:srgbClr val="FF0000"/>
                </a:solidFill>
                <a:cs typeface="Arial" panose="020B0604020202020204" pitchFamily="34" charset="0"/>
              </a:rPr>
              <a:t>TIẾT 1</a:t>
            </a:r>
            <a:r>
              <a:rPr lang="en-US" altLang="en-US" b="1" dirty="0">
                <a:solidFill>
                  <a:srgbClr val="FF0000"/>
                </a:solidFill>
                <a:cs typeface="Arial" panose="020B0604020202020204" pitchFamily="34" charset="0"/>
              </a:rPr>
              <a:t> : MỘT SỐ HỆ THỨC VỀ CẠNH VÀ ĐƯỜNG CAO TRONG TAM GIÁC VUÔNG</a:t>
            </a:r>
          </a:p>
        </p:txBody>
      </p:sp>
      <p:sp>
        <p:nvSpPr>
          <p:cNvPr id="6148" name="Text Box 4">
            <a:extLst>
              <a:ext uri="{FF2B5EF4-FFF2-40B4-BE49-F238E27FC236}">
                <a16:creationId xmlns:a16="http://schemas.microsoft.com/office/drawing/2014/main" id="{73157865-A1C2-492D-987D-D5CF67249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352801"/>
            <a:ext cx="838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 u="sng">
                <a:solidFill>
                  <a:srgbClr val="0000FF"/>
                </a:solidFill>
                <a:cs typeface="Arial" panose="020B0604020202020204" pitchFamily="34" charset="0"/>
              </a:rPr>
              <a:t>1- Hệ thức giữa cạnh góc vuông và hình chiếu của nó trên cạnh huyền</a:t>
            </a:r>
          </a:p>
        </p:txBody>
      </p:sp>
      <p:sp>
        <p:nvSpPr>
          <p:cNvPr id="6149" name="Text Box 5">
            <a:extLst>
              <a:ext uri="{FF2B5EF4-FFF2-40B4-BE49-F238E27FC236}">
                <a16:creationId xmlns:a16="http://schemas.microsoft.com/office/drawing/2014/main" id="{2F1D77E9-383E-47B1-AB5D-E437AE8DD2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886201"/>
            <a:ext cx="160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 u="sng">
                <a:solidFill>
                  <a:srgbClr val="990000"/>
                </a:solidFill>
                <a:cs typeface="Arial" panose="020B0604020202020204" pitchFamily="34" charset="0"/>
              </a:rPr>
              <a:t>a/ Định lý  1: </a:t>
            </a:r>
          </a:p>
        </p:txBody>
      </p:sp>
      <p:sp>
        <p:nvSpPr>
          <p:cNvPr id="6151" name="Text Box 7">
            <a:extLst>
              <a:ext uri="{FF2B5EF4-FFF2-40B4-BE49-F238E27FC236}">
                <a16:creationId xmlns:a16="http://schemas.microsoft.com/office/drawing/2014/main" id="{F8799A13-A4A9-43DB-A5E3-5F3B94FA5F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3886201"/>
            <a:ext cx="213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cs typeface="Arial" panose="020B0604020202020204" pitchFamily="34" charset="0"/>
              </a:rPr>
              <a:t>SGK/65</a:t>
            </a:r>
          </a:p>
        </p:txBody>
      </p:sp>
      <p:sp>
        <p:nvSpPr>
          <p:cNvPr id="6152" name="Text Box 8">
            <a:extLst>
              <a:ext uri="{FF2B5EF4-FFF2-40B4-BE49-F238E27FC236}">
                <a16:creationId xmlns:a16="http://schemas.microsoft.com/office/drawing/2014/main" id="{4222676F-7D0A-45E6-8354-782EAA20C7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1" y="4343400"/>
            <a:ext cx="2035175" cy="788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  <a:cs typeface="Arial" panose="020B0604020202020204" pitchFamily="34" charset="0"/>
              </a:rPr>
              <a:t>b</a:t>
            </a:r>
            <a:r>
              <a:rPr lang="en-US" altLang="en-US" b="1" baseline="30000">
                <a:solidFill>
                  <a:srgbClr val="000000"/>
                </a:solidFill>
                <a:cs typeface="Arial" panose="020B0604020202020204" pitchFamily="34" charset="0"/>
              </a:rPr>
              <a:t>2</a:t>
            </a:r>
            <a:r>
              <a:rPr lang="en-US" altLang="en-US" b="1">
                <a:solidFill>
                  <a:srgbClr val="000000"/>
                </a:solidFill>
                <a:cs typeface="Arial" panose="020B0604020202020204" pitchFamily="34" charset="0"/>
              </a:rPr>
              <a:t> = a.b’</a:t>
            </a: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  <a:cs typeface="Arial" panose="020B0604020202020204" pitchFamily="34" charset="0"/>
              </a:rPr>
              <a:t>c</a:t>
            </a:r>
            <a:r>
              <a:rPr lang="en-US" altLang="en-US" b="1" baseline="30000">
                <a:solidFill>
                  <a:srgbClr val="000000"/>
                </a:solidFill>
                <a:cs typeface="Arial" panose="020B0604020202020204" pitchFamily="34" charset="0"/>
              </a:rPr>
              <a:t>2</a:t>
            </a:r>
            <a:r>
              <a:rPr lang="en-US" altLang="en-US" b="1">
                <a:solidFill>
                  <a:srgbClr val="000000"/>
                </a:solidFill>
                <a:cs typeface="Arial" panose="020B0604020202020204" pitchFamily="34" charset="0"/>
              </a:rPr>
              <a:t> = a.c’</a:t>
            </a:r>
          </a:p>
        </p:txBody>
      </p:sp>
      <p:sp>
        <p:nvSpPr>
          <p:cNvPr id="6153" name="Text Box 9">
            <a:extLst>
              <a:ext uri="{FF2B5EF4-FFF2-40B4-BE49-F238E27FC236}">
                <a16:creationId xmlns:a16="http://schemas.microsoft.com/office/drawing/2014/main" id="{4FD2E160-58AB-44C6-924F-B8FFDEF3C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1" y="6024564"/>
            <a:ext cx="20351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  <a:cs typeface="Arial" panose="020B0604020202020204" pitchFamily="34" charset="0"/>
              </a:rPr>
              <a:t>a</a:t>
            </a:r>
            <a:r>
              <a:rPr lang="en-US" altLang="en-US" b="1" baseline="30000">
                <a:solidFill>
                  <a:srgbClr val="000000"/>
                </a:solidFill>
                <a:cs typeface="Arial" panose="020B0604020202020204" pitchFamily="34" charset="0"/>
              </a:rPr>
              <a:t>2</a:t>
            </a:r>
            <a:r>
              <a:rPr lang="en-US" altLang="en-US" b="1">
                <a:solidFill>
                  <a:srgbClr val="000000"/>
                </a:solidFill>
                <a:cs typeface="Arial" panose="020B0604020202020204" pitchFamily="34" charset="0"/>
              </a:rPr>
              <a:t> = b</a:t>
            </a:r>
            <a:r>
              <a:rPr lang="en-US" altLang="en-US" b="1" baseline="30000">
                <a:solidFill>
                  <a:srgbClr val="000000"/>
                </a:solidFill>
                <a:cs typeface="Arial" panose="020B0604020202020204" pitchFamily="34" charset="0"/>
              </a:rPr>
              <a:t>2</a:t>
            </a:r>
            <a:r>
              <a:rPr lang="en-US" altLang="en-US" b="1">
                <a:solidFill>
                  <a:srgbClr val="000000"/>
                </a:solidFill>
                <a:cs typeface="Arial" panose="020B0604020202020204" pitchFamily="34" charset="0"/>
              </a:rPr>
              <a:t> + c</a:t>
            </a:r>
            <a:r>
              <a:rPr lang="en-US" altLang="en-US" b="1" baseline="30000">
                <a:solidFill>
                  <a:srgbClr val="000000"/>
                </a:solidFill>
                <a:cs typeface="Arial" panose="020B0604020202020204" pitchFamily="34" charset="0"/>
              </a:rPr>
              <a:t>2</a:t>
            </a:r>
            <a:endParaRPr lang="en-US" altLang="en-US" b="1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6154" name="Text Box 10">
            <a:extLst>
              <a:ext uri="{FF2B5EF4-FFF2-40B4-BE49-F238E27FC236}">
                <a16:creationId xmlns:a16="http://schemas.microsoft.com/office/drawing/2014/main" id="{2E11385D-6752-4EBA-8E9A-B97B8B1CA6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5257801"/>
            <a:ext cx="320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 u="sng">
                <a:solidFill>
                  <a:srgbClr val="990000"/>
                </a:solidFill>
                <a:cs typeface="Arial" panose="020B0604020202020204" pitchFamily="34" charset="0"/>
              </a:rPr>
              <a:t>b/ Hệ quả ( đinh lý Pitago )</a:t>
            </a:r>
          </a:p>
        </p:txBody>
      </p:sp>
      <p:grpSp>
        <p:nvGrpSpPr>
          <p:cNvPr id="8202" name="Group 11">
            <a:extLst>
              <a:ext uri="{FF2B5EF4-FFF2-40B4-BE49-F238E27FC236}">
                <a16:creationId xmlns:a16="http://schemas.microsoft.com/office/drawing/2014/main" id="{22E06318-D668-4E24-850C-6880DCA77A62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1143000"/>
            <a:ext cx="3124200" cy="2362200"/>
            <a:chOff x="192" y="720"/>
            <a:chExt cx="1968" cy="1488"/>
          </a:xfrm>
        </p:grpSpPr>
        <p:grpSp>
          <p:nvGrpSpPr>
            <p:cNvPr id="8204" name="Group 12">
              <a:extLst>
                <a:ext uri="{FF2B5EF4-FFF2-40B4-BE49-F238E27FC236}">
                  <a16:creationId xmlns:a16="http://schemas.microsoft.com/office/drawing/2014/main" id="{91EA9370-E177-4312-9CD5-524444546A6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768"/>
              <a:ext cx="1968" cy="1248"/>
              <a:chOff x="192" y="768"/>
              <a:chExt cx="1968" cy="1248"/>
            </a:xfrm>
          </p:grpSpPr>
          <p:sp>
            <p:nvSpPr>
              <p:cNvPr id="8207" name="AutoShape 13">
                <a:extLst>
                  <a:ext uri="{FF2B5EF4-FFF2-40B4-BE49-F238E27FC236}">
                    <a16:creationId xmlns:a16="http://schemas.microsoft.com/office/drawing/2014/main" id="{ABA29AEB-198A-4279-915A-2F52C27AB9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7227272">
                <a:off x="743" y="913"/>
                <a:ext cx="818" cy="1387"/>
              </a:xfrm>
              <a:prstGeom prst="rtTriangle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8208" name="Rectangle 14">
                <a:extLst>
                  <a:ext uri="{FF2B5EF4-FFF2-40B4-BE49-F238E27FC236}">
                    <a16:creationId xmlns:a16="http://schemas.microsoft.com/office/drawing/2014/main" id="{F774C45C-BEB9-400D-B84F-02A304A8D7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747443">
                <a:off x="726" y="930"/>
                <a:ext cx="116" cy="112"/>
              </a:xfrm>
              <a:prstGeom prst="rect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8209" name="Line 15">
                <a:extLst>
                  <a:ext uri="{FF2B5EF4-FFF2-40B4-BE49-F238E27FC236}">
                    <a16:creationId xmlns:a16="http://schemas.microsoft.com/office/drawing/2014/main" id="{78D0C881-3332-4351-B2F4-ED34B1E042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6" y="925"/>
                <a:ext cx="0" cy="69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8210" name="Text Box 16">
                <a:extLst>
                  <a:ext uri="{FF2B5EF4-FFF2-40B4-BE49-F238E27FC236}">
                    <a16:creationId xmlns:a16="http://schemas.microsoft.com/office/drawing/2014/main" id="{2501679A-04A3-45F0-A84E-B70BB2EBE05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5" y="768"/>
                <a:ext cx="25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cs typeface="Arial" panose="020B0604020202020204" pitchFamily="34" charset="0"/>
                  </a:rPr>
                  <a:t>A</a:t>
                </a:r>
              </a:p>
            </p:txBody>
          </p:sp>
          <p:sp>
            <p:nvSpPr>
              <p:cNvPr id="8211" name="Text Box 17">
                <a:extLst>
                  <a:ext uri="{FF2B5EF4-FFF2-40B4-BE49-F238E27FC236}">
                    <a16:creationId xmlns:a16="http://schemas.microsoft.com/office/drawing/2014/main" id="{324586D6-726C-4569-B27F-2016CCCE9D1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2" y="1518"/>
                <a:ext cx="25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cs typeface="Arial" panose="020B0604020202020204" pitchFamily="34" charset="0"/>
                  </a:rPr>
                  <a:t>B</a:t>
                </a:r>
              </a:p>
            </p:txBody>
          </p:sp>
          <p:sp>
            <p:nvSpPr>
              <p:cNvPr id="8212" name="Text Box 18">
                <a:extLst>
                  <a:ext uri="{FF2B5EF4-FFF2-40B4-BE49-F238E27FC236}">
                    <a16:creationId xmlns:a16="http://schemas.microsoft.com/office/drawing/2014/main" id="{111AAB3F-22A9-4C5B-823C-0B3B7E839C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07" y="1546"/>
                <a:ext cx="25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cs typeface="Arial" panose="020B0604020202020204" pitchFamily="34" charset="0"/>
                  </a:rPr>
                  <a:t>C</a:t>
                </a:r>
              </a:p>
            </p:txBody>
          </p:sp>
          <p:sp>
            <p:nvSpPr>
              <p:cNvPr id="8213" name="Text Box 19">
                <a:extLst>
                  <a:ext uri="{FF2B5EF4-FFF2-40B4-BE49-F238E27FC236}">
                    <a16:creationId xmlns:a16="http://schemas.microsoft.com/office/drawing/2014/main" id="{946B8C56-5D88-4580-ABAF-D1FC0057B44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94" y="1424"/>
                <a:ext cx="25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cs typeface="Arial" panose="020B0604020202020204" pitchFamily="34" charset="0"/>
                  </a:rPr>
                  <a:t>b’</a:t>
                </a:r>
              </a:p>
            </p:txBody>
          </p:sp>
          <p:sp>
            <p:nvSpPr>
              <p:cNvPr id="8214" name="Text Box 20">
                <a:extLst>
                  <a:ext uri="{FF2B5EF4-FFF2-40B4-BE49-F238E27FC236}">
                    <a16:creationId xmlns:a16="http://schemas.microsoft.com/office/drawing/2014/main" id="{7F0B1A03-9DC7-4D1E-95AB-C5CD7A21C0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9" y="1424"/>
                <a:ext cx="25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cs typeface="Arial" panose="020B0604020202020204" pitchFamily="34" charset="0"/>
                  </a:rPr>
                  <a:t>c’</a:t>
                </a:r>
              </a:p>
            </p:txBody>
          </p:sp>
          <p:sp>
            <p:nvSpPr>
              <p:cNvPr id="8215" name="Text Box 21">
                <a:extLst>
                  <a:ext uri="{FF2B5EF4-FFF2-40B4-BE49-F238E27FC236}">
                    <a16:creationId xmlns:a16="http://schemas.microsoft.com/office/drawing/2014/main" id="{4E35F733-2915-49FB-9518-759B2C99C5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7" y="1014"/>
                <a:ext cx="25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cs typeface="Arial" panose="020B0604020202020204" pitchFamily="34" charset="0"/>
                  </a:rPr>
                  <a:t>c</a:t>
                </a:r>
              </a:p>
            </p:txBody>
          </p:sp>
          <p:sp>
            <p:nvSpPr>
              <p:cNvPr id="8216" name="Text Box 22">
                <a:extLst>
                  <a:ext uri="{FF2B5EF4-FFF2-40B4-BE49-F238E27FC236}">
                    <a16:creationId xmlns:a16="http://schemas.microsoft.com/office/drawing/2014/main" id="{4A97E353-8507-4C38-9867-24AF15231B3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36" y="1014"/>
                <a:ext cx="25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cs typeface="Arial" panose="020B0604020202020204" pitchFamily="34" charset="0"/>
                  </a:rPr>
                  <a:t>b</a:t>
                </a:r>
              </a:p>
            </p:txBody>
          </p:sp>
          <p:sp>
            <p:nvSpPr>
              <p:cNvPr id="8217" name="Text Box 23">
                <a:extLst>
                  <a:ext uri="{FF2B5EF4-FFF2-40B4-BE49-F238E27FC236}">
                    <a16:creationId xmlns:a16="http://schemas.microsoft.com/office/drawing/2014/main" id="{86BF92C3-6521-417D-8372-13DE4DFE525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1" y="1218"/>
                <a:ext cx="25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cs typeface="Arial" panose="020B0604020202020204" pitchFamily="34" charset="0"/>
                  </a:rPr>
                  <a:t>h</a:t>
                </a:r>
              </a:p>
            </p:txBody>
          </p:sp>
          <p:sp>
            <p:nvSpPr>
              <p:cNvPr id="8218" name="Text Box 24">
                <a:extLst>
                  <a:ext uri="{FF2B5EF4-FFF2-40B4-BE49-F238E27FC236}">
                    <a16:creationId xmlns:a16="http://schemas.microsoft.com/office/drawing/2014/main" id="{749A40B7-E749-4B82-89EB-9E7F6BD09A8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89" y="1627"/>
                <a:ext cx="25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000000"/>
                    </a:solidFill>
                    <a:cs typeface="Arial" panose="020B0604020202020204" pitchFamily="34" charset="0"/>
                  </a:rPr>
                  <a:t>H</a:t>
                </a:r>
              </a:p>
            </p:txBody>
          </p:sp>
          <p:sp>
            <p:nvSpPr>
              <p:cNvPr id="8219" name="Rectangle 25">
                <a:extLst>
                  <a:ext uri="{FF2B5EF4-FFF2-40B4-BE49-F238E27FC236}">
                    <a16:creationId xmlns:a16="http://schemas.microsoft.com/office/drawing/2014/main" id="{873334C8-7B69-43BD-96C1-EB4153DA73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6" y="1532"/>
                <a:ext cx="84" cy="82"/>
              </a:xfrm>
              <a:prstGeom prst="rect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205" name="Arc 26">
              <a:extLst>
                <a:ext uri="{FF2B5EF4-FFF2-40B4-BE49-F238E27FC236}">
                  <a16:creationId xmlns:a16="http://schemas.microsoft.com/office/drawing/2014/main" id="{63EC9AE3-8CE4-4603-B097-5198674BE4B9}"/>
                </a:ext>
              </a:extLst>
            </p:cNvPr>
            <p:cNvSpPr>
              <a:spLocks/>
            </p:cNvSpPr>
            <p:nvPr/>
          </p:nvSpPr>
          <p:spPr bwMode="auto">
            <a:xfrm rot="2321917" flipV="1">
              <a:off x="672" y="720"/>
              <a:ext cx="1230" cy="1488"/>
            </a:xfrm>
            <a:custGeom>
              <a:avLst/>
              <a:gdLst>
                <a:gd name="T0" fmla="*/ 0 w 20513"/>
                <a:gd name="T1" fmla="*/ 0 h 21600"/>
                <a:gd name="T2" fmla="*/ 4 w 20513"/>
                <a:gd name="T3" fmla="*/ 5 h 21600"/>
                <a:gd name="T4" fmla="*/ 0 w 20513"/>
                <a:gd name="T5" fmla="*/ 7 h 21600"/>
                <a:gd name="T6" fmla="*/ 0 60000 65536"/>
                <a:gd name="T7" fmla="*/ 0 60000 65536"/>
                <a:gd name="T8" fmla="*/ 0 60000 65536"/>
                <a:gd name="T9" fmla="*/ 0 w 20513"/>
                <a:gd name="T10" fmla="*/ 0 h 21600"/>
                <a:gd name="T11" fmla="*/ 20513 w 2051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513" h="21600" fill="none" extrusionOk="0">
                  <a:moveTo>
                    <a:pt x="-1" y="0"/>
                  </a:moveTo>
                  <a:cubicBezTo>
                    <a:pt x="9322" y="0"/>
                    <a:pt x="17593" y="5981"/>
                    <a:pt x="20513" y="14834"/>
                  </a:cubicBezTo>
                </a:path>
                <a:path w="20513" h="21600" stroke="0" extrusionOk="0">
                  <a:moveTo>
                    <a:pt x="-1" y="0"/>
                  </a:moveTo>
                  <a:cubicBezTo>
                    <a:pt x="9322" y="0"/>
                    <a:pt x="17593" y="5981"/>
                    <a:pt x="20513" y="14834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206" name="Text Box 27">
              <a:extLst>
                <a:ext uri="{FF2B5EF4-FFF2-40B4-BE49-F238E27FC236}">
                  <a16:creationId xmlns:a16="http://schemas.microsoft.com/office/drawing/2014/main" id="{19E4C9FA-4FF9-41F3-A9E0-D0D413869D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1737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a</a:t>
              </a:r>
            </a:p>
          </p:txBody>
        </p:sp>
      </p:grpSp>
      <p:sp>
        <p:nvSpPr>
          <p:cNvPr id="8203" name="AutoShape 28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A7FF15B3-8F34-4EB1-8445-0D9212E2E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77400" y="6172200"/>
            <a:ext cx="990600" cy="6858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49" grpId="0"/>
      <p:bldP spid="6151" grpId="0"/>
      <p:bldP spid="6152" grpId="0" animBg="1"/>
      <p:bldP spid="6153" grpId="0" animBg="1"/>
      <p:bldP spid="61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6">
            <a:extLst>
              <a:ext uri="{FF2B5EF4-FFF2-40B4-BE49-F238E27FC236}">
                <a16:creationId xmlns:a16="http://schemas.microsoft.com/office/drawing/2014/main" id="{0BB947B1-E248-4E2B-9039-6AEC0F72DF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7444" y="289719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</a:t>
            </a:r>
          </a:p>
        </p:txBody>
      </p:sp>
      <p:sp>
        <p:nvSpPr>
          <p:cNvPr id="1029" name="Text Box 7">
            <a:extLst>
              <a:ext uri="{FF2B5EF4-FFF2-40B4-BE49-F238E27FC236}">
                <a16:creationId xmlns:a16="http://schemas.microsoft.com/office/drawing/2014/main" id="{0D288B7D-1C4E-49A8-B11D-3CEA01967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300" y="2210932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</a:t>
            </a:r>
          </a:p>
        </p:txBody>
      </p:sp>
      <p:sp>
        <p:nvSpPr>
          <p:cNvPr id="1030" name="Text Box 8">
            <a:extLst>
              <a:ext uri="{FF2B5EF4-FFF2-40B4-BE49-F238E27FC236}">
                <a16:creationId xmlns:a16="http://schemas.microsoft.com/office/drawing/2014/main" id="{4B6ED216-1469-4B95-8012-3610CF81FF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4886" y="2293145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</a:t>
            </a:r>
          </a:p>
        </p:txBody>
      </p:sp>
      <p:grpSp>
        <p:nvGrpSpPr>
          <p:cNvPr id="1031" name="Group 16">
            <a:extLst>
              <a:ext uri="{FF2B5EF4-FFF2-40B4-BE49-F238E27FC236}">
                <a16:creationId xmlns:a16="http://schemas.microsoft.com/office/drawing/2014/main" id="{509E4030-CBC9-491E-8D48-3F8289B6C5DC}"/>
              </a:ext>
            </a:extLst>
          </p:cNvPr>
          <p:cNvGrpSpPr>
            <a:grpSpLocks/>
          </p:cNvGrpSpPr>
          <p:nvPr/>
        </p:nvGrpSpPr>
        <p:grpSpPr bwMode="auto">
          <a:xfrm>
            <a:off x="1104900" y="609601"/>
            <a:ext cx="3657600" cy="2895600"/>
            <a:chOff x="1152" y="1776"/>
            <a:chExt cx="2304" cy="1824"/>
          </a:xfrm>
        </p:grpSpPr>
        <p:grpSp>
          <p:nvGrpSpPr>
            <p:cNvPr id="1043" name="Group 12">
              <a:extLst>
                <a:ext uri="{FF2B5EF4-FFF2-40B4-BE49-F238E27FC236}">
                  <a16:creationId xmlns:a16="http://schemas.microsoft.com/office/drawing/2014/main" id="{68E79772-0261-49B1-AA06-CD2DFCB2E0E3}"/>
                </a:ext>
              </a:extLst>
            </p:cNvPr>
            <p:cNvGrpSpPr>
              <a:grpSpLocks/>
            </p:cNvGrpSpPr>
            <p:nvPr/>
          </p:nvGrpSpPr>
          <p:grpSpPr bwMode="auto">
            <a:xfrm rot="8990914">
              <a:off x="1152" y="2256"/>
              <a:ext cx="2304" cy="1344"/>
              <a:chOff x="1152" y="2256"/>
              <a:chExt cx="2304" cy="1344"/>
            </a:xfrm>
          </p:grpSpPr>
          <p:sp>
            <p:nvSpPr>
              <p:cNvPr id="1046" name="AutoShape 9">
                <a:extLst>
                  <a:ext uri="{FF2B5EF4-FFF2-40B4-BE49-F238E27FC236}">
                    <a16:creationId xmlns:a16="http://schemas.microsoft.com/office/drawing/2014/main" id="{315C7B20-2DD3-4CBA-BC6E-BD3BA64A57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2" y="2256"/>
                <a:ext cx="2304" cy="1344"/>
              </a:xfrm>
              <a:prstGeom prst="rtTriangl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47" name="Rectangle 10">
                <a:extLst>
                  <a:ext uri="{FF2B5EF4-FFF2-40B4-BE49-F238E27FC236}">
                    <a16:creationId xmlns:a16="http://schemas.microsoft.com/office/drawing/2014/main" id="{A4FB552F-4FE6-4A2A-BC34-903A00BF97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2" y="3456"/>
                <a:ext cx="96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44" name="Line 14">
              <a:extLst>
                <a:ext uri="{FF2B5EF4-FFF2-40B4-BE49-F238E27FC236}">
                  <a16:creationId xmlns:a16="http://schemas.microsoft.com/office/drawing/2014/main" id="{E449E868-779E-4033-B65B-FABA205035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0" y="1776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45" name="Rectangle 15">
              <a:extLst>
                <a:ext uri="{FF2B5EF4-FFF2-40B4-BE49-F238E27FC236}">
                  <a16:creationId xmlns:a16="http://schemas.microsoft.com/office/drawing/2014/main" id="{570C3021-A64C-47B8-AC0B-5ABBE26E06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4" y="2784"/>
              <a:ext cx="96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32" name="Text Box 17">
            <a:extLst>
              <a:ext uri="{FF2B5EF4-FFF2-40B4-BE49-F238E27FC236}">
                <a16:creationId xmlns:a16="http://schemas.microsoft.com/office/drawing/2014/main" id="{9E112B92-59E3-4116-ADF0-A95F71EFED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4750" y="2476501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</a:t>
            </a:r>
          </a:p>
        </p:txBody>
      </p:sp>
      <p:sp>
        <p:nvSpPr>
          <p:cNvPr id="1034" name="Text Box 19">
            <a:extLst>
              <a:ext uri="{FF2B5EF4-FFF2-40B4-BE49-F238E27FC236}">
                <a16:creationId xmlns:a16="http://schemas.microsoft.com/office/drawing/2014/main" id="{21991CC3-7161-4814-99D5-41B1DA935A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0" y="2933701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25</a:t>
            </a:r>
          </a:p>
        </p:txBody>
      </p:sp>
      <p:sp>
        <p:nvSpPr>
          <p:cNvPr id="5140" name="Text Box 20">
            <a:extLst>
              <a:ext uri="{FF2B5EF4-FFF2-40B4-BE49-F238E27FC236}">
                <a16:creationId xmlns:a16="http://schemas.microsoft.com/office/drawing/2014/main" id="{5AC2565B-0338-4A02-B1EB-EA5A645095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5300" y="2041526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9</a:t>
            </a:r>
          </a:p>
        </p:txBody>
      </p:sp>
      <p:sp>
        <p:nvSpPr>
          <p:cNvPr id="1036" name="AutoShape 21">
            <a:extLst>
              <a:ext uri="{FF2B5EF4-FFF2-40B4-BE49-F238E27FC236}">
                <a16:creationId xmlns:a16="http://schemas.microsoft.com/office/drawing/2014/main" id="{9AB52465-77D3-455D-BF55-B8EC3272BE04}"/>
              </a:ext>
            </a:extLst>
          </p:cNvPr>
          <p:cNvSpPr>
            <a:spLocks/>
          </p:cNvSpPr>
          <p:nvPr/>
        </p:nvSpPr>
        <p:spPr bwMode="auto">
          <a:xfrm rot="16200000">
            <a:off x="2724150" y="647700"/>
            <a:ext cx="304800" cy="4267200"/>
          </a:xfrm>
          <a:prstGeom prst="leftBrace">
            <a:avLst>
              <a:gd name="adj1" fmla="val 11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42" name="Text Box 22">
            <a:extLst>
              <a:ext uri="{FF2B5EF4-FFF2-40B4-BE49-F238E27FC236}">
                <a16:creationId xmlns:a16="http://schemas.microsoft.com/office/drawing/2014/main" id="{422862D8-AC77-4398-A444-206351E11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1978" y="1000935"/>
            <a:ext cx="3429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TÝnh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sè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®o AC</a:t>
            </a:r>
          </a:p>
        </p:txBody>
      </p:sp>
      <p:pic>
        <p:nvPicPr>
          <p:cNvPr id="5143" name="Picture 23" descr="em be">
            <a:extLst>
              <a:ext uri="{FF2B5EF4-FFF2-40B4-BE49-F238E27FC236}">
                <a16:creationId xmlns:a16="http://schemas.microsoft.com/office/drawing/2014/main" id="{5FACD49B-9F6A-4DFD-AAF7-C911B86AFD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1" y="3733801"/>
            <a:ext cx="2105025" cy="279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44" name="AutoShape 2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CE6DF2D-7651-4493-8E44-22FB592CF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1676400"/>
            <a:ext cx="3581400" cy="2133600"/>
          </a:xfrm>
          <a:prstGeom prst="cloudCallout">
            <a:avLst>
              <a:gd name="adj1" fmla="val -43750"/>
              <a:gd name="adj2" fmla="val 52157"/>
            </a:avLst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TimeH" panose="020B7200000000000000" pitchFamily="34" charset="0"/>
                <a:ea typeface="+mn-ea"/>
                <a:cs typeface="+mn-cs"/>
              </a:rPr>
              <a:t>LiÖu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TimeH" panose="020B7200000000000000" pitchFamily="34" charset="0"/>
                <a:ea typeface="+mn-ea"/>
                <a:cs typeface="+mn-cs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TimeH" panose="020B7200000000000000" pitchFamily="34" charset="0"/>
                <a:ea typeface="+mn-ea"/>
                <a:cs typeface="+mn-cs"/>
              </a:rPr>
              <a:t>cã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TimeH" panose="020B7200000000000000" pitchFamily="34" charset="0"/>
                <a:ea typeface="+mn-ea"/>
                <a:cs typeface="+mn-cs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TimeH" panose="020B7200000000000000" pitchFamily="34" charset="0"/>
                <a:ea typeface="+mn-ea"/>
                <a:cs typeface="+mn-cs"/>
              </a:rPr>
              <a:t>cßn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TimeH" panose="020B7200000000000000" pitchFamily="34" charset="0"/>
                <a:ea typeface="+mn-ea"/>
                <a:cs typeface="+mn-cs"/>
              </a:rPr>
              <a:t>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TimeH" panose="020B7200000000000000" pitchFamily="34" charset="0"/>
                <a:ea typeface="+mn-ea"/>
                <a:cs typeface="+mn-cs"/>
              </a:rPr>
              <a:t>tÝnh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TimeH" panose="020B7200000000000000" pitchFamily="34" charset="0"/>
                <a:ea typeface="+mn-ea"/>
                <a:cs typeface="+mn-cs"/>
              </a:rPr>
              <a:t> ®­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TimeH" panose="020B7200000000000000" pitchFamily="34" charset="0"/>
                <a:ea typeface="+mn-ea"/>
                <a:cs typeface="+mn-cs"/>
              </a:rPr>
              <a:t>Ưîc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TimeH" panose="020B7200000000000000" pitchFamily="34" charset="0"/>
                <a:ea typeface="+mn-ea"/>
                <a:cs typeface="+mn-cs"/>
              </a:rPr>
              <a:t> AC </a:t>
            </a:r>
            <a:r>
              <a:rPr kumimoji="0" lang="en-US" alt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TimeH" panose="020B7200000000000000" pitchFamily="34" charset="0"/>
                <a:ea typeface="+mn-ea"/>
                <a:cs typeface="+mn-cs"/>
              </a:rPr>
              <a:t>Kh«ng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TimeH" panose="020B7200000000000000" pitchFamily="34" charset="0"/>
                <a:ea typeface="+mn-ea"/>
                <a:cs typeface="+mn-cs"/>
              </a:rPr>
              <a:t> ?</a:t>
            </a:r>
          </a:p>
        </p:txBody>
      </p:sp>
      <p:grpSp>
        <p:nvGrpSpPr>
          <p:cNvPr id="4" name="Group 30">
            <a:extLst>
              <a:ext uri="{FF2B5EF4-FFF2-40B4-BE49-F238E27FC236}">
                <a16:creationId xmlns:a16="http://schemas.microsoft.com/office/drawing/2014/main" id="{E6D1B030-79E4-45DE-A2ED-C7D8471AC355}"/>
              </a:ext>
            </a:extLst>
          </p:cNvPr>
          <p:cNvGrpSpPr>
            <a:grpSpLocks/>
          </p:cNvGrpSpPr>
          <p:nvPr/>
        </p:nvGrpSpPr>
        <p:grpSpPr bwMode="auto">
          <a:xfrm>
            <a:off x="673100" y="3448051"/>
            <a:ext cx="6629400" cy="2017713"/>
            <a:chOff x="-536" y="2172"/>
            <a:chExt cx="4176" cy="1271"/>
          </a:xfrm>
        </p:grpSpPr>
        <p:sp>
          <p:nvSpPr>
            <p:cNvPr id="1042" name="Text Box 25">
              <a:extLst>
                <a:ext uri="{FF2B5EF4-FFF2-40B4-BE49-F238E27FC236}">
                  <a16:creationId xmlns:a16="http://schemas.microsoft.com/office/drawing/2014/main" id="{E58317D5-E73B-4C33-94BE-8425F8F35E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536" y="2172"/>
              <a:ext cx="4176" cy="1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Trong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l-GR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Δ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ABC </a:t>
              </a:r>
              <a:r>
                <a:rPr kumimoji="0" lang="en-US" alt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</a:t>
              </a:r>
              <a:r>
                <a:rPr kumimoji="0" lang="en-US" alt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ó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góc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A = 90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0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; AH      BC </a:t>
              </a:r>
              <a:r>
                <a:rPr kumimoji="0" lang="en-US" alt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suy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ra :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AC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2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= BC.HC ( </a:t>
              </a:r>
              <a:r>
                <a:rPr kumimoji="0" lang="en-US" alt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Hệ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thức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giũa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cạnh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góc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vuông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–</a:t>
              </a:r>
              <a:r>
                <a:rPr kumimoji="0" lang="en-US" alt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hình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chiếu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)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Thay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số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: AC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2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= 25.9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       AC   =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       AC   = 15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</p:txBody>
        </p:sp>
        <p:graphicFrame>
          <p:nvGraphicFramePr>
            <p:cNvPr id="1026" name="Object 28">
              <a:extLst>
                <a:ext uri="{FF2B5EF4-FFF2-40B4-BE49-F238E27FC236}">
                  <a16:creationId xmlns:a16="http://schemas.microsoft.com/office/drawing/2014/main" id="{01780619-2621-4519-BD5D-F48C03B384C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299417"/>
                </p:ext>
              </p:extLst>
            </p:nvPr>
          </p:nvGraphicFramePr>
          <p:xfrm>
            <a:off x="1614" y="2200"/>
            <a:ext cx="152" cy="1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4" name="Equation" r:id="rId4" imgW="241200" imgH="266400" progId="Equation.3">
                    <p:embed/>
                  </p:oleObj>
                </mc:Choice>
                <mc:Fallback>
                  <p:oleObj name="Equation" r:id="rId4" imgW="241200" imgH="266400" progId="Equation.3">
                    <p:embed/>
                    <p:pic>
                      <p:nvPicPr>
                        <p:cNvPr id="1026" name="Object 28">
                          <a:extLst>
                            <a:ext uri="{FF2B5EF4-FFF2-40B4-BE49-F238E27FC236}">
                              <a16:creationId xmlns:a16="http://schemas.microsoft.com/office/drawing/2014/main" id="{01780619-2621-4519-BD5D-F48C03B384C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14" y="2200"/>
                          <a:ext cx="152" cy="1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7" name="Object 29">
              <a:extLst>
                <a:ext uri="{FF2B5EF4-FFF2-40B4-BE49-F238E27FC236}">
                  <a16:creationId xmlns:a16="http://schemas.microsoft.com/office/drawing/2014/main" id="{12B04A50-7F84-4A02-88F0-23F1EF5C328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58504525"/>
                </p:ext>
              </p:extLst>
            </p:nvPr>
          </p:nvGraphicFramePr>
          <p:xfrm>
            <a:off x="604" y="2922"/>
            <a:ext cx="448" cy="2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5" name="Equation" r:id="rId6" imgW="711000" imgH="368280" progId="Equation.3">
                    <p:embed/>
                  </p:oleObj>
                </mc:Choice>
                <mc:Fallback>
                  <p:oleObj name="Equation" r:id="rId6" imgW="711000" imgH="368280" progId="Equation.3">
                    <p:embed/>
                    <p:pic>
                      <p:nvPicPr>
                        <p:cNvPr id="1027" name="Object 29">
                          <a:extLst>
                            <a:ext uri="{FF2B5EF4-FFF2-40B4-BE49-F238E27FC236}">
                              <a16:creationId xmlns:a16="http://schemas.microsoft.com/office/drawing/2014/main" id="{12B04A50-7F84-4A02-88F0-23F1EF5C328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4" y="2922"/>
                          <a:ext cx="448" cy="2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41" name="AutoShape 31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5B714297-6D05-47AF-85B5-2B51E4DB2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2200" y="6248400"/>
            <a:ext cx="685800" cy="609600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579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0" grpId="0"/>
      <p:bldP spid="5142" grpId="0"/>
      <p:bldP spid="514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21" name="Group 5">
            <a:extLst>
              <a:ext uri="{FF2B5EF4-FFF2-40B4-BE49-F238E27FC236}">
                <a16:creationId xmlns:a16="http://schemas.microsoft.com/office/drawing/2014/main" id="{78CD4A0D-E2FF-4C96-A423-2CE71E2138E4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1219200"/>
            <a:ext cx="3124200" cy="1981200"/>
            <a:chOff x="192" y="768"/>
            <a:chExt cx="1968" cy="1248"/>
          </a:xfrm>
        </p:grpSpPr>
        <p:sp>
          <p:nvSpPr>
            <p:cNvPr id="9226" name="AutoShape 6">
              <a:extLst>
                <a:ext uri="{FF2B5EF4-FFF2-40B4-BE49-F238E27FC236}">
                  <a16:creationId xmlns:a16="http://schemas.microsoft.com/office/drawing/2014/main" id="{03E60E73-E000-409A-B4D9-5AF25F0610B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27272">
              <a:off x="743" y="913"/>
              <a:ext cx="818" cy="1387"/>
            </a:xfrm>
            <a:prstGeom prst="rtTriangl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9227" name="Rectangle 7">
              <a:extLst>
                <a:ext uri="{FF2B5EF4-FFF2-40B4-BE49-F238E27FC236}">
                  <a16:creationId xmlns:a16="http://schemas.microsoft.com/office/drawing/2014/main" id="{534D602C-4AD0-4A72-B983-FC7948EBE5D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747443">
              <a:off x="726" y="930"/>
              <a:ext cx="116" cy="112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9228" name="Line 8">
              <a:extLst>
                <a:ext uri="{FF2B5EF4-FFF2-40B4-BE49-F238E27FC236}">
                  <a16:creationId xmlns:a16="http://schemas.microsoft.com/office/drawing/2014/main" id="{0B41E509-6E25-4FD9-89B9-4F1935EAA5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6" y="925"/>
              <a:ext cx="0" cy="69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229" name="Text Box 9">
              <a:extLst>
                <a:ext uri="{FF2B5EF4-FFF2-40B4-BE49-F238E27FC236}">
                  <a16:creationId xmlns:a16="http://schemas.microsoft.com/office/drawing/2014/main" id="{087C1547-2BFA-4D21-BC0E-DC5ABC88E4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5" y="768"/>
              <a:ext cx="25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9230" name="Text Box 10">
              <a:extLst>
                <a:ext uri="{FF2B5EF4-FFF2-40B4-BE49-F238E27FC236}">
                  <a16:creationId xmlns:a16="http://schemas.microsoft.com/office/drawing/2014/main" id="{3EBA25AD-1ED5-4942-AF7B-07AACB2177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1518"/>
              <a:ext cx="25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9231" name="Text Box 11">
              <a:extLst>
                <a:ext uri="{FF2B5EF4-FFF2-40B4-BE49-F238E27FC236}">
                  <a16:creationId xmlns:a16="http://schemas.microsoft.com/office/drawing/2014/main" id="{8B4838DA-2653-481F-86F6-1F62703377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07" y="1546"/>
              <a:ext cx="25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9232" name="Text Box 12">
              <a:extLst>
                <a:ext uri="{FF2B5EF4-FFF2-40B4-BE49-F238E27FC236}">
                  <a16:creationId xmlns:a16="http://schemas.microsoft.com/office/drawing/2014/main" id="{46005BC9-0C61-43D1-BCD7-621FBA8B70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4" y="1424"/>
              <a:ext cx="2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b’</a:t>
              </a:r>
            </a:p>
          </p:txBody>
        </p:sp>
        <p:sp>
          <p:nvSpPr>
            <p:cNvPr id="9233" name="Text Box 13">
              <a:extLst>
                <a:ext uri="{FF2B5EF4-FFF2-40B4-BE49-F238E27FC236}">
                  <a16:creationId xmlns:a16="http://schemas.microsoft.com/office/drawing/2014/main" id="{30006B4F-F8A9-4DD8-B369-5F1B378F1C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9" y="1424"/>
              <a:ext cx="2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c’</a:t>
              </a:r>
            </a:p>
          </p:txBody>
        </p:sp>
        <p:sp>
          <p:nvSpPr>
            <p:cNvPr id="9234" name="Text Box 14">
              <a:extLst>
                <a:ext uri="{FF2B5EF4-FFF2-40B4-BE49-F238E27FC236}">
                  <a16:creationId xmlns:a16="http://schemas.microsoft.com/office/drawing/2014/main" id="{B773742F-8677-4F1D-BE84-1DAF7D1106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" y="1014"/>
              <a:ext cx="2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9235" name="Text Box 15">
              <a:extLst>
                <a:ext uri="{FF2B5EF4-FFF2-40B4-BE49-F238E27FC236}">
                  <a16:creationId xmlns:a16="http://schemas.microsoft.com/office/drawing/2014/main" id="{BA8A0EC7-E6F1-43D6-AA61-E0FC111B42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6" y="1014"/>
              <a:ext cx="2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9236" name="Text Box 16">
              <a:extLst>
                <a:ext uri="{FF2B5EF4-FFF2-40B4-BE49-F238E27FC236}">
                  <a16:creationId xmlns:a16="http://schemas.microsoft.com/office/drawing/2014/main" id="{E671C508-FF2B-46C7-AD1B-D1DEA09385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1" y="1218"/>
              <a:ext cx="2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h</a:t>
              </a:r>
            </a:p>
          </p:txBody>
        </p:sp>
        <p:sp>
          <p:nvSpPr>
            <p:cNvPr id="9237" name="Text Box 17">
              <a:extLst>
                <a:ext uri="{FF2B5EF4-FFF2-40B4-BE49-F238E27FC236}">
                  <a16:creationId xmlns:a16="http://schemas.microsoft.com/office/drawing/2014/main" id="{76FBBFF9-4B0D-45A9-B3D5-52F8BA57F0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9" y="1627"/>
              <a:ext cx="2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H</a:t>
              </a:r>
            </a:p>
          </p:txBody>
        </p:sp>
        <p:sp>
          <p:nvSpPr>
            <p:cNvPr id="9238" name="Rectangle 18">
              <a:extLst>
                <a:ext uri="{FF2B5EF4-FFF2-40B4-BE49-F238E27FC236}">
                  <a16:creationId xmlns:a16="http://schemas.microsoft.com/office/drawing/2014/main" id="{92CEE7D8-4E43-4A77-90DD-73772FB73C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6" y="1532"/>
              <a:ext cx="84" cy="82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7187" name="Text Box 19">
            <a:extLst>
              <a:ext uri="{FF2B5EF4-FFF2-40B4-BE49-F238E27FC236}">
                <a16:creationId xmlns:a16="http://schemas.microsoft.com/office/drawing/2014/main" id="{53F88FCD-C2DE-4282-AC51-F8E2EB5ED5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775" y="365800"/>
            <a:ext cx="838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u="sng" dirty="0">
                <a:solidFill>
                  <a:srgbClr val="0000FF"/>
                </a:solidFill>
                <a:cs typeface="Arial" panose="020B0604020202020204" pitchFamily="34" charset="0"/>
              </a:rPr>
              <a:t>2- </a:t>
            </a:r>
            <a:r>
              <a:rPr lang="en-US" altLang="en-US" sz="2400" b="1" u="sng" dirty="0" err="1">
                <a:solidFill>
                  <a:srgbClr val="0000FF"/>
                </a:solidFill>
                <a:cs typeface="Arial" panose="020B0604020202020204" pitchFamily="34" charset="0"/>
              </a:rPr>
              <a:t>Một</a:t>
            </a:r>
            <a:r>
              <a:rPr lang="en-US" altLang="en-US" sz="2400" b="1" u="sng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b="1" u="sng" dirty="0" err="1">
                <a:solidFill>
                  <a:srgbClr val="0000FF"/>
                </a:solidFill>
                <a:cs typeface="Arial" panose="020B0604020202020204" pitchFamily="34" charset="0"/>
              </a:rPr>
              <a:t>số</a:t>
            </a:r>
            <a:r>
              <a:rPr lang="en-US" altLang="en-US" sz="2400" b="1" u="sng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b="1" u="sng" dirty="0" err="1">
                <a:solidFill>
                  <a:srgbClr val="0000FF"/>
                </a:solidFill>
                <a:cs typeface="Arial" panose="020B0604020202020204" pitchFamily="34" charset="0"/>
              </a:rPr>
              <a:t>hệ</a:t>
            </a:r>
            <a:r>
              <a:rPr lang="en-US" altLang="en-US" sz="2400" b="1" u="sng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b="1" u="sng" dirty="0" err="1">
                <a:solidFill>
                  <a:srgbClr val="0000FF"/>
                </a:solidFill>
                <a:cs typeface="Arial" panose="020B0604020202020204" pitchFamily="34" charset="0"/>
              </a:rPr>
              <a:t>thức</a:t>
            </a:r>
            <a:r>
              <a:rPr lang="en-US" altLang="en-US" sz="2400" b="1" u="sng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b="1" u="sng" dirty="0" err="1">
                <a:solidFill>
                  <a:srgbClr val="0000FF"/>
                </a:solidFill>
                <a:cs typeface="Arial" panose="020B0604020202020204" pitchFamily="34" charset="0"/>
              </a:rPr>
              <a:t>liên</a:t>
            </a:r>
            <a:r>
              <a:rPr lang="en-US" altLang="en-US" sz="2400" b="1" u="sng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b="1" u="sng" dirty="0" err="1">
                <a:solidFill>
                  <a:srgbClr val="0000FF"/>
                </a:solidFill>
                <a:cs typeface="Arial" panose="020B0604020202020204" pitchFamily="34" charset="0"/>
              </a:rPr>
              <a:t>quan</a:t>
            </a:r>
            <a:r>
              <a:rPr lang="en-US" altLang="en-US" sz="2400" b="1" u="sng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b="1" u="sng" dirty="0" err="1">
                <a:solidFill>
                  <a:srgbClr val="0000FF"/>
                </a:solidFill>
                <a:cs typeface="Arial" panose="020B0604020202020204" pitchFamily="34" charset="0"/>
              </a:rPr>
              <a:t>tới</a:t>
            </a:r>
            <a:r>
              <a:rPr lang="en-US" altLang="en-US" sz="2400" b="1" u="sng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b="1" u="sng" dirty="0" err="1">
                <a:solidFill>
                  <a:srgbClr val="0000FF"/>
                </a:solidFill>
                <a:cs typeface="Arial" panose="020B0604020202020204" pitchFamily="34" charset="0"/>
              </a:rPr>
              <a:t>đường</a:t>
            </a:r>
            <a:r>
              <a:rPr lang="en-US" altLang="en-US" sz="2400" b="1" u="sng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b="1" u="sng" dirty="0" err="1">
                <a:solidFill>
                  <a:srgbClr val="0000FF"/>
                </a:solidFill>
                <a:cs typeface="Arial" panose="020B0604020202020204" pitchFamily="34" charset="0"/>
              </a:rPr>
              <a:t>cao</a:t>
            </a:r>
            <a:endParaRPr lang="en-US" altLang="en-US" sz="2400" b="1" u="sng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7188" name="Text Box 20">
            <a:extLst>
              <a:ext uri="{FF2B5EF4-FFF2-40B4-BE49-F238E27FC236}">
                <a16:creationId xmlns:a16="http://schemas.microsoft.com/office/drawing/2014/main" id="{44A1C274-14DB-49A8-970E-CCDC2CA151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2776" y="1090800"/>
            <a:ext cx="160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 u="sng" dirty="0">
                <a:solidFill>
                  <a:srgbClr val="990000"/>
                </a:solidFill>
                <a:cs typeface="Arial" panose="020B0604020202020204" pitchFamily="34" charset="0"/>
              </a:rPr>
              <a:t>a/ </a:t>
            </a:r>
            <a:r>
              <a:rPr lang="en-US" altLang="en-US" b="1" u="sng" dirty="0" err="1">
                <a:solidFill>
                  <a:srgbClr val="990000"/>
                </a:solidFill>
                <a:cs typeface="Arial" panose="020B0604020202020204" pitchFamily="34" charset="0"/>
              </a:rPr>
              <a:t>Định</a:t>
            </a:r>
            <a:r>
              <a:rPr lang="en-US" altLang="en-US" b="1" u="sng" dirty="0">
                <a:solidFill>
                  <a:srgbClr val="990000"/>
                </a:solidFill>
                <a:cs typeface="Arial" panose="020B0604020202020204" pitchFamily="34" charset="0"/>
              </a:rPr>
              <a:t> </a:t>
            </a:r>
            <a:r>
              <a:rPr lang="en-US" altLang="en-US" b="1" u="sng" dirty="0" err="1">
                <a:solidFill>
                  <a:srgbClr val="990000"/>
                </a:solidFill>
                <a:cs typeface="Arial" panose="020B0604020202020204" pitchFamily="34" charset="0"/>
              </a:rPr>
              <a:t>lý</a:t>
            </a:r>
            <a:r>
              <a:rPr lang="en-US" altLang="en-US" b="1" u="sng" dirty="0">
                <a:solidFill>
                  <a:srgbClr val="990000"/>
                </a:solidFill>
                <a:cs typeface="Arial" panose="020B0604020202020204" pitchFamily="34" charset="0"/>
              </a:rPr>
              <a:t>  2: </a:t>
            </a:r>
          </a:p>
        </p:txBody>
      </p:sp>
      <p:sp>
        <p:nvSpPr>
          <p:cNvPr id="7190" name="Text Box 22">
            <a:extLst>
              <a:ext uri="{FF2B5EF4-FFF2-40B4-BE49-F238E27FC236}">
                <a16:creationId xmlns:a16="http://schemas.microsoft.com/office/drawing/2014/main" id="{40B70AF3-C7E5-4C08-A811-54FCA945E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9500" y="1035843"/>
            <a:ext cx="213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SGK/65</a:t>
            </a:r>
          </a:p>
        </p:txBody>
      </p:sp>
      <p:sp>
        <p:nvSpPr>
          <p:cNvPr id="7191" name="Text Box 23">
            <a:extLst>
              <a:ext uri="{FF2B5EF4-FFF2-40B4-BE49-F238E27FC236}">
                <a16:creationId xmlns:a16="http://schemas.microsoft.com/office/drawing/2014/main" id="{A614CE2C-C773-400D-9EF0-8AE29A739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6926" y="1831975"/>
            <a:ext cx="20351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  <a:cs typeface="Arial" panose="020B0604020202020204" pitchFamily="34" charset="0"/>
              </a:rPr>
              <a:t>h</a:t>
            </a:r>
            <a:r>
              <a:rPr lang="en-US" altLang="en-US" b="1" baseline="30000">
                <a:solidFill>
                  <a:srgbClr val="000000"/>
                </a:solidFill>
                <a:cs typeface="Arial" panose="020B0604020202020204" pitchFamily="34" charset="0"/>
              </a:rPr>
              <a:t>2</a:t>
            </a:r>
            <a:r>
              <a:rPr lang="en-US" altLang="en-US" b="1">
                <a:solidFill>
                  <a:srgbClr val="000000"/>
                </a:solidFill>
                <a:cs typeface="Arial" panose="020B0604020202020204" pitchFamily="34" charset="0"/>
              </a:rPr>
              <a:t> = b’.c’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7" grpId="0"/>
      <p:bldP spid="7188" grpId="0"/>
      <p:bldP spid="7190" grpId="0"/>
      <p:bldP spid="719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>
            <a:extLst>
              <a:ext uri="{FF2B5EF4-FFF2-40B4-BE49-F238E27FC236}">
                <a16:creationId xmlns:a16="http://schemas.microsoft.com/office/drawing/2014/main" id="{37322AD8-9D95-47FC-A431-F6398C4E1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1113"/>
            <a:ext cx="6400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  <a:cs typeface="Arial" panose="020B0604020202020204" pitchFamily="34" charset="0"/>
              </a:rPr>
              <a:t>Chương I : HỆ THỨC LƯỢNG TRONG TAM GIÁC VUÔNG</a:t>
            </a:r>
          </a:p>
        </p:txBody>
      </p:sp>
      <p:sp>
        <p:nvSpPr>
          <p:cNvPr id="10243" name="Text Box 5">
            <a:extLst>
              <a:ext uri="{FF2B5EF4-FFF2-40B4-BE49-F238E27FC236}">
                <a16:creationId xmlns:a16="http://schemas.microsoft.com/office/drawing/2014/main" id="{8792DBB6-3B82-455E-AC52-724DA56ADB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92113"/>
            <a:ext cx="6324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 u="sng">
                <a:solidFill>
                  <a:srgbClr val="FF0000"/>
                </a:solidFill>
                <a:cs typeface="Arial" panose="020B0604020202020204" pitchFamily="34" charset="0"/>
              </a:rPr>
              <a:t>TIẾT 1</a:t>
            </a:r>
            <a:r>
              <a:rPr lang="en-US" altLang="en-US" b="1">
                <a:solidFill>
                  <a:srgbClr val="FF0000"/>
                </a:solidFill>
                <a:cs typeface="Arial" panose="020B0604020202020204" pitchFamily="34" charset="0"/>
              </a:rPr>
              <a:t> : MỘT SỐ HỆ THỨC VỀ CẠNH VÀ ĐƯỜNG CAO TRONG TAM GIÁC VUÔNG</a:t>
            </a:r>
          </a:p>
        </p:txBody>
      </p:sp>
      <p:sp>
        <p:nvSpPr>
          <p:cNvPr id="10244" name="Text Box 29">
            <a:extLst>
              <a:ext uri="{FF2B5EF4-FFF2-40B4-BE49-F238E27FC236}">
                <a16:creationId xmlns:a16="http://schemas.microsoft.com/office/drawing/2014/main" id="{B990A6A2-A4F0-4A3C-BE44-9228FE21C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066801"/>
            <a:ext cx="838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 u="sng">
                <a:solidFill>
                  <a:srgbClr val="0000FF"/>
                </a:solidFill>
                <a:cs typeface="Arial" panose="020B0604020202020204" pitchFamily="34" charset="0"/>
              </a:rPr>
              <a:t>1- Hệ thức giữa cạnh góc vuông và hình chiếu của nó trên cạnh huyền</a:t>
            </a:r>
          </a:p>
        </p:txBody>
      </p:sp>
      <p:sp>
        <p:nvSpPr>
          <p:cNvPr id="10245" name="Text Box 30">
            <a:extLst>
              <a:ext uri="{FF2B5EF4-FFF2-40B4-BE49-F238E27FC236}">
                <a16:creationId xmlns:a16="http://schemas.microsoft.com/office/drawing/2014/main" id="{D5073DAA-31CC-41A2-8511-C39C5047C0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524001"/>
            <a:ext cx="838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 u="sng">
                <a:solidFill>
                  <a:srgbClr val="0000FF"/>
                </a:solidFill>
                <a:cs typeface="Arial" panose="020B0604020202020204" pitchFamily="34" charset="0"/>
              </a:rPr>
              <a:t>2- Một số hệ thức liên quan tới đường cao</a:t>
            </a:r>
          </a:p>
        </p:txBody>
      </p:sp>
      <p:sp>
        <p:nvSpPr>
          <p:cNvPr id="10246" name="Text Box 31">
            <a:extLst>
              <a:ext uri="{FF2B5EF4-FFF2-40B4-BE49-F238E27FC236}">
                <a16:creationId xmlns:a16="http://schemas.microsoft.com/office/drawing/2014/main" id="{C30C68E8-BFCC-4816-8304-2B2CCC143C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1" y="1447800"/>
            <a:ext cx="2035175" cy="788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  <a:cs typeface="Arial" panose="020B0604020202020204" pitchFamily="34" charset="0"/>
              </a:rPr>
              <a:t>b</a:t>
            </a:r>
            <a:r>
              <a:rPr lang="en-US" altLang="en-US" b="1" baseline="30000">
                <a:solidFill>
                  <a:srgbClr val="000000"/>
                </a:solidFill>
                <a:cs typeface="Arial" panose="020B0604020202020204" pitchFamily="34" charset="0"/>
              </a:rPr>
              <a:t>2</a:t>
            </a:r>
            <a:r>
              <a:rPr lang="en-US" altLang="en-US" b="1">
                <a:solidFill>
                  <a:srgbClr val="000000"/>
                </a:solidFill>
                <a:cs typeface="Arial" panose="020B0604020202020204" pitchFamily="34" charset="0"/>
              </a:rPr>
              <a:t> = a.b’</a:t>
            </a: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  <a:cs typeface="Arial" panose="020B0604020202020204" pitchFamily="34" charset="0"/>
              </a:rPr>
              <a:t>c</a:t>
            </a:r>
            <a:r>
              <a:rPr lang="en-US" altLang="en-US" b="1" baseline="30000">
                <a:solidFill>
                  <a:srgbClr val="000000"/>
                </a:solidFill>
                <a:cs typeface="Arial" panose="020B0604020202020204" pitchFamily="34" charset="0"/>
              </a:rPr>
              <a:t>2</a:t>
            </a:r>
            <a:r>
              <a:rPr lang="en-US" altLang="en-US" b="1">
                <a:solidFill>
                  <a:srgbClr val="000000"/>
                </a:solidFill>
                <a:cs typeface="Arial" panose="020B0604020202020204" pitchFamily="34" charset="0"/>
              </a:rPr>
              <a:t> = a.c’</a:t>
            </a:r>
          </a:p>
        </p:txBody>
      </p:sp>
      <p:sp>
        <p:nvSpPr>
          <p:cNvPr id="10247" name="Text Box 32">
            <a:extLst>
              <a:ext uri="{FF2B5EF4-FFF2-40B4-BE49-F238E27FC236}">
                <a16:creationId xmlns:a16="http://schemas.microsoft.com/office/drawing/2014/main" id="{921C99D0-9F6E-4818-9CE6-C2ABF7EF4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1" y="2286000"/>
            <a:ext cx="20351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  <a:cs typeface="Arial" panose="020B0604020202020204" pitchFamily="34" charset="0"/>
              </a:rPr>
              <a:t>h</a:t>
            </a:r>
            <a:r>
              <a:rPr lang="en-US" altLang="en-US" b="1" baseline="30000">
                <a:solidFill>
                  <a:srgbClr val="000000"/>
                </a:solidFill>
                <a:cs typeface="Arial" panose="020B0604020202020204" pitchFamily="34" charset="0"/>
              </a:rPr>
              <a:t>2</a:t>
            </a:r>
            <a:r>
              <a:rPr lang="en-US" altLang="en-US" b="1">
                <a:solidFill>
                  <a:srgbClr val="000000"/>
                </a:solidFill>
                <a:cs typeface="Arial" panose="020B0604020202020204" pitchFamily="34" charset="0"/>
              </a:rPr>
              <a:t> = b’.c’</a:t>
            </a:r>
          </a:p>
        </p:txBody>
      </p:sp>
      <p:grpSp>
        <p:nvGrpSpPr>
          <p:cNvPr id="10248" name="Group 33">
            <a:extLst>
              <a:ext uri="{FF2B5EF4-FFF2-40B4-BE49-F238E27FC236}">
                <a16:creationId xmlns:a16="http://schemas.microsoft.com/office/drawing/2014/main" id="{EA74D537-5E64-4B02-AFA8-B1AFC6A46D3F}"/>
              </a:ext>
            </a:extLst>
          </p:cNvPr>
          <p:cNvGrpSpPr>
            <a:grpSpLocks/>
          </p:cNvGrpSpPr>
          <p:nvPr/>
        </p:nvGrpSpPr>
        <p:grpSpPr bwMode="auto">
          <a:xfrm>
            <a:off x="2903538" y="1752600"/>
            <a:ext cx="3124200" cy="1981200"/>
            <a:chOff x="96" y="1344"/>
            <a:chExt cx="1968" cy="1248"/>
          </a:xfrm>
        </p:grpSpPr>
        <p:sp>
          <p:nvSpPr>
            <p:cNvPr id="10271" name="AutoShape 34">
              <a:extLst>
                <a:ext uri="{FF2B5EF4-FFF2-40B4-BE49-F238E27FC236}">
                  <a16:creationId xmlns:a16="http://schemas.microsoft.com/office/drawing/2014/main" id="{76A25DA6-3AD4-4347-8782-176671740E3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27272">
              <a:off x="647" y="1489"/>
              <a:ext cx="818" cy="1387"/>
            </a:xfrm>
            <a:prstGeom prst="rtTriangl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0272" name="Rectangle 35">
              <a:extLst>
                <a:ext uri="{FF2B5EF4-FFF2-40B4-BE49-F238E27FC236}">
                  <a16:creationId xmlns:a16="http://schemas.microsoft.com/office/drawing/2014/main" id="{32FD295B-A5D7-4250-86DC-D341F4BDD1C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747443">
              <a:off x="630" y="1506"/>
              <a:ext cx="116" cy="112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0273" name="Line 36">
              <a:extLst>
                <a:ext uri="{FF2B5EF4-FFF2-40B4-BE49-F238E27FC236}">
                  <a16:creationId xmlns:a16="http://schemas.microsoft.com/office/drawing/2014/main" id="{D1479FFF-066D-4EFF-AD13-893159E3C2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0" y="1501"/>
              <a:ext cx="0" cy="69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74" name="Text Box 37">
              <a:extLst>
                <a:ext uri="{FF2B5EF4-FFF2-40B4-BE49-F238E27FC236}">
                  <a16:creationId xmlns:a16="http://schemas.microsoft.com/office/drawing/2014/main" id="{35149270-21D0-4257-8FEF-3DEDA1AFF8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9" y="1344"/>
              <a:ext cx="25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10275" name="Text Box 38">
              <a:extLst>
                <a:ext uri="{FF2B5EF4-FFF2-40B4-BE49-F238E27FC236}">
                  <a16:creationId xmlns:a16="http://schemas.microsoft.com/office/drawing/2014/main" id="{817E92EF-0627-43B7-B6F8-B07CFF5143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" y="2094"/>
              <a:ext cx="25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10276" name="Text Box 39">
              <a:extLst>
                <a:ext uri="{FF2B5EF4-FFF2-40B4-BE49-F238E27FC236}">
                  <a16:creationId xmlns:a16="http://schemas.microsoft.com/office/drawing/2014/main" id="{09B2DDC7-345E-4539-9B39-32ECFC099F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1" y="2122"/>
              <a:ext cx="25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10277" name="Text Box 40">
              <a:extLst>
                <a:ext uri="{FF2B5EF4-FFF2-40B4-BE49-F238E27FC236}">
                  <a16:creationId xmlns:a16="http://schemas.microsoft.com/office/drawing/2014/main" id="{49B89C43-0B84-48C9-8F50-9B6DAD9FEC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8" y="2000"/>
              <a:ext cx="2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b’</a:t>
              </a:r>
            </a:p>
          </p:txBody>
        </p:sp>
        <p:sp>
          <p:nvSpPr>
            <p:cNvPr id="10278" name="Text Box 41">
              <a:extLst>
                <a:ext uri="{FF2B5EF4-FFF2-40B4-BE49-F238E27FC236}">
                  <a16:creationId xmlns:a16="http://schemas.microsoft.com/office/drawing/2014/main" id="{618C7BC4-4AEF-492A-BE20-6A7AF8EFB2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" y="2000"/>
              <a:ext cx="2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c’</a:t>
              </a:r>
            </a:p>
          </p:txBody>
        </p:sp>
        <p:sp>
          <p:nvSpPr>
            <p:cNvPr id="10279" name="Text Box 42">
              <a:extLst>
                <a:ext uri="{FF2B5EF4-FFF2-40B4-BE49-F238E27FC236}">
                  <a16:creationId xmlns:a16="http://schemas.microsoft.com/office/drawing/2014/main" id="{6607B6AE-0ACC-41A1-9B5B-F32360430D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1" y="1590"/>
              <a:ext cx="2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10280" name="Text Box 43">
              <a:extLst>
                <a:ext uri="{FF2B5EF4-FFF2-40B4-BE49-F238E27FC236}">
                  <a16:creationId xmlns:a16="http://schemas.microsoft.com/office/drawing/2014/main" id="{1ACDAD9C-9A86-4320-A14B-85777B6E8A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0" y="1590"/>
              <a:ext cx="2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10281" name="Text Box 44">
              <a:extLst>
                <a:ext uri="{FF2B5EF4-FFF2-40B4-BE49-F238E27FC236}">
                  <a16:creationId xmlns:a16="http://schemas.microsoft.com/office/drawing/2014/main" id="{F8837627-EC35-49ED-8136-35034EF149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5" y="1794"/>
              <a:ext cx="2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h</a:t>
              </a:r>
            </a:p>
          </p:txBody>
        </p:sp>
        <p:sp>
          <p:nvSpPr>
            <p:cNvPr id="10282" name="Text Box 45">
              <a:extLst>
                <a:ext uri="{FF2B5EF4-FFF2-40B4-BE49-F238E27FC236}">
                  <a16:creationId xmlns:a16="http://schemas.microsoft.com/office/drawing/2014/main" id="{97DEE467-7AD8-4862-AC95-918B034148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3" y="2203"/>
              <a:ext cx="2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H</a:t>
              </a:r>
            </a:p>
          </p:txBody>
        </p:sp>
        <p:sp>
          <p:nvSpPr>
            <p:cNvPr id="10283" name="Rectangle 46">
              <a:extLst>
                <a:ext uri="{FF2B5EF4-FFF2-40B4-BE49-F238E27FC236}">
                  <a16:creationId xmlns:a16="http://schemas.microsoft.com/office/drawing/2014/main" id="{BB028F59-4DDF-4FEB-A13C-8C733DE319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" y="2108"/>
              <a:ext cx="84" cy="82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0284" name="Text Box 47">
              <a:extLst>
                <a:ext uri="{FF2B5EF4-FFF2-40B4-BE49-F238E27FC236}">
                  <a16:creationId xmlns:a16="http://schemas.microsoft.com/office/drawing/2014/main" id="{DC3185D2-65EF-4F54-859A-586CFAD98D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2352"/>
              <a:ext cx="8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endParaRPr lang="en-US" altLang="en-US" b="1" u="sng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10249" name="Text Box 48">
            <a:extLst>
              <a:ext uri="{FF2B5EF4-FFF2-40B4-BE49-F238E27FC236}">
                <a16:creationId xmlns:a16="http://schemas.microsoft.com/office/drawing/2014/main" id="{A9252206-C042-407E-9FA0-C9AEA6E4E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276600"/>
            <a:ext cx="71628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 u="sng" dirty="0" err="1">
                <a:solidFill>
                  <a:srgbClr val="000000"/>
                </a:solidFill>
                <a:cs typeface="Arial" panose="020B0604020202020204" pitchFamily="34" charset="0"/>
              </a:rPr>
              <a:t>Vídụ</a:t>
            </a:r>
            <a:r>
              <a:rPr lang="en-US" altLang="en-US" b="1" u="sng" dirty="0">
                <a:solidFill>
                  <a:srgbClr val="000000"/>
                </a:solidFill>
                <a:cs typeface="Arial" panose="020B0604020202020204" pitchFamily="34" charset="0"/>
              </a:rPr>
              <a:t> 2 :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Tính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chiều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cao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của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cây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trong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hình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vẽ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,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biết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rằng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người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đó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đứng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cách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cây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2,25m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và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khoảng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cách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từ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mắt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người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đó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đến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mặt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đất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là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1,5m</a:t>
            </a:r>
          </a:p>
        </p:txBody>
      </p:sp>
      <p:sp>
        <p:nvSpPr>
          <p:cNvPr id="3122" name="Text Box 50">
            <a:extLst>
              <a:ext uri="{FF2B5EF4-FFF2-40B4-BE49-F238E27FC236}">
                <a16:creationId xmlns:a16="http://schemas.microsoft.com/office/drawing/2014/main" id="{2A915574-2513-4AAC-8099-F2C712C78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7738" y="4048124"/>
            <a:ext cx="75104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Giải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: -Ta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có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ABDE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là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hình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chữ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Arial" panose="020B0604020202020204" pitchFamily="34" charset="0"/>
              </a:rPr>
              <a:t>nhật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3142" name="Text Box 70">
            <a:extLst>
              <a:ext uri="{FF2B5EF4-FFF2-40B4-BE49-F238E27FC236}">
                <a16:creationId xmlns:a16="http://schemas.microsoft.com/office/drawing/2014/main" id="{EB6F11DE-DE84-47D7-871F-EEE3D140E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6216650"/>
            <a:ext cx="838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>
                <a:solidFill>
                  <a:srgbClr val="000000"/>
                </a:solidFill>
                <a:cs typeface="Arial" panose="020B0604020202020204" pitchFamily="34" charset="0"/>
              </a:rPr>
              <a:t>2,25m</a:t>
            </a:r>
          </a:p>
        </p:txBody>
      </p:sp>
      <p:pic>
        <p:nvPicPr>
          <p:cNvPr id="10252" name="Picture 52" descr="chup">
            <a:extLst>
              <a:ext uri="{FF2B5EF4-FFF2-40B4-BE49-F238E27FC236}">
                <a16:creationId xmlns:a16="http://schemas.microsoft.com/office/drawing/2014/main" id="{A4ECD74F-F65A-4631-96B8-BF299BEEEF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1" y="4597401"/>
            <a:ext cx="747713" cy="197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53" name="Group 53">
            <a:extLst>
              <a:ext uri="{FF2B5EF4-FFF2-40B4-BE49-F238E27FC236}">
                <a16:creationId xmlns:a16="http://schemas.microsoft.com/office/drawing/2014/main" id="{572B834D-CB69-42CA-8694-CC17032D54DC}"/>
              </a:ext>
            </a:extLst>
          </p:cNvPr>
          <p:cNvGrpSpPr>
            <a:grpSpLocks/>
          </p:cNvGrpSpPr>
          <p:nvPr/>
        </p:nvGrpSpPr>
        <p:grpSpPr bwMode="auto">
          <a:xfrm rot="19481038">
            <a:off x="3200400" y="4800600"/>
            <a:ext cx="533400" cy="465138"/>
            <a:chOff x="1152" y="2976"/>
            <a:chExt cx="336" cy="240"/>
          </a:xfrm>
        </p:grpSpPr>
        <p:sp>
          <p:nvSpPr>
            <p:cNvPr id="10269" name="Rectangle 54">
              <a:extLst>
                <a:ext uri="{FF2B5EF4-FFF2-40B4-BE49-F238E27FC236}">
                  <a16:creationId xmlns:a16="http://schemas.microsoft.com/office/drawing/2014/main" id="{6D0DB586-E907-482F-B6F4-3DA4BD4BE5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168"/>
              <a:ext cx="336" cy="4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0270" name="Rectangle 55">
              <a:extLst>
                <a:ext uri="{FF2B5EF4-FFF2-40B4-BE49-F238E27FC236}">
                  <a16:creationId xmlns:a16="http://schemas.microsoft.com/office/drawing/2014/main" id="{2F220F68-D65F-4EE7-ACC9-792016A9A4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2976"/>
              <a:ext cx="48" cy="24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pic>
        <p:nvPicPr>
          <p:cNvPr id="10254" name="Picture 56" descr="cay cau">
            <a:extLst>
              <a:ext uri="{FF2B5EF4-FFF2-40B4-BE49-F238E27FC236}">
                <a16:creationId xmlns:a16="http://schemas.microsoft.com/office/drawing/2014/main" id="{995F3F0F-1A51-44A9-A00D-1743F957CA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781301"/>
            <a:ext cx="914400" cy="377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5" name="Line 57">
            <a:extLst>
              <a:ext uri="{FF2B5EF4-FFF2-40B4-BE49-F238E27FC236}">
                <a16:creationId xmlns:a16="http://schemas.microsoft.com/office/drawing/2014/main" id="{FF544620-6A52-43AB-8BE5-D2F5B9E6C8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09800" y="5257800"/>
            <a:ext cx="1219200" cy="1219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256" name="Line 58">
            <a:extLst>
              <a:ext uri="{FF2B5EF4-FFF2-40B4-BE49-F238E27FC236}">
                <a16:creationId xmlns:a16="http://schemas.microsoft.com/office/drawing/2014/main" id="{1110C600-5A2C-4B46-BA3C-DB75BF32030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209800" y="2819400"/>
            <a:ext cx="1447800" cy="2133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257" name="Line 59">
            <a:extLst>
              <a:ext uri="{FF2B5EF4-FFF2-40B4-BE49-F238E27FC236}">
                <a16:creationId xmlns:a16="http://schemas.microsoft.com/office/drawing/2014/main" id="{AFDC3065-A8B4-4DC3-8C8B-72E02A8C7CF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5105400"/>
            <a:ext cx="0" cy="13525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258" name="Line 60">
            <a:extLst>
              <a:ext uri="{FF2B5EF4-FFF2-40B4-BE49-F238E27FC236}">
                <a16:creationId xmlns:a16="http://schemas.microsoft.com/office/drawing/2014/main" id="{E348042E-1420-477E-A1B0-6BB2DBAFF662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6551613"/>
            <a:ext cx="2743200" cy="0"/>
          </a:xfrm>
          <a:prstGeom prst="line">
            <a:avLst/>
          </a:prstGeom>
          <a:noFill/>
          <a:ln w="28575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259" name="Rectangle 61">
            <a:extLst>
              <a:ext uri="{FF2B5EF4-FFF2-40B4-BE49-F238E27FC236}">
                <a16:creationId xmlns:a16="http://schemas.microsoft.com/office/drawing/2014/main" id="{CA43245F-7F3B-4452-98B1-6D80573715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6365875"/>
            <a:ext cx="152400" cy="1857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60" name="Line 62">
            <a:extLst>
              <a:ext uri="{FF2B5EF4-FFF2-40B4-BE49-F238E27FC236}">
                <a16:creationId xmlns:a16="http://schemas.microsoft.com/office/drawing/2014/main" id="{3C007DE6-3B3B-4BE3-B43E-6ED475B4F8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09800" y="5105400"/>
            <a:ext cx="1600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261" name="Rectangle 63">
            <a:extLst>
              <a:ext uri="{FF2B5EF4-FFF2-40B4-BE49-F238E27FC236}">
                <a16:creationId xmlns:a16="http://schemas.microsoft.com/office/drawing/2014/main" id="{D983AEA5-2F1D-43EC-AF3A-54C09C055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105400"/>
            <a:ext cx="152400" cy="1857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62" name="Text Box 64">
            <a:extLst>
              <a:ext uri="{FF2B5EF4-FFF2-40B4-BE49-F238E27FC236}">
                <a16:creationId xmlns:a16="http://schemas.microsoft.com/office/drawing/2014/main" id="{43B238A7-753C-4802-9FED-E084A6601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6551613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cs typeface="Arial" panose="020B0604020202020204" pitchFamily="34" charset="0"/>
              </a:rPr>
              <a:t>A</a:t>
            </a:r>
          </a:p>
        </p:txBody>
      </p:sp>
      <p:sp>
        <p:nvSpPr>
          <p:cNvPr id="10263" name="Text Box 65">
            <a:extLst>
              <a:ext uri="{FF2B5EF4-FFF2-40B4-BE49-F238E27FC236}">
                <a16:creationId xmlns:a16="http://schemas.microsoft.com/office/drawing/2014/main" id="{EB936ABD-923E-466B-B8C1-E5F4A7CFE8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6551613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cs typeface="Arial" panose="020B0604020202020204" pitchFamily="34" charset="0"/>
              </a:rPr>
              <a:t>E</a:t>
            </a:r>
          </a:p>
        </p:txBody>
      </p:sp>
      <p:sp>
        <p:nvSpPr>
          <p:cNvPr id="10264" name="Text Box 66">
            <a:extLst>
              <a:ext uri="{FF2B5EF4-FFF2-40B4-BE49-F238E27FC236}">
                <a16:creationId xmlns:a16="http://schemas.microsoft.com/office/drawing/2014/main" id="{DE93DFFA-7D61-4C62-8903-26556776E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154613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cs typeface="Arial" panose="020B0604020202020204" pitchFamily="34" charset="0"/>
              </a:rPr>
              <a:t>D</a:t>
            </a:r>
          </a:p>
        </p:txBody>
      </p:sp>
      <p:sp>
        <p:nvSpPr>
          <p:cNvPr id="10265" name="Text Box 67">
            <a:extLst>
              <a:ext uri="{FF2B5EF4-FFF2-40B4-BE49-F238E27FC236}">
                <a16:creationId xmlns:a16="http://schemas.microsoft.com/office/drawing/2014/main" id="{DC23DF31-5090-43FD-917C-4619F3C74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506253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cs typeface="Arial" panose="020B0604020202020204" pitchFamily="34" charset="0"/>
              </a:rPr>
              <a:t>B</a:t>
            </a:r>
          </a:p>
        </p:txBody>
      </p:sp>
      <p:sp>
        <p:nvSpPr>
          <p:cNvPr id="10266" name="Text Box 68">
            <a:extLst>
              <a:ext uri="{FF2B5EF4-FFF2-40B4-BE49-F238E27FC236}">
                <a16:creationId xmlns:a16="http://schemas.microsoft.com/office/drawing/2014/main" id="{3B4148FA-E021-4108-961B-C920F08C2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362201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cs typeface="Arial" panose="020B0604020202020204" pitchFamily="34" charset="0"/>
              </a:rPr>
              <a:t>C</a:t>
            </a:r>
          </a:p>
        </p:txBody>
      </p:sp>
      <p:sp>
        <p:nvSpPr>
          <p:cNvPr id="3141" name="Text Box 69">
            <a:extLst>
              <a:ext uri="{FF2B5EF4-FFF2-40B4-BE49-F238E27FC236}">
                <a16:creationId xmlns:a16="http://schemas.microsoft.com/office/drawing/2014/main" id="{47B4787D-11E7-464D-90FA-09225DECAB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713413"/>
            <a:ext cx="685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>
                <a:solidFill>
                  <a:srgbClr val="000000"/>
                </a:solidFill>
                <a:cs typeface="Arial" panose="020B0604020202020204" pitchFamily="34" charset="0"/>
              </a:rPr>
              <a:t>1,5m</a:t>
            </a:r>
          </a:p>
        </p:txBody>
      </p:sp>
      <p:sp>
        <p:nvSpPr>
          <p:cNvPr id="10268" name="Line 71">
            <a:extLst>
              <a:ext uri="{FF2B5EF4-FFF2-40B4-BE49-F238E27FC236}">
                <a16:creationId xmlns:a16="http://schemas.microsoft.com/office/drawing/2014/main" id="{886DFE1B-772D-4667-A0FA-F42B132E1B4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2895600"/>
            <a:ext cx="0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B35945C-44DD-4FC4-B428-9013C68A6FC8}"/>
              </a:ext>
            </a:extLst>
          </p:cNvPr>
          <p:cNvSpPr txBox="1"/>
          <p:nvPr/>
        </p:nvSpPr>
        <p:spPr>
          <a:xfrm>
            <a:off x="4743449" y="4426645"/>
            <a:ext cx="61341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=&gt; DB = AE = 2,25m ; AB = DE = 1,5m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C27B648-2FFE-4894-BBEE-B04A66343F35}"/>
              </a:ext>
            </a:extLst>
          </p:cNvPr>
          <p:cNvSpPr txBox="1"/>
          <p:nvPr/>
        </p:nvSpPr>
        <p:spPr>
          <a:xfrm>
            <a:off x="4648199" y="4733926"/>
            <a:ext cx="61341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Vì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Cambria Math" panose="02040503050406030204" pitchFamily="18" charset="0"/>
                <a:cs typeface="Arial" panose="020B0604020202020204" pitchFamily="34" charset="0"/>
              </a:rPr>
              <a:t>∆ ADC </a:t>
            </a:r>
            <a:r>
              <a:rPr kumimoji="0" lang="en-US" alt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Cambria Math" panose="02040503050406030204" pitchFamily="18" charset="0"/>
                <a:cs typeface="Arial" panose="020B0604020202020204" pitchFamily="34" charset="0"/>
              </a:rPr>
              <a:t>vuông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Cambria Math" panose="02040503050406030204" pitchFamily="18" charset="0"/>
                <a:cs typeface="Arial" panose="020B0604020202020204" pitchFamily="34" charset="0"/>
              </a:rPr>
              <a:t>tại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Cambria Math" panose="02040503050406030204" pitchFamily="18" charset="0"/>
                <a:cs typeface="Arial" panose="020B0604020202020204" pitchFamily="34" charset="0"/>
              </a:rPr>
              <a:t> D. BD ⊥ AC, </a:t>
            </a:r>
            <a:r>
              <a:rPr kumimoji="0" lang="en-US" alt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theo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định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lý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2 ta </a:t>
            </a:r>
            <a:r>
              <a:rPr kumimoji="0" lang="en-US" alt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có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 BD</a:t>
            </a:r>
            <a:r>
              <a: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2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= AB.BC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E023453-D40B-40C6-9F39-179DDBA3C98E}"/>
              </a:ext>
            </a:extLst>
          </p:cNvPr>
          <p:cNvSpPr txBox="1"/>
          <p:nvPr/>
        </p:nvSpPr>
        <p:spPr>
          <a:xfrm>
            <a:off x="4648199" y="5292050"/>
            <a:ext cx="61341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=&gt;  2,25</a:t>
            </a:r>
            <a:r>
              <a: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2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= 1,5.BC  =&gt; 50,625 = 1,5.BC  =&gt; BC =33.75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C11B6CA-035A-4B89-BF9E-DE3D8B1C861C}"/>
              </a:ext>
            </a:extLst>
          </p:cNvPr>
          <p:cNvSpPr txBox="1"/>
          <p:nvPr/>
        </p:nvSpPr>
        <p:spPr>
          <a:xfrm>
            <a:off x="4724400" y="5718990"/>
            <a:ext cx="6134100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alt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Mà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AC = AB + BC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alt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Nên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 AC = 33,75 + 1,5 = 35,25 m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1.36847E-6 L 0.00417 -0.2085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-104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6.24133E-7 L -0.2625 -0.0020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1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125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2" grpId="0"/>
      <p:bldP spid="3142" grpId="0"/>
      <p:bldP spid="3141" grpId="0"/>
      <p:bldP spid="46" grpId="0"/>
      <p:bldP spid="48" grpId="0"/>
      <p:bldP spid="50" grpId="0"/>
      <p:bldP spid="5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4">
            <a:extLst>
              <a:ext uri="{FF2B5EF4-FFF2-40B4-BE49-F238E27FC236}">
                <a16:creationId xmlns:a16="http://schemas.microsoft.com/office/drawing/2014/main" id="{7D3D284F-7A07-4017-AAC9-8259B77B54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-76200"/>
            <a:ext cx="7239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 i="1">
                <a:solidFill>
                  <a:srgbClr val="000000"/>
                </a:solidFill>
                <a:latin typeface=".VnTime" panose="020B7200000000000000" pitchFamily="34" charset="0"/>
              </a:rPr>
              <a:t>C¸c c©u sau ®óng hay sai</a:t>
            </a:r>
          </a:p>
        </p:txBody>
      </p:sp>
      <p:sp>
        <p:nvSpPr>
          <p:cNvPr id="3079" name="Rectangle 5">
            <a:extLst>
              <a:ext uri="{FF2B5EF4-FFF2-40B4-BE49-F238E27FC236}">
                <a16:creationId xmlns:a16="http://schemas.microsoft.com/office/drawing/2014/main" id="{76149DFD-6242-49CA-ABA2-5839ED5A72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914400"/>
            <a:ext cx="3276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AutoNum type="alphaLcPeriod"/>
            </a:pPr>
            <a:r>
              <a:rPr lang="en-US" altLang="en-US" sz="2400" b="1">
                <a:solidFill>
                  <a:srgbClr val="333399"/>
                </a:solidFill>
                <a:latin typeface="VNI-Times" pitchFamily="2" charset="0"/>
              </a:rPr>
              <a:t>AH</a:t>
            </a:r>
            <a:r>
              <a:rPr lang="en-US" altLang="en-US" sz="3200" b="1" baseline="30000">
                <a:solidFill>
                  <a:srgbClr val="333399"/>
                </a:solidFill>
                <a:latin typeface="VNI-Times" pitchFamily="2" charset="0"/>
              </a:rPr>
              <a:t>2</a:t>
            </a:r>
            <a:r>
              <a:rPr lang="en-US" altLang="en-US" sz="2400" b="1">
                <a:solidFill>
                  <a:srgbClr val="333399"/>
                </a:solidFill>
                <a:latin typeface="VNI-Times" pitchFamily="2" charset="0"/>
              </a:rPr>
              <a:t> = MH.HN</a:t>
            </a:r>
          </a:p>
          <a:p>
            <a:pPr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endParaRPr lang="en-US" altLang="en-US" sz="2400" b="1">
              <a:solidFill>
                <a:srgbClr val="333399"/>
              </a:solidFill>
              <a:latin typeface="VNI-Times" pitchFamily="2" charset="0"/>
            </a:endParaRPr>
          </a:p>
          <a:p>
            <a:pPr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AutoNum type="alphaLcPeriod"/>
            </a:pPr>
            <a:endParaRPr lang="en-US" altLang="en-US" sz="2400" b="1">
              <a:solidFill>
                <a:srgbClr val="333399"/>
              </a:solidFill>
              <a:latin typeface="VNI-Times" pitchFamily="2" charset="0"/>
            </a:endParaRPr>
          </a:p>
          <a:p>
            <a:pPr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AutoNum type="alphaLcPeriod"/>
            </a:pPr>
            <a:endParaRPr lang="en-US" altLang="en-US" sz="2800" b="1">
              <a:solidFill>
                <a:srgbClr val="333399"/>
              </a:solidFill>
              <a:latin typeface="VNI-Times" pitchFamily="2" charset="0"/>
            </a:endParaRPr>
          </a:p>
          <a:p>
            <a:pPr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AutoNum type="alphaLcPeriod"/>
            </a:pPr>
            <a:r>
              <a:rPr lang="en-US" altLang="en-US" sz="2400" b="1">
                <a:solidFill>
                  <a:srgbClr val="333399"/>
                </a:solidFill>
                <a:latin typeface="VNI-Times" pitchFamily="2" charset="0"/>
              </a:rPr>
              <a:t>AB</a:t>
            </a:r>
            <a:r>
              <a:rPr lang="en-US" altLang="en-US" sz="3200" b="1" baseline="30000">
                <a:solidFill>
                  <a:srgbClr val="333399"/>
                </a:solidFill>
                <a:latin typeface="VNI-Times" pitchFamily="2" charset="0"/>
              </a:rPr>
              <a:t>2</a:t>
            </a:r>
            <a:r>
              <a:rPr lang="en-US" altLang="en-US" sz="2400" b="1">
                <a:solidFill>
                  <a:srgbClr val="333399"/>
                </a:solidFill>
                <a:latin typeface="VNI-Times" pitchFamily="2" charset="0"/>
              </a:rPr>
              <a:t> = BI.BC</a:t>
            </a:r>
          </a:p>
          <a:p>
            <a:pPr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AutoNum type="alphaLcPeriod"/>
            </a:pPr>
            <a:endParaRPr lang="en-US" altLang="en-US" sz="3200" b="1">
              <a:solidFill>
                <a:srgbClr val="333399"/>
              </a:solidFill>
              <a:latin typeface="VNI-Times" pitchFamily="2" charset="0"/>
            </a:endParaRPr>
          </a:p>
          <a:p>
            <a:pPr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AutoNum type="alphaLcPeriod"/>
            </a:pPr>
            <a:endParaRPr lang="en-US" altLang="en-US" sz="2400" b="1">
              <a:solidFill>
                <a:srgbClr val="000000"/>
              </a:solidFill>
              <a:latin typeface="VNI-Times" pitchFamily="2" charset="0"/>
            </a:endParaRPr>
          </a:p>
          <a:p>
            <a:pPr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AutoNum type="alphaLcPeriod"/>
            </a:pPr>
            <a:endParaRPr lang="en-US" altLang="en-US" sz="3200" b="1">
              <a:solidFill>
                <a:srgbClr val="000000"/>
              </a:solidFill>
              <a:latin typeface="VNI-Times" pitchFamily="2" charset="0"/>
            </a:endParaRPr>
          </a:p>
          <a:p>
            <a:pPr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AutoNum type="alphaLcPeriod"/>
            </a:pPr>
            <a:r>
              <a:rPr lang="en-US" altLang="en-US" sz="2400" b="1">
                <a:solidFill>
                  <a:srgbClr val="333399"/>
                </a:solidFill>
                <a:latin typeface="VNI-Times" pitchFamily="2" charset="0"/>
              </a:rPr>
              <a:t>CM.CB = CN.CD</a:t>
            </a:r>
          </a:p>
          <a:p>
            <a:pPr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AutoNum type="alphaLcPeriod"/>
            </a:pPr>
            <a:endParaRPr lang="en-US" altLang="en-US" sz="2400" b="1">
              <a:solidFill>
                <a:srgbClr val="333399"/>
              </a:solidFill>
              <a:latin typeface="VNI-Times" pitchFamily="2" charset="0"/>
            </a:endParaRPr>
          </a:p>
          <a:p>
            <a:pPr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AutoNum type="alphaLcPeriod"/>
            </a:pPr>
            <a:endParaRPr lang="en-US" altLang="en-US" sz="1400" b="1">
              <a:solidFill>
                <a:srgbClr val="333399"/>
              </a:solidFill>
              <a:latin typeface="VNI-Times" pitchFamily="2" charset="0"/>
            </a:endParaRPr>
          </a:p>
          <a:p>
            <a:pPr eaLnBrk="1" fontAlgn="base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AutoNum type="alphaLcPeriod"/>
            </a:pPr>
            <a:r>
              <a:rPr lang="en-US" altLang="en-US" sz="2400" b="1">
                <a:solidFill>
                  <a:srgbClr val="333399"/>
                </a:solidFill>
                <a:latin typeface="VNI-Times" pitchFamily="2" charset="0"/>
              </a:rPr>
              <a:t>MN</a:t>
            </a:r>
            <a:r>
              <a:rPr lang="en-US" altLang="en-US" sz="3200" b="1" baseline="30000">
                <a:solidFill>
                  <a:srgbClr val="333399"/>
                </a:solidFill>
                <a:latin typeface="VNI-Times" pitchFamily="2" charset="0"/>
              </a:rPr>
              <a:t>2</a:t>
            </a:r>
            <a:r>
              <a:rPr lang="en-US" altLang="en-US" sz="2400" b="1" baseline="30000">
                <a:solidFill>
                  <a:srgbClr val="333399"/>
                </a:solidFill>
                <a:latin typeface="VNI-Times" pitchFamily="2" charset="0"/>
              </a:rPr>
              <a:t> </a:t>
            </a:r>
            <a:r>
              <a:rPr lang="en-US" altLang="en-US" sz="2400" b="1">
                <a:solidFill>
                  <a:srgbClr val="333399"/>
                </a:solidFill>
                <a:latin typeface="VNI-Times" pitchFamily="2" charset="0"/>
              </a:rPr>
              <a:t>= BK.DK </a:t>
            </a:r>
          </a:p>
        </p:txBody>
      </p:sp>
      <p:sp>
        <p:nvSpPr>
          <p:cNvPr id="3080" name="Rectangle 7">
            <a:extLst>
              <a:ext uri="{FF2B5EF4-FFF2-40B4-BE49-F238E27FC236}">
                <a16:creationId xmlns:a16="http://schemas.microsoft.com/office/drawing/2014/main" id="{F6446310-8CE4-410C-82F9-7C1D9DB3C6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6375" y="1601788"/>
            <a:ext cx="31750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081" name="Rectangle 8">
            <a:extLst>
              <a:ext uri="{FF2B5EF4-FFF2-40B4-BE49-F238E27FC236}">
                <a16:creationId xmlns:a16="http://schemas.microsoft.com/office/drawing/2014/main" id="{4B840287-02FF-4E3B-BE67-07A97A10B1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533400"/>
            <a:ext cx="184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333399"/>
                </a:solidFill>
                <a:latin typeface="Times New Roman" panose="02020603050405020304" pitchFamily="18" charset="0"/>
              </a:rPr>
              <a:t>A</a:t>
            </a:r>
            <a:endParaRPr lang="en-US" altLang="en-US" sz="2400">
              <a:solidFill>
                <a:srgbClr val="3333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2" name="Rectangle 9">
            <a:extLst>
              <a:ext uri="{FF2B5EF4-FFF2-40B4-BE49-F238E27FC236}">
                <a16:creationId xmlns:a16="http://schemas.microsoft.com/office/drawing/2014/main" id="{E4A75C5E-C06E-4A5F-92EE-078433B90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8526" y="1936750"/>
            <a:ext cx="2397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333399"/>
                </a:solidFill>
                <a:latin typeface="Times New Roman" panose="02020603050405020304" pitchFamily="18" charset="0"/>
              </a:rPr>
              <a:t>M</a:t>
            </a:r>
            <a:endParaRPr lang="en-US" altLang="en-US" sz="2400">
              <a:solidFill>
                <a:srgbClr val="3333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3" name="Rectangle 10">
            <a:extLst>
              <a:ext uri="{FF2B5EF4-FFF2-40B4-BE49-F238E27FC236}">
                <a16:creationId xmlns:a16="http://schemas.microsoft.com/office/drawing/2014/main" id="{66018BDF-2E5C-41B8-BD7B-E82907B879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2763" y="1946275"/>
            <a:ext cx="1968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333399"/>
                </a:solidFill>
                <a:latin typeface="Times New Roman" panose="02020603050405020304" pitchFamily="18" charset="0"/>
              </a:rPr>
              <a:t>H</a:t>
            </a:r>
            <a:endParaRPr lang="en-US" altLang="en-US" sz="2400">
              <a:solidFill>
                <a:srgbClr val="3333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4" name="Rectangle 11">
            <a:extLst>
              <a:ext uri="{FF2B5EF4-FFF2-40B4-BE49-F238E27FC236}">
                <a16:creationId xmlns:a16="http://schemas.microsoft.com/office/drawing/2014/main" id="{CADABE2E-75BB-48DF-81A0-BFB344E97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8925" y="1855788"/>
            <a:ext cx="184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333399"/>
                </a:solidFill>
                <a:latin typeface="Times New Roman" panose="02020603050405020304" pitchFamily="18" charset="0"/>
              </a:rPr>
              <a:t>N</a:t>
            </a:r>
            <a:endParaRPr lang="en-US" altLang="en-US" sz="2400">
              <a:solidFill>
                <a:srgbClr val="3333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5" name="Rectangle 12">
            <a:extLst>
              <a:ext uri="{FF2B5EF4-FFF2-40B4-BE49-F238E27FC236}">
                <a16:creationId xmlns:a16="http://schemas.microsoft.com/office/drawing/2014/main" id="{391A7D2B-FF73-4AB4-8FF1-881097B80B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1" y="600076"/>
            <a:ext cx="193675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086" name="Rectangle 13">
            <a:extLst>
              <a:ext uri="{FF2B5EF4-FFF2-40B4-BE49-F238E27FC236}">
                <a16:creationId xmlns:a16="http://schemas.microsoft.com/office/drawing/2014/main" id="{2FF588DE-81B1-4119-A67C-77431897A1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8525" y="1817688"/>
            <a:ext cx="184150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087" name="Line 14">
            <a:extLst>
              <a:ext uri="{FF2B5EF4-FFF2-40B4-BE49-F238E27FC236}">
                <a16:creationId xmlns:a16="http://schemas.microsoft.com/office/drawing/2014/main" id="{500CF6A6-03B2-4B0D-871C-ED3C60E04389}"/>
              </a:ext>
            </a:extLst>
          </p:cNvPr>
          <p:cNvSpPr>
            <a:spLocks noChangeShapeType="1"/>
          </p:cNvSpPr>
          <p:nvPr/>
        </p:nvSpPr>
        <p:spPr bwMode="auto">
          <a:xfrm>
            <a:off x="3084513" y="874714"/>
            <a:ext cx="2208212" cy="9493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88" name="Line 15">
            <a:extLst>
              <a:ext uri="{FF2B5EF4-FFF2-40B4-BE49-F238E27FC236}">
                <a16:creationId xmlns:a16="http://schemas.microsoft.com/office/drawing/2014/main" id="{64F70961-53CF-45CD-8BA2-8CAB4B2EE62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6001" y="865188"/>
            <a:ext cx="811213" cy="9636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89" name="Line 16">
            <a:extLst>
              <a:ext uri="{FF2B5EF4-FFF2-40B4-BE49-F238E27FC236}">
                <a16:creationId xmlns:a16="http://schemas.microsoft.com/office/drawing/2014/main" id="{D842264F-4B6F-4305-80EE-3EA0CCFE062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6001" y="1819276"/>
            <a:ext cx="3006725" cy="95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90" name="Line 17">
            <a:extLst>
              <a:ext uri="{FF2B5EF4-FFF2-40B4-BE49-F238E27FC236}">
                <a16:creationId xmlns:a16="http://schemas.microsoft.com/office/drawing/2014/main" id="{12E77ADF-32C4-4C4A-B2EF-90BED49A5D7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8800" y="885825"/>
            <a:ext cx="0" cy="9334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91" name="Line 18">
            <a:extLst>
              <a:ext uri="{FF2B5EF4-FFF2-40B4-BE49-F238E27FC236}">
                <a16:creationId xmlns:a16="http://schemas.microsoft.com/office/drawing/2014/main" id="{2887ABDB-D125-4279-9BCB-211C1AB23C3C}"/>
              </a:ext>
            </a:extLst>
          </p:cNvPr>
          <p:cNvSpPr>
            <a:spLocks noChangeShapeType="1"/>
          </p:cNvSpPr>
          <p:nvPr/>
        </p:nvSpPr>
        <p:spPr bwMode="auto">
          <a:xfrm>
            <a:off x="3187700" y="1722438"/>
            <a:ext cx="1588" cy="1000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92" name="Line 19">
            <a:extLst>
              <a:ext uri="{FF2B5EF4-FFF2-40B4-BE49-F238E27FC236}">
                <a16:creationId xmlns:a16="http://schemas.microsoft.com/office/drawing/2014/main" id="{6D4B7ED4-99B9-466E-A588-77925A067706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6263" y="1719264"/>
            <a:ext cx="76200" cy="15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93" name="Rectangle 20">
            <a:extLst>
              <a:ext uri="{FF2B5EF4-FFF2-40B4-BE49-F238E27FC236}">
                <a16:creationId xmlns:a16="http://schemas.microsoft.com/office/drawing/2014/main" id="{77F8FF0B-9AE0-475B-861B-23B7F9EC8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1" y="1922464"/>
            <a:ext cx="193675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grpSp>
        <p:nvGrpSpPr>
          <p:cNvPr id="3094" name="Group 21">
            <a:extLst>
              <a:ext uri="{FF2B5EF4-FFF2-40B4-BE49-F238E27FC236}">
                <a16:creationId xmlns:a16="http://schemas.microsoft.com/office/drawing/2014/main" id="{678B6B43-1C8D-4D2B-8A27-4D42865BA483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2438401"/>
            <a:ext cx="2757488" cy="1998663"/>
            <a:chOff x="587" y="1717"/>
            <a:chExt cx="1737" cy="1259"/>
          </a:xfrm>
        </p:grpSpPr>
        <p:grpSp>
          <p:nvGrpSpPr>
            <p:cNvPr id="3133" name="Group 22">
              <a:extLst>
                <a:ext uri="{FF2B5EF4-FFF2-40B4-BE49-F238E27FC236}">
                  <a16:creationId xmlns:a16="http://schemas.microsoft.com/office/drawing/2014/main" id="{8267A440-2833-4EAA-84CD-7AD6007503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87" y="1893"/>
              <a:ext cx="1659" cy="1083"/>
              <a:chOff x="3371" y="1952"/>
              <a:chExt cx="1659" cy="1083"/>
            </a:xfrm>
          </p:grpSpPr>
          <p:sp>
            <p:nvSpPr>
              <p:cNvPr id="3138" name="Rectangle 23">
                <a:extLst>
                  <a:ext uri="{FF2B5EF4-FFF2-40B4-BE49-F238E27FC236}">
                    <a16:creationId xmlns:a16="http://schemas.microsoft.com/office/drawing/2014/main" id="{987C82D0-D7FA-49CA-99C9-00B337FB37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2720000" flipH="1">
                <a:off x="3726" y="2045"/>
                <a:ext cx="200" cy="1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3139" name="Rectangle 24">
                <a:extLst>
                  <a:ext uri="{FF2B5EF4-FFF2-40B4-BE49-F238E27FC236}">
                    <a16:creationId xmlns:a16="http://schemas.microsoft.com/office/drawing/2014/main" id="{FC64D2A4-7277-42CC-BB00-AEE3A31865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2720000" flipH="1">
                <a:off x="3371" y="2238"/>
                <a:ext cx="288" cy="1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3140" name="Line 25">
                <a:extLst>
                  <a:ext uri="{FF2B5EF4-FFF2-40B4-BE49-F238E27FC236}">
                    <a16:creationId xmlns:a16="http://schemas.microsoft.com/office/drawing/2014/main" id="{FFF241B2-0C1F-4A68-884F-38599667EA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2720000" flipH="1">
                <a:off x="3711" y="2357"/>
                <a:ext cx="1097" cy="678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141" name="Line 26">
                <a:extLst>
                  <a:ext uri="{FF2B5EF4-FFF2-40B4-BE49-F238E27FC236}">
                    <a16:creationId xmlns:a16="http://schemas.microsoft.com/office/drawing/2014/main" id="{E99539DD-7479-4A9D-B7CF-5B7CDA7210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8880000" flipH="1" flipV="1">
                <a:off x="3392" y="1952"/>
                <a:ext cx="441" cy="686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142" name="Line 27">
                <a:extLst>
                  <a:ext uri="{FF2B5EF4-FFF2-40B4-BE49-F238E27FC236}">
                    <a16:creationId xmlns:a16="http://schemas.microsoft.com/office/drawing/2014/main" id="{18536BB1-B8D0-42D9-ADF5-93045F610D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2720000" flipH="1">
                <a:off x="3489" y="2287"/>
                <a:ext cx="1541" cy="1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143" name="Line 28">
                <a:extLst>
                  <a:ext uri="{FF2B5EF4-FFF2-40B4-BE49-F238E27FC236}">
                    <a16:creationId xmlns:a16="http://schemas.microsoft.com/office/drawing/2014/main" id="{E11B91C2-AD9A-4525-9CDC-024C257F20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2720000" flipH="1">
                <a:off x="3799" y="2090"/>
                <a:ext cx="132" cy="686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144" name="Line 29">
                <a:extLst>
                  <a:ext uri="{FF2B5EF4-FFF2-40B4-BE49-F238E27FC236}">
                    <a16:creationId xmlns:a16="http://schemas.microsoft.com/office/drawing/2014/main" id="{F9D671C6-8802-4BF6-90B3-2C0B2FFDAB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8880000" flipH="1" flipV="1">
                <a:off x="3673" y="2635"/>
                <a:ext cx="35" cy="5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145" name="Line 30">
                <a:extLst>
                  <a:ext uri="{FF2B5EF4-FFF2-40B4-BE49-F238E27FC236}">
                    <a16:creationId xmlns:a16="http://schemas.microsoft.com/office/drawing/2014/main" id="{FFF2FDD4-C50D-4ACD-82E9-FB9ACDB9D0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2720000" flipH="1">
                <a:off x="3621" y="2610"/>
                <a:ext cx="62" cy="37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146" name="Arc 31">
                <a:extLst>
                  <a:ext uri="{FF2B5EF4-FFF2-40B4-BE49-F238E27FC236}">
                    <a16:creationId xmlns:a16="http://schemas.microsoft.com/office/drawing/2014/main" id="{B5C9826A-16CF-4744-89E1-602301A1FA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2" y="2592"/>
                <a:ext cx="96" cy="9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147" name="Arc 32">
                <a:extLst>
                  <a:ext uri="{FF2B5EF4-FFF2-40B4-BE49-F238E27FC236}">
                    <a16:creationId xmlns:a16="http://schemas.microsoft.com/office/drawing/2014/main" id="{7CA96F35-5B67-4AC9-A5FB-D50239A71CFE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 flipH="1">
                <a:off x="3624" y="2484"/>
                <a:ext cx="96" cy="9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134" name="Rectangle 33">
              <a:extLst>
                <a:ext uri="{FF2B5EF4-FFF2-40B4-BE49-F238E27FC236}">
                  <a16:creationId xmlns:a16="http://schemas.microsoft.com/office/drawing/2014/main" id="{37CEB1D7-3C82-42B3-9375-1A9C35A48B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2581"/>
              <a:ext cx="11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b="1">
                  <a:solidFill>
                    <a:srgbClr val="333399"/>
                  </a:solidFill>
                  <a:latin typeface="Times New Roman" panose="02020603050405020304" pitchFamily="18" charset="0"/>
                </a:rPr>
                <a:t>A</a:t>
              </a:r>
              <a:endParaRPr lang="en-US" altLang="en-US" sz="2400">
                <a:solidFill>
                  <a:srgbClr val="3333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135" name="Rectangle 34">
              <a:extLst>
                <a:ext uri="{FF2B5EF4-FFF2-40B4-BE49-F238E27FC236}">
                  <a16:creationId xmlns:a16="http://schemas.microsoft.com/office/drawing/2014/main" id="{352B0731-B898-4B81-9B85-FCA8B67A2F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1717"/>
              <a:ext cx="10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b="1">
                  <a:solidFill>
                    <a:srgbClr val="333399"/>
                  </a:solidFill>
                  <a:latin typeface="Times New Roman" panose="02020603050405020304" pitchFamily="18" charset="0"/>
                </a:rPr>
                <a:t>B</a:t>
              </a:r>
              <a:endParaRPr lang="en-US" altLang="en-US" sz="2400">
                <a:solidFill>
                  <a:srgbClr val="3333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136" name="Rectangle 35">
              <a:extLst>
                <a:ext uri="{FF2B5EF4-FFF2-40B4-BE49-F238E27FC236}">
                  <a16:creationId xmlns:a16="http://schemas.microsoft.com/office/drawing/2014/main" id="{A253CD0C-6108-4841-8CEF-CB917AA11C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2581"/>
              <a:ext cx="11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b="1">
                  <a:solidFill>
                    <a:srgbClr val="333399"/>
                  </a:solidFill>
                  <a:latin typeface="Times New Roman" panose="02020603050405020304" pitchFamily="18" charset="0"/>
                </a:rPr>
                <a:t>C</a:t>
              </a:r>
              <a:endParaRPr lang="en-US" altLang="en-US" sz="2400">
                <a:solidFill>
                  <a:srgbClr val="3333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137" name="Rectangle 36">
              <a:extLst>
                <a:ext uri="{FF2B5EF4-FFF2-40B4-BE49-F238E27FC236}">
                  <a16:creationId xmlns:a16="http://schemas.microsoft.com/office/drawing/2014/main" id="{2DE735AF-9AAB-42DB-9310-789655CA21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1957"/>
              <a:ext cx="6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b="1">
                  <a:solidFill>
                    <a:srgbClr val="333399"/>
                  </a:solidFill>
                  <a:latin typeface="Times New Roman" panose="02020603050405020304" pitchFamily="18" charset="0"/>
                </a:rPr>
                <a:t>I</a:t>
              </a:r>
              <a:endParaRPr lang="en-US" altLang="en-US" sz="2400">
                <a:solidFill>
                  <a:srgbClr val="333399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095" name="Group 37">
            <a:extLst>
              <a:ext uri="{FF2B5EF4-FFF2-40B4-BE49-F238E27FC236}">
                <a16:creationId xmlns:a16="http://schemas.microsoft.com/office/drawing/2014/main" id="{83D86CFC-13E2-4AB0-870B-7CF4B918476B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4648200"/>
            <a:ext cx="2774950" cy="1828800"/>
            <a:chOff x="432" y="2976"/>
            <a:chExt cx="1748" cy="1152"/>
          </a:xfrm>
        </p:grpSpPr>
        <p:sp>
          <p:nvSpPr>
            <p:cNvPr id="3109" name="Rectangle 38">
              <a:extLst>
                <a:ext uri="{FF2B5EF4-FFF2-40B4-BE49-F238E27FC236}">
                  <a16:creationId xmlns:a16="http://schemas.microsoft.com/office/drawing/2014/main" id="{23207FBC-1091-4E3A-8D90-FE6392A6D7E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953402" flipH="1">
              <a:off x="1646" y="3615"/>
              <a:ext cx="200" cy="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3110" name="Rectangle 39">
              <a:extLst>
                <a:ext uri="{FF2B5EF4-FFF2-40B4-BE49-F238E27FC236}">
                  <a16:creationId xmlns:a16="http://schemas.microsoft.com/office/drawing/2014/main" id="{7D07DE2E-AD70-4AF0-9D6F-28AC423FDA5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953402" flipH="1">
              <a:off x="1699" y="3261"/>
              <a:ext cx="288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3111" name="Line 40">
              <a:extLst>
                <a:ext uri="{FF2B5EF4-FFF2-40B4-BE49-F238E27FC236}">
                  <a16:creationId xmlns:a16="http://schemas.microsoft.com/office/drawing/2014/main" id="{6F2DBBB7-CDD7-47AC-A974-6DAADB1231C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0880000" flipH="1">
              <a:off x="503" y="3263"/>
              <a:ext cx="1097" cy="67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112" name="Line 41">
              <a:extLst>
                <a:ext uri="{FF2B5EF4-FFF2-40B4-BE49-F238E27FC236}">
                  <a16:creationId xmlns:a16="http://schemas.microsoft.com/office/drawing/2014/main" id="{ED5DB17D-9C4F-4E89-9B00-AFC09C0001C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646598" flipH="1" flipV="1">
              <a:off x="1578" y="3113"/>
              <a:ext cx="441" cy="68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113" name="Line 42">
              <a:extLst>
                <a:ext uri="{FF2B5EF4-FFF2-40B4-BE49-F238E27FC236}">
                  <a16:creationId xmlns:a16="http://schemas.microsoft.com/office/drawing/2014/main" id="{A48F86C2-C619-481F-8D2F-BE44D375459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0953402" flipH="1">
              <a:off x="558" y="3900"/>
              <a:ext cx="1541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114" name="Line 43">
              <a:extLst>
                <a:ext uri="{FF2B5EF4-FFF2-40B4-BE49-F238E27FC236}">
                  <a16:creationId xmlns:a16="http://schemas.microsoft.com/office/drawing/2014/main" id="{5758E319-6A4B-4054-A4A7-E9D8AEA3F4B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0953402" flipH="1">
              <a:off x="1583" y="3170"/>
              <a:ext cx="0" cy="677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115" name="Group 44">
              <a:extLst>
                <a:ext uri="{FF2B5EF4-FFF2-40B4-BE49-F238E27FC236}">
                  <a16:creationId xmlns:a16="http://schemas.microsoft.com/office/drawing/2014/main" id="{D6AE46FB-2465-4495-93B8-A2B6538E34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75" y="3212"/>
              <a:ext cx="100" cy="54"/>
              <a:chOff x="4307" y="3116"/>
              <a:chExt cx="100" cy="54"/>
            </a:xfrm>
          </p:grpSpPr>
          <p:sp>
            <p:nvSpPr>
              <p:cNvPr id="3131" name="Line 45">
                <a:extLst>
                  <a:ext uri="{FF2B5EF4-FFF2-40B4-BE49-F238E27FC236}">
                    <a16:creationId xmlns:a16="http://schemas.microsoft.com/office/drawing/2014/main" id="{6486C439-3787-4DC5-B9D8-81DEA95204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646598" flipH="1" flipV="1">
                <a:off x="4307" y="3116"/>
                <a:ext cx="35" cy="5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132" name="Line 46">
                <a:extLst>
                  <a:ext uri="{FF2B5EF4-FFF2-40B4-BE49-F238E27FC236}">
                    <a16:creationId xmlns:a16="http://schemas.microsoft.com/office/drawing/2014/main" id="{28730093-437F-4B5D-A132-6BD121604F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20953402" flipH="1">
                <a:off x="4345" y="3123"/>
                <a:ext cx="62" cy="37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116" name="Line 47">
              <a:extLst>
                <a:ext uri="{FF2B5EF4-FFF2-40B4-BE49-F238E27FC236}">
                  <a16:creationId xmlns:a16="http://schemas.microsoft.com/office/drawing/2014/main" id="{9A94F507-2074-405E-B469-F6B73F7826F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0953402" flipH="1">
              <a:off x="1584" y="3782"/>
              <a:ext cx="1" cy="7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117" name="Line 48">
              <a:extLst>
                <a:ext uri="{FF2B5EF4-FFF2-40B4-BE49-F238E27FC236}">
                  <a16:creationId xmlns:a16="http://schemas.microsoft.com/office/drawing/2014/main" id="{5B622495-F80A-4B8E-BC0A-D890B85A4AC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0953402" flipH="1">
              <a:off x="1574" y="3776"/>
              <a:ext cx="48" cy="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118" name="Line 49">
              <a:extLst>
                <a:ext uri="{FF2B5EF4-FFF2-40B4-BE49-F238E27FC236}">
                  <a16:creationId xmlns:a16="http://schemas.microsoft.com/office/drawing/2014/main" id="{3021B3AA-D5B7-4CDF-BE30-6461A3995ED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1000000" flipH="1">
              <a:off x="1632" y="3596"/>
              <a:ext cx="286" cy="20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119" name="Line 50">
              <a:extLst>
                <a:ext uri="{FF2B5EF4-FFF2-40B4-BE49-F238E27FC236}">
                  <a16:creationId xmlns:a16="http://schemas.microsoft.com/office/drawing/2014/main" id="{7066E8E5-86B5-4431-9206-B73AF282028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600000" flipH="1" flipV="1">
              <a:off x="1284" y="3400"/>
              <a:ext cx="308" cy="457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3120" name="Group 51">
              <a:extLst>
                <a:ext uri="{FF2B5EF4-FFF2-40B4-BE49-F238E27FC236}">
                  <a16:creationId xmlns:a16="http://schemas.microsoft.com/office/drawing/2014/main" id="{A37FE648-A055-4DFB-8957-154992AE849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0" y="3480"/>
              <a:ext cx="100" cy="54"/>
              <a:chOff x="4307" y="3116"/>
              <a:chExt cx="100" cy="54"/>
            </a:xfrm>
          </p:grpSpPr>
          <p:sp>
            <p:nvSpPr>
              <p:cNvPr id="3129" name="Line 52">
                <a:extLst>
                  <a:ext uri="{FF2B5EF4-FFF2-40B4-BE49-F238E27FC236}">
                    <a16:creationId xmlns:a16="http://schemas.microsoft.com/office/drawing/2014/main" id="{CFA100A7-A4EF-4FF5-9FD8-3F3155850B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646598" flipH="1" flipV="1">
                <a:off x="4307" y="3116"/>
                <a:ext cx="35" cy="5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130" name="Line 53">
                <a:extLst>
                  <a:ext uri="{FF2B5EF4-FFF2-40B4-BE49-F238E27FC236}">
                    <a16:creationId xmlns:a16="http://schemas.microsoft.com/office/drawing/2014/main" id="{B3010A5C-9F1E-447C-A7A3-0940AB6067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20953402" flipH="1">
                <a:off x="4345" y="3123"/>
                <a:ext cx="62" cy="37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3121" name="Group 54">
              <a:extLst>
                <a:ext uri="{FF2B5EF4-FFF2-40B4-BE49-F238E27FC236}">
                  <a16:creationId xmlns:a16="http://schemas.microsoft.com/office/drawing/2014/main" id="{4C5A5FC9-F3F7-481B-AF73-F633294CD110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1789" y="3551"/>
              <a:ext cx="100" cy="54"/>
              <a:chOff x="4307" y="3116"/>
              <a:chExt cx="100" cy="54"/>
            </a:xfrm>
          </p:grpSpPr>
          <p:sp>
            <p:nvSpPr>
              <p:cNvPr id="3127" name="Line 55">
                <a:extLst>
                  <a:ext uri="{FF2B5EF4-FFF2-40B4-BE49-F238E27FC236}">
                    <a16:creationId xmlns:a16="http://schemas.microsoft.com/office/drawing/2014/main" id="{C325871E-CB59-4EC2-A1AC-EC86031E04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-646598" flipH="1" flipV="1">
                <a:off x="4307" y="3116"/>
                <a:ext cx="35" cy="5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128" name="Line 56">
                <a:extLst>
                  <a:ext uri="{FF2B5EF4-FFF2-40B4-BE49-F238E27FC236}">
                    <a16:creationId xmlns:a16="http://schemas.microsoft.com/office/drawing/2014/main" id="{94C443AA-DA82-47A7-997C-87E0B0E757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20953402" flipH="1">
                <a:off x="4345" y="3123"/>
                <a:ext cx="62" cy="37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122" name="Rectangle 57">
              <a:extLst>
                <a:ext uri="{FF2B5EF4-FFF2-40B4-BE49-F238E27FC236}">
                  <a16:creationId xmlns:a16="http://schemas.microsoft.com/office/drawing/2014/main" id="{00021E39-2A4E-43BA-91F4-3A62683D2D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264"/>
              <a:ext cx="15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b="1">
                  <a:solidFill>
                    <a:srgbClr val="333399"/>
                  </a:solidFill>
                  <a:latin typeface="Times New Roman" panose="02020603050405020304" pitchFamily="18" charset="0"/>
                </a:rPr>
                <a:t>M</a:t>
              </a:r>
              <a:endParaRPr lang="en-US" altLang="en-US" sz="2400">
                <a:solidFill>
                  <a:srgbClr val="3333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123" name="Rectangle 58">
              <a:extLst>
                <a:ext uri="{FF2B5EF4-FFF2-40B4-BE49-F238E27FC236}">
                  <a16:creationId xmlns:a16="http://schemas.microsoft.com/office/drawing/2014/main" id="{2E43DB96-67C4-49F8-A36C-2B37AD643A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3360"/>
              <a:ext cx="11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b="1">
                  <a:solidFill>
                    <a:srgbClr val="333399"/>
                  </a:solidFill>
                  <a:latin typeface="Times New Roman" panose="02020603050405020304" pitchFamily="18" charset="0"/>
                </a:rPr>
                <a:t>N</a:t>
              </a:r>
              <a:endParaRPr lang="en-US" altLang="en-US" sz="2400">
                <a:solidFill>
                  <a:srgbClr val="3333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124" name="Rectangle 59">
              <a:extLst>
                <a:ext uri="{FF2B5EF4-FFF2-40B4-BE49-F238E27FC236}">
                  <a16:creationId xmlns:a16="http://schemas.microsoft.com/office/drawing/2014/main" id="{A044B1C2-AC70-4E91-990B-4AA59516C2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936"/>
              <a:ext cx="10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b="1">
                  <a:solidFill>
                    <a:srgbClr val="333399"/>
                  </a:solidFill>
                  <a:latin typeface="Times New Roman" panose="02020603050405020304" pitchFamily="18" charset="0"/>
                </a:rPr>
                <a:t>B</a:t>
              </a:r>
              <a:endParaRPr lang="en-US" altLang="en-US" sz="2400">
                <a:solidFill>
                  <a:srgbClr val="3333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125" name="Rectangle 60">
              <a:extLst>
                <a:ext uri="{FF2B5EF4-FFF2-40B4-BE49-F238E27FC236}">
                  <a16:creationId xmlns:a16="http://schemas.microsoft.com/office/drawing/2014/main" id="{4F054A42-7A52-438F-89C5-74BBFE91EA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976"/>
              <a:ext cx="11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b="1">
                  <a:solidFill>
                    <a:srgbClr val="333399"/>
                  </a:solidFill>
                  <a:latin typeface="Times New Roman" panose="02020603050405020304" pitchFamily="18" charset="0"/>
                </a:rPr>
                <a:t>C</a:t>
              </a:r>
              <a:endParaRPr lang="en-US" altLang="en-US" sz="2400">
                <a:solidFill>
                  <a:srgbClr val="3333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126" name="Rectangle 61">
              <a:extLst>
                <a:ext uri="{FF2B5EF4-FFF2-40B4-BE49-F238E27FC236}">
                  <a16:creationId xmlns:a16="http://schemas.microsoft.com/office/drawing/2014/main" id="{8EA7D7C2-14BE-4219-8553-ED9A105F47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744"/>
              <a:ext cx="11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b="1">
                  <a:solidFill>
                    <a:srgbClr val="333399"/>
                  </a:solidFill>
                  <a:latin typeface="Times New Roman" panose="02020603050405020304" pitchFamily="18" charset="0"/>
                </a:rPr>
                <a:t>D</a:t>
              </a:r>
              <a:endParaRPr lang="en-US" altLang="en-US" sz="2400">
                <a:solidFill>
                  <a:srgbClr val="333399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3096" name="Rectangle 62">
            <a:extLst>
              <a:ext uri="{FF2B5EF4-FFF2-40B4-BE49-F238E27FC236}">
                <a16:creationId xmlns:a16="http://schemas.microsoft.com/office/drawing/2014/main" id="{7513A96D-4D90-4B59-A8A0-45FD43529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533400"/>
            <a:ext cx="8382000" cy="6096000"/>
          </a:xfrm>
          <a:prstGeom prst="rect">
            <a:avLst/>
          </a:prstGeom>
          <a:noFill/>
          <a:ln w="28575">
            <a:solidFill>
              <a:srgbClr val="00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097" name="Line 63">
            <a:extLst>
              <a:ext uri="{FF2B5EF4-FFF2-40B4-BE49-F238E27FC236}">
                <a16:creationId xmlns:a16="http://schemas.microsoft.com/office/drawing/2014/main" id="{8CC8635B-BE9F-4A4A-95C4-8614CE5A3A0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2362200"/>
            <a:ext cx="83820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98" name="Line 64">
            <a:extLst>
              <a:ext uri="{FF2B5EF4-FFF2-40B4-BE49-F238E27FC236}">
                <a16:creationId xmlns:a16="http://schemas.microsoft.com/office/drawing/2014/main" id="{5C7D30D3-E751-4E60-87E8-4519CBC52A9E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191000"/>
            <a:ext cx="8382000" cy="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99" name="Line 65">
            <a:extLst>
              <a:ext uri="{FF2B5EF4-FFF2-40B4-BE49-F238E27FC236}">
                <a16:creationId xmlns:a16="http://schemas.microsoft.com/office/drawing/2014/main" id="{20B898FA-CD58-4AFF-B034-DDBE1720E45F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533400"/>
            <a:ext cx="0" cy="60960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100" name="Line 66">
            <a:extLst>
              <a:ext uri="{FF2B5EF4-FFF2-40B4-BE49-F238E27FC236}">
                <a16:creationId xmlns:a16="http://schemas.microsoft.com/office/drawing/2014/main" id="{03AB2CEC-3421-49F7-AF30-69BD00DF59A0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533400"/>
            <a:ext cx="0" cy="6096000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101" name="Line 67">
            <a:extLst>
              <a:ext uri="{FF2B5EF4-FFF2-40B4-BE49-F238E27FC236}">
                <a16:creationId xmlns:a16="http://schemas.microsoft.com/office/drawing/2014/main" id="{9C4B82DD-14A9-4159-AFBD-BAD3592744A5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5334000"/>
            <a:ext cx="4724400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102" name="Rectangle 68">
            <a:extLst>
              <a:ext uri="{FF2B5EF4-FFF2-40B4-BE49-F238E27FC236}">
                <a16:creationId xmlns:a16="http://schemas.microsoft.com/office/drawing/2014/main" id="{00C37F08-EAC5-4953-8224-B7B59D0F3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6096000"/>
            <a:ext cx="1968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333399"/>
                </a:solidFill>
                <a:latin typeface="Times New Roman" panose="02020603050405020304" pitchFamily="18" charset="0"/>
              </a:rPr>
              <a:t>K</a:t>
            </a:r>
            <a:endParaRPr lang="en-US" altLang="en-US" sz="2400">
              <a:solidFill>
                <a:srgbClr val="3333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03" name="Line 69">
            <a:extLst>
              <a:ext uri="{FF2B5EF4-FFF2-40B4-BE49-F238E27FC236}">
                <a16:creationId xmlns:a16="http://schemas.microsoft.com/office/drawing/2014/main" id="{8FC9E7BA-5C05-4C64-BCCC-D4BA412F70D9}"/>
              </a:ext>
            </a:extLst>
          </p:cNvPr>
          <p:cNvSpPr>
            <a:spLocks noChangeShapeType="1"/>
          </p:cNvSpPr>
          <p:nvPr/>
        </p:nvSpPr>
        <p:spPr bwMode="auto">
          <a:xfrm rot="60000">
            <a:off x="3476625" y="5376864"/>
            <a:ext cx="1066800" cy="2000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66" name="Text Box 70">
            <a:extLst>
              <a:ext uri="{FF2B5EF4-FFF2-40B4-BE49-F238E27FC236}">
                <a16:creationId xmlns:a16="http://schemas.microsoft.com/office/drawing/2014/main" id="{7B1B384F-976E-4CEE-8777-E232F8652F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371601"/>
            <a:ext cx="2743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VNI-Times" pitchFamily="2" charset="0"/>
              </a:rPr>
              <a:t>(Vì </a:t>
            </a:r>
            <a:r>
              <a:rPr lang="en-US" altLang="en-US" sz="2400" b="1">
                <a:solidFill>
                  <a:srgbClr val="000000"/>
                </a:solidFill>
                <a:latin typeface="VNI-Times" pitchFamily="2" charset="0"/>
                <a:sym typeface="Symbol" panose="05050102010706020507" pitchFamily="18" charset="2"/>
              </a:rPr>
              <a:t>AMN khoâng  phaûi laø  vuoâng)</a:t>
            </a:r>
          </a:p>
        </p:txBody>
      </p:sp>
      <p:sp>
        <p:nvSpPr>
          <p:cNvPr id="4167" name="Text Box 71">
            <a:extLst>
              <a:ext uri="{FF2B5EF4-FFF2-40B4-BE49-F238E27FC236}">
                <a16:creationId xmlns:a16="http://schemas.microsoft.com/office/drawing/2014/main" id="{290F54FC-D322-405A-A8DE-A33C803F6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3140076"/>
            <a:ext cx="2667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VNI-Times" pitchFamily="2" charset="0"/>
              </a:rPr>
              <a:t>(Vì AI </a:t>
            </a:r>
            <a:r>
              <a:rPr lang="en-US" altLang="en-US" sz="2400" b="1">
                <a:solidFill>
                  <a:srgbClr val="000000"/>
                </a:solidFill>
                <a:latin typeface="VNI-Times" pitchFamily="2" charset="0"/>
                <a:sym typeface="Symbol" panose="05050102010706020507" pitchFamily="18" charset="2"/>
              </a:rPr>
              <a:t>khoâng phaûi laø ñöôøng cao)</a:t>
            </a:r>
          </a:p>
        </p:txBody>
      </p:sp>
      <p:sp>
        <p:nvSpPr>
          <p:cNvPr id="4168" name="Text Box 72">
            <a:extLst>
              <a:ext uri="{FF2B5EF4-FFF2-40B4-BE49-F238E27FC236}">
                <a16:creationId xmlns:a16="http://schemas.microsoft.com/office/drawing/2014/main" id="{BDD17B10-6F0E-4A28-9411-A78C5CE93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738688"/>
            <a:ext cx="2667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VNI-Times" pitchFamily="2" charset="0"/>
              </a:rPr>
              <a:t>(Cuøng baèng CK</a:t>
            </a:r>
            <a:r>
              <a:rPr lang="en-US" altLang="en-US" sz="2800" b="1" baseline="30000">
                <a:solidFill>
                  <a:srgbClr val="000000"/>
                </a:solidFill>
                <a:latin typeface="VNI-Times" pitchFamily="2" charset="0"/>
              </a:rPr>
              <a:t>2)</a:t>
            </a:r>
            <a:endParaRPr lang="en-US" altLang="en-US" sz="2800" b="1">
              <a:solidFill>
                <a:srgbClr val="000000"/>
              </a:solidFill>
              <a:latin typeface="VNI-Times" pitchFamily="2" charset="0"/>
              <a:sym typeface="Symbol" panose="05050102010706020507" pitchFamily="18" charset="2"/>
            </a:endParaRPr>
          </a:p>
        </p:txBody>
      </p:sp>
      <p:sp>
        <p:nvSpPr>
          <p:cNvPr id="4169" name="Text Box 73">
            <a:extLst>
              <a:ext uri="{FF2B5EF4-FFF2-40B4-BE49-F238E27FC236}">
                <a16:creationId xmlns:a16="http://schemas.microsoft.com/office/drawing/2014/main" id="{65D698D3-5915-4F9C-B852-F78CC4A723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57912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VNI-Times" pitchFamily="2" charset="0"/>
              </a:rPr>
              <a:t>(Vì MN=CK</a:t>
            </a:r>
            <a:endParaRPr lang="en-US" altLang="en-US" sz="2800" b="1">
              <a:solidFill>
                <a:srgbClr val="000000"/>
              </a:solidFill>
              <a:latin typeface="VNI-Times" pitchFamily="2" charset="0"/>
              <a:sym typeface="Symbol" panose="05050102010706020507" pitchFamily="18" charset="2"/>
            </a:endParaRPr>
          </a:p>
        </p:txBody>
      </p:sp>
      <p:sp>
        <p:nvSpPr>
          <p:cNvPr id="4170" name="Text Box 74">
            <a:extLst>
              <a:ext uri="{FF2B5EF4-FFF2-40B4-BE49-F238E27FC236}">
                <a16:creationId xmlns:a16="http://schemas.microsoft.com/office/drawing/2014/main" id="{CD29866A-6C92-4A08-850B-75B888F6C7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6081714"/>
            <a:ext cx="2667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VNI-Times" pitchFamily="2" charset="0"/>
              </a:rPr>
              <a:t>vaø CK</a:t>
            </a:r>
            <a:r>
              <a:rPr lang="en-US" altLang="en-US" sz="3200" b="1" baseline="30000">
                <a:solidFill>
                  <a:srgbClr val="000000"/>
                </a:solidFill>
                <a:latin typeface="VNI-Times" pitchFamily="2" charset="0"/>
              </a:rPr>
              <a:t>2</a:t>
            </a:r>
            <a:r>
              <a:rPr lang="en-US" altLang="en-US" sz="3200" b="1">
                <a:solidFill>
                  <a:srgbClr val="000000"/>
                </a:solidFill>
                <a:latin typeface="VNI-Times" pitchFamily="2" charset="0"/>
              </a:rPr>
              <a:t>=</a:t>
            </a:r>
            <a:r>
              <a:rPr lang="en-US" altLang="en-US" sz="2400" b="1">
                <a:solidFill>
                  <a:srgbClr val="000000"/>
                </a:solidFill>
                <a:latin typeface="VNI-Times" pitchFamily="2" charset="0"/>
              </a:rPr>
              <a:t>BK.DK)</a:t>
            </a:r>
            <a:endParaRPr lang="en-US" altLang="en-US" sz="2800" b="1">
              <a:solidFill>
                <a:srgbClr val="000000"/>
              </a:solidFill>
              <a:latin typeface="VNI-Times" pitchFamily="2" charset="0"/>
              <a:sym typeface="Symbol" panose="05050102010706020507" pitchFamily="18" charset="2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3082" name="TextBox1" r:id="rId2" imgW="1143000" imgH="685800"/>
        </mc:Choice>
        <mc:Fallback>
          <p:control name="TextBox1" r:id="rId2" imgW="1143000" imgH="685800">
            <p:pic>
              <p:nvPicPr>
                <p:cNvPr id="3074" name="TextBox1">
                  <a:extLst>
                    <a:ext uri="{FF2B5EF4-FFF2-40B4-BE49-F238E27FC236}">
                      <a16:creationId xmlns:a16="http://schemas.microsoft.com/office/drawing/2014/main" id="{8AC41C2E-3098-41A7-A505-4932B49FE38E}"/>
                    </a:ext>
                  </a:extLst>
                </p:cNvPr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9067800" y="914400"/>
                  <a:ext cx="1143000" cy="685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083" name="TextBox2" r:id="rId3" imgW="1143000" imgH="685800"/>
        </mc:Choice>
        <mc:Fallback>
          <p:control name="TextBox2" r:id="rId3" imgW="1143000" imgH="685800">
            <p:pic>
              <p:nvPicPr>
                <p:cNvPr id="3075" name="TextBox2">
                  <a:extLst>
                    <a:ext uri="{FF2B5EF4-FFF2-40B4-BE49-F238E27FC236}">
                      <a16:creationId xmlns:a16="http://schemas.microsoft.com/office/drawing/2014/main" id="{E1C22FBB-EB07-4533-918F-37837868B11C}"/>
                    </a:ext>
                  </a:extLst>
                </p:cNvPr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9067800" y="2590800"/>
                  <a:ext cx="1143000" cy="685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084" name="TextBox3" r:id="rId4" imgW="1143000" imgH="685800"/>
        </mc:Choice>
        <mc:Fallback>
          <p:control name="TextBox3" r:id="rId4" imgW="1143000" imgH="685800">
            <p:pic>
              <p:nvPicPr>
                <p:cNvPr id="3076" name="TextBox3">
                  <a:extLst>
                    <a:ext uri="{FF2B5EF4-FFF2-40B4-BE49-F238E27FC236}">
                      <a16:creationId xmlns:a16="http://schemas.microsoft.com/office/drawing/2014/main" id="{0804609A-4C2A-4E7A-AF1D-0ECD2B5065D1}"/>
                    </a:ext>
                  </a:extLst>
                </p:cNvPr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9067800" y="4267200"/>
                  <a:ext cx="1143000" cy="685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085" name="TextBox4" r:id="rId5" imgW="1143000" imgH="685800"/>
        </mc:Choice>
        <mc:Fallback>
          <p:control name="TextBox4" r:id="rId5" imgW="1143000" imgH="685800">
            <p:pic>
              <p:nvPicPr>
                <p:cNvPr id="3077" name="TextBox4">
                  <a:extLst>
                    <a:ext uri="{FF2B5EF4-FFF2-40B4-BE49-F238E27FC236}">
                      <a16:creationId xmlns:a16="http://schemas.microsoft.com/office/drawing/2014/main" id="{E4D55F2B-DC8D-42C1-9426-F12ABBDDE775}"/>
                    </a:ext>
                  </a:extLst>
                </p:cNvPr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9067800" y="5410200"/>
                  <a:ext cx="1143000" cy="685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850"/>
                            </p:stCondLst>
                            <p:childTnLst>
                              <p:par>
                                <p:cTn id="36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9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66" grpId="0"/>
      <p:bldP spid="4167" grpId="0"/>
      <p:bldP spid="4168" grpId="0"/>
      <p:bldP spid="4169" grpId="0"/>
      <p:bldP spid="41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Text Box 2">
            <a:extLst>
              <a:ext uri="{FF2B5EF4-FFF2-40B4-BE49-F238E27FC236}">
                <a16:creationId xmlns:a16="http://schemas.microsoft.com/office/drawing/2014/main" id="{C87C7278-2AF0-4DBD-8AB0-8059783E9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224088"/>
            <a:ext cx="2895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 u="sng">
                <a:solidFill>
                  <a:srgbClr val="0000FF"/>
                </a:solidFill>
                <a:cs typeface="Arial" panose="020B0604020202020204" pitchFamily="34" charset="0"/>
              </a:rPr>
              <a:t>3- Luyện tập</a:t>
            </a:r>
          </a:p>
        </p:txBody>
      </p:sp>
      <p:sp>
        <p:nvSpPr>
          <p:cNvPr id="4103" name="Text Box 3">
            <a:extLst>
              <a:ext uri="{FF2B5EF4-FFF2-40B4-BE49-F238E27FC236}">
                <a16:creationId xmlns:a16="http://schemas.microsoft.com/office/drawing/2014/main" id="{85D21466-68C0-4586-8871-0C63A5E28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2743201"/>
            <a:ext cx="60198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 u="sng">
                <a:solidFill>
                  <a:srgbClr val="000000"/>
                </a:solidFill>
                <a:cs typeface="Arial" panose="020B0604020202020204" pitchFamily="34" charset="0"/>
              </a:rPr>
              <a:t>2/ Bài 1 hình b/68-Sgk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cs typeface="Arial" panose="020B0604020202020204" pitchFamily="34" charset="0"/>
              </a:rPr>
              <a:t>                  Tính x, y trong hình vẽ</a:t>
            </a:r>
          </a:p>
        </p:txBody>
      </p:sp>
      <p:sp>
        <p:nvSpPr>
          <p:cNvPr id="4104" name="Text Box 4">
            <a:extLst>
              <a:ext uri="{FF2B5EF4-FFF2-40B4-BE49-F238E27FC236}">
                <a16:creationId xmlns:a16="http://schemas.microsoft.com/office/drawing/2014/main" id="{7D9600FD-6C9C-4418-BFD2-1EB17CD87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5100" y="5181601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grpSp>
        <p:nvGrpSpPr>
          <p:cNvPr id="4105" name="Group 5">
            <a:extLst>
              <a:ext uri="{FF2B5EF4-FFF2-40B4-BE49-F238E27FC236}">
                <a16:creationId xmlns:a16="http://schemas.microsoft.com/office/drawing/2014/main" id="{E08040EF-CBFA-4F0F-9A65-2BEC25AF69AA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3733800"/>
            <a:ext cx="2997200" cy="2579688"/>
            <a:chOff x="384" y="2352"/>
            <a:chExt cx="1888" cy="1625"/>
          </a:xfrm>
        </p:grpSpPr>
        <p:sp>
          <p:nvSpPr>
            <p:cNvPr id="4112" name="AutoShape 6">
              <a:extLst>
                <a:ext uri="{FF2B5EF4-FFF2-40B4-BE49-F238E27FC236}">
                  <a16:creationId xmlns:a16="http://schemas.microsoft.com/office/drawing/2014/main" id="{B6E19CD7-40FE-4206-A670-54B0EC7385D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27272">
              <a:off x="1000" y="2544"/>
              <a:ext cx="960" cy="1584"/>
            </a:xfrm>
            <a:prstGeom prst="rtTriangle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13" name="Rectangle 7">
              <a:extLst>
                <a:ext uri="{FF2B5EF4-FFF2-40B4-BE49-F238E27FC236}">
                  <a16:creationId xmlns:a16="http://schemas.microsoft.com/office/drawing/2014/main" id="{1351154F-E7A8-43F2-BF9C-C045FC2C92A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747443">
              <a:off x="994" y="2542"/>
              <a:ext cx="132" cy="132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14" name="Line 8">
              <a:extLst>
                <a:ext uri="{FF2B5EF4-FFF2-40B4-BE49-F238E27FC236}">
                  <a16:creationId xmlns:a16="http://schemas.microsoft.com/office/drawing/2014/main" id="{11D04144-BFC1-4705-878A-5F3A0CB43D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40" y="2536"/>
              <a:ext cx="0" cy="81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115" name="Text Box 9">
              <a:extLst>
                <a:ext uri="{FF2B5EF4-FFF2-40B4-BE49-F238E27FC236}">
                  <a16:creationId xmlns:a16="http://schemas.microsoft.com/office/drawing/2014/main" id="{031E114E-BFA9-420A-801F-E16D8C7163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6" y="2352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116" name="Text Box 10">
              <a:extLst>
                <a:ext uri="{FF2B5EF4-FFF2-40B4-BE49-F238E27FC236}">
                  <a16:creationId xmlns:a16="http://schemas.microsoft.com/office/drawing/2014/main" id="{E6031B84-4666-4246-9A56-0178CB84CB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3232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117" name="Text Box 11">
              <a:extLst>
                <a:ext uri="{FF2B5EF4-FFF2-40B4-BE49-F238E27FC236}">
                  <a16:creationId xmlns:a16="http://schemas.microsoft.com/office/drawing/2014/main" id="{8C0BA99F-482B-4949-B35D-406D7EB5F6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8" y="312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4118" name="Text Box 12">
              <a:extLst>
                <a:ext uri="{FF2B5EF4-FFF2-40B4-BE49-F238E27FC236}">
                  <a16:creationId xmlns:a16="http://schemas.microsoft.com/office/drawing/2014/main" id="{7A5DFD1F-2F2C-4E2C-9AE6-97BAB22E02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2" y="312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4119" name="Text Box 13">
              <a:extLst>
                <a:ext uri="{FF2B5EF4-FFF2-40B4-BE49-F238E27FC236}">
                  <a16:creationId xmlns:a16="http://schemas.microsoft.com/office/drawing/2014/main" id="{F8BFD6BD-E733-4808-A1D7-9F142FC35A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4" y="264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12</a:t>
              </a:r>
            </a:p>
          </p:txBody>
        </p:sp>
        <p:sp>
          <p:nvSpPr>
            <p:cNvPr id="4120" name="Text Box 14">
              <a:extLst>
                <a:ext uri="{FF2B5EF4-FFF2-40B4-BE49-F238E27FC236}">
                  <a16:creationId xmlns:a16="http://schemas.microsoft.com/office/drawing/2014/main" id="{987FF79B-CDB0-4E22-84E7-D460A3C7A1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6" y="264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121" name="Text Box 15">
              <a:extLst>
                <a:ext uri="{FF2B5EF4-FFF2-40B4-BE49-F238E27FC236}">
                  <a16:creationId xmlns:a16="http://schemas.microsoft.com/office/drawing/2014/main" id="{2930C3C5-1311-4D5C-B828-247160F612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0" y="288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122" name="Text Box 16">
              <a:extLst>
                <a:ext uri="{FF2B5EF4-FFF2-40B4-BE49-F238E27FC236}">
                  <a16:creationId xmlns:a16="http://schemas.microsoft.com/office/drawing/2014/main" id="{BC5DC475-CD36-4C80-8116-A275F2BE5A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2" y="33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123" name="Rectangle 17">
              <a:extLst>
                <a:ext uri="{FF2B5EF4-FFF2-40B4-BE49-F238E27FC236}">
                  <a16:creationId xmlns:a16="http://schemas.microsoft.com/office/drawing/2014/main" id="{F0CA9E6D-164A-4D44-9215-E9D47897DE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0" y="3248"/>
              <a:ext cx="96" cy="96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24" name="Text Box 18">
              <a:extLst>
                <a:ext uri="{FF2B5EF4-FFF2-40B4-BE49-F238E27FC236}">
                  <a16:creationId xmlns:a16="http://schemas.microsoft.com/office/drawing/2014/main" id="{278839C8-B87B-4184-8461-BBB5B07C61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3552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20</a:t>
              </a:r>
            </a:p>
          </p:txBody>
        </p:sp>
        <p:sp>
          <p:nvSpPr>
            <p:cNvPr id="4125" name="Arc 19">
              <a:extLst>
                <a:ext uri="{FF2B5EF4-FFF2-40B4-BE49-F238E27FC236}">
                  <a16:creationId xmlns:a16="http://schemas.microsoft.com/office/drawing/2014/main" id="{9A217F80-A3DE-4A58-8DCC-778DB930BE4F}"/>
                </a:ext>
              </a:extLst>
            </p:cNvPr>
            <p:cNvSpPr>
              <a:spLocks/>
            </p:cNvSpPr>
            <p:nvPr/>
          </p:nvSpPr>
          <p:spPr bwMode="auto">
            <a:xfrm rot="2845957" flipV="1">
              <a:off x="905" y="2750"/>
              <a:ext cx="1134" cy="1320"/>
            </a:xfrm>
            <a:custGeom>
              <a:avLst/>
              <a:gdLst>
                <a:gd name="T0" fmla="*/ 0 w 21597"/>
                <a:gd name="T1" fmla="*/ 0 h 21600"/>
                <a:gd name="T2" fmla="*/ 3 w 21597"/>
                <a:gd name="T3" fmla="*/ 5 h 21600"/>
                <a:gd name="T4" fmla="*/ 0 w 21597"/>
                <a:gd name="T5" fmla="*/ 5 h 21600"/>
                <a:gd name="T6" fmla="*/ 0 60000 65536"/>
                <a:gd name="T7" fmla="*/ 0 60000 65536"/>
                <a:gd name="T8" fmla="*/ 0 60000 65536"/>
                <a:gd name="T9" fmla="*/ 0 w 21597"/>
                <a:gd name="T10" fmla="*/ 0 h 21600"/>
                <a:gd name="T11" fmla="*/ 21597 w 215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7" h="21600" fill="none" extrusionOk="0">
                  <a:moveTo>
                    <a:pt x="-1" y="0"/>
                  </a:moveTo>
                  <a:cubicBezTo>
                    <a:pt x="11798" y="0"/>
                    <a:pt x="21413" y="9467"/>
                    <a:pt x="21597" y="21263"/>
                  </a:cubicBezTo>
                </a:path>
                <a:path w="21597" h="21600" stroke="0" extrusionOk="0">
                  <a:moveTo>
                    <a:pt x="-1" y="0"/>
                  </a:moveTo>
                  <a:cubicBezTo>
                    <a:pt x="11798" y="0"/>
                    <a:pt x="21413" y="9467"/>
                    <a:pt x="21597" y="21263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3" name="Group 20">
            <a:extLst>
              <a:ext uri="{FF2B5EF4-FFF2-40B4-BE49-F238E27FC236}">
                <a16:creationId xmlns:a16="http://schemas.microsoft.com/office/drawing/2014/main" id="{53449184-E93D-4626-83D6-F6ADA49369ED}"/>
              </a:ext>
            </a:extLst>
          </p:cNvPr>
          <p:cNvGrpSpPr>
            <a:grpSpLocks/>
          </p:cNvGrpSpPr>
          <p:nvPr/>
        </p:nvGrpSpPr>
        <p:grpSpPr bwMode="auto">
          <a:xfrm>
            <a:off x="5943600" y="3657601"/>
            <a:ext cx="4495800" cy="2430463"/>
            <a:chOff x="2784" y="2304"/>
            <a:chExt cx="2832" cy="1531"/>
          </a:xfrm>
        </p:grpSpPr>
        <p:sp>
          <p:nvSpPr>
            <p:cNvPr id="4111" name="Text Box 21">
              <a:extLst>
                <a:ext uri="{FF2B5EF4-FFF2-40B4-BE49-F238E27FC236}">
                  <a16:creationId xmlns:a16="http://schemas.microsoft.com/office/drawing/2014/main" id="{9CABF25E-07C1-4D2B-AF50-AF7EBEE27A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2304"/>
              <a:ext cx="2832" cy="15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Ta có 12</a:t>
              </a:r>
              <a:r>
                <a:rPr lang="en-US" altLang="en-US" baseline="30000">
                  <a:solidFill>
                    <a:srgbClr val="000000"/>
                  </a:solidFill>
                  <a:cs typeface="Arial" panose="020B0604020202020204" pitchFamily="34" charset="0"/>
                </a:rPr>
                <a:t>2</a:t>
              </a: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 = 20.x (Định lý 1)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             x  = 144 : 20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             x  = 7,2 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FontTx/>
                <a:buChar char="-"/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Lại có y = 20 - x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            y = 20 – 7,2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cs typeface="Arial" panose="020B0604020202020204" pitchFamily="34" charset="0"/>
                </a:rPr>
                <a:t>            y = 12,8</a:t>
              </a:r>
            </a:p>
          </p:txBody>
        </p:sp>
        <p:graphicFrame>
          <p:nvGraphicFramePr>
            <p:cNvPr id="4098" name="Object 22">
              <a:extLst>
                <a:ext uri="{FF2B5EF4-FFF2-40B4-BE49-F238E27FC236}">
                  <a16:creationId xmlns:a16="http://schemas.microsoft.com/office/drawing/2014/main" id="{722B639F-C772-4A6E-9955-46CD1DF9021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024" y="2592"/>
            <a:ext cx="228" cy="1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6" name="Equation" r:id="rId3" imgW="190440" imgH="152280" progId="Equation.3">
                    <p:embed/>
                  </p:oleObj>
                </mc:Choice>
                <mc:Fallback>
                  <p:oleObj name="Equation" r:id="rId3" imgW="190440" imgH="152280" progId="Equation.3">
                    <p:embed/>
                    <p:pic>
                      <p:nvPicPr>
                        <p:cNvPr id="4098" name="Object 22">
                          <a:extLst>
                            <a:ext uri="{FF2B5EF4-FFF2-40B4-BE49-F238E27FC236}">
                              <a16:creationId xmlns:a16="http://schemas.microsoft.com/office/drawing/2014/main" id="{722B639F-C772-4A6E-9955-46CD1DF9021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4" y="2592"/>
                          <a:ext cx="228" cy="1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99" name="Object 23">
              <a:extLst>
                <a:ext uri="{FF2B5EF4-FFF2-40B4-BE49-F238E27FC236}">
                  <a16:creationId xmlns:a16="http://schemas.microsoft.com/office/drawing/2014/main" id="{4A661F7E-48C2-4F0D-B8DF-2C56410B40B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024" y="2832"/>
            <a:ext cx="228" cy="1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7" name="Equation" r:id="rId5" imgW="190440" imgH="152280" progId="Equation.3">
                    <p:embed/>
                  </p:oleObj>
                </mc:Choice>
                <mc:Fallback>
                  <p:oleObj name="Equation" r:id="rId5" imgW="190440" imgH="152280" progId="Equation.3">
                    <p:embed/>
                    <p:pic>
                      <p:nvPicPr>
                        <p:cNvPr id="4099" name="Object 23">
                          <a:extLst>
                            <a:ext uri="{FF2B5EF4-FFF2-40B4-BE49-F238E27FC236}">
                              <a16:creationId xmlns:a16="http://schemas.microsoft.com/office/drawing/2014/main" id="{4A661F7E-48C2-4F0D-B8DF-2C56410B40B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4" y="2832"/>
                          <a:ext cx="228" cy="1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0" name="Object 24">
              <a:extLst>
                <a:ext uri="{FF2B5EF4-FFF2-40B4-BE49-F238E27FC236}">
                  <a16:creationId xmlns:a16="http://schemas.microsoft.com/office/drawing/2014/main" id="{E6CED428-FC0F-4EEE-83EA-83CB222AC96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024" y="3408"/>
            <a:ext cx="228" cy="1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8" name="Equation" r:id="rId6" imgW="190440" imgH="152280" progId="Equation.3">
                    <p:embed/>
                  </p:oleObj>
                </mc:Choice>
                <mc:Fallback>
                  <p:oleObj name="Equation" r:id="rId6" imgW="190440" imgH="152280" progId="Equation.3">
                    <p:embed/>
                    <p:pic>
                      <p:nvPicPr>
                        <p:cNvPr id="4100" name="Object 24">
                          <a:extLst>
                            <a:ext uri="{FF2B5EF4-FFF2-40B4-BE49-F238E27FC236}">
                              <a16:creationId xmlns:a16="http://schemas.microsoft.com/office/drawing/2014/main" id="{E6CED428-FC0F-4EEE-83EA-83CB222AC96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4" y="3408"/>
                          <a:ext cx="228" cy="1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1" name="Object 25">
              <a:extLst>
                <a:ext uri="{FF2B5EF4-FFF2-40B4-BE49-F238E27FC236}">
                  <a16:creationId xmlns:a16="http://schemas.microsoft.com/office/drawing/2014/main" id="{62DA2589-A143-4373-92EF-1C8B7F6935E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024" y="3648"/>
            <a:ext cx="228" cy="1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9" name="Equation" r:id="rId7" imgW="190440" imgH="152280" progId="Equation.3">
                    <p:embed/>
                  </p:oleObj>
                </mc:Choice>
                <mc:Fallback>
                  <p:oleObj name="Equation" r:id="rId7" imgW="190440" imgH="152280" progId="Equation.3">
                    <p:embed/>
                    <p:pic>
                      <p:nvPicPr>
                        <p:cNvPr id="4101" name="Object 25">
                          <a:extLst>
                            <a:ext uri="{FF2B5EF4-FFF2-40B4-BE49-F238E27FC236}">
                              <a16:creationId xmlns:a16="http://schemas.microsoft.com/office/drawing/2014/main" id="{62DA2589-A143-4373-92EF-1C8B7F6935E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4" y="3648"/>
                          <a:ext cx="228" cy="1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107" name="Text Box 27">
            <a:extLst>
              <a:ext uri="{FF2B5EF4-FFF2-40B4-BE49-F238E27FC236}">
                <a16:creationId xmlns:a16="http://schemas.microsoft.com/office/drawing/2014/main" id="{73D2C485-FD2A-4598-ADCE-603C7BB98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1113"/>
            <a:ext cx="6400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FF"/>
                </a:solidFill>
                <a:cs typeface="Arial" panose="020B0604020202020204" pitchFamily="34" charset="0"/>
              </a:rPr>
              <a:t>Chương I : HỆ THỨC LƯỢNG TRONG TAM GIÁC VUÔNG</a:t>
            </a:r>
          </a:p>
        </p:txBody>
      </p:sp>
      <p:sp>
        <p:nvSpPr>
          <p:cNvPr id="4108" name="Text Box 28">
            <a:extLst>
              <a:ext uri="{FF2B5EF4-FFF2-40B4-BE49-F238E27FC236}">
                <a16:creationId xmlns:a16="http://schemas.microsoft.com/office/drawing/2014/main" id="{B7830140-C579-4683-89C3-1A2C7B153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92113"/>
            <a:ext cx="6324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 u="sng">
                <a:solidFill>
                  <a:srgbClr val="FF0000"/>
                </a:solidFill>
                <a:cs typeface="Arial" panose="020B0604020202020204" pitchFamily="34" charset="0"/>
              </a:rPr>
              <a:t>TIẾT 1</a:t>
            </a:r>
            <a:r>
              <a:rPr lang="en-US" altLang="en-US" b="1">
                <a:solidFill>
                  <a:srgbClr val="FF0000"/>
                </a:solidFill>
                <a:cs typeface="Arial" panose="020B0604020202020204" pitchFamily="34" charset="0"/>
              </a:rPr>
              <a:t> : MỘT SỐ HỆ THỨC VỀ CẠNH VÀ ĐƯỜNG CAO TRONG TAM GIÁC VUÔNG</a:t>
            </a:r>
          </a:p>
        </p:txBody>
      </p:sp>
      <p:sp>
        <p:nvSpPr>
          <p:cNvPr id="4109" name="Text Box 29">
            <a:extLst>
              <a:ext uri="{FF2B5EF4-FFF2-40B4-BE49-F238E27FC236}">
                <a16:creationId xmlns:a16="http://schemas.microsoft.com/office/drawing/2014/main" id="{ED542B3F-1366-4053-8FB1-B37CBC2223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295401"/>
            <a:ext cx="838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 u="sng">
                <a:solidFill>
                  <a:srgbClr val="0000FF"/>
                </a:solidFill>
                <a:cs typeface="Arial" panose="020B0604020202020204" pitchFamily="34" charset="0"/>
              </a:rPr>
              <a:t>1- Hệ thức giữa cạnh góc vuông và hình chiếu của nó trên cạnh huyền</a:t>
            </a:r>
          </a:p>
        </p:txBody>
      </p:sp>
      <p:sp>
        <p:nvSpPr>
          <p:cNvPr id="4110" name="Text Box 30">
            <a:extLst>
              <a:ext uri="{FF2B5EF4-FFF2-40B4-BE49-F238E27FC236}">
                <a16:creationId xmlns:a16="http://schemas.microsoft.com/office/drawing/2014/main" id="{4FC911E1-61B1-40C1-9358-197B6F6991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752601"/>
            <a:ext cx="838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 u="sng">
                <a:solidFill>
                  <a:srgbClr val="0000FF"/>
                </a:solidFill>
                <a:cs typeface="Arial" panose="020B0604020202020204" pitchFamily="34" charset="0"/>
              </a:rPr>
              <a:t>2- Một số hệ thức liên quan tới đường cao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917</Words>
  <Application>Microsoft Office PowerPoint</Application>
  <PresentationFormat>Widescreen</PresentationFormat>
  <Paragraphs>191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.VnTime</vt:lpstr>
      <vt:lpstr>.VnTimeH</vt:lpstr>
      <vt:lpstr>Arial</vt:lpstr>
      <vt:lpstr>Calibri</vt:lpstr>
      <vt:lpstr>Times New Roman</vt:lpstr>
      <vt:lpstr>VNI-Times</vt:lpstr>
      <vt:lpstr>Default Design</vt:lpstr>
      <vt:lpstr>1_Default Design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hanh nguyen</dc:creator>
  <cp:lastModifiedBy>hanh nguyen</cp:lastModifiedBy>
  <cp:revision>3</cp:revision>
  <dcterms:created xsi:type="dcterms:W3CDTF">2021-09-08T13:38:40Z</dcterms:created>
  <dcterms:modified xsi:type="dcterms:W3CDTF">2021-09-08T14:24:32Z</dcterms:modified>
</cp:coreProperties>
</file>