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3" r:id="rId2"/>
    <p:sldMasterId id="2147483674" r:id="rId3"/>
  </p:sldMasterIdLst>
  <p:notesMasterIdLst>
    <p:notesMasterId r:id="rId26"/>
  </p:notesMasterIdLst>
  <p:sldIdLst>
    <p:sldId id="256" r:id="rId4"/>
    <p:sldId id="257" r:id="rId5"/>
    <p:sldId id="258" r:id="rId6"/>
    <p:sldId id="295" r:id="rId7"/>
    <p:sldId id="296" r:id="rId8"/>
    <p:sldId id="306" r:id="rId9"/>
    <p:sldId id="331" r:id="rId10"/>
    <p:sldId id="299" r:id="rId11"/>
    <p:sldId id="265" r:id="rId12"/>
    <p:sldId id="300" r:id="rId13"/>
    <p:sldId id="332" r:id="rId14"/>
    <p:sldId id="305" r:id="rId15"/>
    <p:sldId id="303" r:id="rId16"/>
    <p:sldId id="278" r:id="rId17"/>
    <p:sldId id="307" r:id="rId18"/>
    <p:sldId id="308" r:id="rId19"/>
    <p:sldId id="309" r:id="rId20"/>
    <p:sldId id="310" r:id="rId21"/>
    <p:sldId id="311" r:id="rId22"/>
    <p:sldId id="312" r:id="rId23"/>
    <p:sldId id="304" r:id="rId24"/>
    <p:sldId id="297" r:id="rId2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7"/>
    </p:embeddedFont>
    <p:embeddedFont>
      <p:font typeface="Neuton" panose="020B0604020202020204" charset="0"/>
      <p:regular r:id="rId28"/>
      <p:bold r:id="rId29"/>
      <p:italic r:id="rId30"/>
    </p:embeddedFont>
    <p:embeddedFont>
      <p:font typeface="Yellowtail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5A9E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620059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799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ếch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2E26114-8A8F-4341-BB72-18F68570C65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5271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ếch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2E26114-8A8F-4341-BB72-18F68570C65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01869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ếch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 </a:t>
            </a:r>
            <a:r>
              <a:rPr lang="en-US" dirty="0" err="1"/>
              <a:t>sai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2E26114-8A8F-4341-BB72-18F68570C65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44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8773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574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58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121210165235TR63TRGD6T5R5XGUTRHINFCUFKK9FGTG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22E26114-8A8F-4341-BB72-18F68570C65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7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970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287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ếch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2E26114-8A8F-4341-BB72-18F68570C65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5728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chú</a:t>
            </a:r>
            <a:r>
              <a:rPr lang="en-US" dirty="0"/>
              <a:t> </a:t>
            </a:r>
            <a:r>
              <a:rPr lang="en-US" dirty="0" err="1"/>
              <a:t>ếch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chủ</a:t>
            </a:r>
            <a:endParaRPr lang="en-US" dirty="0"/>
          </a:p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ô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</a:t>
            </a:r>
            <a:r>
              <a:rPr lang="en-US" dirty="0" err="1"/>
              <a:t>báo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/ </a:t>
            </a:r>
            <a:r>
              <a:rPr lang="en-US" dirty="0" err="1"/>
              <a:t>sai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22E26114-8A8F-4341-BB72-18F68570C65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191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143001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499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143001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>
                <a:latin typeface="+mn-lt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3/10/2023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0" tIns="34271" rIns="68560" bIns="3427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06A5136-F138-4850-9ACA-40925105D789}"/>
              </a:ext>
            </a:extLst>
          </p:cNvPr>
          <p:cNvSpPr/>
          <p:nvPr userDrawn="1"/>
        </p:nvSpPr>
        <p:spPr>
          <a:xfrm>
            <a:off x="8287956" y="102394"/>
            <a:ext cx="963488" cy="96348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782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15484"/>
            <a:ext cx="9138659" cy="51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28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5"/>
            <a:ext cx="9124379" cy="51404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7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95249" y="-85725"/>
            <a:ext cx="9239249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87DB8B9-21FA-41C2-9C9D-664E2B8E3C45}"/>
              </a:ext>
            </a:extLst>
          </p:cNvPr>
          <p:cNvSpPr/>
          <p:nvPr userDrawn="1"/>
        </p:nvSpPr>
        <p:spPr>
          <a:xfrm>
            <a:off x="8108614" y="95254"/>
            <a:ext cx="963488" cy="96348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58035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883183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1148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en-US" strike="noStrike" noProof="1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en-US" strike="noStrike" noProof="1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trike="noStrike" noProof="1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037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200707">
            <a:extLst>
              <a:ext uri="{FF2B5EF4-FFF2-40B4-BE49-F238E27FC236}">
                <a16:creationId xmlns:a16="http://schemas.microsoft.com/office/drawing/2014/main" id="{F78747C6-9403-4C8B-9F22-0B33C14A2E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200708">
            <a:extLst>
              <a:ext uri="{FF2B5EF4-FFF2-40B4-BE49-F238E27FC236}">
                <a16:creationId xmlns:a16="http://schemas.microsoft.com/office/drawing/2014/main" id="{5A2A70E9-B573-47F6-951C-556B1DE34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200709">
            <a:extLst>
              <a:ext uri="{FF2B5EF4-FFF2-40B4-BE49-F238E27FC236}">
                <a16:creationId xmlns:a16="http://schemas.microsoft.com/office/drawing/2014/main" id="{44CA268E-4717-472A-9B35-7091A626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7D924E-089A-438C-979E-B47FFFA09F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3958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3/10/2023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9C48C4-D4C8-4CDF-B610-604A7471652D}"/>
              </a:ext>
            </a:extLst>
          </p:cNvPr>
          <p:cNvSpPr/>
          <p:nvPr userDrawn="1"/>
        </p:nvSpPr>
        <p:spPr>
          <a:xfrm>
            <a:off x="8287956" y="102394"/>
            <a:ext cx="963488" cy="963488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5346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92225" y="1991825"/>
            <a:ext cx="47595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6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-5400000">
            <a:off x="1853066" y="1584395"/>
            <a:ext cx="1401157" cy="5259705"/>
            <a:chOff x="818425" y="238125"/>
            <a:chExt cx="1395575" cy="5238750"/>
          </a:xfrm>
        </p:grpSpPr>
        <p:sp>
          <p:nvSpPr>
            <p:cNvPr id="12" name="Google Shape;12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" name="Google Shape;34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5" name="Google Shape;35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44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5" name="Google Shape;45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" name="Google Shape;52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3" name="Google Shape;53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" name="Google Shape;60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" name="Google Shape;63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64" name="Google Shape;64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Google Shape;68;p2"/>
          <p:cNvGrpSpPr/>
          <p:nvPr/>
        </p:nvGrpSpPr>
        <p:grpSpPr>
          <a:xfrm rot="5400000">
            <a:off x="5889766" y="-1700680"/>
            <a:ext cx="1401157" cy="5259705"/>
            <a:chOff x="818425" y="238125"/>
            <a:chExt cx="1395575" cy="5238750"/>
          </a:xfrm>
        </p:grpSpPr>
        <p:sp>
          <p:nvSpPr>
            <p:cNvPr id="69" name="Google Shape;69;p2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" name="Google Shape;70;p2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" name="Google Shape;90;p2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" name="Google Shape;91;p2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92" name="Google Shape;92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97;p2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D0E0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5" name="Google Shape;105;p2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106" name="Google Shape;106;p2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D9EA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2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" name="Google Shape;120;p2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121" name="Google Shape;121;p2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9CB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35796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8427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3725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5912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4871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328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14121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0326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411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E1C8935-5503-46B3-AA64-FDD06962785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11201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0" name="Google Shape;210;p5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2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9pPr>
          </a:lstStyle>
          <a:p>
            <a:endParaRPr dirty="0"/>
          </a:p>
        </p:txBody>
      </p:sp>
      <p:grpSp>
        <p:nvGrpSpPr>
          <p:cNvPr id="211" name="Google Shape;211;p5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12" name="Google Shape;212;p5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3" name="Google Shape;213;p5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14" name="Google Shape;214;p5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233;p5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234;p5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235" name="Google Shape;235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0" name="Google Shape;240;p5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" name="Google Shape;244;p5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245" name="Google Shape;245;p5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5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2" name="Google Shape;252;p5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253" name="Google Shape;253;p5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0" name="Google Shape;260;p5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3" name="Google Shape;263;p5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8" name="Google Shape;268;p5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269" name="Google Shape;269;p5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en-US" strike="noStrike" noProof="1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pPr lvl="0" fontAlgn="base"/>
            <a:endParaRPr lang="en-US" strike="noStrike" noProof="1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en-US" strike="noStrike" noProof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trike="noStrike" noProof="1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62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8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grpSp>
        <p:nvGrpSpPr>
          <p:cNvPr id="408" name="Google Shape;408;p8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409" name="Google Shape;409;p8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0" name="Google Shape;410;p8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11" name="Google Shape;411;p8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0" name="Google Shape;430;p8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1" name="Google Shape;431;p8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32" name="Google Shape;432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7" name="Google Shape;437;p8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1" name="Google Shape;441;p8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8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8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9" name="Google Shape;449;p8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450" name="Google Shape;450;p8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2" name="Google Shape;452;p8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453" name="Google Shape;453;p8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8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8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0" name="Google Shape;460;p8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461" name="Google Shape;461;p8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8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8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65" name="Google Shape;465;p8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466" name="Google Shape;466;p8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9" name="Google Shape;469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bg>
      <p:bgPr>
        <a:solidFill>
          <a:srgbClr val="D9D9D9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9"/>
          <p:cNvGrpSpPr/>
          <p:nvPr/>
        </p:nvGrpSpPr>
        <p:grpSpPr>
          <a:xfrm>
            <a:off x="7964874" y="-76203"/>
            <a:ext cx="1026725" cy="3854148"/>
            <a:chOff x="818425" y="238125"/>
            <a:chExt cx="1395575" cy="5238750"/>
          </a:xfrm>
        </p:grpSpPr>
        <p:sp>
          <p:nvSpPr>
            <p:cNvPr id="472" name="Google Shape;472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" name="Google Shape;473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474" name="Google Shape;474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" name="Google Shape;493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4" name="Google Shape;494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495" name="Google Shape;495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0" name="Google Shape;500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4" name="Google Shape;504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05" name="Google Shape;505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8" name="Google Shape;508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09" name="Google Shape;509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2" name="Google Shape;512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13" name="Google Shape;513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5" name="Google Shape;515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16" name="Google Shape;516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0" name="Google Shape;520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28" name="Google Shape;528;p9"/>
          <p:cNvGrpSpPr/>
          <p:nvPr/>
        </p:nvGrpSpPr>
        <p:grpSpPr>
          <a:xfrm rot="10800000">
            <a:off x="152399" y="1365547"/>
            <a:ext cx="1026725" cy="3854148"/>
            <a:chOff x="818425" y="238125"/>
            <a:chExt cx="1395575" cy="5238750"/>
          </a:xfrm>
        </p:grpSpPr>
        <p:sp>
          <p:nvSpPr>
            <p:cNvPr id="529" name="Google Shape;529;p9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0" name="Google Shape;530;p9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531" name="Google Shape;531;p9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9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9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9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9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0" name="Google Shape;550;p9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1" name="Google Shape;551;p9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552" name="Google Shape;552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7" name="Google Shape;557;p9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1" name="Google Shape;561;p9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562" name="Google Shape;562;p9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9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9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5" name="Google Shape;565;p9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566" name="Google Shape;566;p9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9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9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9" name="Google Shape;569;p9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570" name="Google Shape;570;p9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9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" name="Google Shape;572;p9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573" name="Google Shape;573;p9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9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9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9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9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0" name="Google Shape;580;p9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581" name="Google Shape;581;p9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9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9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9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5" name="Google Shape;585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">
    <p:bg>
      <p:bgPr>
        <a:solidFill>
          <a:schemeClr val="accent2"/>
        </a:solid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" name="Google Shape;620;p12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21" name="Google Shape;621;p12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2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3" name="Google Shape;623;p12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24" name="Google Shape;624;p12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2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2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2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8" name="Google Shape;628;p12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2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0" name="Google Shape;630;p12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31" name="Google Shape;631;p12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2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2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3B7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34" name="Google Shape;634;p12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3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7" r:id="rId7"/>
    <p:sldLayoutId id="2147483658" r:id="rId8"/>
    <p:sldLayoutId id="2147483660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8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7480952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22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9.xml"/><Relationship Id="rId7" Type="http://schemas.openxmlformats.org/officeDocument/2006/relationships/slide" Target="slide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jp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microsoft.com/office/2007/relationships/hdphoto" Target="../media/hdphoto6.wdp"/><Relationship Id="rId1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microsoft.com/office/2007/relationships/hdphoto" Target="../media/hdphoto4.wdp"/><Relationship Id="rId12" Type="http://schemas.openxmlformats.org/officeDocument/2006/relationships/image" Target="../media/image32.png"/><Relationship Id="rId17" Type="http://schemas.openxmlformats.org/officeDocument/2006/relationships/slide" Target="slide18.xml"/><Relationship Id="rId2" Type="http://schemas.openxmlformats.org/officeDocument/2006/relationships/notesSlide" Target="../notesSlides/notesSlide8.xml"/><Relationship Id="rId16" Type="http://schemas.microsoft.com/office/2007/relationships/hdphoto" Target="../media/hdphoto2.wdp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11" Type="http://schemas.openxmlformats.org/officeDocument/2006/relationships/slide" Target="slide17.xml"/><Relationship Id="rId5" Type="http://schemas.microsoft.com/office/2007/relationships/hdphoto" Target="../media/hdphoto3.wdp"/><Relationship Id="rId15" Type="http://schemas.openxmlformats.org/officeDocument/2006/relationships/image" Target="../media/image24.png"/><Relationship Id="rId10" Type="http://schemas.microsoft.com/office/2007/relationships/hdphoto" Target="../media/hdphoto5.wdp"/><Relationship Id="rId19" Type="http://schemas.microsoft.com/office/2007/relationships/hdphoto" Target="../media/hdphoto7.wdp"/><Relationship Id="rId4" Type="http://schemas.openxmlformats.org/officeDocument/2006/relationships/image" Target="../media/image29.png"/><Relationship Id="rId9" Type="http://schemas.openxmlformats.org/officeDocument/2006/relationships/image" Target="../media/image31.png"/><Relationship Id="rId14" Type="http://schemas.openxmlformats.org/officeDocument/2006/relationships/slide" Target="slide1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4.png"/><Relationship Id="rId18" Type="http://schemas.openxmlformats.org/officeDocument/2006/relationships/image" Target="../media/image31.png"/><Relationship Id="rId3" Type="http://schemas.openxmlformats.org/officeDocument/2006/relationships/audio" Target="../media/audio1.wav"/><Relationship Id="rId21" Type="http://schemas.openxmlformats.org/officeDocument/2006/relationships/image" Target="../media/image45.png"/><Relationship Id="rId7" Type="http://schemas.microsoft.com/office/2007/relationships/hdphoto" Target="../media/hdphoto8.wdp"/><Relationship Id="rId12" Type="http://schemas.openxmlformats.org/officeDocument/2006/relationships/image" Target="../media/image40.gif"/><Relationship Id="rId17" Type="http://schemas.openxmlformats.org/officeDocument/2006/relationships/slide" Target="slide16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3.gif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5.png"/><Relationship Id="rId11" Type="http://schemas.openxmlformats.org/officeDocument/2006/relationships/image" Target="../media/image39.gif"/><Relationship Id="rId5" Type="http://schemas.openxmlformats.org/officeDocument/2006/relationships/image" Target="../media/image34.png"/><Relationship Id="rId15" Type="http://schemas.openxmlformats.org/officeDocument/2006/relationships/image" Target="../media/image42.gif"/><Relationship Id="rId10" Type="http://schemas.openxmlformats.org/officeDocument/2006/relationships/image" Target="../media/image38.png"/><Relationship Id="rId19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37.png"/><Relationship Id="rId14" Type="http://schemas.openxmlformats.org/officeDocument/2006/relationships/image" Target="../media/image41.png"/><Relationship Id="rId2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61.png"/><Relationship Id="rId3" Type="http://schemas.openxmlformats.org/officeDocument/2006/relationships/audio" Target="../media/audio1.wav"/><Relationship Id="rId21" Type="http://schemas.openxmlformats.org/officeDocument/2006/relationships/image" Target="../media/image42.gif"/><Relationship Id="rId7" Type="http://schemas.openxmlformats.org/officeDocument/2006/relationships/image" Target="../media/image36.png"/><Relationship Id="rId12" Type="http://schemas.openxmlformats.org/officeDocument/2006/relationships/image" Target="../media/image60.png"/><Relationship Id="rId17" Type="http://schemas.microsoft.com/office/2007/relationships/hdphoto" Target="../media/hdphoto6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6.jpg"/><Relationship Id="rId11" Type="http://schemas.openxmlformats.org/officeDocument/2006/relationships/image" Target="../media/image40.gif"/><Relationship Id="rId5" Type="http://schemas.openxmlformats.org/officeDocument/2006/relationships/image" Target="../media/image34.png"/><Relationship Id="rId15" Type="http://schemas.openxmlformats.org/officeDocument/2006/relationships/slide" Target="slide16.xml"/><Relationship Id="rId10" Type="http://schemas.openxmlformats.org/officeDocument/2006/relationships/image" Target="../media/image39.gif"/><Relationship Id="rId19" Type="http://schemas.openxmlformats.org/officeDocument/2006/relationships/image" Target="../media/image47.png"/><Relationship Id="rId4" Type="http://schemas.openxmlformats.org/officeDocument/2006/relationships/audio" Target="../media/audio2.wav"/><Relationship Id="rId9" Type="http://schemas.openxmlformats.org/officeDocument/2006/relationships/image" Target="../media/image38.png"/><Relationship Id="rId14" Type="http://schemas.openxmlformats.org/officeDocument/2006/relationships/image" Target="../media/image4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18" Type="http://schemas.openxmlformats.org/officeDocument/2006/relationships/image" Target="../media/image49.png"/><Relationship Id="rId3" Type="http://schemas.openxmlformats.org/officeDocument/2006/relationships/audio" Target="../media/audio1.wav"/><Relationship Id="rId21" Type="http://schemas.openxmlformats.org/officeDocument/2006/relationships/image" Target="../media/image27.png"/><Relationship Id="rId7" Type="http://schemas.openxmlformats.org/officeDocument/2006/relationships/image" Target="../media/image36.png"/><Relationship Id="rId12" Type="http://schemas.openxmlformats.org/officeDocument/2006/relationships/image" Target="../media/image64.png"/><Relationship Id="rId17" Type="http://schemas.openxmlformats.org/officeDocument/2006/relationships/slide" Target="slide16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5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8.jpg"/><Relationship Id="rId11" Type="http://schemas.openxmlformats.org/officeDocument/2006/relationships/image" Target="../media/image40.gif"/><Relationship Id="rId5" Type="http://schemas.openxmlformats.org/officeDocument/2006/relationships/image" Target="../media/image34.png"/><Relationship Id="rId15" Type="http://schemas.openxmlformats.org/officeDocument/2006/relationships/image" Target="../media/image43.gif"/><Relationship Id="rId10" Type="http://schemas.openxmlformats.org/officeDocument/2006/relationships/image" Target="../media/image39.gif"/><Relationship Id="rId19" Type="http://schemas.microsoft.com/office/2007/relationships/hdphoto" Target="../media/hdphoto9.wdp"/><Relationship Id="rId4" Type="http://schemas.openxmlformats.org/officeDocument/2006/relationships/audio" Target="../media/audio2.wav"/><Relationship Id="rId9" Type="http://schemas.openxmlformats.org/officeDocument/2006/relationships/image" Target="../media/image38.png"/><Relationship Id="rId14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gif"/><Relationship Id="rId18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microsoft.com/office/2007/relationships/hdphoto" Target="../media/hdphoto10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3.jpg"/><Relationship Id="rId11" Type="http://schemas.openxmlformats.org/officeDocument/2006/relationships/image" Target="../media/image40.gif"/><Relationship Id="rId5" Type="http://schemas.openxmlformats.org/officeDocument/2006/relationships/image" Target="../media/image34.png"/><Relationship Id="rId15" Type="http://schemas.openxmlformats.org/officeDocument/2006/relationships/slide" Target="slide16.xml"/><Relationship Id="rId10" Type="http://schemas.openxmlformats.org/officeDocument/2006/relationships/image" Target="../media/image39.gif"/><Relationship Id="rId19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38.png"/><Relationship Id="rId14" Type="http://schemas.openxmlformats.org/officeDocument/2006/relationships/image" Target="../media/image43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200.png"/><Relationship Id="rId7" Type="http://schemas.openxmlformats.org/officeDocument/2006/relationships/image" Target="../media/image150.png"/><Relationship Id="rId12" Type="http://schemas.openxmlformats.org/officeDocument/2006/relationships/image" Target="../media/image1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11" Type="http://schemas.openxmlformats.org/officeDocument/2006/relationships/image" Target="../media/image28.png"/><Relationship Id="rId5" Type="http://schemas.openxmlformats.org/officeDocument/2006/relationships/image" Target="../media/image130.png"/><Relationship Id="rId10" Type="http://schemas.openxmlformats.org/officeDocument/2006/relationships/image" Target="../media/image27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0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0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3"/>
          <p:cNvSpPr txBox="1">
            <a:spLocks noGrp="1"/>
          </p:cNvSpPr>
          <p:nvPr>
            <p:ph type="ctrTitle"/>
          </p:nvPr>
        </p:nvSpPr>
        <p:spPr>
          <a:xfrm>
            <a:off x="1036285" y="1508745"/>
            <a:ext cx="7176062" cy="19245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 smtClean="0">
                <a:latin typeface="+mn-lt"/>
              </a:rPr>
              <a:t>10</a:t>
            </a:fld>
            <a:endParaRPr lang="en" sz="140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0975" y="0"/>
            <a:ext cx="116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34775" y="133350"/>
            <a:ext cx="1009225" cy="9293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400550"/>
            <a:ext cx="662512" cy="742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15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64" y="453020"/>
                <a:ext cx="3785011" cy="739048"/>
              </a:xfrm>
              <a:prstGeom prst="rect">
                <a:avLst/>
              </a:prstGeom>
              <a:blipFill>
                <a:blip r:embed="rId4"/>
                <a:stretch>
                  <a:fillRect l="-322" r="-1610" b="-24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4237818" y="692875"/>
            <a:ext cx="0" cy="42062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15 </a:t>
                </a:r>
                <a:r>
                  <a:rPr lang="en-GB" sz="2400" dirty="0" err="1">
                    <a:latin typeface="+mn-lt"/>
                  </a:rPr>
                  <a:t>phút</a:t>
                </a:r>
                <a:r>
                  <a:rPr lang="en-GB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= 2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</a:rPr>
                  <a:t>=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r>
                  <a:rPr lang="en-GB" sz="2400" dirty="0" err="1">
                    <a:latin typeface="+mn-lt"/>
                  </a:rPr>
                  <a:t>giờ</a:t>
                </a:r>
                <a:r>
                  <a:rPr lang="en-GB" sz="2400" dirty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300" y="1174717"/>
                <a:ext cx="2525100" cy="1811778"/>
              </a:xfrm>
              <a:prstGeom prst="rect">
                <a:avLst/>
              </a:prstGeom>
              <a:blipFill>
                <a:blip r:embed="rId5"/>
                <a:stretch>
                  <a:fillRect l="-3865" t="-673" b="-10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/>
          <p:nvPr/>
        </p:nvCxnSpPr>
        <p:spPr>
          <a:xfrm>
            <a:off x="0" y="2944040"/>
            <a:ext cx="91054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3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740" y="1062708"/>
                <a:ext cx="3334175" cy="1959511"/>
              </a:xfrm>
              <a:prstGeom prst="rect">
                <a:avLst/>
              </a:prstGeom>
              <a:blipFill>
                <a:blip r:embed="rId6"/>
                <a:stretch>
                  <a:fillRect l="-29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20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phút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giờ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496173"/>
                <a:ext cx="3340979" cy="625812"/>
              </a:xfrm>
              <a:prstGeom prst="rect">
                <a:avLst/>
              </a:prstGeom>
              <a:blipFill>
                <a:blip r:embed="rId7"/>
                <a:stretch>
                  <a:fillRect l="-2737" r="-2190"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7a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78" y="2996074"/>
                <a:ext cx="2124299" cy="730328"/>
              </a:xfrm>
              <a:prstGeom prst="rect">
                <a:avLst/>
              </a:prstGeom>
              <a:blipFill>
                <a:blip r:embed="rId8"/>
                <a:stretch>
                  <a:fillRect l="-575" r="-34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1 ha 7a  = 1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78" y="3767471"/>
                <a:ext cx="3472897" cy="730328"/>
              </a:xfrm>
              <a:prstGeom prst="rect">
                <a:avLst/>
              </a:prstGeom>
              <a:blipFill>
                <a:blip r:embed="rId9"/>
                <a:stretch>
                  <a:fillRect l="-2807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=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792" y="4357779"/>
                <a:ext cx="1508746" cy="730328"/>
              </a:xfrm>
              <a:prstGeom prst="rect">
                <a:avLst/>
              </a:prstGeom>
              <a:blipFill>
                <a:blip r:embed="rId10"/>
                <a:stretch>
                  <a:fillRect l="-6048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50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807" y="3145214"/>
                <a:ext cx="2754280" cy="739048"/>
              </a:xfrm>
              <a:prstGeom prst="rect">
                <a:avLst/>
              </a:prstGeom>
              <a:blipFill>
                <a:blip r:embed="rId11"/>
                <a:stretch>
                  <a:fillRect l="-3540" r="-2212" b="-33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3 ha 50 a = 3 ha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812" y="3715438"/>
                <a:ext cx="3472897" cy="730456"/>
              </a:xfrm>
              <a:prstGeom prst="rect">
                <a:avLst/>
              </a:prstGeom>
              <a:blipFill>
                <a:blip r:embed="rId12"/>
                <a:stretch>
                  <a:fillRect l="-2632" b="-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defRPr/>
                </a:pPr>
                <a:r>
                  <a:rPr lang="en-GB" sz="2400" dirty="0">
                    <a:ea typeface="Calibri" panose="020F0502020204030204" pitchFamily="34" charset="0"/>
                  </a:rPr>
                  <a:t>=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ea typeface="Calibri" panose="020F0502020204030204" pitchFamily="34" charset="0"/>
                  </a:rPr>
                  <a:t> ha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018" y="4324987"/>
                <a:ext cx="1572388" cy="718210"/>
              </a:xfrm>
              <a:prstGeom prst="rect">
                <a:avLst/>
              </a:prstGeom>
              <a:blipFill>
                <a:blip r:embed="rId13"/>
                <a:stretch>
                  <a:fillRect l="-6202" b="-33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14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 build="allAtOnce"/>
      <p:bldP spid="20" grpId="0" uiExpand="1" build="allAtOnce"/>
      <p:bldP spid="21" grpId="0"/>
      <p:bldP spid="22" grpId="0"/>
      <p:bldP spid="23" grpId="0"/>
      <p:bldP spid="2" grpId="0"/>
      <p:bldP spid="18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ton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euto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96" y="1809750"/>
            <a:ext cx="9002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cs typeface="Arial"/>
                <a:sym typeface="Arial"/>
              </a:rPr>
              <a:t>VẬN DỤNG </a:t>
            </a:r>
            <a:endParaRPr kumimoji="0" lang="vi-VN" sz="6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61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to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euto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0842" y="612270"/>
            <a:ext cx="684045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-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Nhiệm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vụ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: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Hoạt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động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theo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tổ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hãy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hoàn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thành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các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bài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tập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sau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vào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bảng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nhóm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theo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PP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khăn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trải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bàn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:</a:t>
            </a:r>
            <a:endParaRPr kumimoji="0" lang="vi-VN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Câu</a:t>
                </a: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1: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Tìm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số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nguyên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x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thỏa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mãn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Arial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−10</m:t>
                        </m:r>
                      </m:num>
                      <m:den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𝑥</m:t>
                        </m:r>
                      </m:num>
                      <m:den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2 </m:t>
                        </m:r>
                      </m:den>
                    </m:f>
                    <m:r>
                      <a:rPr kumimoji="0" lang="en-GB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sym typeface="Arial"/>
                      </a:rPr>
                      <m:t>&lt;</m:t>
                    </m:r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−7</m:t>
                        </m:r>
                      </m:num>
                      <m:den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               b)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−3</m:t>
                        </m:r>
                      </m:num>
                      <m:den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𝑥</m:t>
                        </m:r>
                      </m:num>
                      <m:den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6 </m:t>
                        </m:r>
                      </m:den>
                    </m:f>
                    <m:r>
                      <a:rPr kumimoji="0" lang="en-GB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sym typeface="Arial"/>
                      </a:rPr>
                      <m:t>&lt;</m:t>
                    </m:r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−1</m:t>
                        </m:r>
                      </m:num>
                      <m:den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                    c)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−3</m:t>
                        </m:r>
                      </m:num>
                      <m:den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𝑥</m:t>
                        </m:r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 </m:t>
                        </m:r>
                      </m:den>
                    </m:f>
                    <m:r>
                      <a:rPr kumimoji="0" lang="en-GB" sz="1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sym typeface="Arial"/>
                      </a:rPr>
                      <m:t>&lt;</m:t>
                    </m:r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−4</m:t>
                        </m:r>
                      </m:num>
                      <m:den>
                        <m:r>
                          <a:rPr kumimoji="0" lang="en-GB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                        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880" y="1329100"/>
                <a:ext cx="7818410" cy="1038746"/>
              </a:xfrm>
              <a:prstGeom prst="rect">
                <a:avLst/>
              </a:prstGeom>
              <a:blipFill>
                <a:blip r:embed="rId2"/>
                <a:stretch>
                  <a:fillRect l="-624" b="-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Câu</a:t>
                </a: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2: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Lớp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6A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có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−2</m:t>
                        </m:r>
                      </m:num>
                      <m:den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thích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bóng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rổ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thích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cầu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lông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25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thích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cờ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vua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,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số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còn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lại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thích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bóng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bàn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.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Hỏi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môn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thể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thao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nào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được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nhiều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bạn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lớp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6A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thích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nhất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?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Calibri" panose="020F0502020204030204" pitchFamily="34" charset="0"/>
                    <a:cs typeface="Arial"/>
                    <a:sym typeface="Arial"/>
                  </a:rPr>
                  <a:t>                          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Calibri" panose="020F050202020403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2288370"/>
                <a:ext cx="7912100" cy="1206741"/>
              </a:xfrm>
              <a:prstGeom prst="rect">
                <a:avLst/>
              </a:prstGeom>
              <a:blipFill>
                <a:blip r:embed="rId3"/>
                <a:stretch>
                  <a:fillRect l="-693" r="-616" b="-75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3054350" y="61039"/>
            <a:ext cx="3295650" cy="59936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HOẠT ĐỘNG NHÓM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02784" y="61039"/>
            <a:ext cx="803012" cy="744166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10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phút</a:t>
            </a:r>
            <a:endParaRPr kumimoji="0" lang="vi-VN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Câu</a:t>
                </a: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3: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Ba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6A, 6B, 6C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bằng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nhau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Biết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6A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nữ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chiếm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cả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6B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nữ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chiếm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9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cả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,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6C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nữ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chiếm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a:rPr kumimoji="0" lang="vi-VN" sz="1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số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cả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.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Hỏi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lớp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nào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có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nhiều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học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sinh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nữ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GB" sz="1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nhất</a:t>
                </a:r>
                <a:r>
                  <a: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?</a:t>
                </a: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035" y="3495111"/>
                <a:ext cx="7912100" cy="1686872"/>
              </a:xfrm>
              <a:prstGeom prst="rect">
                <a:avLst/>
              </a:prstGeom>
              <a:blipFill>
                <a:blip r:embed="rId4"/>
                <a:stretch>
                  <a:fillRect l="-693" r="-616" b="-50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678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allAtOnce"/>
      <p:bldP spid="6" grpId="0" animBg="1"/>
      <p:bldP spid="7" grpId="0" animBg="1"/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035300" y="88900"/>
            <a:ext cx="273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CỦNG CỐ</a:t>
            </a:r>
            <a:endParaRPr lang="vi-VN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28700" y="1015243"/>
            <a:ext cx="6743700" cy="71120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so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sánh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4679" y="2908035"/>
            <a:ext cx="7108071" cy="6456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Muốn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hỗn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ta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24679" y="1918700"/>
            <a:ext cx="6951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so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hai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, ta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quy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đồng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về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mẫu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số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dương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rồi</a:t>
            </a: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so </a:t>
            </a:r>
            <a:r>
              <a:rPr lang="en-GB" sz="2000" b="1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sánh</a:t>
            </a:r>
            <a:r>
              <a:rPr lang="en-GB" sz="2000" b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2500" y="3765144"/>
            <a:ext cx="6951742" cy="1166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2000" dirty="0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-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Muốn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phân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về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,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hết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ta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phải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lấy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tử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chia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mẫu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Thương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trong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phép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chia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đó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chính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là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phần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+mn-lt"/>
              </a:rPr>
              <a:t>nguyên</a:t>
            </a:r>
            <a:r>
              <a:rPr lang="en-GB" sz="20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hỗn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GB" sz="2000" dirty="0">
                <a:solidFill>
                  <a:srgbClr val="002060"/>
                </a:solidFill>
                <a:latin typeface="+mn-lt"/>
              </a:rPr>
              <a:t>.</a:t>
            </a:r>
            <a:endParaRPr lang="vi-VN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21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5"/>
          <p:cNvSpPr txBox="1">
            <a:spLocks noGrp="1"/>
          </p:cNvSpPr>
          <p:nvPr>
            <p:ph type="ctrTitle" idx="4294967295"/>
          </p:nvPr>
        </p:nvSpPr>
        <p:spPr>
          <a:xfrm>
            <a:off x="2476500" y="152400"/>
            <a:ext cx="4445000" cy="69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2" name="Google Shape;862;p3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60400" y="1326566"/>
            <a:ext cx="7353300" cy="2486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>
                <a:latin typeface="+mn-lt"/>
                <a:ea typeface="Calibri" panose="020F0502020204030204" pitchFamily="34" charset="0"/>
              </a:rPr>
              <a:t>-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US" sz="2800" dirty="0">
                <a:latin typeface="+mn-lt"/>
                <a:ea typeface="Calibri" panose="020F0502020204030204" pitchFamily="34" charset="0"/>
              </a:rPr>
              <a:t>5 (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SGK/33)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bài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tập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18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21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trong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SBT </a:t>
            </a:r>
            <a:r>
              <a:rPr lang="en-GB" sz="2800" dirty="0" err="1">
                <a:latin typeface="+mn-lt"/>
                <a:ea typeface="Calibri" panose="020F0502020204030204" pitchFamily="34" charset="0"/>
              </a:rPr>
              <a:t>trang</a:t>
            </a:r>
            <a:r>
              <a:rPr lang="en-GB" sz="2800" dirty="0">
                <a:latin typeface="+mn-lt"/>
                <a:ea typeface="Calibri" panose="020F0502020204030204" pitchFamily="34" charset="0"/>
              </a:rPr>
              <a:t> 34;35.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cộng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,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phép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trừ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800" b="1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800" b="1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vi-VN" sz="2800" dirty="0">
                <a:latin typeface="+mn-lt"/>
                <a:ea typeface="Calibri" panose="020F0502020204030204" pitchFamily="34" charset="0"/>
              </a:rPr>
              <a:t>”.</a:t>
            </a:r>
            <a:endParaRPr lang="en-US" sz="2800" dirty="0"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" grpId="0"/>
      <p:bldP spid="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engineering drawing&#10;&#10;Description automatically generated">
            <a:extLst>
              <a:ext uri="{FF2B5EF4-FFF2-40B4-BE49-F238E27FC236}">
                <a16:creationId xmlns:a16="http://schemas.microsoft.com/office/drawing/2014/main" id="{14665DA9-04F3-4E1F-A6BE-47ABE9D1E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69" y="-57150"/>
            <a:ext cx="9472094" cy="53087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89" y="2867075"/>
            <a:ext cx="906970" cy="977567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97167"/>
            <a:ext cx="802236" cy="4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huEchConBeat-V.A-408969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527841" y="-17394"/>
            <a:ext cx="308113" cy="30811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C79A6E-55B5-438A-89E5-5CEE87EC3CDB}"/>
              </a:ext>
            </a:extLst>
          </p:cNvPr>
          <p:cNvSpPr/>
          <p:nvPr/>
        </p:nvSpPr>
        <p:spPr>
          <a:xfrm>
            <a:off x="0" y="3844642"/>
            <a:ext cx="3438525" cy="13989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Hướng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dẫn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:</a:t>
            </a:r>
          </a:p>
          <a:p>
            <a:pPr marL="214313" marR="0" lvl="0" indent="-392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Bấm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vào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chú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ếch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tương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ứng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để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hiện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thị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câu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hỏi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.</a:t>
            </a:r>
          </a:p>
          <a:p>
            <a:pPr marL="214313" marR="0" lvl="0" indent="-392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Bấm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vào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chú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ếch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trên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màn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hình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câu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hỏi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để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quay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lại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trang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ban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đầu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.</a:t>
            </a:r>
          </a:p>
          <a:p>
            <a:pPr marL="214313" marR="0" lvl="0" indent="-3929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Char char="-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Bấm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vào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các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ô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vuông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để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hiện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đáp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án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đung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/</a:t>
            </a: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sai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46FA68-3444-4F2E-A5AB-D8CF30D842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69" y="-57150"/>
            <a:ext cx="1500452" cy="6668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C20CBF-8DBE-4ABC-B4F1-32E7795524B2}"/>
              </a:ext>
            </a:extLst>
          </p:cNvPr>
          <p:cNvSpPr/>
          <p:nvPr/>
        </p:nvSpPr>
        <p:spPr>
          <a:xfrm>
            <a:off x="0" y="28800"/>
            <a:ext cx="1317600" cy="4967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453908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 numSld="999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4D218D6C-F293-43D5-8D1E-3285011D3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14" y="-57150"/>
            <a:ext cx="9456239" cy="53097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468" y="3612038"/>
            <a:ext cx="1420051" cy="4777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6" y="2479727"/>
            <a:ext cx="1481818" cy="94297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87" y="2944928"/>
            <a:ext cx="1420051" cy="477774"/>
          </a:xfrm>
          <a:prstGeom prst="rect">
            <a:avLst/>
          </a:prstGeom>
        </p:spPr>
      </p:pic>
      <p:pic>
        <p:nvPicPr>
          <p:cNvPr id="38" name="Picture 3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02" y="2785921"/>
            <a:ext cx="1060984" cy="1064024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8" y="2079583"/>
            <a:ext cx="1315115" cy="955679"/>
          </a:xfrm>
          <a:prstGeom prst="rect">
            <a:avLst/>
          </a:prstGeom>
        </p:spPr>
      </p:pic>
      <p:pic>
        <p:nvPicPr>
          <p:cNvPr id="23" name="Picture 2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444" y="2210485"/>
            <a:ext cx="906970" cy="97756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2901655" y="1924033"/>
            <a:ext cx="1420051" cy="477774"/>
          </a:xfrm>
          <a:prstGeom prst="rect">
            <a:avLst/>
          </a:prstGeom>
        </p:spPr>
      </p:pic>
      <p:pic>
        <p:nvPicPr>
          <p:cNvPr id="42" name="Picture 41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203" y="1302535"/>
            <a:ext cx="1157860" cy="9383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B69D06-559C-4AEE-B2E9-E160182B6C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69" y="-57150"/>
            <a:ext cx="1500452" cy="66686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532B1F-B1F9-4F15-B657-42A29FF3C9F5}"/>
              </a:ext>
            </a:extLst>
          </p:cNvPr>
          <p:cNvSpPr/>
          <p:nvPr/>
        </p:nvSpPr>
        <p:spPr>
          <a:xfrm>
            <a:off x="0" y="28800"/>
            <a:ext cx="1317600" cy="4967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3923547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41" name="Picture 205840" descr="D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171" y="3526813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37" name="Picture 205836" descr="D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647" y="1514203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39" name="Picture 205838" descr="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647" y="2888548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83391750-85F9-45A2-9787-9CC2BC7A89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9385" cy="5143499"/>
          </a:xfrm>
          <a:prstGeom prst="rect">
            <a:avLst/>
          </a:prstGeom>
        </p:spPr>
      </p:pic>
      <p:pic>
        <p:nvPicPr>
          <p:cNvPr id="4098" name="Picture 205826" descr="V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8586" y="2147887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28" name="Picture 205827" descr="D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885" y="2205039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100" name="Group 205829"/>
          <p:cNvGrpSpPr/>
          <p:nvPr/>
        </p:nvGrpSpPr>
        <p:grpSpPr>
          <a:xfrm>
            <a:off x="6156722" y="4242199"/>
            <a:ext cx="971550" cy="656483"/>
            <a:chOff x="3832" y="3312"/>
            <a:chExt cx="908" cy="877"/>
          </a:xfrm>
        </p:grpSpPr>
        <p:pic>
          <p:nvPicPr>
            <p:cNvPr id="4101" name="Picture 205830" descr="Lamlai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2" name="Text Box 205831"/>
            <p:cNvSpPr txBox="1"/>
            <p:nvPr/>
          </p:nvSpPr>
          <p:spPr>
            <a:xfrm>
              <a:off x="3832" y="3757"/>
              <a:ext cx="908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Làm</a:t>
              </a: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lại</a:t>
              </a:r>
              <a:endPara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4103" name="Group 205832"/>
          <p:cNvGrpSpPr/>
          <p:nvPr/>
        </p:nvGrpSpPr>
        <p:grpSpPr>
          <a:xfrm>
            <a:off x="7031831" y="4012407"/>
            <a:ext cx="971550" cy="903234"/>
            <a:chOff x="4875" y="3187"/>
            <a:chExt cx="885" cy="807"/>
          </a:xfrm>
        </p:grpSpPr>
        <p:pic>
          <p:nvPicPr>
            <p:cNvPr id="4104" name="Picture 205833" descr="Ketqua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05" name="Text Box 205834"/>
            <p:cNvSpPr txBox="1"/>
            <p:nvPr/>
          </p:nvSpPr>
          <p:spPr>
            <a:xfrm>
              <a:off x="4875" y="3705"/>
              <a:ext cx="885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Đáp</a:t>
              </a: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án</a:t>
              </a:r>
              <a:endPara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pic>
        <p:nvPicPr>
          <p:cNvPr id="4106" name="Picture 205835" descr="V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8586" y="1474911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205837" descr="V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8586" y="2820681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205839" descr="V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8586" y="3466092"/>
            <a:ext cx="339328" cy="33932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842" name="Group 205841"/>
          <p:cNvGrpSpPr/>
          <p:nvPr/>
        </p:nvGrpSpPr>
        <p:grpSpPr>
          <a:xfrm>
            <a:off x="1633539" y="3965972"/>
            <a:ext cx="4374356" cy="798909"/>
            <a:chOff x="204" y="3475"/>
            <a:chExt cx="3674" cy="671"/>
          </a:xfrm>
        </p:grpSpPr>
        <p:pic>
          <p:nvPicPr>
            <p:cNvPr id="4113" name="Picture 205842" descr="Hoabuon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4" name="Text Box 205843"/>
            <p:cNvSpPr txBox="1"/>
            <p:nvPr/>
          </p:nvSpPr>
          <p:spPr>
            <a:xfrm>
              <a:off x="793" y="3702"/>
              <a:ext cx="3085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Tiếc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quá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…!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Bạn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chọn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sai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rồi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!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205845" name="Group 205844" descr="D"/>
          <p:cNvGrpSpPr/>
          <p:nvPr/>
        </p:nvGrpSpPr>
        <p:grpSpPr>
          <a:xfrm>
            <a:off x="1494236" y="3936206"/>
            <a:ext cx="4374356" cy="882254"/>
            <a:chOff x="240" y="3531"/>
            <a:chExt cx="3674" cy="741"/>
          </a:xfrm>
        </p:grpSpPr>
        <p:pic>
          <p:nvPicPr>
            <p:cNvPr id="4116" name="Picture 205845" descr="Hoacuoi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117" name="Text Box 205846"/>
            <p:cNvSpPr txBox="1"/>
            <p:nvPr/>
          </p:nvSpPr>
          <p:spPr>
            <a:xfrm>
              <a:off x="966" y="3787"/>
              <a:ext cx="294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Hoan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hô .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Bạn chọn</a:t>
              </a: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đúng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rồi !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18" name="Rectangles 205848"/>
              <p:cNvSpPr/>
              <p:nvPr/>
            </p:nvSpPr>
            <p:spPr>
              <a:xfrm>
                <a:off x="2416968" y="1377886"/>
                <a:ext cx="4814888" cy="18990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15</m:t>
                    </m:r>
                    <m:f>
                      <m:fPr>
                        <m:ctrlP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15</m:t>
                    </m:r>
                    <m:f>
                      <m:fPr>
                        <m:ctrlP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15</m:t>
                    </m:r>
                  </m:oMath>
                </a14:m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7</m:t>
                    </m:r>
                    <m:f>
                      <m:fPr>
                        <m:ctrlP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118" name="Rectangles 2058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968" y="1377886"/>
                <a:ext cx="4814888" cy="1899047"/>
              </a:xfrm>
              <a:prstGeom prst="rect">
                <a:avLst/>
              </a:prstGeom>
              <a:blipFill rotWithShape="0">
                <a:blip r:embed="rId13"/>
                <a:stretch>
                  <a:fillRect b="-3365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850" name="Picture 205849" descr="tn_tmp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33538" y="3954067"/>
            <a:ext cx="648891" cy="835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1" name="Picture 205852" descr="Bellcoll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79482" y="1"/>
            <a:ext cx="721519" cy="721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23" name="Picture 56" descr="Picture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0150" y="0"/>
            <a:ext cx="520304" cy="5203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>
            <a:hlinkClick r:id="rId17" action="ppaction://hlinksldjump"/>
            <a:extLst>
              <a:ext uri="{FF2B5EF4-FFF2-40B4-BE49-F238E27FC236}">
                <a16:creationId xmlns:a16="http://schemas.microsoft.com/office/drawing/2014/main" id="{987C83FF-DADD-4DC9-BC13-B6B0496BD7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93" y="3961859"/>
            <a:ext cx="1217855" cy="12213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F0BE8F1-DE37-4116-9402-8C9212F9791A}"/>
                  </a:ext>
                </a:extLst>
              </p:cNvPr>
              <p:cNvSpPr txBox="1"/>
              <p:nvPr/>
            </p:nvSpPr>
            <p:spPr>
              <a:xfrm>
                <a:off x="290146" y="502593"/>
                <a:ext cx="8185640" cy="936144"/>
              </a:xfrm>
              <a:prstGeom prst="cloudCallout">
                <a:avLst>
                  <a:gd name="adj1" fmla="val 38082"/>
                  <a:gd name="adj2" fmla="val 171143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8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Câu 1</a:t>
                </a: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.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47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đượ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c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vi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ế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t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d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ướ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i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d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ạ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ng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h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ỗ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n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s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ố </m:t>
                    </m:r>
                    <m:r>
                      <m:rPr>
                        <m:sty m:val="p"/>
                      </m:rP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l</m:t>
                    </m:r>
                    <m:r>
                      <a:rPr kumimoji="0" lang="en-US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à</m:t>
                    </m:r>
                  </m:oMath>
                </a14:m>
                <a:endParaRPr kumimoji="0" lang="vi-V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F0BE8F1-DE37-4116-9402-8C9212F97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46" y="502593"/>
                <a:ext cx="8185640" cy="936144"/>
              </a:xfrm>
              <a:prstGeom prst="cloudCallout">
                <a:avLst>
                  <a:gd name="adj1" fmla="val 38082"/>
                  <a:gd name="adj2" fmla="val 171143"/>
                </a:avLst>
              </a:prstGeom>
              <a:blipFill rotWithShape="0">
                <a:blip r:embed="rId20"/>
                <a:stretch>
                  <a:fillRect/>
                </a:stretch>
              </a:blip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E69B193-5953-4355-BB4A-E8307377CDFB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0" r="22"/>
          <a:stretch/>
        </p:blipFill>
        <p:spPr>
          <a:xfrm>
            <a:off x="3987402" y="1768655"/>
            <a:ext cx="5206510" cy="88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1219526-93CA-4B32-9130-4A37CE22D9E4}"/>
              </a:ext>
            </a:extLst>
          </p:cNvPr>
          <p:cNvSpPr/>
          <p:nvPr/>
        </p:nvSpPr>
        <p:spPr>
          <a:xfrm>
            <a:off x="8264769" y="1178169"/>
            <a:ext cx="719979" cy="336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Giải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D594725-D58F-482A-85C9-47C32031F9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69" y="-57150"/>
            <a:ext cx="1500452" cy="66686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AC67F24-1BC9-4DD3-91EB-82DEE40BF9E0}"/>
              </a:ext>
            </a:extLst>
          </p:cNvPr>
          <p:cNvSpPr/>
          <p:nvPr/>
        </p:nvSpPr>
        <p:spPr>
          <a:xfrm>
            <a:off x="0" y="28800"/>
            <a:ext cx="1317600" cy="4967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3299332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5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58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28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5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3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58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4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85" name="Picture 207884" descr="D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647" y="1306484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76" name="Picture 207875" descr="D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672" y="2091336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87" name="Picture 207886" descr="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9674" y="2897752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BAAA346-A01C-4368-AD67-59F6F398F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95" y="-129150"/>
            <a:ext cx="9407589" cy="52173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6146" name="Picture 207874" descr="V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5373" y="2034184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Group 207877"/>
          <p:cNvGrpSpPr/>
          <p:nvPr/>
        </p:nvGrpSpPr>
        <p:grpSpPr>
          <a:xfrm>
            <a:off x="6156722" y="4242199"/>
            <a:ext cx="971550" cy="656483"/>
            <a:chOff x="3832" y="3312"/>
            <a:chExt cx="908" cy="877"/>
          </a:xfrm>
        </p:grpSpPr>
        <p:pic>
          <p:nvPicPr>
            <p:cNvPr id="6149" name="Picture 207878" descr="Lamla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0" name="Text Box 207879"/>
            <p:cNvSpPr txBox="1"/>
            <p:nvPr/>
          </p:nvSpPr>
          <p:spPr>
            <a:xfrm>
              <a:off x="3832" y="3757"/>
              <a:ext cx="908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Làm</a:t>
              </a: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lại</a:t>
              </a:r>
              <a:endPara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6151" name="Group 207880"/>
          <p:cNvGrpSpPr/>
          <p:nvPr/>
        </p:nvGrpSpPr>
        <p:grpSpPr>
          <a:xfrm>
            <a:off x="7031831" y="4012407"/>
            <a:ext cx="971550" cy="903234"/>
            <a:chOff x="4875" y="3187"/>
            <a:chExt cx="885" cy="807"/>
          </a:xfrm>
        </p:grpSpPr>
        <p:pic>
          <p:nvPicPr>
            <p:cNvPr id="6152" name="Picture 207881" descr="Ketqua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Text Box 207882"/>
            <p:cNvSpPr txBox="1"/>
            <p:nvPr/>
          </p:nvSpPr>
          <p:spPr>
            <a:xfrm>
              <a:off x="4875" y="3705"/>
              <a:ext cx="885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Đáp</a:t>
              </a: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án</a:t>
              </a:r>
              <a:endPara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pic>
        <p:nvPicPr>
          <p:cNvPr id="6154" name="Picture 207883" descr="V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586" y="1267192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207885" descr="V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0613" y="2829885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207887" descr="V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73467" y="3630216"/>
            <a:ext cx="339328" cy="3393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89" name="Picture 207888" descr="D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672" y="3690938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7890" name="Group 207889"/>
          <p:cNvGrpSpPr/>
          <p:nvPr/>
        </p:nvGrpSpPr>
        <p:grpSpPr>
          <a:xfrm>
            <a:off x="1633539" y="3965972"/>
            <a:ext cx="4374356" cy="798909"/>
            <a:chOff x="204" y="3475"/>
            <a:chExt cx="3674" cy="671"/>
          </a:xfrm>
        </p:grpSpPr>
        <p:pic>
          <p:nvPicPr>
            <p:cNvPr id="6161" name="Picture 207890" descr="Hoabuon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2" name="Text Box 207891"/>
            <p:cNvSpPr txBox="1"/>
            <p:nvPr/>
          </p:nvSpPr>
          <p:spPr>
            <a:xfrm>
              <a:off x="793" y="3702"/>
              <a:ext cx="3085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Tiếc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quá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…!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Bạn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chọn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sai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rồi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!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207893" name="Group 207892" descr="D"/>
          <p:cNvGrpSpPr/>
          <p:nvPr/>
        </p:nvGrpSpPr>
        <p:grpSpPr>
          <a:xfrm>
            <a:off x="1494236" y="3936206"/>
            <a:ext cx="4374356" cy="882254"/>
            <a:chOff x="240" y="3531"/>
            <a:chExt cx="3674" cy="741"/>
          </a:xfrm>
        </p:grpSpPr>
        <p:pic>
          <p:nvPicPr>
            <p:cNvPr id="6164" name="Picture 207893" descr="Hoacuoi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5" name="Text Box 207894"/>
            <p:cNvSpPr txBox="1"/>
            <p:nvPr/>
          </p:nvSpPr>
          <p:spPr>
            <a:xfrm>
              <a:off x="966" y="3787"/>
              <a:ext cx="294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Hoan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hô .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Bạn chọn</a:t>
              </a: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đúng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rồi !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67" name="Rectangles 207896"/>
              <p:cNvSpPr/>
              <p:nvPr/>
            </p:nvSpPr>
            <p:spPr>
              <a:xfrm>
                <a:off x="2407444" y="1134208"/>
                <a:ext cx="4814888" cy="314023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13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2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cs typeface="Arial"/>
                  <a:sym typeface="Arial"/>
                </a:endParaRPr>
              </a:p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19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2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cs typeface="Arial"/>
                  <a:sym typeface="Arial"/>
                </a:endParaRPr>
              </a:p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22</m:t>
                        </m:r>
                      </m:den>
                    </m:f>
                  </m:oMath>
                </a14:m>
                <a:endPara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cs typeface="Arial"/>
                  <a:sym typeface="Arial"/>
                </a:endParaRPr>
              </a:p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7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7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22</m:t>
                        </m:r>
                      </m:num>
                      <m:den>
                        <m:r>
                          <a:rPr kumimoji="0" lang="en-US" sz="27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167" name="Rectangles 2078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444" y="1134208"/>
                <a:ext cx="4814888" cy="314023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7898" name="Picture 207897" descr="tn_tm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3538" y="3954067"/>
            <a:ext cx="648891" cy="835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1" name="Picture 56" descr="Picture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00150" y="0"/>
            <a:ext cx="520304" cy="5203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Picture 27">
            <a:hlinkClick r:id="rId15" action="ppaction://hlinksldjump"/>
            <a:extLst>
              <a:ext uri="{FF2B5EF4-FFF2-40B4-BE49-F238E27FC236}">
                <a16:creationId xmlns:a16="http://schemas.microsoft.com/office/drawing/2014/main" id="{1065A4DB-EC01-4301-A35A-0EDE25AE856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289" y="3640099"/>
            <a:ext cx="1515010" cy="11009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28625F4-AB95-4A99-A5D2-D47B2EE68E0D}"/>
                  </a:ext>
                </a:extLst>
              </p:cNvPr>
              <p:cNvSpPr txBox="1"/>
              <p:nvPr/>
            </p:nvSpPr>
            <p:spPr>
              <a:xfrm>
                <a:off x="980105" y="109105"/>
                <a:ext cx="7006608" cy="839220"/>
              </a:xfrm>
              <a:prstGeom prst="cloudCallout">
                <a:avLst>
                  <a:gd name="adj1" fmla="val 38082"/>
                  <a:gd name="adj2" fmla="val 171143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5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Câu 2. </a:t>
                </a:r>
                <a:r>
                  <a:rPr kumimoji="0" lang="en-US" sz="15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Viết</a:t>
                </a: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5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hỗn</a:t>
                </a: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5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1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4</m:t>
                    </m:r>
                    <m:f>
                      <m:fPr>
                        <m:ctrlP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kumimoji="0" lang="en-US" sz="21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5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thành</a:t>
                </a: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5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phân</a:t>
                </a: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5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15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ta </a:t>
                </a:r>
                <a:r>
                  <a:rPr kumimoji="0" lang="en-US" sz="15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được</a:t>
                </a:r>
                <a:endPara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28625F4-AB95-4A99-A5D2-D47B2EE6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05" y="109105"/>
                <a:ext cx="7006608" cy="839220"/>
              </a:xfrm>
              <a:prstGeom prst="cloudCallout">
                <a:avLst>
                  <a:gd name="adj1" fmla="val 38082"/>
                  <a:gd name="adj2" fmla="val 171143"/>
                </a:avLst>
              </a:prstGeom>
              <a:blipFill rotWithShape="0">
                <a:blip r:embed="rId18"/>
                <a:stretch>
                  <a:fillRect/>
                </a:stretch>
              </a:blip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C7AA4D7-4F35-431F-A5A7-FC8655D646DB}"/>
              </a:ext>
            </a:extLst>
          </p:cNvPr>
          <p:cNvSpPr/>
          <p:nvPr/>
        </p:nvSpPr>
        <p:spPr>
          <a:xfrm>
            <a:off x="6655600" y="3540507"/>
            <a:ext cx="7628" cy="6576"/>
          </a:xfrm>
          <a:custGeom>
            <a:avLst/>
            <a:gdLst>
              <a:gd name="connsiteX0" fmla="*/ 0 w 10170"/>
              <a:gd name="connsiteY0" fmla="*/ 0 h 8768"/>
              <a:gd name="connsiteX1" fmla="*/ 10170 w 10170"/>
              <a:gd name="connsiteY1" fmla="*/ 0 h 8768"/>
              <a:gd name="connsiteX2" fmla="*/ 5085 w 10170"/>
              <a:gd name="connsiteY2" fmla="*/ 8768 h 8768"/>
              <a:gd name="connsiteX3" fmla="*/ 0 w 10170"/>
              <a:gd name="connsiteY3" fmla="*/ 0 h 8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70" h="8768">
                <a:moveTo>
                  <a:pt x="0" y="0"/>
                </a:moveTo>
                <a:lnTo>
                  <a:pt x="10170" y="0"/>
                </a:lnTo>
                <a:lnTo>
                  <a:pt x="5085" y="876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3CACCF3D-A081-4CCF-B409-56F7ADA21E7E}"/>
              </a:ext>
            </a:extLst>
          </p:cNvPr>
          <p:cNvSpPr/>
          <p:nvPr/>
        </p:nvSpPr>
        <p:spPr>
          <a:xfrm rot="3635183">
            <a:off x="5349145" y="2144494"/>
            <a:ext cx="202" cy="173"/>
          </a:xfrm>
          <a:custGeom>
            <a:avLst/>
            <a:gdLst>
              <a:gd name="connsiteX0" fmla="*/ 0 w 269"/>
              <a:gd name="connsiteY0" fmla="*/ 0 h 230"/>
              <a:gd name="connsiteX1" fmla="*/ 269 w 269"/>
              <a:gd name="connsiteY1" fmla="*/ 1 h 230"/>
              <a:gd name="connsiteX2" fmla="*/ 140 w 269"/>
              <a:gd name="connsiteY2" fmla="*/ 230 h 230"/>
              <a:gd name="connsiteX3" fmla="*/ 0 w 269"/>
              <a:gd name="connsiteY3" fmla="*/ 0 h 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" h="230">
                <a:moveTo>
                  <a:pt x="0" y="0"/>
                </a:moveTo>
                <a:lnTo>
                  <a:pt x="269" y="1"/>
                </a:lnTo>
                <a:lnTo>
                  <a:pt x="140" y="23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2D695E2-3EE4-42EE-90B9-CA8A79DFFF6C}"/>
              </a:ext>
            </a:extLst>
          </p:cNvPr>
          <p:cNvSpPr/>
          <p:nvPr/>
        </p:nvSpPr>
        <p:spPr>
          <a:xfrm rot="3635183">
            <a:off x="5351226" y="2141447"/>
            <a:ext cx="15960" cy="13587"/>
          </a:xfrm>
          <a:custGeom>
            <a:avLst/>
            <a:gdLst>
              <a:gd name="connsiteX0" fmla="*/ 0 w 21280"/>
              <a:gd name="connsiteY0" fmla="*/ 18116 h 18116"/>
              <a:gd name="connsiteX1" fmla="*/ 10213 w 21280"/>
              <a:gd name="connsiteY1" fmla="*/ 0 h 18116"/>
              <a:gd name="connsiteX2" fmla="*/ 21280 w 21280"/>
              <a:gd name="connsiteY2" fmla="*/ 18116 h 18116"/>
              <a:gd name="connsiteX3" fmla="*/ 0 w 21280"/>
              <a:gd name="connsiteY3" fmla="*/ 18116 h 1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80" h="18116">
                <a:moveTo>
                  <a:pt x="0" y="18116"/>
                </a:moveTo>
                <a:lnTo>
                  <a:pt x="10213" y="0"/>
                </a:lnTo>
                <a:lnTo>
                  <a:pt x="21280" y="18116"/>
                </a:lnTo>
                <a:lnTo>
                  <a:pt x="0" y="18116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0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048050-1EB0-4458-9953-621CF749D2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1347" y="1795144"/>
            <a:ext cx="4494277" cy="867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994C447-40E9-4D0C-9A2A-3EDE6F46BE05}"/>
              </a:ext>
            </a:extLst>
          </p:cNvPr>
          <p:cNvSpPr/>
          <p:nvPr/>
        </p:nvSpPr>
        <p:spPr>
          <a:xfrm>
            <a:off x="8264769" y="1178169"/>
            <a:ext cx="719979" cy="336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Giải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46FA19F2-8937-4AA5-8C65-4AC43638C8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69" y="-57150"/>
            <a:ext cx="1500452" cy="666868"/>
          </a:xfrm>
          <a:prstGeom prst="rect">
            <a:avLst/>
          </a:prstGeom>
        </p:spPr>
      </p:pic>
      <p:pic>
        <p:nvPicPr>
          <p:cNvPr id="6169" name="Picture 207898" descr="Bellcoll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83091" y="173701"/>
            <a:ext cx="721519" cy="72151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669F0AD-D653-4581-8994-FF3CB89EFA89}"/>
              </a:ext>
            </a:extLst>
          </p:cNvPr>
          <p:cNvSpPr/>
          <p:nvPr/>
        </p:nvSpPr>
        <p:spPr>
          <a:xfrm>
            <a:off x="0" y="28800"/>
            <a:ext cx="1317600" cy="4967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411881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7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7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7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7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7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87" name="Picture 207886" descr="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647" y="2703911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76" name="Picture 207875" descr="D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2885" y="2205039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85" name="Picture 207884" descr="D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647" y="1725217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 descr="A picture containing nature&#10;&#10;Description automatically generated">
            <a:extLst>
              <a:ext uri="{FF2B5EF4-FFF2-40B4-BE49-F238E27FC236}">
                <a16:creationId xmlns:a16="http://schemas.microsoft.com/office/drawing/2014/main" id="{4DE710CF-58A9-4575-AA7D-8EE3D187E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48" y="-4405"/>
            <a:ext cx="9205982" cy="5174639"/>
          </a:xfrm>
          <a:prstGeom prst="rect">
            <a:avLst/>
          </a:prstGeom>
        </p:spPr>
      </p:pic>
      <p:pic>
        <p:nvPicPr>
          <p:cNvPr id="6146" name="Picture 207874" descr="V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586" y="2147887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Group 207877"/>
          <p:cNvGrpSpPr/>
          <p:nvPr/>
        </p:nvGrpSpPr>
        <p:grpSpPr>
          <a:xfrm>
            <a:off x="6156722" y="4242199"/>
            <a:ext cx="971550" cy="656483"/>
            <a:chOff x="3832" y="3312"/>
            <a:chExt cx="908" cy="877"/>
          </a:xfrm>
        </p:grpSpPr>
        <p:pic>
          <p:nvPicPr>
            <p:cNvPr id="6149" name="Picture 207878" descr="Lamla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0" name="Text Box 207879"/>
            <p:cNvSpPr txBox="1"/>
            <p:nvPr/>
          </p:nvSpPr>
          <p:spPr>
            <a:xfrm>
              <a:off x="3832" y="3757"/>
              <a:ext cx="908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Làm</a:t>
              </a: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lại</a:t>
              </a:r>
              <a:endPara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6151" name="Group 207880"/>
          <p:cNvGrpSpPr/>
          <p:nvPr/>
        </p:nvGrpSpPr>
        <p:grpSpPr>
          <a:xfrm>
            <a:off x="7031831" y="4012407"/>
            <a:ext cx="971550" cy="903234"/>
            <a:chOff x="4875" y="3187"/>
            <a:chExt cx="885" cy="807"/>
          </a:xfrm>
        </p:grpSpPr>
        <p:pic>
          <p:nvPicPr>
            <p:cNvPr id="6152" name="Picture 207881" descr="Ketqua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53" name="Text Box 207882"/>
            <p:cNvSpPr txBox="1"/>
            <p:nvPr/>
          </p:nvSpPr>
          <p:spPr>
            <a:xfrm>
              <a:off x="4875" y="3705"/>
              <a:ext cx="885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Đáp</a:t>
              </a: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án</a:t>
              </a:r>
              <a:endPara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pic>
        <p:nvPicPr>
          <p:cNvPr id="6154" name="Picture 207883" descr="V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586" y="1685925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207885" descr="V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586" y="2636044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207887" descr="V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8586" y="3096817"/>
            <a:ext cx="339328" cy="33932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889" name="Picture 207888" descr="D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4791" y="3157539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7890" name="Group 207889"/>
          <p:cNvGrpSpPr/>
          <p:nvPr/>
        </p:nvGrpSpPr>
        <p:grpSpPr>
          <a:xfrm>
            <a:off x="1633539" y="3965972"/>
            <a:ext cx="4374356" cy="798909"/>
            <a:chOff x="204" y="3475"/>
            <a:chExt cx="3674" cy="671"/>
          </a:xfrm>
        </p:grpSpPr>
        <p:pic>
          <p:nvPicPr>
            <p:cNvPr id="6161" name="Picture 207890" descr="Hoabuon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2" name="Text Box 207891"/>
            <p:cNvSpPr txBox="1"/>
            <p:nvPr/>
          </p:nvSpPr>
          <p:spPr>
            <a:xfrm>
              <a:off x="793" y="3702"/>
              <a:ext cx="3085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Tiếc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quá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…!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Bạn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chọn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sai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rồi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!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207893" name="Group 207892" descr="D"/>
          <p:cNvGrpSpPr/>
          <p:nvPr/>
        </p:nvGrpSpPr>
        <p:grpSpPr>
          <a:xfrm>
            <a:off x="1494236" y="3936206"/>
            <a:ext cx="4374356" cy="882254"/>
            <a:chOff x="240" y="3531"/>
            <a:chExt cx="3674" cy="741"/>
          </a:xfrm>
        </p:grpSpPr>
        <p:pic>
          <p:nvPicPr>
            <p:cNvPr id="6164" name="Picture 207893" descr="Hoacuoi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65" name="Text Box 207894"/>
            <p:cNvSpPr txBox="1"/>
            <p:nvPr/>
          </p:nvSpPr>
          <p:spPr>
            <a:xfrm>
              <a:off x="966" y="3787"/>
              <a:ext cx="294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Hoan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hô .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Bạn chọn</a:t>
              </a: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đúng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rồi !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67" name="Rectangles 207896"/>
              <p:cNvSpPr/>
              <p:nvPr/>
            </p:nvSpPr>
            <p:spPr>
              <a:xfrm>
                <a:off x="2407444" y="1650208"/>
                <a:ext cx="4814888" cy="189904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/>
              <a:lstStyle/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=35</m:t>
                    </m:r>
                  </m:oMath>
                </a14:m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=7</m:t>
                    </m:r>
                  </m:oMath>
                </a14:m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=2</m:t>
                    </m:r>
                  </m:oMath>
                </a14:m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  <a:p>
                <a:pPr marL="400050" marR="0" lvl="0" indent="-40005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F0000"/>
                  </a:buClr>
                  <a:buSzTx/>
                  <a:buFontTx/>
                  <a:buAutoNum type="alphaUcPeriod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𝑥</m:t>
                    </m:r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=1</m:t>
                    </m:r>
                  </m:oMath>
                </a14:m>
                <a:endParaRPr kumimoji="0" lang="en-US" sz="2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167" name="Rectangles 2078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444" y="1650208"/>
                <a:ext cx="4814888" cy="1899047"/>
              </a:xfrm>
              <a:prstGeom prst="rect">
                <a:avLst/>
              </a:prstGeom>
              <a:blipFill rotWithShape="0">
                <a:blip r:embed="rId12"/>
                <a:stretch>
                  <a:fillRect l="-1519" t="-1608" b="-3859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7898" name="Picture 207897" descr="tn_tmp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33538" y="3954067"/>
            <a:ext cx="648891" cy="835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9" name="Picture 207898" descr="Bellcoll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79482" y="1"/>
            <a:ext cx="721519" cy="721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1" name="Picture 56" descr="Picture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0150" y="0"/>
            <a:ext cx="520304" cy="520304"/>
          </a:xfrm>
          <a:prstGeom prst="rect">
            <a:avLst/>
          </a:prstGeom>
          <a:noFill/>
          <a:ln w="9525"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28625F4-AB95-4A99-A5D2-D47B2EE68E0D}"/>
                  </a:ext>
                </a:extLst>
              </p:cNvPr>
              <p:cNvSpPr txBox="1"/>
              <p:nvPr/>
            </p:nvSpPr>
            <p:spPr>
              <a:xfrm>
                <a:off x="1561013" y="110223"/>
                <a:ext cx="5276223" cy="1395090"/>
              </a:xfrm>
              <a:prstGeom prst="cloudCallout">
                <a:avLst>
                  <a:gd name="adj1" fmla="val 38082"/>
                  <a:gd name="adj2" fmla="val 171143"/>
                </a:avLst>
              </a:prstGeom>
              <a:solidFill>
                <a:sysClr val="window" lastClr="FFFFFF"/>
              </a:solid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Câu 3. </a:t>
                </a:r>
                <a:r>
                  <a:rPr kumimoji="0" lang="en-US" sz="2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Tìm</a:t>
                </a:r>
                <a:r>
                  <a:rPr kumimoji="0" 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số</a:t>
                </a:r>
                <a:r>
                  <a:rPr kumimoji="0" 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tự</a:t>
                </a:r>
                <a:r>
                  <a:rPr kumimoji="0" 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nhiên</a:t>
                </a:r>
                <a:r>
                  <a:rPr kumimoji="0" 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𝑥</m:t>
                    </m:r>
                  </m:oMath>
                </a14:m>
                <a:r>
                  <a:rPr kumimoji="0" 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biết   </a:t>
                </a:r>
                <a14:m>
                  <m:oMath xmlns:m="http://schemas.openxmlformats.org/officeDocument/2006/math">
                    <m:r>
                      <a:rPr kumimoji="0" lang="en-US" sz="2100" b="0" i="1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2</m:t>
                    </m:r>
                    <m:f>
                      <m:fPr>
                        <m:ctrlP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𝑥</m:t>
                        </m:r>
                      </m:num>
                      <m:den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7</m:t>
                        </m:r>
                      </m:den>
                    </m:f>
                    <m:r>
                      <a:rPr kumimoji="0" lang="en-US" sz="27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75</m:t>
                        </m:r>
                      </m:num>
                      <m:den>
                        <m:r>
                          <a:rPr kumimoji="0" lang="en-US" sz="27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8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35</m:t>
                        </m:r>
                      </m:den>
                    </m:f>
                  </m:oMath>
                </a14:m>
                <a:r>
                  <a:rPr kumimoji="0" lang="en-US" sz="2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/>
                    <a:cs typeface="Arial" panose="020B0604020202020204" pitchFamily="34" charset="0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28625F4-AB95-4A99-A5D2-D47B2EE68E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013" y="110223"/>
                <a:ext cx="5276223" cy="1395090"/>
              </a:xfrm>
              <a:prstGeom prst="cloudCallout">
                <a:avLst>
                  <a:gd name="adj1" fmla="val 38082"/>
                  <a:gd name="adj2" fmla="val 171143"/>
                </a:avLst>
              </a:prstGeom>
              <a:blipFill rotWithShape="0">
                <a:blip r:embed="rId16"/>
                <a:stretch>
                  <a:fillRect/>
                </a:stretch>
              </a:blipFill>
              <a:ln w="12700" cap="flat" cmpd="sng" algn="ctr">
                <a:solidFill>
                  <a:srgbClr val="5B9BD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hlinkClick r:id="rId17" action="ppaction://hlinksldjump"/>
            <a:extLst>
              <a:ext uri="{FF2B5EF4-FFF2-40B4-BE49-F238E27FC236}">
                <a16:creationId xmlns:a16="http://schemas.microsoft.com/office/drawing/2014/main" id="{701B7A2F-6292-4479-9F4F-3F818C5CB59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389" y="3761146"/>
            <a:ext cx="1121282" cy="12085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FCFBD4-3029-4076-B6DB-DD60D2EB4D9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3611" y="1821657"/>
            <a:ext cx="4454958" cy="6377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C10E289A-0FD8-4BE4-8611-ACCDC053F5AD}"/>
              </a:ext>
            </a:extLst>
          </p:cNvPr>
          <p:cNvSpPr/>
          <p:nvPr/>
        </p:nvSpPr>
        <p:spPr>
          <a:xfrm>
            <a:off x="8264769" y="1178169"/>
            <a:ext cx="719979" cy="3360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Giải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57E1DE6-E35B-4889-8524-77F22E73860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69" y="-57150"/>
            <a:ext cx="1500452" cy="666868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78CB27D-CC96-4BAA-8D94-4CD7073B781B}"/>
              </a:ext>
            </a:extLst>
          </p:cNvPr>
          <p:cNvSpPr/>
          <p:nvPr/>
        </p:nvSpPr>
        <p:spPr>
          <a:xfrm>
            <a:off x="0" y="28800"/>
            <a:ext cx="1317600" cy="4967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77884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078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07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76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2078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7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078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889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2000">
                <a:latin typeface="+mn-lt"/>
              </a:rPr>
              <a:t>2</a:t>
            </a:fld>
            <a:endParaRPr sz="200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3" y="2616200"/>
            <a:ext cx="2248584" cy="2409825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53234" y="133567"/>
            <a:ext cx="7187434" cy="902782"/>
            <a:chOff x="93663" y="109969"/>
            <a:chExt cx="6673310" cy="902782"/>
          </a:xfrm>
        </p:grpSpPr>
        <p:sp>
          <p:nvSpPr>
            <p:cNvPr id="6" name="Rounded Rectangle 5"/>
            <p:cNvSpPr/>
            <p:nvPr/>
          </p:nvSpPr>
          <p:spPr>
            <a:xfrm>
              <a:off x="613406" y="479351"/>
              <a:ext cx="6153567" cy="533400"/>
            </a:xfrm>
            <a:prstGeom prst="roundRect">
              <a:avLst/>
            </a:prstGeom>
            <a:noFill/>
            <a:ln>
              <a:solidFill>
                <a:schemeClr val="tx2">
                  <a:lumMod val="1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i="1" dirty="0" err="1">
                  <a:solidFill>
                    <a:srgbClr val="002060"/>
                  </a:solidFill>
                </a:rPr>
                <a:t>Hãy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nêu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cách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viết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phân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số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dưới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dạng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hỗn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số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đã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</a:p>
            <a:p>
              <a:pPr algn="ctr"/>
              <a:r>
                <a:rPr lang="en-US" sz="2000" i="1" dirty="0">
                  <a:solidFill>
                    <a:srgbClr val="002060"/>
                  </a:solidFill>
                </a:rPr>
                <a:t>ở </a:t>
              </a:r>
              <a:r>
                <a:rPr lang="en-US" sz="2000" i="1" dirty="0" err="1">
                  <a:solidFill>
                    <a:srgbClr val="002060"/>
                  </a:solidFill>
                </a:rPr>
                <a:t>tiểu</a:t>
              </a:r>
              <a:r>
                <a:rPr lang="en-US" sz="2000" i="1" dirty="0">
                  <a:solidFill>
                    <a:srgbClr val="002060"/>
                  </a:solidFill>
                </a:rPr>
                <a:t> </a:t>
              </a:r>
              <a:r>
                <a:rPr lang="en-US" sz="2000" i="1" dirty="0" err="1">
                  <a:solidFill>
                    <a:srgbClr val="002060"/>
                  </a:solidFill>
                </a:rPr>
                <a:t>học</a:t>
              </a:r>
              <a:r>
                <a:rPr lang="en-US" sz="2000" i="1" dirty="0">
                  <a:solidFill>
                    <a:srgbClr val="002060"/>
                  </a:solidFill>
                </a:rPr>
                <a:t>. </a:t>
              </a:r>
              <a:endParaRPr lang="vi-VN" sz="2000" i="1" dirty="0">
                <a:solidFill>
                  <a:srgbClr val="002060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3663" y="109969"/>
              <a:ext cx="583087" cy="73876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3" name="Picture 30832" descr="D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264" y="2878357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5" name="Picture 30834" descr="D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63" y="3272158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1" name="Picture 30830" descr="D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221" y="3329309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919A97-6323-41C2-A993-609491FA98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26" y="0"/>
            <a:ext cx="9144000" cy="5143500"/>
          </a:xfrm>
          <a:prstGeom prst="rect">
            <a:avLst/>
          </a:prstGeom>
        </p:spPr>
      </p:pic>
      <p:pic>
        <p:nvPicPr>
          <p:cNvPr id="3074" name="Picture 30817" descr="V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922" y="3272158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6" name="Group 30822"/>
          <p:cNvGrpSpPr/>
          <p:nvPr/>
        </p:nvGrpSpPr>
        <p:grpSpPr>
          <a:xfrm>
            <a:off x="6156722" y="4242199"/>
            <a:ext cx="971550" cy="656483"/>
            <a:chOff x="3832" y="3312"/>
            <a:chExt cx="908" cy="877"/>
          </a:xfrm>
        </p:grpSpPr>
        <p:pic>
          <p:nvPicPr>
            <p:cNvPr id="3077" name="Picture 30823" descr="Lamlai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15" y="3312"/>
              <a:ext cx="453" cy="39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8" name="Text Box 30824"/>
            <p:cNvSpPr txBox="1"/>
            <p:nvPr/>
          </p:nvSpPr>
          <p:spPr>
            <a:xfrm>
              <a:off x="3832" y="3757"/>
              <a:ext cx="908" cy="43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Làm</a:t>
              </a: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lại</a:t>
              </a:r>
              <a:endPara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3079" name="Group 30825"/>
          <p:cNvGrpSpPr/>
          <p:nvPr/>
        </p:nvGrpSpPr>
        <p:grpSpPr>
          <a:xfrm>
            <a:off x="7031831" y="4012407"/>
            <a:ext cx="971550" cy="903234"/>
            <a:chOff x="4875" y="3187"/>
            <a:chExt cx="885" cy="807"/>
          </a:xfrm>
        </p:grpSpPr>
        <p:pic>
          <p:nvPicPr>
            <p:cNvPr id="3080" name="Picture 30826" descr="Ketqua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37" y="3187"/>
              <a:ext cx="396" cy="4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81" name="Text Box 30827"/>
            <p:cNvSpPr txBox="1"/>
            <p:nvPr/>
          </p:nvSpPr>
          <p:spPr>
            <a:xfrm>
              <a:off x="4875" y="3705"/>
              <a:ext cx="885" cy="28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Đáp</a:t>
              </a:r>
              <a:r>
                <a:rPr kumimoji="0" lang="en-US" sz="15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5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án</a:t>
              </a:r>
              <a:endPara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pic>
        <p:nvPicPr>
          <p:cNvPr id="3082" name="Picture 30828" descr="V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443" y="2826927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30" name="Picture 30829" descr="D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504" y="2866219"/>
            <a:ext cx="170259" cy="1928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4" name="Picture 30831" descr="V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24202" y="2810489"/>
            <a:ext cx="339328" cy="33932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30833" descr="V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3058" y="3211437"/>
            <a:ext cx="339328" cy="33932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839" name="Group 30838"/>
          <p:cNvGrpSpPr/>
          <p:nvPr/>
        </p:nvGrpSpPr>
        <p:grpSpPr>
          <a:xfrm>
            <a:off x="1633539" y="3965972"/>
            <a:ext cx="4374356" cy="798909"/>
            <a:chOff x="204" y="3475"/>
            <a:chExt cx="3674" cy="671"/>
          </a:xfrm>
        </p:grpSpPr>
        <p:pic>
          <p:nvPicPr>
            <p:cNvPr id="3089" name="Picture 30839" descr="Hoabuon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4" y="3475"/>
              <a:ext cx="606" cy="67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90" name="Text Box 30840"/>
            <p:cNvSpPr txBox="1"/>
            <p:nvPr/>
          </p:nvSpPr>
          <p:spPr>
            <a:xfrm>
              <a:off x="793" y="3702"/>
              <a:ext cx="3085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Tiếc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quá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…!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Bạn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chọn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sai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rồi</a:t>
              </a: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!</a:t>
              </a:r>
              <a:endPara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30842" name="Group 30841" descr="D"/>
          <p:cNvGrpSpPr/>
          <p:nvPr/>
        </p:nvGrpSpPr>
        <p:grpSpPr>
          <a:xfrm>
            <a:off x="1494236" y="3936206"/>
            <a:ext cx="4316015" cy="882254"/>
            <a:chOff x="240" y="3531"/>
            <a:chExt cx="3625" cy="741"/>
          </a:xfrm>
        </p:grpSpPr>
        <p:pic>
          <p:nvPicPr>
            <p:cNvPr id="3092" name="Picture 30836" descr="Hoacuoi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0" y="3531"/>
              <a:ext cx="817" cy="74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93" name="Text Box 30837"/>
            <p:cNvSpPr txBox="1"/>
            <p:nvPr/>
          </p:nvSpPr>
          <p:spPr>
            <a:xfrm>
              <a:off x="917" y="3786"/>
              <a:ext cx="2948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Hoan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hô . Bạn chọn</a:t>
              </a:r>
              <a:r>
                <a: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 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rPr>
                <a:t>đúng rồi !</a:t>
              </a:r>
            </a:p>
          </p:txBody>
        </p:sp>
      </p:grpSp>
      <p:sp>
        <p:nvSpPr>
          <p:cNvPr id="3094" name="Rectangles 30882"/>
          <p:cNvSpPr/>
          <p:nvPr/>
        </p:nvSpPr>
        <p:spPr>
          <a:xfrm>
            <a:off x="1491223" y="2851594"/>
            <a:ext cx="3156488" cy="3816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A.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Củ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cải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trắng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,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quả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mâm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xôi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pic>
        <p:nvPicPr>
          <p:cNvPr id="30886" name="Picture 30885" descr="tn_tmp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33538" y="3954067"/>
            <a:ext cx="648891" cy="8358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7" name="Picture 30892" descr="Bellcoll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09278" y="-43687"/>
            <a:ext cx="721519" cy="7215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9" name="Picture 56" descr="Picture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4082" y="0"/>
            <a:ext cx="520304" cy="5203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Picture 30">
            <a:hlinkClick r:id="rId15" action="ppaction://hlinksldjump"/>
            <a:extLst>
              <a:ext uri="{FF2B5EF4-FFF2-40B4-BE49-F238E27FC236}">
                <a16:creationId xmlns:a16="http://schemas.microsoft.com/office/drawing/2014/main" id="{EDCE7CA2-DB8D-47B4-A46B-E0D125E1F2E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779" y="3549870"/>
            <a:ext cx="1308038" cy="10600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CA6083-CF9C-4039-906E-698E357CBD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4181" y="10215"/>
            <a:ext cx="6615947" cy="229959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3D8930-9C2F-453E-888C-57B1BF5B006B}"/>
              </a:ext>
            </a:extLst>
          </p:cNvPr>
          <p:cNvSpPr/>
          <p:nvPr/>
        </p:nvSpPr>
        <p:spPr>
          <a:xfrm>
            <a:off x="1393138" y="2306597"/>
            <a:ext cx="6708227" cy="481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Củ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,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quả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có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lượng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nước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chiếm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tỉ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lệ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cao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nhất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,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thấp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nhất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lần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lượt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là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:</a:t>
            </a:r>
          </a:p>
        </p:txBody>
      </p:sp>
      <p:sp>
        <p:nvSpPr>
          <p:cNvPr id="37" name="Rectangles 30882">
            <a:extLst>
              <a:ext uri="{FF2B5EF4-FFF2-40B4-BE49-F238E27FC236}">
                <a16:creationId xmlns:a16="http://schemas.microsoft.com/office/drawing/2014/main" id="{70B1C8F6-8089-4709-A5F2-9A8792D89BB8}"/>
              </a:ext>
            </a:extLst>
          </p:cNvPr>
          <p:cNvSpPr/>
          <p:nvPr/>
        </p:nvSpPr>
        <p:spPr>
          <a:xfrm>
            <a:off x="1491223" y="3325863"/>
            <a:ext cx="3156488" cy="3393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B.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Củ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cải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trắng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,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quả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đào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38" name="Rectangles 30882">
            <a:extLst>
              <a:ext uri="{FF2B5EF4-FFF2-40B4-BE49-F238E27FC236}">
                <a16:creationId xmlns:a16="http://schemas.microsoft.com/office/drawing/2014/main" id="{11900551-21F4-4ED0-9E05-B0C86435488A}"/>
              </a:ext>
            </a:extLst>
          </p:cNvPr>
          <p:cNvSpPr/>
          <p:nvPr/>
        </p:nvSpPr>
        <p:spPr>
          <a:xfrm>
            <a:off x="5837972" y="2783222"/>
            <a:ext cx="2906445" cy="38164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C.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Dưa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vàng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,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quả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đào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sp>
        <p:nvSpPr>
          <p:cNvPr id="39" name="Rectangles 30882">
            <a:extLst>
              <a:ext uri="{FF2B5EF4-FFF2-40B4-BE49-F238E27FC236}">
                <a16:creationId xmlns:a16="http://schemas.microsoft.com/office/drawing/2014/main" id="{D5C18521-2612-476A-8197-C2F2151083C0}"/>
              </a:ext>
            </a:extLst>
          </p:cNvPr>
          <p:cNvSpPr/>
          <p:nvPr/>
        </p:nvSpPr>
        <p:spPr>
          <a:xfrm>
            <a:off x="5841743" y="3245743"/>
            <a:ext cx="2920963" cy="42975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>
                <a:srgbClr val="FF0000"/>
              </a:buClr>
              <a:buSzTx/>
              <a:buFont typeface="Arial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D.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Dưa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vàng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,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quả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mâm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/>
              </a:rPr>
              <a:t>xôi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A290D9C-2BA5-4D7F-85BA-E29A89F831C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69" y="-57150"/>
            <a:ext cx="1500452" cy="66686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24DDD99-0D52-4D92-B240-70CEDE0545E2}"/>
              </a:ext>
            </a:extLst>
          </p:cNvPr>
          <p:cNvSpPr/>
          <p:nvPr/>
        </p:nvSpPr>
        <p:spPr>
          <a:xfrm>
            <a:off x="0" y="28800"/>
            <a:ext cx="1317600" cy="49679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110581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1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0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3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08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1638300" y="914400"/>
            <a:ext cx="5867400" cy="160948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CẢM ƠN CÁC EM ĐÃ CHÚ Ý BÀI GIẢNG!</a:t>
            </a:r>
            <a:endParaRPr lang="vi-VN" sz="4000" b="1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0"/>
          <p:cNvSpPr txBox="1">
            <a:spLocks noGrp="1"/>
          </p:cNvSpPr>
          <p:nvPr>
            <p:ph type="title"/>
          </p:nvPr>
        </p:nvSpPr>
        <p:spPr>
          <a:xfrm>
            <a:off x="301171" y="-157357"/>
            <a:ext cx="2528293" cy="7763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tập 2.</a:t>
            </a:r>
            <a:endParaRPr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2" name="Google Shape;692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97BFA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Neuto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97BFAC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Neut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8362" y="105598"/>
            <a:ext cx="4623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So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sánh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a)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Viết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mỗi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phân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sau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thành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hỗn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22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1" y="614660"/>
                <a:ext cx="7528379" cy="613886"/>
              </a:xfrm>
              <a:prstGeom prst="rect">
                <a:avLst/>
              </a:prstGeom>
              <a:blipFill>
                <a:blip r:embed="rId3"/>
                <a:stretch>
                  <a:fillRect l="-121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b)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Viết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mỗi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hỗn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sau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thành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phân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; </a:t>
                </a:r>
                <a14:m>
                  <m:oMath xmlns:m="http://schemas.openxmlformats.org/officeDocument/2006/math">
                    <m: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5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70" y="1391038"/>
                <a:ext cx="7528379" cy="1016689"/>
              </a:xfrm>
              <a:prstGeom prst="rect">
                <a:avLst/>
              </a:prstGeom>
              <a:blipFill>
                <a:blip r:embed="rId4"/>
                <a:stretch>
                  <a:fillRect l="-12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540805" y="1946062"/>
            <a:ext cx="1276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839" y="2407727"/>
                <a:ext cx="3899363" cy="841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AutoNum type="alphaLcParenR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14</m:t>
                        </m:r>
                      </m:num>
                      <m:den>
                        <m: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en-US" sz="2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 .  4 + 2</m:t>
                        </m:r>
                      </m:num>
                      <m:den>
                        <m: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en-US" sz="2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3 .  4 </m:t>
                        </m:r>
                      </m:num>
                      <m:den>
                        <m: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kumimoji="0" lang="en-US" sz="28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9" y="2407727"/>
                <a:ext cx="3899363" cy="841384"/>
              </a:xfrm>
              <a:prstGeom prst="rect">
                <a:avLst/>
              </a:prstGeom>
              <a:blipFill>
                <a:blip r:embed="rId5"/>
                <a:stretch>
                  <a:fillRect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32787" y="3039643"/>
                <a:ext cx="2971800" cy="1265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=4+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=4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787" y="3039643"/>
                <a:ext cx="2971800" cy="1265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 flipH="1">
            <a:off x="4179159" y="2460837"/>
            <a:ext cx="1" cy="25389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874" y="3686302"/>
                <a:ext cx="3941585" cy="842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22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 .  3 + 1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7 .  3 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 1</m:t>
                          </m:r>
                        </m:num>
                        <m:den>
                          <m:r>
                            <a:rPr kumimoji="0" lang="en-US" sz="20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sym typeface="Arial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4" y="3686302"/>
                <a:ext cx="3941585" cy="8425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27237" y="4058652"/>
                <a:ext cx="276225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=3+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7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=3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6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cs typeface="Arial"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37" y="4058652"/>
                <a:ext cx="2762250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=2+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4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713" y="2431707"/>
                <a:ext cx="4915287" cy="783612"/>
              </a:xfrm>
              <a:prstGeom prst="rect">
                <a:avLst/>
              </a:prstGeom>
              <a:blipFill>
                <a:blip r:embed="rId9"/>
                <a:stretch>
                  <a:fillRect l="-1985" b="-23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2 .  4 + 3 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965" y="2866106"/>
                <a:ext cx="2762250" cy="892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5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6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=5+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 </a:t>
                </a:r>
                <a:endPara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560" y="3672637"/>
                <a:ext cx="2012089" cy="70788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041438" y="4174897"/>
                <a:ext cx="228453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 .  6 + 1 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6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 </m:t>
                    </m:r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31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6</m:t>
                        </m:r>
                      </m:den>
                    </m:f>
                    <m:r>
                      <a:rPr kumimoji="0" lang="en-US" sz="2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endParaRPr kumimoji="0" lang="vi-VN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438" y="4174897"/>
                <a:ext cx="2284536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17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" grpId="0"/>
      <p:bldP spid="4" grpId="0"/>
      <p:bldP spid="5" grpId="0"/>
      <p:bldP spid="13" grpId="0"/>
      <p:bldP spid="14" grpId="0"/>
      <p:bldP spid="15" grpId="0" build="allAtOnce"/>
      <p:bldP spid="2" grpId="0"/>
      <p:bldP spid="21" grpId="0" build="allAtOnce"/>
      <p:bldP spid="23" grpId="0" build="allAtOnce"/>
      <p:bldP spid="24" grpId="0" build="allAtOnce"/>
      <p:bldP spid="26" grpId="0" build="allAtOnce"/>
      <p:bldP spid="9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" name="Google Shape;655;p15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2050" y="70430"/>
            <a:ext cx="1419900" cy="14199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56" name="Google Shape;656;p1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871267" y="1611100"/>
            <a:ext cx="74014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TIẾT 100-BÀI 2 </a:t>
            </a:r>
          </a:p>
          <a:p>
            <a:pPr algn="ctr"/>
            <a:r>
              <a:rPr lang="en-US" sz="4000" b="1" dirty="0">
                <a:solidFill>
                  <a:srgbClr val="FF0000"/>
                </a:solidFill>
              </a:rPr>
              <a:t>SO SÁNH CÁC PHÂN SỐ. HỖN SỐ DƯƠNG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217714" y="0"/>
            <a:ext cx="5196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+mn-lt"/>
              </a:rPr>
              <a:t>II. HỖN SỐ DƯƠNG</a:t>
            </a:r>
            <a:endParaRPr lang="vi-VN" sz="2400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F"/>
              </a:clrFrom>
              <a:clrTo>
                <a:srgbClr val="F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61" b="88608" l="5634" r="92958">
                        <a14:foregroundMark x1="16197" y1="44304" x2="16197" y2="44304"/>
                        <a14:foregroundMark x1="16197" y1="27848" x2="16197" y2="27848"/>
                        <a14:foregroundMark x1="16197" y1="77215" x2="16197" y2="77215"/>
                        <a14:foregroundMark x1="16197" y1="55696" x2="16197" y2="55696"/>
                        <a14:foregroundMark x1="12676" y1="62025" x2="12676" y2="62025"/>
                        <a14:foregroundMark x1="6338" y1="64557" x2="6338" y2="64557"/>
                        <a14:foregroundMark x1="57042" y1="49367" x2="57042" y2="49367"/>
                        <a14:foregroundMark x1="71127" y1="50633" x2="71127" y2="50633"/>
                        <a14:foregroundMark x1="83803" y1="44304" x2="83803" y2="44304"/>
                        <a14:foregroundMark x1="85211" y1="64557" x2="85211" y2="64557"/>
                        <a14:foregroundMark x1="85211" y1="73418" x2="85211" y2="73418"/>
                        <a14:foregroundMark x1="73944" y1="79747" x2="70423" y2="79747"/>
                        <a14:foregroundMark x1="54930" y1="79747" x2="54930" y2="79747"/>
                        <a14:foregroundMark x1="78169" y1="39241" x2="78169" y2="39241"/>
                        <a14:foregroundMark x1="82394" y1="34177" x2="82394" y2="34177"/>
                        <a14:foregroundMark x1="92958" y1="59494" x2="92958" y2="59494"/>
                        <a14:backgroundMark x1="14789" y1="65823" x2="14789" y2="6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14" y="337245"/>
            <a:ext cx="1053469" cy="5860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>
                    <a:latin typeface="+mn-lt"/>
                  </a:rPr>
                  <a:t>Tìm </a:t>
                </a:r>
                <a:r>
                  <a:rPr lang="en-US" sz="2400" dirty="0" err="1">
                    <a:latin typeface="+mn-lt"/>
                  </a:rPr>
                  <a:t>thương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dư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trong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phép</a:t>
                </a:r>
                <a:r>
                  <a:rPr lang="en-US" sz="2400" dirty="0">
                    <a:latin typeface="+mn-lt"/>
                  </a:rPr>
                  <a:t> chia 7 </a:t>
                </a:r>
                <a:r>
                  <a:rPr lang="en-US" sz="2400" dirty="0" err="1">
                    <a:latin typeface="+mn-lt"/>
                  </a:rPr>
                  <a:t>cho</a:t>
                </a:r>
                <a:r>
                  <a:rPr lang="en-US" sz="2400" dirty="0">
                    <a:latin typeface="+mn-lt"/>
                  </a:rPr>
                  <a:t> 4.</a:t>
                </a:r>
              </a:p>
              <a:p>
                <a:pPr marL="457200" indent="-457200" algn="just">
                  <a:lnSpc>
                    <a:spcPct val="130000"/>
                  </a:lnSpc>
                  <a:buAutoNum type="alphaLcParenR"/>
                </a:pPr>
                <a:r>
                  <a:rPr lang="en-US" sz="2400" dirty="0" err="1">
                    <a:latin typeface="+mn-lt"/>
                  </a:rPr>
                  <a:t>Viết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dưới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dạng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tổng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của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một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nguyên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và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bé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hơn</a:t>
                </a:r>
                <a:r>
                  <a:rPr lang="en-US" sz="2400" dirty="0">
                    <a:latin typeface="+mn-lt"/>
                  </a:rPr>
                  <a:t> 1.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759620"/>
                <a:ext cx="7658100" cy="1728871"/>
              </a:xfrm>
              <a:prstGeom prst="rect">
                <a:avLst/>
              </a:prstGeom>
              <a:blipFill>
                <a:blip r:embed="rId4"/>
                <a:stretch>
                  <a:fillRect l="-1035" r="-1274" b="-4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57648" y="2324781"/>
            <a:ext cx="1356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latin typeface="+mn-lt"/>
              </a:rPr>
              <a:t>Giải</a:t>
            </a:r>
            <a:r>
              <a:rPr lang="en-US" sz="2400" b="1" u="sng" dirty="0">
                <a:latin typeface="+mn-lt"/>
              </a:rPr>
              <a:t>:</a:t>
            </a:r>
            <a:endParaRPr lang="vi-VN" sz="2400" b="1" u="sng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3417" y="2722237"/>
                <a:ext cx="9231184" cy="185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Ta </a:t>
                </a:r>
                <a:r>
                  <a:rPr lang="en-GB" sz="28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GB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 + 3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4 .  1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1+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còn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viết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800" dirty="0">
                    <a:latin typeface="+mn-lt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latin typeface="+mn-lt"/>
                  </a:rPr>
                  <a:t>.</a:t>
                </a:r>
              </a:p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hỗn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i="1" dirty="0"/>
                  <a:t> </a:t>
                </a:r>
                <a:r>
                  <a:rPr lang="en-US" sz="2800" b="1" dirty="0"/>
                  <a:t>“</a:t>
                </a:r>
                <a:r>
                  <a:rPr lang="en-US" sz="2800" b="1" dirty="0" err="1"/>
                  <a:t>một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ba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phần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tư</a:t>
                </a:r>
                <a:r>
                  <a:rPr lang="en-US" sz="2800" b="1" dirty="0"/>
                  <a:t>”.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417" y="2722237"/>
                <a:ext cx="9231184" cy="1858970"/>
              </a:xfrm>
              <a:prstGeom prst="rect">
                <a:avLst/>
              </a:prstGeom>
              <a:blipFill rotWithShape="0">
                <a:blip r:embed="rId5"/>
                <a:stretch>
                  <a:fillRect l="-1387" r="-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369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Rounded Rectangle 2"/>
          <p:cNvSpPr/>
          <p:nvPr/>
        </p:nvSpPr>
        <p:spPr>
          <a:xfrm>
            <a:off x="1333500" y="159123"/>
            <a:ext cx="6489700" cy="61258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Thế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nào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gọi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hỗn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số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bg2">
                    <a:lumMod val="50000"/>
                  </a:schemeClr>
                </a:solidFill>
              </a:rPr>
              <a:t>dương</a:t>
            </a:r>
            <a:r>
              <a:rPr lang="en-US" sz="2000" b="1" i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vi-VN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20833" y="1547004"/>
            <a:ext cx="8439586" cy="2350805"/>
            <a:chOff x="1025914" y="1420853"/>
            <a:chExt cx="14450239" cy="3038847"/>
          </a:xfrm>
        </p:grpSpPr>
        <p:grpSp>
          <p:nvGrpSpPr>
            <p:cNvPr id="5" name="Group 2"/>
            <p:cNvGrpSpPr/>
            <p:nvPr/>
          </p:nvGrpSpPr>
          <p:grpSpPr>
            <a:xfrm>
              <a:off x="1025914" y="1420853"/>
              <a:ext cx="14450239" cy="3038847"/>
              <a:chOff x="-206803" y="115570"/>
              <a:chExt cx="2371547" cy="1464836"/>
            </a:xfrm>
            <a:solidFill>
              <a:srgbClr val="CCFF99"/>
            </a:solidFill>
          </p:grpSpPr>
          <p:sp>
            <p:nvSpPr>
              <p:cNvPr id="7" name="Freeform 3"/>
              <p:cNvSpPr/>
              <p:nvPr/>
            </p:nvSpPr>
            <p:spPr>
              <a:xfrm>
                <a:off x="-206803" y="115570"/>
                <a:ext cx="2371547" cy="1464836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057148" y="1564860"/>
            <a:ext cx="7903271" cy="1962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lớn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1 (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tử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mẫu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)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liền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(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ví</a:t>
            </a:r>
            <a:r>
              <a:rPr lang="en-US" sz="2400" dirty="0"/>
              <a:t> </a:t>
            </a:r>
            <a:r>
              <a:rPr lang="en-US" sz="2400" dirty="0" err="1"/>
              <a:t>dụ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)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hỗn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49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47FB7AC7-514C-45BD-B143-94FF1F5FE9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4" t="15804" r="19711" b="60040"/>
          <a:stretch/>
        </p:blipFill>
        <p:spPr>
          <a:xfrm>
            <a:off x="263418" y="457200"/>
            <a:ext cx="4835769" cy="606670"/>
          </a:xfrm>
          <a:prstGeom prst="rect">
            <a:avLst/>
          </a:prstGeom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hought Bubble: Cloud 20">
                <a:extLst>
                  <a:ext uri="{FF2B5EF4-FFF2-40B4-BE49-F238E27FC236}">
                    <a16:creationId xmlns:a16="http://schemas.microsoft.com/office/drawing/2014/main" id="{75AE1822-F94A-4358-B05F-C9321EEDBADC}"/>
                  </a:ext>
                </a:extLst>
              </p:cNvPr>
              <p:cNvSpPr/>
              <p:nvPr/>
            </p:nvSpPr>
            <p:spPr>
              <a:xfrm>
                <a:off x="5732586" y="269250"/>
                <a:ext cx="3314700" cy="3212504"/>
              </a:xfrm>
              <a:prstGeom prst="cloudCallout">
                <a:avLst>
                  <a:gd name="adj1" fmla="val -78071"/>
                  <a:gd name="adj2" fmla="val -30188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1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5.4+1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1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5.4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1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1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=4+</m:t>
                      </m:r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1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hought Bubble: Cloud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5AE1822-F94A-4358-B05F-C9321EEDB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586" y="269250"/>
                <a:ext cx="3314700" cy="3212504"/>
              </a:xfrm>
              <a:prstGeom prst="cloudCallout">
                <a:avLst>
                  <a:gd name="adj1" fmla="val -78071"/>
                  <a:gd name="adj2" fmla="val -30188"/>
                </a:avLst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Table&#10;&#10;Description automatically generated with low confidence">
            <a:extLst>
              <a:ext uri="{FF2B5EF4-FFF2-40B4-BE49-F238E27FC236}">
                <a16:creationId xmlns:a16="http://schemas.microsoft.com/office/drawing/2014/main" id="{58DF39F1-4B57-445D-B832-DB277C486BC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8" t="7047" r="34424" b="53735"/>
          <a:stretch/>
        </p:blipFill>
        <p:spPr>
          <a:xfrm>
            <a:off x="0" y="1063870"/>
            <a:ext cx="3411416" cy="1125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id="{A0BAED1F-7392-4A7B-8575-CD3F3990719C}"/>
                  </a:ext>
                </a:extLst>
              </p:cNvPr>
              <p:cNvSpPr/>
              <p:nvPr/>
            </p:nvSpPr>
            <p:spPr>
              <a:xfrm>
                <a:off x="1419781" y="2039815"/>
                <a:ext cx="4510144" cy="3103685"/>
              </a:xfrm>
              <a:prstGeom prst="cloudCallout">
                <a:avLst>
                  <a:gd name="adj1" fmla="val -54099"/>
                  <a:gd name="adj2" fmla="val -35940"/>
                </a:avLst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1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2.5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1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10+3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1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1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hought Bubble: Cloud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0BAED1F-7392-4A7B-8575-CD3F399071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781" y="2039815"/>
                <a:ext cx="4510144" cy="3103685"/>
              </a:xfrm>
              <a:prstGeom prst="cloudCallout">
                <a:avLst>
                  <a:gd name="adj1" fmla="val -54099"/>
                  <a:gd name="adj2" fmla="val -35940"/>
                </a:avLst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CB48B4CE-5C7D-45FA-A082-8DA2703E287E}"/>
              </a:ext>
            </a:extLst>
          </p:cNvPr>
          <p:cNvSpPr/>
          <p:nvPr/>
        </p:nvSpPr>
        <p:spPr>
          <a:xfrm>
            <a:off x="0" y="0"/>
            <a:ext cx="9144000" cy="32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27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598DF1-CAE4-4521-A675-12CDF01B3D2A}"/>
              </a:ext>
            </a:extLst>
          </p:cNvPr>
          <p:cNvSpPr/>
          <p:nvPr/>
        </p:nvSpPr>
        <p:spPr>
          <a:xfrm>
            <a:off x="1495102" y="0"/>
            <a:ext cx="4510144" cy="3550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1350" b="1" kern="1200" dirty="0">
                <a:solidFill>
                  <a:prstClr val="black"/>
                </a:solidFill>
                <a:latin typeface="UTM Avo"/>
              </a:rPr>
              <a:t>II</a:t>
            </a:r>
            <a:r>
              <a:rPr lang="en-US" sz="1350" b="1" kern="1200">
                <a:solidFill>
                  <a:prstClr val="black"/>
                </a:solidFill>
                <a:latin typeface="UTM Avo"/>
              </a:rPr>
              <a:t>. HỖN </a:t>
            </a:r>
            <a:r>
              <a:rPr lang="en-US" sz="1350" b="1" kern="1200" dirty="0">
                <a:solidFill>
                  <a:prstClr val="black"/>
                </a:solidFill>
                <a:latin typeface="UTM Avo"/>
              </a:rPr>
              <a:t>SỐ DƯƠNG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5AE1822-F94A-4358-B05F-C9321EEDBADC}"/>
                  </a:ext>
                </a:extLst>
              </p:cNvPr>
              <p:cNvSpPr/>
              <p:nvPr/>
            </p:nvSpPr>
            <p:spPr>
              <a:xfrm>
                <a:off x="3111175" y="355002"/>
                <a:ext cx="1818572" cy="2357804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:r>
                  <a:rPr lang="en-US" sz="1800" kern="12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Avo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1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100" i="1" kern="120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3.4+2</m:t>
                        </m:r>
                      </m:num>
                      <m:den>
                        <m:r>
                          <a:rPr lang="en-US" sz="21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=4+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=4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</p:txBody>
          </p:sp>
        </mc:Choice>
        <mc:Fallback xmlns=""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75AE1822-F94A-4358-B05F-C9321EEDBA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1175" y="355002"/>
                <a:ext cx="1818572" cy="235780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E22E226-9D55-46C9-BD3A-2487FC1D5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46" r="34326" b="9251"/>
          <a:stretch/>
        </p:blipFill>
        <p:spPr>
          <a:xfrm>
            <a:off x="39925" y="265293"/>
            <a:ext cx="2910353" cy="28489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687FFF0-A663-4FCE-8EE4-3FB4F034A20C}"/>
                  </a:ext>
                </a:extLst>
              </p:cNvPr>
              <p:cNvSpPr/>
              <p:nvPr/>
            </p:nvSpPr>
            <p:spPr>
              <a:xfrm>
                <a:off x="5778208" y="355002"/>
                <a:ext cx="1924503" cy="2357804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3.7+1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=3+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=3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</p:txBody>
          </p:sp>
        </mc:Choice>
        <mc:Fallback xmlns=""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A687FFF0-A663-4FCE-8EE4-3FB4F034A2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8208" y="355002"/>
                <a:ext cx="1924503" cy="235780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AF801B2-B821-4943-B0C6-40D10C01A28C}"/>
                  </a:ext>
                </a:extLst>
              </p:cNvPr>
              <p:cNvSpPr/>
              <p:nvPr/>
            </p:nvSpPr>
            <p:spPr>
              <a:xfrm>
                <a:off x="3060536" y="2780104"/>
                <a:ext cx="1919850" cy="2357804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) 2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=2+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2.4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:r>
                  <a:rPr lang="en-US" sz="1800" kern="12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Avo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8+3</m:t>
                        </m:r>
                      </m:num>
                      <m:den>
                        <m:r>
                          <a:rPr lang="en-US" sz="24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</p:txBody>
          </p:sp>
        </mc:Choice>
        <mc:Fallback xmlns=""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AAF801B2-B821-4943-B0C6-40D10C01A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536" y="2780104"/>
                <a:ext cx="1919850" cy="235780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96B2E2F-1136-42AD-AF57-7139167F9BD0}"/>
                  </a:ext>
                </a:extLst>
              </p:cNvPr>
              <p:cNvSpPr/>
              <p:nvPr/>
            </p:nvSpPr>
            <p:spPr>
              <a:xfrm>
                <a:off x="5828847" y="2780104"/>
                <a:ext cx="1772104" cy="2267196"/>
              </a:xfrm>
              <a:prstGeom prst="round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=5+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5.6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:r>
                  <a:rPr lang="en-US" sz="1800" kern="120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UTM Avo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1200">
                        <a:ln w="0"/>
                        <a:solidFill>
                          <a:prstClr val="black"/>
                        </a:solidFill>
                        <a:effectLst>
                          <a:outerShdw blurRad="38100" dist="1905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30+1</m:t>
                        </m:r>
                      </m:num>
                      <m:den>
                        <m:r>
                          <a:rPr lang="en-US" sz="2400" i="1" kern="1200">
                            <a:ln w="0"/>
                            <a:solidFill>
                              <a:prstClr val="black"/>
                            </a:solidFill>
                            <a:effectLst>
                              <a:outerShdw blurRad="38100" dist="1905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24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  <a:p>
                <a:pPr algn="ctr" defTabSz="685800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kern="120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1800" i="1" kern="1200">
                              <a:ln w="0"/>
                              <a:solidFill>
                                <a:prstClr val="black"/>
                              </a:solidFill>
                              <a:effectLst>
                                <a:outerShdw blurRad="38100" dist="1905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800" kern="12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UTM Avo"/>
                </a:endParaRPr>
              </a:p>
            </p:txBody>
          </p:sp>
        </mc:Choice>
        <mc:Fallback xmlns=""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96B2E2F-1136-42AD-AF57-7139167F9B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8847" y="2780104"/>
                <a:ext cx="1772104" cy="2267196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522776FD-588D-44A2-B6BE-606518421794}"/>
              </a:ext>
            </a:extLst>
          </p:cNvPr>
          <p:cNvSpPr/>
          <p:nvPr/>
        </p:nvSpPr>
        <p:spPr>
          <a:xfrm>
            <a:off x="0" y="0"/>
            <a:ext cx="9144000" cy="324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20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47196" y="1809750"/>
            <a:ext cx="9002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LUYỆN TẬP</a:t>
            </a:r>
            <a:endParaRPr lang="vi-VN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14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9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" y="243439"/>
            <a:ext cx="725805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70C0"/>
                </a:solidFill>
                <a:latin typeface="+mn-lt"/>
              </a:rPr>
              <a:t>Bài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 4 (</a:t>
            </a:r>
            <a:r>
              <a:rPr lang="en-US" sz="2400" b="1" dirty="0" err="1">
                <a:solidFill>
                  <a:srgbClr val="0070C0"/>
                </a:solidFill>
                <a:latin typeface="+mn-lt"/>
              </a:rPr>
              <a:t>SGK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+mn-lt"/>
              </a:rPr>
              <a:t>trang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 33).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latin typeface="+mn-lt"/>
              </a:rPr>
              <a:t>a. </a:t>
            </a:r>
            <a:r>
              <a:rPr lang="en-US" sz="2400" dirty="0" err="1">
                <a:latin typeface="+mn-lt"/>
              </a:rPr>
              <a:t>Viết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thời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dưới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dạng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hỗn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giờ</a:t>
            </a:r>
            <a:r>
              <a:rPr lang="en-US" sz="2400" dirty="0">
                <a:latin typeface="+mn-lt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" y="163815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2 </a:t>
            </a:r>
            <a:r>
              <a:rPr lang="en-US" sz="2400" dirty="0" err="1">
                <a:latin typeface="+mn-lt"/>
              </a:rPr>
              <a:t>giờ</a:t>
            </a:r>
            <a:r>
              <a:rPr lang="en-US" sz="2400" dirty="0">
                <a:latin typeface="+mn-lt"/>
              </a:rPr>
              <a:t> 15 </a:t>
            </a:r>
            <a:r>
              <a:rPr lang="en-US" sz="2400" dirty="0" err="1">
                <a:latin typeface="+mn-lt"/>
              </a:rPr>
              <a:t>phút</a:t>
            </a:r>
            <a:r>
              <a:rPr lang="en-US" sz="2400" dirty="0">
                <a:latin typeface="+mn-lt"/>
              </a:rPr>
              <a:t>;</a:t>
            </a:r>
            <a:endParaRPr lang="vi-VN" sz="24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1641986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10 </a:t>
            </a:r>
            <a:r>
              <a:rPr lang="en-US" sz="2400" dirty="0" err="1">
                <a:latin typeface="+mn-lt"/>
              </a:rPr>
              <a:t>giờ</a:t>
            </a:r>
            <a:r>
              <a:rPr lang="en-US" sz="2400" dirty="0">
                <a:latin typeface="+mn-lt"/>
              </a:rPr>
              <a:t> 20 </a:t>
            </a:r>
            <a:r>
              <a:rPr lang="en-US" sz="2400" dirty="0" err="1">
                <a:latin typeface="+mn-lt"/>
              </a:rPr>
              <a:t>phút</a:t>
            </a:r>
            <a:r>
              <a:rPr lang="en-US" sz="2400" dirty="0">
                <a:latin typeface="+mn-lt"/>
              </a:rPr>
              <a:t>;</a:t>
            </a:r>
            <a:endParaRPr lang="vi-VN" sz="24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0" y="2289629"/>
            <a:ext cx="725805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latin typeface="+mn-lt"/>
              </a:rPr>
              <a:t>b. </a:t>
            </a:r>
            <a:r>
              <a:rPr lang="en-US" sz="2400" dirty="0" err="1">
                <a:latin typeface="+mn-lt"/>
              </a:rPr>
              <a:t>Viết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các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diện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tích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sau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dưới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dạng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hỗn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số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với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đơn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vị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là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héc</a:t>
            </a:r>
            <a:r>
              <a:rPr lang="en-US" sz="2400" dirty="0">
                <a:latin typeface="+mn-lt"/>
              </a:rPr>
              <a:t> –ta (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1 ha =  100a):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0100" y="346200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 ha 7 a;</a:t>
            </a:r>
            <a:endParaRPr lang="vi-VN" sz="24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95850" y="3502198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3 ha 50 a.</a:t>
            </a:r>
            <a:endParaRPr lang="vi-VN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1209</Words>
  <Application>Microsoft Office PowerPoint</Application>
  <PresentationFormat>On-screen Show (16:9)</PresentationFormat>
  <Paragraphs>169</Paragraphs>
  <Slides>22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UTM Avo</vt:lpstr>
      <vt:lpstr>Cambria Math</vt:lpstr>
      <vt:lpstr>Neuton</vt:lpstr>
      <vt:lpstr>Yellowtail</vt:lpstr>
      <vt:lpstr>Ceres template</vt:lpstr>
      <vt:lpstr>Office Theme</vt:lpstr>
      <vt:lpstr>1_Ceres template</vt:lpstr>
      <vt:lpstr>CHÀO MỪNG CÁC EM ĐẾN VỚI TIẾT HỌC!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2.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LaptopAZ.vn</dc:creator>
  <cp:lastModifiedBy>hanh nguyen</cp:lastModifiedBy>
  <cp:revision>62</cp:revision>
  <dcterms:modified xsi:type="dcterms:W3CDTF">2023-03-10T08:22:56Z</dcterms:modified>
</cp:coreProperties>
</file>