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3" r:id="rId10"/>
    <p:sldId id="352" r:id="rId11"/>
    <p:sldId id="326" r:id="rId12"/>
    <p:sldId id="324" r:id="rId13"/>
    <p:sldId id="325" r:id="rId14"/>
    <p:sldId id="353" r:id="rId15"/>
    <p:sldId id="327" r:id="rId16"/>
    <p:sldId id="286" r:id="rId17"/>
    <p:sldId id="350" r:id="rId18"/>
    <p:sldId id="276" r:id="rId19"/>
    <p:sldId id="351" r:id="rId20"/>
    <p:sldId id="349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Playfair Display ExtraBold" panose="020B0604020202020204" charset="0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721"/>
  </p:normalViewPr>
  <p:slideViewPr>
    <p:cSldViewPr snapToGrid="0">
      <p:cViewPr varScale="1">
        <p:scale>
          <a:sx n="106" d="100"/>
          <a:sy n="106" d="100"/>
        </p:scale>
        <p:origin x="78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99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01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07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16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5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918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9" r:id="rId6"/>
    <p:sldLayoutId id="2147483661" r:id="rId7"/>
    <p:sldLayoutId id="2147483668" r:id="rId8"/>
    <p:sldLayoutId id="2147483675" r:id="rId9"/>
    <p:sldLayoutId id="2147483677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5CC6022-4571-4D2C-9CFD-026B3C841D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288" y="413063"/>
            <a:ext cx="2997636" cy="55595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6FE2670-385D-4C50-A95A-3947D138E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864191"/>
              </p:ext>
            </p:extLst>
          </p:nvPr>
        </p:nvGraphicFramePr>
        <p:xfrm>
          <a:off x="248842" y="1550194"/>
          <a:ext cx="1399187" cy="72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842" y="1550194"/>
                        <a:ext cx="1399187" cy="72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899805D-DDF7-41D0-A2F7-51D79003B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791" y="2345532"/>
          <a:ext cx="1475563" cy="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791" y="2345532"/>
                        <a:ext cx="1475563" cy="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4EB7DB-B1C7-4E8A-A9BB-7A0485288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35957"/>
              </p:ext>
            </p:extLst>
          </p:nvPr>
        </p:nvGraphicFramePr>
        <p:xfrm>
          <a:off x="1659881" y="1539091"/>
          <a:ext cx="28130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7" imgW="1612800" imgH="419040" progId="Equation.DSMT4">
                  <p:embed/>
                </p:oleObj>
              </mc:Choice>
              <mc:Fallback>
                <p:oleObj name="Equation" r:id="rId7" imgW="1612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9881" y="1539091"/>
                        <a:ext cx="28130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BF0B0E-38C4-4032-A9E2-CDA665133D1A}"/>
              </a:ext>
            </a:extLst>
          </p:cNvPr>
          <p:cNvSpPr txBox="1"/>
          <p:nvPr/>
        </p:nvSpPr>
        <p:spPr>
          <a:xfrm>
            <a:off x="5869229" y="837988"/>
            <a:ext cx="23337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</a:rPr>
              <a:t>BCNN(6,8)=24</a:t>
            </a:r>
            <a:endParaRPr lang="vi-VN" sz="225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B898D-2921-4132-A3DA-C9429BD6D077}"/>
              </a:ext>
            </a:extLst>
          </p:cNvPr>
          <p:cNvSpPr txBox="1"/>
          <p:nvPr/>
        </p:nvSpPr>
        <p:spPr>
          <a:xfrm>
            <a:off x="6290308" y="1460452"/>
            <a:ext cx="115336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</a:rPr>
              <a:t>24:6=4</a:t>
            </a:r>
            <a:endParaRPr lang="vi-VN" sz="225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D7BF9-B72E-46F4-A42C-F1865F837293}"/>
              </a:ext>
            </a:extLst>
          </p:cNvPr>
          <p:cNvSpPr txBox="1"/>
          <p:nvPr/>
        </p:nvSpPr>
        <p:spPr>
          <a:xfrm>
            <a:off x="6290308" y="1928918"/>
            <a:ext cx="12930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</a:rPr>
              <a:t>24:8=3</a:t>
            </a:r>
            <a:endParaRPr lang="vi-VN" sz="225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51054EF-01B0-4C55-B94E-54DCC7229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8029" y="2325291"/>
          <a:ext cx="840352" cy="74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9" imgW="469800" imgH="419040" progId="Equation.DSMT4">
                  <p:embed/>
                </p:oleObj>
              </mc:Choice>
              <mc:Fallback>
                <p:oleObj name="Equation" r:id="rId9" imgW="469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8029" y="2325291"/>
                        <a:ext cx="840352" cy="74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7984B4E-1CEB-4FF3-BF59-19BF7B32C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6230" y="2312673"/>
          <a:ext cx="840352" cy="77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11" imgW="457200" imgH="419040" progId="Equation.DSMT4">
                  <p:embed/>
                </p:oleObj>
              </mc:Choice>
              <mc:Fallback>
                <p:oleObj name="Equation" r:id="rId11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6230" y="2312673"/>
                        <a:ext cx="840352" cy="77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DF9E05-B124-48E8-8BF0-48A6BE4279A7}"/>
              </a:ext>
            </a:extLst>
          </p:cNvPr>
          <p:cNvSpPr txBox="1"/>
          <p:nvPr/>
        </p:nvSpPr>
        <p:spPr>
          <a:xfrm>
            <a:off x="2405443" y="2485594"/>
            <a:ext cx="3071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+</a:t>
            </a:r>
            <a:endParaRPr lang="vi-VN" sz="225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C7560C2-DA4E-409D-A112-E2710C178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6581" y="2370415"/>
          <a:ext cx="1293019" cy="66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13" imgW="761760" imgH="393480" progId="Equation.DSMT4">
                  <p:embed/>
                </p:oleObj>
              </mc:Choice>
              <mc:Fallback>
                <p:oleObj name="Equation" r:id="rId13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86581" y="2370415"/>
                        <a:ext cx="1293019" cy="668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B3AB459-DC59-4173-976E-D8A1B285B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5487" y="2370415"/>
          <a:ext cx="1459279" cy="63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15" imgW="965160" imgH="419040" progId="Equation.DSMT4">
                  <p:embed/>
                </p:oleObj>
              </mc:Choice>
              <mc:Fallback>
                <p:oleObj name="Equation" r:id="rId15" imgW="965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5487" y="2370415"/>
                        <a:ext cx="1459279" cy="63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D47B542-99AB-42B4-BB04-6F2024BF46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4766" y="2372550"/>
          <a:ext cx="717310" cy="65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94766" y="2372550"/>
                        <a:ext cx="717310" cy="65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6FE2670-385D-4C50-A95A-3947D138E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8054"/>
              </p:ext>
            </p:extLst>
          </p:nvPr>
        </p:nvGraphicFramePr>
        <p:xfrm>
          <a:off x="2544763" y="365125"/>
          <a:ext cx="1141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19" imgW="622080" imgH="393480" progId="Equation.DSMT4">
                  <p:embed/>
                </p:oleObj>
              </mc:Choice>
              <mc:Fallback>
                <p:oleObj name="Equation" r:id="rId19" imgW="622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44763" y="365125"/>
                        <a:ext cx="1141412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899805D-DDF7-41D0-A2F7-51D79003B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40774"/>
              </p:ext>
            </p:extLst>
          </p:nvPr>
        </p:nvGraphicFramePr>
        <p:xfrm>
          <a:off x="4060825" y="392113"/>
          <a:ext cx="12287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21" imgW="698400" imgH="393480" progId="Equation.DSMT4">
                  <p:embed/>
                </p:oleObj>
              </mc:Choice>
              <mc:Fallback>
                <p:oleObj name="Equation" r:id="rId21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60825" y="392113"/>
                        <a:ext cx="12287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71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C268C-4C55-47D8-AE8E-1466C9BA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58" y="1339374"/>
            <a:ext cx="958494" cy="42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46FE4-4D67-4572-BE35-31EC2C72453B}"/>
              </a:ext>
            </a:extLst>
          </p:cNvPr>
          <p:cNvSpPr txBox="1"/>
          <p:nvPr/>
        </p:nvSpPr>
        <p:spPr>
          <a:xfrm>
            <a:off x="274129" y="1762125"/>
            <a:ext cx="42978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Ví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dụ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2: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lý</a:t>
            </a:r>
            <a:endParaRPr lang="vi-VN" sz="225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9902E1-FA0E-4288-AFD1-882C4B195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02281"/>
              </p:ext>
            </p:extLst>
          </p:nvPr>
        </p:nvGraphicFramePr>
        <p:xfrm>
          <a:off x="662143" y="2450986"/>
          <a:ext cx="2383093" cy="73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143" y="2450986"/>
                        <a:ext cx="2383093" cy="731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56276A-CCA0-419C-B932-E7031F5F5280}"/>
              </a:ext>
            </a:extLst>
          </p:cNvPr>
          <p:cNvSpPr txBox="1"/>
          <p:nvPr/>
        </p:nvSpPr>
        <p:spPr>
          <a:xfrm>
            <a:off x="662143" y="3390900"/>
            <a:ext cx="59101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chemeClr val="accent2"/>
                </a:solidFill>
              </a:rPr>
              <a:t>Thực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hiện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phép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tính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nào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nhanh</a:t>
            </a:r>
            <a:r>
              <a:rPr lang="en-US" sz="2250" b="1" dirty="0">
                <a:solidFill>
                  <a:schemeClr val="accent2"/>
                </a:solidFill>
              </a:rPr>
              <a:t> </a:t>
            </a:r>
            <a:r>
              <a:rPr lang="en-US" sz="2250" b="1" dirty="0" err="1">
                <a:solidFill>
                  <a:schemeClr val="accent2"/>
                </a:solidFill>
              </a:rPr>
              <a:t>nhất</a:t>
            </a:r>
            <a:r>
              <a:rPr lang="en-US" sz="2250" b="1" dirty="0">
                <a:solidFill>
                  <a:schemeClr val="accent2"/>
                </a:solidFill>
              </a:rPr>
              <a:t>?</a:t>
            </a:r>
            <a:endParaRPr lang="vi-VN" sz="225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D2E00-5129-4927-BEBA-826294A55928}"/>
              </a:ext>
            </a:extLst>
          </p:cNvPr>
          <p:cNvSpPr txBox="1"/>
          <p:nvPr/>
        </p:nvSpPr>
        <p:spPr>
          <a:xfrm>
            <a:off x="5736568" y="1846710"/>
            <a:ext cx="3152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endParaRPr lang="vi-VN" sz="225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09D7F-2989-4224-89B5-CDF525C025D6}"/>
              </a:ext>
            </a:extLst>
          </p:cNvPr>
          <p:cNvSpPr txBox="1"/>
          <p:nvPr/>
        </p:nvSpPr>
        <p:spPr>
          <a:xfrm>
            <a:off x="591758" y="3390900"/>
            <a:ext cx="834850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Vậy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ta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sẽ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giao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hoán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gần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endParaRPr lang="vi-VN" sz="225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6EA880E-571D-4655-9D4D-FD050E438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2513" y="2405249"/>
          <a:ext cx="2638975" cy="75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1384200" imgH="393480" progId="Equation.DSMT4">
                  <p:embed/>
                </p:oleObj>
              </mc:Choice>
              <mc:Fallback>
                <p:oleObj name="Equation" r:id="rId5" imgW="138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2513" y="2405249"/>
                        <a:ext cx="2638975" cy="75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7809FB2-4677-4FB4-9ADC-5C44A12A06D1}"/>
              </a:ext>
            </a:extLst>
          </p:cNvPr>
          <p:cNvSpPr txBox="1"/>
          <p:nvPr/>
        </p:nvSpPr>
        <p:spPr>
          <a:xfrm>
            <a:off x="591758" y="3421468"/>
            <a:ext cx="8348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Dùng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chất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50" b="1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sz="225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vi-VN" sz="225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7A67DF-E734-4867-AE0B-162F05478A4F}"/>
              </a:ext>
            </a:extLst>
          </p:cNvPr>
          <p:cNvSpPr txBox="1"/>
          <p:nvPr/>
        </p:nvSpPr>
        <p:spPr>
          <a:xfrm>
            <a:off x="2942555" y="2435458"/>
            <a:ext cx="33664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/>
              <a:t>(        )  (        )</a:t>
            </a:r>
            <a:endParaRPr lang="vi-VN" sz="375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BB14AEA-69F8-4476-948A-350C12FB6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343211"/>
              </p:ext>
            </p:extLst>
          </p:nvPr>
        </p:nvGraphicFramePr>
        <p:xfrm>
          <a:off x="2797575" y="3182430"/>
          <a:ext cx="365640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1828800" imgH="419040" progId="Equation.DSMT4">
                  <p:embed/>
                </p:oleObj>
              </mc:Choice>
              <mc:Fallback>
                <p:oleObj name="Equation" r:id="rId7" imgW="1828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7575" y="3182430"/>
                        <a:ext cx="365640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A3D9154-E0EE-40A3-AF52-37963727C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33874"/>
              </p:ext>
            </p:extLst>
          </p:nvPr>
        </p:nvGraphicFramePr>
        <p:xfrm>
          <a:off x="2913460" y="3940969"/>
          <a:ext cx="1795463" cy="80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3460" y="3940969"/>
                        <a:ext cx="1795463" cy="80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0181CE-7875-466A-B904-5216946A9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95417"/>
              </p:ext>
            </p:extLst>
          </p:nvPr>
        </p:nvGraphicFramePr>
        <p:xfrm>
          <a:off x="4826562" y="4079823"/>
          <a:ext cx="1319104" cy="53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1" imgW="622080" imgH="253800" progId="Equation.DSMT4">
                  <p:embed/>
                </p:oleObj>
              </mc:Choice>
              <mc:Fallback>
                <p:oleObj name="Equation" r:id="rId11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6562" y="4079823"/>
                        <a:ext cx="1319104" cy="53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65BC117-3AF2-41E4-B9A2-7588D1681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13474"/>
              </p:ext>
            </p:extLst>
          </p:nvPr>
        </p:nvGraphicFramePr>
        <p:xfrm>
          <a:off x="6184444" y="4099340"/>
          <a:ext cx="55585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84444" y="4099340"/>
                        <a:ext cx="55585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79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12" grpId="0" build="allAtOnce"/>
      <p:bldP spid="1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157655" y="166880"/>
            <a:ext cx="4537635" cy="46354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157655" y="192009"/>
            <a:ext cx="3835845" cy="4572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02477" y="173220"/>
            <a:ext cx="4510619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Luyện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tập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phép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cộng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hai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phân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#9Slide03 SFU Helvetica Black" panose="00000900000000000000" pitchFamily="2" charset="0"/>
              </a:rPr>
              <a:t>số</a:t>
            </a:r>
            <a:r>
              <a:rPr lang="en-US" sz="1800" b="1" dirty="0">
                <a:solidFill>
                  <a:srgbClr val="C00000"/>
                </a:solidFill>
                <a:latin typeface="#9Slide03 SFU Helvetica Black" panose="000009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483263" y="2991228"/>
                <a:ext cx="2362679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16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1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3" y="2991228"/>
                <a:ext cx="2362679" cy="630301"/>
              </a:xfrm>
              <a:prstGeom prst="rect">
                <a:avLst/>
              </a:prstGeom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265436" y="710725"/>
            <a:ext cx="1976775" cy="327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643911" y="1334570"/>
                <a:ext cx="4530763" cy="1315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30000"/>
                  </a:lnSpc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11" y="1334570"/>
                <a:ext cx="4530763" cy="1315488"/>
              </a:xfrm>
              <a:prstGeom prst="rect">
                <a:avLst/>
              </a:prstGeom>
              <a:blipFill rotWithShape="0">
                <a:blip r:embed="rId4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4779897" y="1589535"/>
            <a:ext cx="3655002" cy="300082"/>
            <a:chOff x="6373196" y="2119377"/>
            <a:chExt cx="4873336" cy="40010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400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35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Quy đồng mẫu số </a:t>
              </a:r>
              <a:endParaRPr lang="en-US" sz="1050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4779897" y="2288163"/>
            <a:ext cx="3655002" cy="300082"/>
            <a:chOff x="6373196" y="2119377"/>
            <a:chExt cx="4873336" cy="400108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400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35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hai phân số cùng mẫu</a:t>
              </a:r>
              <a:endParaRPr lang="en-US" sz="1050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1664602" y="3070323"/>
                <a:ext cx="2197677" cy="58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602" y="3070323"/>
                <a:ext cx="2197677" cy="585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3695424" y="3053592"/>
                <a:ext cx="1479250" cy="574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165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24" y="3053592"/>
                <a:ext cx="1479250" cy="574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1848715" y="3801114"/>
                <a:ext cx="1829449" cy="58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d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15" y="3801114"/>
                <a:ext cx="1829449" cy="585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3583149" y="3791054"/>
                <a:ext cx="8519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165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49" y="3791054"/>
                <a:ext cx="851900" cy="569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7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/>
      <p:bldP spid="23" grpId="0"/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477" y="906607"/>
            <a:ext cx="401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1 (</a:t>
            </a:r>
            <a:r>
              <a:rPr lang="en-US" sz="2000" b="1" dirty="0" err="1">
                <a:solidFill>
                  <a:srgbClr val="0070C0"/>
                </a:solidFill>
              </a:rPr>
              <a:t>SGK</a:t>
            </a:r>
            <a:r>
              <a:rPr lang="en-US" sz="2000" b="1" dirty="0">
                <a:solidFill>
                  <a:srgbClr val="0070C0"/>
                </a:solidFill>
              </a:rPr>
              <a:t>/38).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38325" y="14416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25" y="14416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497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600525" y="14054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25" y="14054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860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769050" y="14416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50" y="14416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2778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75175" y="19756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292300" y="2218877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00" y="2218877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55201" y="2375732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343276" y="230767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76" y="230767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340425" y="2375732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394252" y="2329508"/>
                <a:ext cx="2324100" cy="218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252" y="2329508"/>
                <a:ext cx="2324100" cy="2184765"/>
              </a:xfrm>
              <a:prstGeom prst="rect">
                <a:avLst/>
              </a:prstGeom>
              <a:blipFill>
                <a:blip r:embed="rId7"/>
                <a:stretch>
                  <a:fillRect l="-2887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2500601" y="76108"/>
            <a:ext cx="41428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865474" y="243063"/>
            <a:ext cx="7814599" cy="3019192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/35),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(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/38),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(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/37).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III (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19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9960" y="1970965"/>
                <a:ext cx="1271321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960" y="1970965"/>
                <a:ext cx="1271321" cy="534121"/>
              </a:xfrm>
              <a:prstGeom prst="rect">
                <a:avLst/>
              </a:prstGeom>
              <a:blipFill rotWithShape="0">
                <a:blip r:embed="rId2"/>
                <a:stretch>
                  <a:fillRect l="-4327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0380" y="2016610"/>
                <a:ext cx="1271321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80" y="2016610"/>
                <a:ext cx="1271321" cy="534121"/>
              </a:xfrm>
              <a:prstGeom prst="rect">
                <a:avLst/>
              </a:prstGeom>
              <a:blipFill rotWithShape="0">
                <a:blip r:embed="rId3"/>
                <a:stretch>
                  <a:fillRect l="-382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0951" y="2016610"/>
                <a:ext cx="1271321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951" y="2016610"/>
                <a:ext cx="1271321" cy="534121"/>
              </a:xfrm>
              <a:prstGeom prst="rect">
                <a:avLst/>
              </a:prstGeom>
              <a:blipFill rotWithShape="0">
                <a:blip r:embed="rId4"/>
                <a:stretch>
                  <a:fillRect l="-382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12272" y="1970965"/>
                <a:ext cx="1271321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272" y="1970965"/>
                <a:ext cx="1271321" cy="534121"/>
              </a:xfrm>
              <a:prstGeom prst="rect">
                <a:avLst/>
              </a:prstGeom>
              <a:blipFill rotWithShape="0">
                <a:blip r:embed="rId5"/>
                <a:stretch>
                  <a:fillRect l="-4327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68712" y="1966339"/>
                <a:ext cx="1540162" cy="484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latin typeface="+mn-lt"/>
                  </a:rPr>
                  <a:t>(-3)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12" y="1966339"/>
                <a:ext cx="1540162" cy="484300"/>
              </a:xfrm>
              <a:prstGeom prst="rect">
                <a:avLst/>
              </a:prstGeom>
              <a:blipFill rotWithShape="0">
                <a:blip r:embed="rId6"/>
                <a:stretch>
                  <a:fillRect l="-316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3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4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5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6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7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8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101.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 1)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698432" y="1115504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577169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100448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56211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057042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3611736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0625" y="4037360"/>
            <a:ext cx="483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III. </a:t>
            </a:r>
            <a:r>
              <a:rPr lang="en-US" sz="2400" b="1" dirty="0" err="1">
                <a:solidFill>
                  <a:srgbClr val="7030A0"/>
                </a:solidFill>
              </a:rPr>
              <a:t>QUY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TẮC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DẤU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NGOẶC</a:t>
            </a:r>
            <a:endParaRPr lang="vi-VN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" sz="3600" dirty="0"/>
              <a:t>I. PHÉP CỘNG PHÂN SỐ </a:t>
            </a:r>
            <a:endParaRPr sz="36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20491"/>
              </a:xfrm>
              <a:prstGeom prst="rect">
                <a:avLst/>
              </a:prstGeom>
              <a:blipFill rotWithShape="0">
                <a:blip r:embed="rId6"/>
                <a:stretch>
                  <a:fillRect l="-275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00671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471350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471350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0165" y="1052479"/>
                <a:ext cx="7023670" cy="182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0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65" y="1052479"/>
                <a:ext cx="7023670" cy="1829412"/>
              </a:xfrm>
              <a:prstGeom prst="rect">
                <a:avLst/>
              </a:prstGeom>
              <a:blipFill>
                <a:blip r:embed="rId5"/>
                <a:stretch>
                  <a:fillRect l="-9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01D094-5041-41E2-869F-AE770C39811C}"/>
                  </a:ext>
                </a:extLst>
              </p:cNvPr>
              <p:cNvSpPr/>
              <p:nvPr/>
            </p:nvSpPr>
            <p:spPr>
              <a:xfrm>
                <a:off x="989139" y="2848535"/>
                <a:ext cx="7013276" cy="1850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01D094-5041-41E2-869F-AE770C398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39" y="2848535"/>
                <a:ext cx="7013276" cy="1850443"/>
              </a:xfrm>
              <a:prstGeom prst="rect">
                <a:avLst/>
              </a:prstGeom>
              <a:blipFill>
                <a:blip r:embed="rId6"/>
                <a:stretch>
                  <a:fillRect l="-1303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976</Words>
  <Application>Microsoft Office PowerPoint</Application>
  <PresentationFormat>On-screen Show (16:9)</PresentationFormat>
  <Paragraphs>133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Cambria Math</vt:lpstr>
      <vt:lpstr>Playfair Display ExtraBold</vt:lpstr>
      <vt:lpstr>Times New Roman</vt:lpstr>
      <vt:lpstr>#9Slide03 SFU Helvetica Black</vt:lpstr>
      <vt:lpstr>Lato</vt:lpstr>
      <vt:lpstr>#9Slide03 Talling</vt:lpstr>
      <vt:lpstr>#9Slide03 Comfortaa Light</vt:lpstr>
      <vt:lpstr>Tropical Style Book Slideshow for Marketing by Slidesgo</vt:lpstr>
      <vt:lpstr>Equation</vt:lpstr>
      <vt:lpstr>CHÀO MỪNG CÁC EM ĐẾN VỚI TIẾT HỌC!</vt:lpstr>
      <vt:lpstr>KHỞI ĐỘNG</vt:lpstr>
      <vt:lpstr>PowerPoint Presentation</vt:lpstr>
      <vt:lpstr>NỘI DUNG</vt:lpstr>
      <vt:lpstr>I. PHÉP CỘNG PHÂN SỐ </vt:lpstr>
      <vt:lpstr>1. Quy tắc cộng hai phân số</vt:lpstr>
      <vt:lpstr>PowerPoint Presentation</vt:lpstr>
      <vt:lpstr>PowerPoint Presentation</vt:lpstr>
      <vt:lpstr>PowerPoint Presentation</vt:lpstr>
      <vt:lpstr>VÍ DỤ 1: Tính</vt:lpstr>
      <vt:lpstr>Luyện tập 1. </vt:lpstr>
      <vt:lpstr>2. Tính chất của phép cộng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hanh nguyen</cp:lastModifiedBy>
  <cp:revision>101</cp:revision>
  <dcterms:modified xsi:type="dcterms:W3CDTF">2023-03-11T15:39:22Z</dcterms:modified>
</cp:coreProperties>
</file>