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04" r:id="rId3"/>
    <p:sldId id="274" r:id="rId4"/>
    <p:sldId id="257" r:id="rId5"/>
    <p:sldId id="321" r:id="rId6"/>
    <p:sldId id="394" r:id="rId7"/>
    <p:sldId id="314" r:id="rId8"/>
    <p:sldId id="353" r:id="rId9"/>
    <p:sldId id="355" r:id="rId10"/>
    <p:sldId id="387" r:id="rId11"/>
    <p:sldId id="370" r:id="rId12"/>
    <p:sldId id="369" r:id="rId13"/>
    <p:sldId id="388" r:id="rId14"/>
    <p:sldId id="356" r:id="rId15"/>
    <p:sldId id="368" r:id="rId16"/>
    <p:sldId id="389" r:id="rId17"/>
    <p:sldId id="357" r:id="rId18"/>
    <p:sldId id="358" r:id="rId19"/>
    <p:sldId id="390" r:id="rId20"/>
    <p:sldId id="391" r:id="rId21"/>
    <p:sldId id="392" r:id="rId22"/>
    <p:sldId id="393" r:id="rId23"/>
    <p:sldId id="261" r:id="rId24"/>
    <p:sldId id="265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Londrina Soli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304"/>
            <p14:sldId id="274"/>
            <p14:sldId id="257"/>
            <p14:sldId id="321"/>
            <p14:sldId id="394"/>
            <p14:sldId id="314"/>
            <p14:sldId id="353"/>
            <p14:sldId id="355"/>
            <p14:sldId id="387"/>
            <p14:sldId id="370"/>
            <p14:sldId id="369"/>
            <p14:sldId id="388"/>
            <p14:sldId id="356"/>
            <p14:sldId id="368"/>
            <p14:sldId id="389"/>
            <p14:sldId id="357"/>
            <p14:sldId id="358"/>
            <p14:sldId id="390"/>
            <p14:sldId id="391"/>
            <p14:sldId id="392"/>
            <p14:sldId id="393"/>
            <p14:sldId id="261"/>
            <p14:sldId id="265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02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28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4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8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2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3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8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8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5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66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85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6.png"/><Relationship Id="rId4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6.png"/><Relationship Id="rId4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1.pn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8.png"/><Relationship Id="rId4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59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31" Type="http://schemas.openxmlformats.org/officeDocument/2006/relationships/image" Target="../media/image98.pn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31" Type="http://schemas.openxmlformats.org/officeDocument/2006/relationships/image" Target="../media/image99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21" Type="http://schemas.openxmlformats.org/officeDocument/2006/relationships/image" Target="../media/image10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17" Type="http://schemas.openxmlformats.org/officeDocument/2006/relationships/image" Target="../media/image17.emf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svg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1.emf"/><Relationship Id="rId10" Type="http://schemas.openxmlformats.org/officeDocument/2006/relationships/image" Target="../media/image5.wmf"/><Relationship Id="rId19" Type="http://schemas.openxmlformats.org/officeDocument/2006/relationships/image" Target="../media/image9.wmf"/><Relationship Id="rId4" Type="http://schemas.openxmlformats.org/officeDocument/2006/relationships/image" Target="../media/image14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9.png"/><Relationship Id="rId4" Type="http://schemas.openxmlformats.org/officeDocument/2006/relationships/image" Target="../media/image38.svg"/><Relationship Id="rId1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3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png"/><Relationship Id="rId10" Type="http://schemas.openxmlformats.org/officeDocument/2006/relationships/image" Target="../media/image75.png"/><Relationship Id="rId4" Type="http://schemas.openxmlformats.org/officeDocument/2006/relationships/image" Target="../media/image23.svg"/><Relationship Id="rId1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10" Type="http://schemas.openxmlformats.org/officeDocument/2006/relationships/image" Target="../media/image79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5.png"/><Relationship Id="rId4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333500"/>
            <a:ext cx="16230600" cy="57912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34901" y="6550122"/>
            <a:ext cx="6267300" cy="3736877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981700"/>
            <a:ext cx="7315200" cy="4082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10041152"/>
            <a:ext cx="20834242" cy="2157663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654506"/>
            <a:ext cx="1595560" cy="13605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28900"/>
            <a:ext cx="4494852" cy="513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72200" y="2169192"/>
                <a:ext cx="10287000" cy="6942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tuyến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BM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CN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BM = CN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GB = GC.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GB = GC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169192"/>
                <a:ext cx="10287000" cy="6942670"/>
              </a:xfrm>
              <a:prstGeom prst="rect">
                <a:avLst/>
              </a:prstGeom>
              <a:blipFill>
                <a:blip r:embed="rId40"/>
                <a:stretch>
                  <a:fillRect l="-1838" r="-1778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8200" y="566969"/>
            <a:ext cx="1676400" cy="157162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153400" y="833115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458041" y="10240871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-611860"/>
            <a:ext cx="1828800" cy="2044390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0" y="399076"/>
            <a:ext cx="4876800" cy="1239224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0" y="468446"/>
            <a:ext cx="5063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tr.107)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0237" y="1918411"/>
                <a:ext cx="1756209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7" y="1918411"/>
                <a:ext cx="17562096" cy="2862322"/>
              </a:xfrm>
              <a:prstGeom prst="rect">
                <a:avLst/>
              </a:prstGeom>
              <a:blipFill>
                <a:blip r:embed="rId10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1885" y="5100659"/>
            <a:ext cx="5638800" cy="5102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6185" y="3975437"/>
                <a:ext cx="13030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b)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𝑀𝐵𝐺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𝐺𝑁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185" y="3975437"/>
                <a:ext cx="13030200" cy="1015663"/>
              </a:xfrm>
              <a:prstGeom prst="rect">
                <a:avLst/>
              </a:prstGeom>
              <a:blipFill>
                <a:blip r:embed="rId12"/>
                <a:stretch>
                  <a:fillRect l="-1637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88618">
            <a:off x="511945" y="8866491"/>
            <a:ext cx="1031723" cy="15172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058685" y="6948259"/>
            <a:ext cx="1295400" cy="10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9843837"/>
            <a:ext cx="20834242" cy="2157663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408616" y="8842294"/>
            <a:ext cx="1148649" cy="979485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8200" y="-198790"/>
            <a:ext cx="1676400" cy="157162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97821" y="748526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5800" y="2044659"/>
                <a:ext cx="10758059" cy="7316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AM, BN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MD = MG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GD.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𝐺𝑀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44659"/>
                <a:ext cx="10758059" cy="7316618"/>
              </a:xfrm>
              <a:prstGeom prst="rect">
                <a:avLst/>
              </a:prstGeom>
              <a:blipFill>
                <a:blip r:embed="rId44"/>
                <a:stretch>
                  <a:fillRect l="-2041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2139863" y="2061753"/>
            <a:ext cx="5638800" cy="51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36522" y="10035843"/>
            <a:ext cx="20834242" cy="2157663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8200" y="-198790"/>
            <a:ext cx="1676400" cy="157162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150071" y="293123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5800" y="1524768"/>
                <a:ext cx="16989598" cy="843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b) Do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MG = MD.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∆MBG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∆MCD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MB = MC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𝐺𝑀𝐵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𝐷𝑀𝐶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MG = MD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∆MBG = ∆MCD (c - g - 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c) Do ∆MBG = ∆MCD (c - g - c)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CD = BG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Do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BG = 2GN.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CD = BG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CD = 2GN.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768"/>
                <a:ext cx="16989598" cy="8433271"/>
              </a:xfrm>
              <a:prstGeom prst="rect">
                <a:avLst/>
              </a:prstGeom>
              <a:blipFill>
                <a:blip r:embed="rId44"/>
                <a:stretch>
                  <a:fillRect l="-1292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976440" y="1534794"/>
            <a:ext cx="5638800" cy="5102112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408616" y="8842294"/>
            <a:ext cx="1148649" cy="979485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7567769" y="3390900"/>
            <a:ext cx="511121" cy="26913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04800" y="9437196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77437">
            <a:off x="17373599" y="7899674"/>
            <a:ext cx="1828800" cy="204439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6535400" y="159265"/>
            <a:ext cx="1369867" cy="1691796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0" y="399076"/>
            <a:ext cx="4876800" cy="1239224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468446"/>
            <a:ext cx="5063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(SGK – tr.107)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093775"/>
                <a:ext cx="17068801" cy="5096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𝐴𝐻𝑀</m:t>
                    </m:r>
                  </m:oMath>
                </a14:m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93775"/>
                <a:ext cx="17068801" cy="5096010"/>
              </a:xfrm>
              <a:prstGeom prst="rect">
                <a:avLst/>
              </a:prstGeom>
              <a:blipFill>
                <a:blip r:embed="rId11"/>
                <a:stretch>
                  <a:fillRect l="-1250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00" y="4596576"/>
            <a:ext cx="6839316" cy="42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9600" y="8267700"/>
            <a:ext cx="1484459" cy="13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9486900"/>
            <a:ext cx="20834242" cy="2157663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962900"/>
            <a:ext cx="1595560" cy="1360578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8200" y="-198790"/>
            <a:ext cx="1676400" cy="157162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001000" y="723900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24100"/>
            <a:ext cx="6172200" cy="3800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3800" y="2034347"/>
            <a:ext cx="9982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Do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∆AHB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∆AHM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HB = HM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∆AHB = ∆AHM (2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15621000" y="5448300"/>
            <a:ext cx="609600" cy="1981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9486900"/>
            <a:ext cx="20834242" cy="2157663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962900"/>
            <a:ext cx="1595560" cy="1360578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8200" y="-198790"/>
            <a:ext cx="1676400" cy="157162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001000" y="723900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43800" y="2048050"/>
                <a:ext cx="9601200" cy="6595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b) Do ∆AHB = ∆AHM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AB = AM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tuyến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AM, BN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AM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𝐴𝐺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fr-FR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048050"/>
                <a:ext cx="9601200" cy="6595139"/>
              </a:xfrm>
              <a:prstGeom prst="rect">
                <a:avLst/>
              </a:prstGeom>
              <a:blipFill>
                <a:blip r:embed="rId44"/>
                <a:stretch>
                  <a:fillRect l="-2286" r="-1905" b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33400" y="2628900"/>
            <a:ext cx="6172200" cy="38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304800" y="431542"/>
            <a:ext cx="6256421" cy="1524000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200460" y="10054942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2550450" y="-61602"/>
            <a:ext cx="3942481" cy="1123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832" y="2261696"/>
                <a:ext cx="137922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tr.107)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107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dốc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3,3 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1,2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sổ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2" y="2261696"/>
                <a:ext cx="13792200" cy="7478970"/>
              </a:xfrm>
              <a:prstGeom prst="rect">
                <a:avLst/>
              </a:prstGeom>
              <a:blipFill>
                <a:blip r:embed="rId59"/>
                <a:stretch>
                  <a:fillRect l="-1592" r="-1547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325600" y="2432288"/>
            <a:ext cx="3555723" cy="7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533400" y="9350701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-611860"/>
            <a:ext cx="1828800" cy="20443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11569">
            <a:off x="16870201" y="8669184"/>
            <a:ext cx="2395318" cy="111055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229600" y="507889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466619"/>
            <a:ext cx="3555723" cy="7137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3400" y="1928924"/>
                <a:ext cx="11353800" cy="6993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∆ABC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BH = CH.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∆ABH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∆ACH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AB = AC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BH = CH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928924"/>
                <a:ext cx="11353800" cy="6993838"/>
              </a:xfrm>
              <a:prstGeom prst="rect">
                <a:avLst/>
              </a:prstGeom>
              <a:blipFill>
                <a:blip r:embed="rId31"/>
                <a:stretch>
                  <a:fillRect l="-1933" t="-1394" r="-1611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1658600" y="6356976"/>
            <a:ext cx="609600" cy="25657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96800" y="6456788"/>
            <a:ext cx="5571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∆ABH = ∆ACH (c - g - c).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533400" y="9350701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-611860"/>
            <a:ext cx="1828800" cy="20443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411569">
            <a:off x="16930859" y="8571050"/>
            <a:ext cx="2395318" cy="111055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229600" y="410335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368485"/>
            <a:ext cx="3555723" cy="7137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09411" y="1785962"/>
                <a:ext cx="11353800" cy="700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𝐴𝐻𝐶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AH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.1,2=0,4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3,3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 + 3,3 . 3 = 10,3 m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11" y="1785962"/>
                <a:ext cx="11353800" cy="7002686"/>
              </a:xfrm>
              <a:prstGeom prst="rect">
                <a:avLst/>
              </a:prstGeom>
              <a:blipFill>
                <a:blip r:embed="rId31"/>
                <a:stretch>
                  <a:fillRect l="-1879" b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8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78226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5" name="Google Shape;558;p31"/>
          <p:cNvSpPr txBox="1">
            <a:spLocks/>
          </p:cNvSpPr>
          <p:nvPr/>
        </p:nvSpPr>
        <p:spPr>
          <a:xfrm>
            <a:off x="5410200" y="495300"/>
            <a:ext cx="7266345" cy="84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E8DD"/>
              </a:buClr>
              <a:buSzPts val="3500"/>
              <a:buFont typeface="Londrina Solid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Londrina Solid"/>
                <a:sym typeface="Londrina Solid"/>
              </a:rPr>
              <a:t> ĐỘNG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Londrina Solid"/>
              <a:sym typeface="Londrina Solid"/>
            </a:endParaRPr>
          </a:p>
        </p:txBody>
      </p:sp>
      <p:sp>
        <p:nvSpPr>
          <p:cNvPr id="6" name="5-Point Star 5"/>
          <p:cNvSpPr/>
          <p:nvPr/>
        </p:nvSpPr>
        <p:spPr>
          <a:xfrm rot="20935591">
            <a:off x="1011489" y="680520"/>
            <a:ext cx="853910" cy="842272"/>
          </a:xfrm>
          <a:prstGeom prst="star5">
            <a:avLst>
              <a:gd name="adj" fmla="val 17900"/>
              <a:gd name="hf" fmla="val 105146"/>
              <a:gd name="vf" fmla="val 110557"/>
            </a:avLst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7536" y="-130828"/>
            <a:ext cx="1624352" cy="1425681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8977311"/>
            <a:ext cx="1600200" cy="1142827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EDC91F-168B-92FB-B389-7E659A04C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199219"/>
              </p:ext>
            </p:extLst>
          </p:nvPr>
        </p:nvGraphicFramePr>
        <p:xfrm>
          <a:off x="7574935" y="2110127"/>
          <a:ext cx="1443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7" imgW="457002" imgH="165028" progId="Equation.DSMT4">
                  <p:embed/>
                </p:oleObj>
              </mc:Choice>
              <mc:Fallback>
                <p:oleObj r:id="rId7" imgW="457002" imgH="16502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935" y="2110127"/>
                        <a:ext cx="1443037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0E55A3-4C61-C4C7-E067-C1E609EAE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776418"/>
              </p:ext>
            </p:extLst>
          </p:nvPr>
        </p:nvGraphicFramePr>
        <p:xfrm>
          <a:off x="910905" y="6066988"/>
          <a:ext cx="1785654" cy="104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9" imgW="672808" imgH="393529" progId="Equation.DSMT4">
                  <p:embed/>
                </p:oleObj>
              </mc:Choice>
              <mc:Fallback>
                <p:oleObj r:id="rId9" imgW="67280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05" y="6066988"/>
                        <a:ext cx="1785654" cy="1044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BAF136-DDFB-B190-7CEF-420E72D82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33802"/>
              </p:ext>
            </p:extLst>
          </p:nvPr>
        </p:nvGraphicFramePr>
        <p:xfrm>
          <a:off x="5562601" y="3835842"/>
          <a:ext cx="1866026" cy="111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1" imgW="660113" imgH="393529" progId="Equation.DSMT4">
                  <p:embed/>
                </p:oleObj>
              </mc:Choice>
              <mc:Fallback>
                <p:oleObj r:id="rId11" imgW="66011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3835842"/>
                        <a:ext cx="1866026" cy="1112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30188B3-CE2B-A93B-7593-34A9E9373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924432"/>
              </p:ext>
            </p:extLst>
          </p:nvPr>
        </p:nvGraphicFramePr>
        <p:xfrm>
          <a:off x="1066800" y="3903842"/>
          <a:ext cx="1785654" cy="104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3" imgW="672808" imgH="393529" progId="Equation.DSMT4">
                  <p:embed/>
                </p:oleObj>
              </mc:Choice>
              <mc:Fallback>
                <p:oleObj r:id="rId13" imgW="672808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03842"/>
                        <a:ext cx="1785654" cy="1044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4639C1-EB6C-FB57-1CE2-BC22B387D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91849"/>
              </p:ext>
            </p:extLst>
          </p:nvPr>
        </p:nvGraphicFramePr>
        <p:xfrm>
          <a:off x="5562600" y="6101207"/>
          <a:ext cx="1801236" cy="107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15" imgW="660113" imgH="393529" progId="Equation.DSMT4">
                  <p:embed/>
                </p:oleObj>
              </mc:Choice>
              <mc:Fallback>
                <p:oleObj r:id="rId15" imgW="66011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101207"/>
                        <a:ext cx="1801236" cy="1073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27">
            <a:extLst>
              <a:ext uri="{FF2B5EF4-FFF2-40B4-BE49-F238E27FC236}">
                <a16:creationId xmlns:a16="http://schemas.microsoft.com/office/drawing/2014/main" id="{858A5294-C508-4354-BF51-3A5A8E86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069" y="2503729"/>
            <a:ext cx="6556377" cy="56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B59D63C-F515-2670-8E37-63A761D6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" y="1921279"/>
            <a:ext cx="1676749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Cho G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DH,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37C175A-7770-0ADD-F2A0-8B0F299A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23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F5DD362D-400A-43A3-9C89-5A475F05B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16424"/>
              </p:ext>
            </p:extLst>
          </p:nvPr>
        </p:nvGraphicFramePr>
        <p:xfrm>
          <a:off x="2133600" y="6022004"/>
          <a:ext cx="457200" cy="117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23566" name="Object 14">
                        <a:extLst>
                          <a:ext uri="{FF2B5EF4-FFF2-40B4-BE49-F238E27FC236}">
                            <a16:creationId xmlns:a16="http://schemas.microsoft.com/office/drawing/2014/main" id="{F2F2B11E-1687-4EBD-82FB-FD0C9EA3B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22004"/>
                        <a:ext cx="457200" cy="11788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1BA8024-24F0-4432-B61F-83D9486AF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15919"/>
              </p:ext>
            </p:extLst>
          </p:nvPr>
        </p:nvGraphicFramePr>
        <p:xfrm>
          <a:off x="2284174" y="3835842"/>
          <a:ext cx="457201" cy="118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20" imgW="324570" imgH="914629" progId="Equation.DSMT4">
                  <p:embed/>
                </p:oleObj>
              </mc:Choice>
              <mc:Fallback>
                <p:oleObj name="Equation" r:id="rId20" imgW="324570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84174" y="3835842"/>
                        <a:ext cx="457201" cy="11888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26AEC5B-B94C-4A09-919F-8CACB24E1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4873"/>
              </p:ext>
            </p:extLst>
          </p:nvPr>
        </p:nvGraphicFramePr>
        <p:xfrm>
          <a:off x="6889620" y="4076700"/>
          <a:ext cx="490249" cy="63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22" imgW="327808" imgH="425409" progId="Equation.DSMT4">
                  <p:embed/>
                </p:oleObj>
              </mc:Choice>
              <mc:Fallback>
                <p:oleObj name="Equation" r:id="rId22" imgW="327808" imgH="425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889620" y="4076700"/>
                        <a:ext cx="490249" cy="63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62216BF-83FB-41B6-85FD-F314000C3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08205"/>
              </p:ext>
            </p:extLst>
          </p:nvPr>
        </p:nvGraphicFramePr>
        <p:xfrm>
          <a:off x="6751145" y="6057900"/>
          <a:ext cx="457201" cy="117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4" imgW="384302" imgH="990698" progId="Equation.DSMT4">
                  <p:embed/>
                </p:oleObj>
              </mc:Choice>
              <mc:Fallback>
                <p:oleObj name="Equation" r:id="rId24" imgW="384302" imgH="9906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51145" y="6057900"/>
                        <a:ext cx="457201" cy="11788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5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52584" y="1835808"/>
            <a:ext cx="15240000" cy="7879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635055" y="571499"/>
            <a:ext cx="8789290" cy="1188109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EM CHƯA 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6E85870-286D-4CCC-AA6B-47C2AF4CDE6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98161">
            <a:off x="462753" y="177594"/>
            <a:ext cx="798522" cy="11742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88208"/>
            <a:ext cx="1455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chia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GAB, GCA, GBC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68353">
            <a:off x="14554326" y="846437"/>
            <a:ext cx="2629231" cy="1322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016" y="5309500"/>
            <a:ext cx="4948238" cy="3496202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92400" y="8639701"/>
            <a:ext cx="2283608" cy="1228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701247"/>
            <a:ext cx="93630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7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876300" y="9334500"/>
            <a:ext cx="20040600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07528" y="419100"/>
            <a:ext cx="6320543" cy="1131079"/>
            <a:chOff x="-2239575" y="178390"/>
            <a:chExt cx="12230869" cy="1131079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2239575" y="190500"/>
              <a:ext cx="12230869" cy="106680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03890" y="178390"/>
              <a:ext cx="9332828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VỀ</a:t>
              </a:r>
              <a:r>
                <a:rPr kumimoji="0" lang="en-US" sz="45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NHÀ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-193320"/>
            <a:ext cx="1676400" cy="1706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1714500"/>
                <a:ext cx="17068800" cy="747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= MD.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𝐶𝑀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; AN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CN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BM = CN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GBC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AG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14500"/>
                <a:ext cx="17068800" cy="7475444"/>
              </a:xfrm>
              <a:prstGeom prst="rect">
                <a:avLst/>
              </a:prstGeom>
              <a:blipFill>
                <a:blip r:embed="rId14"/>
                <a:stretch>
                  <a:fillRect l="-1179" r="-1179" b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944599" y="7200900"/>
            <a:ext cx="213716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7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09600" y="9307123"/>
            <a:ext cx="20040600" cy="1447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07528" y="659621"/>
            <a:ext cx="6320543" cy="1131079"/>
            <a:chOff x="-2239575" y="178390"/>
            <a:chExt cx="12230869" cy="1131079"/>
          </a:xfrm>
          <a:solidFill>
            <a:schemeClr val="accent5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2239575" y="190500"/>
              <a:ext cx="12230869" cy="1066800"/>
            </a:xfrm>
            <a:prstGeom prst="rect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903890" y="178390"/>
              <a:ext cx="9332828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VỀ NHÀ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400" y="-193320"/>
            <a:ext cx="1676400" cy="17062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298032"/>
            <a:ext cx="17068800" cy="350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-tr107) 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chia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GAB, GCA, GBC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fr-FR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77200" y="6312518"/>
            <a:ext cx="2590800" cy="35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-457200" y="9258300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" name="Group 2"/>
          <p:cNvGrpSpPr/>
          <p:nvPr/>
        </p:nvGrpSpPr>
        <p:grpSpPr>
          <a:xfrm>
            <a:off x="-1179379" y="-102314"/>
            <a:ext cx="20834242" cy="2157663"/>
            <a:chOff x="0" y="0"/>
            <a:chExt cx="3762534" cy="328484"/>
          </a:xfrm>
        </p:grpSpPr>
        <p:sp>
          <p:nvSpPr>
            <p:cNvPr id="31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3962400" y="794649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90131" y="0"/>
            <a:ext cx="1828800" cy="2044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3166028"/>
            <a:ext cx="5411428" cy="5024436"/>
            <a:chOff x="924909" y="3568797"/>
            <a:chExt cx="5411428" cy="4241703"/>
          </a:xfrm>
        </p:grpSpPr>
        <p:grpSp>
          <p:nvGrpSpPr>
            <p:cNvPr id="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Rectangle 9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3301" y="3188603"/>
            <a:ext cx="5422223" cy="5001862"/>
            <a:chOff x="6840639" y="3553166"/>
            <a:chExt cx="5422223" cy="5001862"/>
          </a:xfrm>
        </p:grpSpPr>
        <p:grpSp>
          <p:nvGrpSpPr>
            <p:cNvPr id="1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0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1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328878" y="3162300"/>
            <a:ext cx="5422223" cy="5013608"/>
            <a:chOff x="12644694" y="3479846"/>
            <a:chExt cx="5422223" cy="4709752"/>
          </a:xfrm>
        </p:grpSpPr>
        <p:grpSp>
          <p:nvGrpSpPr>
            <p:cNvPr id="23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5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6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4" name="Rectangle 23"/>
            <p:cNvSpPr/>
            <p:nvPr/>
          </p:nvSpPr>
          <p:spPr>
            <a:xfrm>
              <a:off x="12659244" y="4086410"/>
              <a:ext cx="5369731" cy="3556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11: Tính chất ba đường phân giác của tam giác"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414105">
            <a:off x="592992" y="8431452"/>
            <a:ext cx="1472227" cy="1645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3383902" cy="6786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83902" cy="6786204"/>
            </a:xfrm>
            <a:custGeom>
              <a:avLst/>
              <a:gdLst/>
              <a:ahLst/>
              <a:cxnLst/>
              <a:rect l="l" t="t" r="r" b="b"/>
              <a:pathLst>
                <a:path w="13383902" h="6786204">
                  <a:moveTo>
                    <a:pt x="13259442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59442" y="0"/>
                  </a:lnTo>
                  <a:cubicBezTo>
                    <a:pt x="13328022" y="0"/>
                    <a:pt x="13383902" y="55880"/>
                    <a:pt x="13383902" y="124460"/>
                  </a:cubicBezTo>
                  <a:lnTo>
                    <a:pt x="13383902" y="6661744"/>
                  </a:lnTo>
                  <a:cubicBezTo>
                    <a:pt x="13383902" y="6730324"/>
                    <a:pt x="13328022" y="6786204"/>
                    <a:pt x="13259442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5930" y="4876685"/>
            <a:ext cx="4656140" cy="46561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17346" y="1844637"/>
            <a:ext cx="15653307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256464"/>
            <a:ext cx="2286000" cy="282539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43767" y="6974840"/>
            <a:ext cx="3709883" cy="3109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914400" y="597240"/>
            <a:ext cx="20574000" cy="72132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360939" y="9791700"/>
            <a:ext cx="20834242" cy="1818911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7600" y="7124700"/>
            <a:ext cx="4457700" cy="28845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1725906"/>
            <a:ext cx="13438560" cy="440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TIẾT 124 - </a:t>
            </a:r>
            <a:r>
              <a:rPr lang="vi-VN" sz="6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10: TÍNH CHẤT BA ĐƯỜNG TRUNG TUYẾN CỦA TAM GIÁC</a:t>
            </a:r>
            <a:r>
              <a:rPr lang="en-US" sz="6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(TT)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4800600" y="571500"/>
            <a:ext cx="9144000" cy="1143000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533400" y="2400300"/>
            <a:ext cx="6059842" cy="7337676"/>
            <a:chOff x="0" y="-907082"/>
            <a:chExt cx="4667364" cy="7693286"/>
          </a:xfrm>
        </p:grpSpPr>
        <p:sp>
          <p:nvSpPr>
            <p:cNvPr id="3" name="Freeform 3"/>
            <p:cNvSpPr/>
            <p:nvPr/>
          </p:nvSpPr>
          <p:spPr>
            <a:xfrm>
              <a:off x="0" y="-907082"/>
              <a:ext cx="4667364" cy="7693286"/>
            </a:xfrm>
            <a:custGeom>
              <a:avLst/>
              <a:gdLst/>
              <a:ahLst/>
              <a:cxnLst/>
              <a:rect l="l" t="t" r="r" b="b"/>
              <a:pathLst>
                <a:path w="5358564" h="6786204">
                  <a:moveTo>
                    <a:pt x="5234104" y="6786204"/>
                  </a:moveTo>
                  <a:lnTo>
                    <a:pt x="124460" y="6786204"/>
                  </a:lnTo>
                  <a:cubicBezTo>
                    <a:pt x="55880" y="6786204"/>
                    <a:pt x="0" y="6730323"/>
                    <a:pt x="0" y="66617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4105" y="0"/>
                  </a:lnTo>
                  <a:cubicBezTo>
                    <a:pt x="5302684" y="0"/>
                    <a:pt x="5358564" y="55880"/>
                    <a:pt x="5358564" y="124460"/>
                  </a:cubicBezTo>
                  <a:lnTo>
                    <a:pt x="5358564" y="6661744"/>
                  </a:lnTo>
                  <a:cubicBezTo>
                    <a:pt x="5358564" y="6730324"/>
                    <a:pt x="5302684" y="6786204"/>
                    <a:pt x="5234105" y="6786204"/>
                  </a:cubicBez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2813" y="5482017"/>
            <a:ext cx="5821015" cy="4804983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6705398" y="3811060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4400" y="3811060"/>
            <a:ext cx="9449001" cy="205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6804297" y="6783471"/>
            <a:ext cx="1560158" cy="119288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21320" y="6226244"/>
            <a:ext cx="8905875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4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533400" y="488967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585943"/>
            <a:ext cx="11506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45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endParaRPr lang="vi-VN" sz="4500" b="1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-1368296" y="9801589"/>
            <a:ext cx="20834242" cy="1818911"/>
            <a:chOff x="0" y="0"/>
            <a:chExt cx="3762534" cy="328484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1326FE-50AF-A5FB-5A60-D670C6F02827}"/>
              </a:ext>
            </a:extLst>
          </p:cNvPr>
          <p:cNvSpPr txBox="1"/>
          <p:nvPr/>
        </p:nvSpPr>
        <p:spPr>
          <a:xfrm>
            <a:off x="3842359" y="5376059"/>
            <a:ext cx="1041539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 tam giác ABC (Hình 97), đoạn thẳng AM nói đỉnh A với trung điểm M của cạnh BC được gọi là đường trung tuyến (xuất phát từ đỉnh A hoặc tương ứng với cạnh BC).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A9EBCF-BD24-F625-A9DC-19F78F0B53A1}"/>
                  </a:ext>
                </a:extLst>
              </p:cNvPr>
              <p:cNvSpPr/>
              <p:nvPr/>
            </p:nvSpPr>
            <p:spPr>
              <a:xfrm>
                <a:off x="624158" y="2341462"/>
                <a:ext cx="12572999" cy="8115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spcAft>
                    <a:spcPts val="600"/>
                  </a:spcAft>
                  <a:buAutoNum type="arabicPeriod"/>
                </a:pPr>
                <a:r>
                  <a:rPr lang="en-US" sz="3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Khái</a:t>
                </a:r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niệm</a:t>
                </a:r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vi-VN" sz="3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ABC (Hình 97), đoạn thẳng AM nói đỉnh A với trung điểm M của cạnh BC được gọi là đường trung tuyến (xuất phát từ đỉnh A hoặc tương ứng với cạnh BC).</a:t>
                </a:r>
                <a:endParaRPr lang="en-US" sz="3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3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vi-VN" sz="3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chất ba đường trung tuyến của tam giác</a:t>
                </a:r>
              </a:p>
              <a:p>
                <a:pPr lvl="0" algn="just">
                  <a:spcAft>
                    <a:spcPts val="600"/>
                  </a:spcAft>
                  <a:defRPr/>
                </a:pPr>
                <a:r>
                  <a:rPr lang="vi-VN" sz="3000" b="1" u="sng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 lí:</a:t>
                </a:r>
              </a:p>
              <a:p>
                <a:pPr lvl="0" algn="just">
                  <a:spcAft>
                    <a:spcPts val="600"/>
                  </a:spcAft>
                </a:pPr>
                <a:r>
                  <a:rPr lang="vi-VN" sz="3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 đường trung tuyến của một tam giác cùng đi qua một điểm. Điểm đó được gọi là trọng tâm của tam giác.</a:t>
                </a:r>
                <a:endParaRPr lang="en-US" sz="3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3000" b="1" u="sng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000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u="sng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000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ấy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3000" b="1" u="sng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3000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tam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</m:t>
                          </m:r>
                        </m:den>
                      </m:f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𝐺𝐴</m:t>
                          </m:r>
                        </m:den>
                      </m:f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spcAft>
                    <a:spcPts val="600"/>
                  </a:spcAft>
                </a:pPr>
                <a:endParaRPr lang="vi-VN" sz="3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spcAft>
                    <a:spcPts val="600"/>
                  </a:spcAft>
                  <a:buAutoNum type="arabicPeriod"/>
                </a:pPr>
                <a:endParaRPr lang="vi-VN" sz="3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FA9EBCF-BD24-F625-A9DC-19F78F0B5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58" y="2341462"/>
                <a:ext cx="12572999" cy="8115683"/>
              </a:xfrm>
              <a:prstGeom prst="rect">
                <a:avLst/>
              </a:prstGeom>
              <a:blipFill>
                <a:blip r:embed="rId2"/>
                <a:stretch>
                  <a:fillRect l="-1115" t="-977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188601F-BFEE-877C-A59A-BC2EBBD8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569" y="1952527"/>
            <a:ext cx="4776062" cy="43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381000" y="1822563"/>
            <a:ext cx="192786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0900" y="1822563"/>
            <a:ext cx="11506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LUYỆN TẬP</a:t>
            </a:r>
            <a:endParaRPr lang="vi-VN" sz="4500" b="1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-1368296" y="9801589"/>
            <a:ext cx="20834242" cy="1818911"/>
            <a:chOff x="0" y="0"/>
            <a:chExt cx="3762534" cy="328484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1326FE-50AF-A5FB-5A60-D670C6F02827}"/>
              </a:ext>
            </a:extLst>
          </p:cNvPr>
          <p:cNvSpPr txBox="1"/>
          <p:nvPr/>
        </p:nvSpPr>
        <p:spPr>
          <a:xfrm>
            <a:off x="3842359" y="5376059"/>
            <a:ext cx="1041539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 tam giác ABC (Hình 97), đoạn thẳng AM nói đỉnh A với trung điểm M của cạnh BC được gọi là đường trung tuyến (xuất phát từ đỉnh A hoặc tương ứng với cạnh BC).</a:t>
            </a:r>
          </a:p>
        </p:txBody>
      </p:sp>
    </p:spTree>
    <p:extLst>
      <p:ext uri="{BB962C8B-B14F-4D97-AF65-F5344CB8AC3E}">
        <p14:creationId xmlns:p14="http://schemas.microsoft.com/office/powerpoint/2010/main" val="5995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0" y="190500"/>
            <a:ext cx="4876800" cy="1239224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-611860"/>
            <a:ext cx="1828800" cy="2044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566395"/>
                <a:ext cx="163830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Ba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66395"/>
                <a:ext cx="16383000" cy="1839606"/>
              </a:xfrm>
              <a:prstGeom prst="rect">
                <a:avLst/>
              </a:prstGeom>
              <a:blipFill>
                <a:blip r:embed="rId10"/>
                <a:stretch>
                  <a:fillRect l="-1340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12786" y="2492481"/>
                <a:ext cx="8429294" cy="1827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𝐺𝐴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𝐺𝐵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𝐺𝐶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𝐴𝑀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𝐵𝑁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𝐶𝑃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86" y="2492481"/>
                <a:ext cx="8429294" cy="18270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715" y="4838700"/>
            <a:ext cx="5136738" cy="4142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259870"/>
            <a:ext cx="5063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(SGK – tr.107)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05600" y="4890713"/>
                <a:ext cx="10844463" cy="4172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AM, BN, CP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890713"/>
                <a:ext cx="10844463" cy="4172681"/>
              </a:xfrm>
              <a:prstGeom prst="rect">
                <a:avLst/>
              </a:prstGeom>
              <a:blipFill>
                <a:blip r:embed="rId13"/>
                <a:stretch>
                  <a:fillRect l="-1967" r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2600" y="8822217"/>
                <a:ext cx="15011400" cy="1402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𝐺𝐴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𝐺𝐶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8822217"/>
                <a:ext cx="15011400" cy="1402692"/>
              </a:xfrm>
              <a:prstGeom prst="rect">
                <a:avLst/>
              </a:prstGeom>
              <a:blipFill>
                <a:blip r:embed="rId14"/>
                <a:stretch>
                  <a:fillRect l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4574421" y="4335176"/>
            <a:ext cx="1738147" cy="687961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5" grpId="0"/>
      <p:bldP spid="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304800" y="10172042"/>
            <a:ext cx="192786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9200" y="-611860"/>
            <a:ext cx="1828800" cy="2044390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0" y="190500"/>
            <a:ext cx="4876800" cy="1239224"/>
          </a:xfrm>
          <a:prstGeom prst="homePlate">
            <a:avLst/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259870"/>
            <a:ext cx="5063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(SGK – tr.107)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638300"/>
                <a:ext cx="1775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38300"/>
                <a:ext cx="17754600" cy="2862322"/>
              </a:xfrm>
              <a:prstGeom prst="rect">
                <a:avLst/>
              </a:prstGeom>
              <a:blipFill>
                <a:blip r:embed="rId10"/>
                <a:stretch>
                  <a:fillRect l="-1202" r="-755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885447"/>
            <a:ext cx="4494852" cy="5136058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9310437" y="4706392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6003849"/>
                <a:ext cx="12559428" cy="3919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Do BM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CN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03849"/>
                <a:ext cx="12559428" cy="3919214"/>
              </a:xfrm>
              <a:prstGeom prst="rect">
                <a:avLst/>
              </a:prstGeom>
              <a:blipFill>
                <a:blip r:embed="rId12"/>
                <a:stretch>
                  <a:fillRect l="-1699" r="-1456" b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10041152"/>
            <a:ext cx="20834242" cy="2157663"/>
            <a:chOff x="0" y="0"/>
            <a:chExt cx="3762534" cy="328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534" cy="328484"/>
            </a:xfrm>
            <a:custGeom>
              <a:avLst/>
              <a:gdLst/>
              <a:ahLst/>
              <a:cxnLst/>
              <a:rect l="l" t="t" r="r" b="b"/>
              <a:pathLst>
                <a:path w="3762534" h="328484">
                  <a:moveTo>
                    <a:pt x="0" y="0"/>
                  </a:moveTo>
                  <a:lnTo>
                    <a:pt x="3762534" y="0"/>
                  </a:lnTo>
                  <a:lnTo>
                    <a:pt x="3762534" y="328484"/>
                  </a:lnTo>
                  <a:lnTo>
                    <a:pt x="0" y="328484"/>
                  </a:lnTo>
                  <a:close/>
                </a:path>
              </a:pathLst>
            </a:custGeom>
            <a:solidFill>
              <a:srgbClr val="FFD992"/>
            </a:solidFill>
          </p:spPr>
        </p:sp>
      </p:grpSp>
      <p:pic>
        <p:nvPicPr>
          <p:cNvPr id="12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654506"/>
            <a:ext cx="1595560" cy="1360578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78200" y="566969"/>
            <a:ext cx="1676400" cy="157162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001000" y="746158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68613" y="2403661"/>
                <a:ext cx="9829800" cy="658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BN = MC.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∆NBC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∆MCB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BN = MC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𝑁𝐵𝐶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𝑀𝐶𝐵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∆NBC = ∆MCB (c - g - c).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BM = CN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13" y="2403661"/>
                <a:ext cx="9829800" cy="6586611"/>
              </a:xfrm>
              <a:prstGeom prst="rect">
                <a:avLst/>
              </a:prstGeom>
              <a:blipFill>
                <a:blip r:embed="rId44"/>
                <a:stretch>
                  <a:fillRect l="-1923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14400" y="2403661"/>
            <a:ext cx="4494852" cy="5136058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4874413" y="4263076"/>
            <a:ext cx="7620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1676</Words>
  <Application>Microsoft Office PowerPoint</Application>
  <PresentationFormat>Custom</PresentationFormat>
  <Paragraphs>145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Times New Roman</vt:lpstr>
      <vt:lpstr>Londrina Solid</vt:lpstr>
      <vt:lpstr>Calibri</vt:lpstr>
      <vt:lpstr>Arial</vt:lpstr>
      <vt:lpstr>Cambria Math</vt:lpstr>
      <vt:lpstr>Office Theme</vt:lpstr>
      <vt:lpstr>MathType 7.0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Classroom Rules Education Presentation</dc:title>
  <cp:lastModifiedBy>hanh nguyen</cp:lastModifiedBy>
  <cp:revision>198</cp:revision>
  <dcterms:created xsi:type="dcterms:W3CDTF">2006-08-16T00:00:00Z</dcterms:created>
  <dcterms:modified xsi:type="dcterms:W3CDTF">2023-04-21T16:11:22Z</dcterms:modified>
  <dc:identifier>DAFKAZ1_Ljc</dc:identifier>
</cp:coreProperties>
</file>