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7"/>
  </p:notesMasterIdLst>
  <p:sldIdLst>
    <p:sldId id="256" r:id="rId2"/>
    <p:sldId id="258" r:id="rId3"/>
    <p:sldId id="259" r:id="rId4"/>
    <p:sldId id="389" r:id="rId5"/>
    <p:sldId id="376" r:id="rId6"/>
    <p:sldId id="377" r:id="rId7"/>
    <p:sldId id="362" r:id="rId8"/>
    <p:sldId id="282" r:id="rId9"/>
    <p:sldId id="328" r:id="rId10"/>
    <p:sldId id="367" r:id="rId11"/>
    <p:sldId id="371" r:id="rId12"/>
    <p:sldId id="365" r:id="rId13"/>
    <p:sldId id="378" r:id="rId14"/>
    <p:sldId id="359" r:id="rId15"/>
    <p:sldId id="366" r:id="rId16"/>
    <p:sldId id="369" r:id="rId17"/>
    <p:sldId id="281" r:id="rId18"/>
    <p:sldId id="279" r:id="rId19"/>
    <p:sldId id="370" r:id="rId20"/>
    <p:sldId id="379" r:id="rId21"/>
    <p:sldId id="380" r:id="rId22"/>
    <p:sldId id="381" r:id="rId23"/>
    <p:sldId id="382" r:id="rId24"/>
    <p:sldId id="388" r:id="rId25"/>
    <p:sldId id="290" r:id="rId26"/>
  </p:sldIdLst>
  <p:sldSz cx="9144000" cy="5143500" type="screen16x9"/>
  <p:notesSz cx="6858000" cy="9144000"/>
  <p:embeddedFontLst>
    <p:embeddedFont>
      <p:font typeface="Nunito Light" panose="020B0604020202020204" charset="0"/>
      <p:regular r:id="rId28"/>
      <p:italic r:id="rId29"/>
    </p:embeddedFont>
    <p:embeddedFont>
      <p:font typeface="Roboto Condensed Light" panose="020B060402020202020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hewy" panose="020B0604020202020204" charset="0"/>
      <p:regular r:id="rId36"/>
    </p:embeddedFont>
    <p:embeddedFont>
      <p:font typeface="Bebas Neue" panose="020B0604020202020204" charset="0"/>
      <p:regular r:id="rId37"/>
    </p:embeddedFont>
    <p:embeddedFont>
      <p:font typeface="Cambria Math" panose="02040503050406030204" pitchFamily="18" charset="0"/>
      <p:regular r:id="rId38"/>
    </p:embeddedFont>
    <p:embeddedFont>
      <p:font typeface="Hind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08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65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8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76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17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843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70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8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841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5" r:id="rId10"/>
    <p:sldLayoutId id="2147483668" r:id="rId11"/>
    <p:sldLayoutId id="2147483669" r:id="rId12"/>
    <p:sldLayoutId id="2147483672" r:id="rId13"/>
    <p:sldLayoutId id="2147483675" r:id="rId14"/>
    <p:sldLayoutId id="2147483676" r:id="rId15"/>
    <p:sldLayoutId id="2147483677" r:id="rId16"/>
    <p:sldLayoutId id="214748368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A9F75AE-EB80-C816-8B33-5475AED42807}"/>
              </a:ext>
            </a:extLst>
          </p:cNvPr>
          <p:cNvSpPr txBox="1"/>
          <p:nvPr/>
        </p:nvSpPr>
        <p:spPr>
          <a:xfrm>
            <a:off x="1464870" y="1045316"/>
            <a:ext cx="274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</a:rPr>
              <a:t>Bài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3 </a:t>
            </a:r>
            <a:r>
              <a:rPr lang="en-US" sz="2000" b="1" dirty="0">
                <a:latin typeface="+mj-lt"/>
              </a:rPr>
              <a:t>(SGK – </a:t>
            </a:r>
            <a:r>
              <a:rPr lang="en-US" sz="2000" b="1" dirty="0" smtClean="0">
                <a:latin typeface="+mj-lt"/>
              </a:rPr>
              <a:t>tr.118)</a:t>
            </a:r>
            <a:endParaRPr lang="en-US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870" y="1513509"/>
            <a:ext cx="39931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1" y="1658678"/>
            <a:ext cx="2314348" cy="1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7901" y="1679374"/>
            <a:ext cx="5058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18" y="1177149"/>
            <a:ext cx="2578683" cy="1835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8606" y="1177149"/>
            <a:ext cx="4552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DB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82409" y="56691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525297A6-D1E9-338E-32EB-953279BE1EF0}"/>
              </a:ext>
            </a:extLst>
          </p:cNvPr>
          <p:cNvSpPr txBox="1"/>
          <p:nvPr/>
        </p:nvSpPr>
        <p:spPr>
          <a:xfrm>
            <a:off x="3309826" y="895441"/>
            <a:ext cx="39933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4 </a:t>
            </a:r>
            <a:r>
              <a:rPr lang="en-US" sz="2000" b="1" dirty="0"/>
              <a:t>(SGK –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" y="2527819"/>
            <a:ext cx="3054940" cy="2239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31865" y="1392437"/>
                <a:ext cx="702442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𝐶𝐹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𝐻𝐶𝐴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5" y="1392437"/>
                <a:ext cx="7024427" cy="1031180"/>
              </a:xfrm>
              <a:prstGeom prst="rect">
                <a:avLst/>
              </a:prstGeom>
              <a:blipFill rotWithShape="0">
                <a:blip r:embed="rId4"/>
                <a:stretch>
                  <a:fillRect l="-867" r="-867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" y="2098159"/>
            <a:ext cx="2548486" cy="18685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143375" y="2098159"/>
                <a:ext cx="5603358" cy="247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=90°−25°=65°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∆BEA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375" y="2098159"/>
                <a:ext cx="5603358" cy="2478243"/>
              </a:xfrm>
              <a:prstGeom prst="rect">
                <a:avLst/>
              </a:prstGeom>
              <a:blipFill rotWithShape="0">
                <a:blip r:embed="rId4"/>
                <a:stretch>
                  <a:fillRect l="-1197" r="-2938" b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689130" y="1066979"/>
                <a:ext cx="6057603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∆AFC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130" y="1066979"/>
                <a:ext cx="6057603" cy="1031180"/>
              </a:xfrm>
              <a:prstGeom prst="rect">
                <a:avLst/>
              </a:prstGeom>
              <a:blipFill rotWithShape="0">
                <a:blip r:embed="rId5"/>
                <a:stretch>
                  <a:fillRect l="-100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94096" y="666869"/>
            <a:ext cx="1108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 err="1" smtClean="0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ea typeface="+mn-ea"/>
                <a:cs typeface="+mn-cs"/>
              </a:rPr>
              <a:t>:</a:t>
            </a:r>
            <a:endParaRPr lang="en-US" sz="20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=""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</a:t>
                </a:r>
                <a:r>
                  <a:rPr lang="en-US" sz="2000" b="1" dirty="0" smtClean="0">
                    <a:latin typeface="+mj-lt"/>
                  </a:rPr>
                  <a:t>5 </a:t>
                </a:r>
                <a:r>
                  <a:rPr lang="en-US" sz="2000" b="1" dirty="0">
                    <a:latin typeface="+mj-lt"/>
                  </a:rPr>
                  <a:t>(SGK – </a:t>
                </a:r>
                <a:r>
                  <a:rPr lang="en-US" sz="2000" b="1" dirty="0" smtClean="0">
                    <a:latin typeface="+mj-lt"/>
                  </a:rPr>
                  <a:t>tr.118)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139,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AH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CK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blipFill>
                <a:blip r:embed="rId4"/>
                <a:stretch>
                  <a:fillRect l="-756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62" y="2811965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247" y="1247133"/>
            <a:ext cx="4749210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AB //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// CH.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AD // 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// CK.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228" y="96255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3" y="1362666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625501" y="4052232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41755" y="365570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35">
            <a:off x="527927" y="4212499"/>
            <a:ext cx="593994" cy="6757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753436" y="977098"/>
            <a:ext cx="2762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6 </a:t>
            </a:r>
            <a:r>
              <a:rPr lang="en-US" sz="2000" b="1" dirty="0"/>
              <a:t>(SGK –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1355" y="1442418"/>
            <a:ext cx="7756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bốn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G, H, I, O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H, I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971" y="1354160"/>
            <a:ext cx="3161443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= CM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  <a:blipFill>
                <a:blip r:embed="rId3"/>
                <a:stretch>
                  <a:fillRect l="-723" r="-482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1" y="2177700"/>
            <a:ext cx="2334623" cy="193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∆AMB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𝐴𝐶𝑀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</a:t>
                </a:r>
                <a:endParaRPr lang="en-US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  <a:blipFill>
                <a:blip r:embed="rId3"/>
                <a:stretch>
                  <a:fillRect l="-868" r="-1737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848984" y="1275913"/>
            <a:ext cx="354419" cy="12546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3403" y="1626235"/>
            <a:ext cx="3894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∆AMB = ∆AMC (c - g - 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  <a:blipFill>
                <a:blip r:embed="rId4"/>
                <a:stretch>
                  <a:fillRect l="-857" r="-3816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2882" y="3410874"/>
            <a:ext cx="7680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CA,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AM, BN, CP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G, H, I, 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  <a:blipFill>
                <a:blip r:embed="rId3"/>
                <a:stretch>
                  <a:fillRect l="-815" r="-6927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VII: TAM GIÁC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501" y="1963347"/>
            <a:ext cx="682880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FF"/>
                </a:solidFill>
              </a:rPr>
              <a:t>Tiết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130. </a:t>
            </a:r>
            <a:r>
              <a:rPr lang="vi-VN" sz="3200" b="1" dirty="0" smtClean="0">
                <a:solidFill>
                  <a:srgbClr val="0000FF"/>
                </a:solidFill>
              </a:rPr>
              <a:t>BÀI </a:t>
            </a:r>
            <a:r>
              <a:rPr lang="vi-VN" sz="3200" b="1" dirty="0">
                <a:solidFill>
                  <a:srgbClr val="0000FF"/>
                </a:solidFill>
              </a:rPr>
              <a:t>13: TÍNH CHẤT BA ĐƯỜNG CAO CỦA TAM </a:t>
            </a:r>
            <a:r>
              <a:rPr lang="vi-VN" sz="3200" b="1" dirty="0" smtClean="0">
                <a:solidFill>
                  <a:srgbClr val="0000FF"/>
                </a:solidFill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</a:rPr>
              <a:t>Tiết</a:t>
            </a:r>
            <a:r>
              <a:rPr lang="en-US" sz="3200" b="1" dirty="0" smtClean="0">
                <a:solidFill>
                  <a:srgbClr val="0000FF"/>
                </a:solidFill>
              </a:rPr>
              <a:t> 2)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734" y="1368337"/>
            <a:ext cx="3600666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Tam giác ABC có H trùng I.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1" y="1929327"/>
            <a:ext cx="5291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H,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5" y="2071374"/>
            <a:ext cx="2446166" cy="22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H,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 H,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HP = HN = HM.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3380" marR="3048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∆APH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∆CMH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𝐴𝐻𝑃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𝐶𝐻𝑀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HP = HM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 = HC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  <a:blipFill>
                <a:blip r:embed="rId3"/>
                <a:stretch>
                  <a:fillRect l="-468" t="-972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302640" y="3310264"/>
            <a:ext cx="297712" cy="8435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7440" y="3356534"/>
            <a:ext cx="39056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∆APH = ∆CMH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92" y="1116935"/>
            <a:ext cx="7403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80" marR="3048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∆HNA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= HC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= CN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579086" y="1623237"/>
            <a:ext cx="255182" cy="8293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4268" y="1486607"/>
            <a:ext cx="275029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= ∆HNC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297" y="1393382"/>
            <a:ext cx="7403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B, H, 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380" marR="3048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91063"/>
            <a:ext cx="4458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Ghi</a:t>
            </a:r>
            <a:r>
              <a:rPr lang="en-US" sz="2000" b="1" dirty="0"/>
              <a:t> </a:t>
            </a:r>
            <a:r>
              <a:rPr lang="en-US" sz="2000" b="1" dirty="0" err="1"/>
              <a:t>nhớ</a:t>
            </a:r>
            <a:r>
              <a:rPr lang="en-US" sz="2000" b="1" dirty="0"/>
              <a:t> </a:t>
            </a:r>
            <a:r>
              <a:rPr lang="en-US" sz="2000" b="1" dirty="0" err="1"/>
              <a:t>kiến</a:t>
            </a:r>
            <a:r>
              <a:rPr lang="en-US" sz="2000" b="1" dirty="0"/>
              <a:t> </a:t>
            </a:r>
            <a:r>
              <a:rPr lang="en-US" sz="2000" b="1" dirty="0" err="1"/>
              <a:t>thức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tiết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endParaRPr lang="en-US" sz="2000" b="1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4023" y="2584136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Làm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bài</a:t>
            </a:r>
            <a:r>
              <a:rPr lang="en-US" sz="2000" b="1" dirty="0">
                <a:solidFill>
                  <a:srgbClr val="0000FF"/>
                </a:solidFill>
              </a:rPr>
              <a:t> 93, 94, 95, 96 (</a:t>
            </a:r>
            <a:r>
              <a:rPr lang="en-US" sz="2000" b="1" dirty="0" err="1">
                <a:solidFill>
                  <a:srgbClr val="0000FF"/>
                </a:solidFill>
              </a:rPr>
              <a:t>SBT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trang</a:t>
            </a:r>
            <a:r>
              <a:rPr lang="en-US" sz="2000" b="1" dirty="0">
                <a:solidFill>
                  <a:srgbClr val="0000FF"/>
                </a:solidFill>
              </a:rPr>
              <a:t> 97)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4023" y="3442437"/>
            <a:ext cx="5344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</a:t>
            </a:r>
            <a:r>
              <a:rPr lang="pt-BR" sz="2000" dirty="0" smtClean="0"/>
              <a:t>mới </a:t>
            </a:r>
            <a:r>
              <a:rPr lang="pt-BR" sz="2000" b="1" dirty="0" smtClean="0"/>
              <a:t>“</a:t>
            </a:r>
            <a:r>
              <a:rPr lang="en-US" sz="2000" b="1" dirty="0" err="1" smtClean="0"/>
              <a:t>Ôn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chương</a:t>
            </a:r>
            <a:r>
              <a:rPr lang="en-US" sz="2000" b="1" dirty="0" smtClean="0"/>
              <a:t> VII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6930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783092"/>
            <a:ext cx="542747" cy="7359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0294" y="1637329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ABC. Gọi M, N, P lần lượt là hình chiếu của A, B, C trên các đường thẳng BC, CA, AB (Hình 132</a:t>
            </a:r>
            <a:r>
              <a:rPr lang="nl-N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ba đường thẳng AM, BN, CP?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3951161"/>
            <a:ext cx="791116" cy="724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5" y="1614112"/>
            <a:ext cx="2733516" cy="2709295"/>
          </a:xfrm>
          <a:prstGeom prst="rect">
            <a:avLst/>
          </a:prstGeom>
        </p:spPr>
      </p:pic>
      <p:sp>
        <p:nvSpPr>
          <p:cNvPr id="8" name="Google Shape;3466;p36"/>
          <p:cNvSpPr/>
          <p:nvPr/>
        </p:nvSpPr>
        <p:spPr>
          <a:xfrm>
            <a:off x="3132815" y="550156"/>
            <a:ext cx="2695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12029" y="622006"/>
            <a:ext cx="2138901" cy="457200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KHỞI ĐỘNG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098;p55"/>
          <p:cNvSpPr/>
          <p:nvPr/>
        </p:nvSpPr>
        <p:spPr>
          <a:xfrm>
            <a:off x="1873047" y="1453279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099;p55"/>
          <p:cNvSpPr txBox="1">
            <a:spLocks noGrp="1"/>
          </p:cNvSpPr>
          <p:nvPr>
            <p:ph type="title"/>
          </p:nvPr>
        </p:nvSpPr>
        <p:spPr>
          <a:xfrm>
            <a:off x="648689" y="145327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+mn-lt"/>
              </a:rPr>
              <a:t>KHỞI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ĐỘNG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17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  <a:blipFill>
                <a:blip r:embed="rId3"/>
                <a:stretch>
                  <a:fillRect l="-414" r="-41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  <a:blipFill>
                <a:blip r:embed="rId4"/>
                <a:stretch>
                  <a:fillRect l="-667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00670" y="3664688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0000FF"/>
                </a:solidFill>
                <a:latin typeface="+mn-lt"/>
              </a:rPr>
              <a:t>BÀI TẬP TRẮC NGHIỆM</a:t>
            </a:r>
            <a:endParaRPr sz="3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211" y="2200737"/>
            <a:ext cx="4926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vi-V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AM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⊥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BC </a:t>
            </a:r>
            <a:endParaRPr lang="vi-VN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D. Cả A, B, C đều đúng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02281" y="1291394"/>
            <a:ext cx="753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2.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giác ABC cân tại A có AM là đường trung tuyến của tam giác ABC. Khi đó</a:t>
            </a:r>
            <a:r>
              <a:rPr lang="vi-V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vi-VN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6859" y="4238852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0000FF"/>
                </a:solidFill>
                <a:latin typeface="+mn-lt"/>
              </a:rPr>
              <a:t>BÀI TẬP TRẮC NGHIỆM</a:t>
            </a:r>
            <a:endParaRPr sz="3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2"/>
          <p:cNvGrpSpPr/>
          <p:nvPr/>
        </p:nvGrpSpPr>
        <p:grpSpPr>
          <a:xfrm>
            <a:off x="8129920" y="3947808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325440" y="1534942"/>
            <a:ext cx="319156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89319" y="4233430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22" y="1181834"/>
            <a:ext cx="2810540" cy="1646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48" y="2778221"/>
            <a:ext cx="5759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AC, BD, EK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6901" y="1309473"/>
            <a:ext cx="753055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AE.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800" y="2516297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603" y="3432444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tam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BK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𝐻𝐷𝐾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  <a:blipFill>
                <a:blip r:embed="rId3"/>
                <a:stretch>
                  <a:fillRect l="-84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  <a:blipFill>
                <a:blip r:embed="rId4"/>
                <a:stretch>
                  <a:fillRect l="-2301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7236" y="2709429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 animBg="1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1088</Words>
  <Application>Microsoft Office PowerPoint</Application>
  <PresentationFormat>On-screen Show (16:9)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Nunito Light</vt:lpstr>
      <vt:lpstr>Roboto Condensed Light</vt:lpstr>
      <vt:lpstr>Calibri</vt:lpstr>
      <vt:lpstr>Chewy</vt:lpstr>
      <vt:lpstr>Bebas Neue</vt:lpstr>
      <vt:lpstr>Times New Roman</vt:lpstr>
      <vt:lpstr>Arial</vt:lpstr>
      <vt:lpstr>Cambria Math</vt:lpstr>
      <vt:lpstr>Hind</vt:lpstr>
      <vt:lpstr>Geography Subject for Elementary: Europe Continent by Slidesgo</vt:lpstr>
      <vt:lpstr>PowerPoint Presentation</vt:lpstr>
      <vt:lpstr>PowerPoint Presentation</vt:lpstr>
      <vt:lpstr>KHỞI ĐỘNG</vt:lpstr>
      <vt:lpstr>KHỞI ĐỘNG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Subject for Elementary: Europe Continent</dc:title>
  <dc:creator>User</dc:creator>
  <cp:lastModifiedBy>LinhPhuong</cp:lastModifiedBy>
  <cp:revision>65</cp:revision>
  <dcterms:modified xsi:type="dcterms:W3CDTF">2023-02-14T15:01:08Z</dcterms:modified>
</cp:coreProperties>
</file>