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3"/>
  </p:notesMasterIdLst>
  <p:sldIdLst>
    <p:sldId id="271" r:id="rId2"/>
    <p:sldId id="256" r:id="rId3"/>
    <p:sldId id="257" r:id="rId4"/>
    <p:sldId id="258" r:id="rId5"/>
    <p:sldId id="259" r:id="rId6"/>
    <p:sldId id="260" r:id="rId7"/>
    <p:sldId id="261" r:id="rId8"/>
    <p:sldId id="264" r:id="rId9"/>
    <p:sldId id="273" r:id="rId10"/>
    <p:sldId id="263" r:id="rId11"/>
    <p:sldId id="272" r:id="rId1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0CDD2"/>
    <a:srgbClr val="0FB7BD"/>
    <a:srgbClr val="A6A6A6"/>
    <a:srgbClr val="C0E6EA"/>
    <a:srgbClr val="05A0B8"/>
    <a:srgbClr val="048DA4"/>
    <a:srgbClr val="008000"/>
    <a:srgbClr val="A3E7FF"/>
    <a:srgbClr val="89E0FF"/>
    <a:srgbClr val="BDD7E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15" autoAdjust="0"/>
    <p:restoredTop sz="94660"/>
  </p:normalViewPr>
  <p:slideViewPr>
    <p:cSldViewPr snapToGrid="0" showGuides="1">
      <p:cViewPr varScale="1">
        <p:scale>
          <a:sx n="87" d="100"/>
          <a:sy n="87" d="100"/>
        </p:scale>
        <p:origin x="1032" y="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6/15/2021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Thiếu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đọc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691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064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45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0441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5809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2784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3576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6/15/2021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17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6/15/2021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5961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6/15/2021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5960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7640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466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6/15/2021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585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"/>
            <a:ext cx="9144000" cy="6839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3629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802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38671"/>
            <a:ext cx="587409" cy="55384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902494" y="60331"/>
            <a:ext cx="654627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Look around the class. Write the names of the things you see in your notebook.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193701" y="1713156"/>
            <a:ext cx="8645499" cy="4805631"/>
            <a:chOff x="193701" y="1590291"/>
            <a:chExt cx="8653859" cy="5137079"/>
          </a:xfrm>
        </p:grpSpPr>
        <p:sp>
          <p:nvSpPr>
            <p:cNvPr id="13" name="Rounded Rectangle 12"/>
            <p:cNvSpPr/>
            <p:nvPr/>
          </p:nvSpPr>
          <p:spPr>
            <a:xfrm>
              <a:off x="193701" y="1590291"/>
              <a:ext cx="8653859" cy="5137079"/>
            </a:xfrm>
            <a:prstGeom prst="roundRect">
              <a:avLst/>
            </a:prstGeom>
            <a:solidFill>
              <a:srgbClr val="C0E6EA"/>
            </a:solidFill>
            <a:ln>
              <a:solidFill>
                <a:srgbClr val="C0E6E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ounded Rectangle 14"/>
            <p:cNvSpPr/>
            <p:nvPr/>
          </p:nvSpPr>
          <p:spPr>
            <a:xfrm>
              <a:off x="277403" y="1674687"/>
              <a:ext cx="8444374" cy="4900773"/>
            </a:xfrm>
            <a:prstGeom prst="roundRect">
              <a:avLst/>
            </a:prstGeom>
            <a:solidFill>
              <a:srgbClr val="05A0B8"/>
            </a:solidFill>
            <a:ln>
              <a:solidFill>
                <a:srgbClr val="05A0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314872" y="1767152"/>
              <a:ext cx="8369436" cy="495214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3" name="Straight Connector 2"/>
          <p:cNvCxnSpPr/>
          <p:nvPr/>
        </p:nvCxnSpPr>
        <p:spPr>
          <a:xfrm flipV="1">
            <a:off x="1690099" y="2969231"/>
            <a:ext cx="5763802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1690099" y="3881062"/>
            <a:ext cx="5763802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1690099" y="4837415"/>
            <a:ext cx="5763802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1690099" y="5749246"/>
            <a:ext cx="5763802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402221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49" y="19902"/>
            <a:ext cx="9095102" cy="6803136"/>
          </a:xfr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E879C85B-8CF1-467C-90E2-2EFA7DD634B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0066" y="3490844"/>
            <a:ext cx="1327361" cy="1862055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CA8DCC60-7CC6-4BB5-93C9-B6ABD7122B4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147" y="3490392"/>
            <a:ext cx="1319185" cy="1862962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2953C47D-F5F3-4C8B-95AB-CB1D25CCA43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0482" y="3494196"/>
            <a:ext cx="1323683" cy="1855354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F3DF6CF5-0997-49BE-A637-2641803BF9FA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03180" y="3490390"/>
            <a:ext cx="1329112" cy="1862964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10B541C0-B76C-43AB-9EAF-B49801DFF85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1900" y="3490391"/>
            <a:ext cx="1329112" cy="1862962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</p:spTree>
    <p:extLst>
      <p:ext uri="{BB962C8B-B14F-4D97-AF65-F5344CB8AC3E}">
        <p14:creationId xmlns:p14="http://schemas.microsoft.com/office/powerpoint/2010/main" val="346792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7878 2.22222E-6 " pathEditMode="relative" rAng="0" ptsTypes="AA">
                                      <p:cBhvr>
                                        <p:cTn id="9" dur="2000" spd="-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7.40741E-7 L -0.07878 -7.40741E-7 " pathEditMode="relative" rAng="0" ptsTypes="AA">
                                      <p:cBhvr>
                                        <p:cTn id="14" dur="2000" spd="-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7.40741E-7 L -0.07878 -7.40741E-7 " pathEditMode="relative" rAng="0" ptsTypes="AA">
                                      <p:cBhvr>
                                        <p:cTn id="19" dur="200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7878 2.22222E-6 " pathEditMode="relative" rAng="0" ptsTypes="AA">
                                      <p:cBhvr>
                                        <p:cTn id="24" dur="2000" spd="-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7878 2.22222E-6 " pathEditMode="relative" rAng="0" ptsTypes="AA">
                                      <p:cBhvr>
                                        <p:cTn id="29" dur="2000" spd="-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37304" cy="228095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54" y="2825522"/>
            <a:ext cx="8892967" cy="3362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211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070" y="2515478"/>
            <a:ext cx="4491358" cy="83080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842" y="2542074"/>
            <a:ext cx="961782" cy="77761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314" y="3906613"/>
            <a:ext cx="379594" cy="41244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114" y="4622788"/>
            <a:ext cx="408794" cy="40514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314" y="5549383"/>
            <a:ext cx="375944" cy="39784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248" y="3932132"/>
            <a:ext cx="379595" cy="39054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248" y="5098079"/>
            <a:ext cx="383245" cy="36134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935258" y="3932132"/>
            <a:ext cx="24410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Listen and read.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935256" y="4611053"/>
            <a:ext cx="37333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Read the conversation again</a:t>
            </a:r>
          </a:p>
          <a:p>
            <a:pPr algn="just"/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and tick (</a:t>
            </a:r>
            <a:r>
              <a:rPr lang="en-US" b="1">
                <a:latin typeface="Arial" panose="020B0604020202020204" pitchFamily="34" charset="0"/>
                <a:cs typeface="Arial" panose="020B0604020202020204" pitchFamily="34" charset="0"/>
                <a:sym typeface="Wingdings 2" panose="05020102010507070707" pitchFamily="18" charset="2"/>
              </a:rPr>
              <a:t>) T (True) or F (False).</a:t>
            </a:r>
            <a:endParaRPr lang="en-US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35256" y="5508611"/>
            <a:ext cx="36367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Write ONE word from the box in each gap.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141843" y="3892723"/>
            <a:ext cx="340779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Match the word with the school things. Then listen and repeat.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37304" cy="2280956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5141842" y="5039362"/>
            <a:ext cx="369546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Look around the class. Write the names of the things you see in your notebook.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08660" y="3346279"/>
            <a:ext cx="30746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48DA4"/>
                </a:solidFill>
              </a:rPr>
              <a:t>A special day</a:t>
            </a:r>
          </a:p>
        </p:txBody>
      </p:sp>
    </p:spTree>
    <p:extLst>
      <p:ext uri="{BB962C8B-B14F-4D97-AF65-F5344CB8AC3E}">
        <p14:creationId xmlns:p14="http://schemas.microsoft.com/office/powerpoint/2010/main" val="8604562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513698" y="-477037"/>
            <a:ext cx="8630302" cy="7335037"/>
            <a:chOff x="961466" y="-512529"/>
            <a:chExt cx="8069027" cy="6858000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491"/>
            <a:stretch/>
          </p:blipFill>
          <p:spPr>
            <a:xfrm>
              <a:off x="961466" y="-512529"/>
              <a:ext cx="3026643" cy="6858000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88110" y="-512529"/>
              <a:ext cx="5042383" cy="6858000"/>
            </a:xfrm>
            <a:prstGeom prst="rect">
              <a:avLst/>
            </a:prstGeom>
          </p:spPr>
        </p:pic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03414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4" y="74839"/>
            <a:ext cx="627229" cy="68150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913486" y="170286"/>
            <a:ext cx="3059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 and read.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-315686" y="1034143"/>
            <a:ext cx="42889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0FB7BD"/>
                </a:solidFill>
              </a:rPr>
              <a:t>A special day</a:t>
            </a:r>
            <a:endParaRPr lang="en-US" sz="4000" b="1" dirty="0">
              <a:solidFill>
                <a:srgbClr val="0FB7BD"/>
              </a:solidFill>
            </a:endParaRPr>
          </a:p>
        </p:txBody>
      </p:sp>
      <p:pic>
        <p:nvPicPr>
          <p:cNvPr id="2" name="Bản sao của B1_0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363686" y="108328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564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3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13698" y="1166945"/>
            <a:ext cx="7544452" cy="48981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200" b="1" i="1"/>
              <a:t>Phong: </a:t>
            </a:r>
            <a:r>
              <a:rPr lang="en-US" sz="2200"/>
              <a:t>Hi, Vy.</a:t>
            </a:r>
          </a:p>
          <a:p>
            <a:pPr>
              <a:lnSpc>
                <a:spcPct val="130000"/>
              </a:lnSpc>
            </a:pPr>
            <a:r>
              <a:rPr lang="en-US" sz="2200" b="1" i="1"/>
              <a:t>Vy: </a:t>
            </a:r>
            <a:r>
              <a:rPr lang="en-US" sz="2200"/>
              <a:t>Hi, Phong. Are you ready? </a:t>
            </a:r>
          </a:p>
          <a:p>
            <a:pPr>
              <a:lnSpc>
                <a:spcPct val="130000"/>
              </a:lnSpc>
            </a:pPr>
            <a:r>
              <a:rPr lang="en-US" sz="2200" b="1" i="1"/>
              <a:t>Phong: </a:t>
            </a:r>
            <a:r>
              <a:rPr lang="en-US" sz="2200"/>
              <a:t>Just a minute.</a:t>
            </a:r>
          </a:p>
          <a:p>
            <a:pPr>
              <a:lnSpc>
                <a:spcPct val="130000"/>
              </a:lnSpc>
            </a:pPr>
            <a:r>
              <a:rPr lang="en-US" sz="2200" b="1" i="1"/>
              <a:t>Vy: </a:t>
            </a:r>
            <a:r>
              <a:rPr lang="en-US" sz="2200"/>
              <a:t>Oh, this is Duy, my new friend.</a:t>
            </a:r>
          </a:p>
          <a:p>
            <a:pPr>
              <a:lnSpc>
                <a:spcPct val="130000"/>
              </a:lnSpc>
            </a:pPr>
            <a:r>
              <a:rPr lang="en-US" sz="2200" b="1" i="1"/>
              <a:t>Phong: </a:t>
            </a:r>
            <a:r>
              <a:rPr lang="en-US" sz="2200"/>
              <a:t>Hi, Duy. Nice to meet you.</a:t>
            </a:r>
          </a:p>
          <a:p>
            <a:pPr>
              <a:lnSpc>
                <a:spcPct val="130000"/>
              </a:lnSpc>
            </a:pPr>
            <a:r>
              <a:rPr lang="en-US" sz="2200" b="1" i="1"/>
              <a:t>Duy: </a:t>
            </a:r>
            <a:r>
              <a:rPr lang="en-US" sz="2200"/>
              <a:t>Hi, Phong. I live near here, and we go to the same school!</a:t>
            </a:r>
          </a:p>
          <a:p>
            <a:pPr>
              <a:lnSpc>
                <a:spcPct val="130000"/>
              </a:lnSpc>
            </a:pPr>
            <a:r>
              <a:rPr lang="en-US" sz="2200" b="1" i="1"/>
              <a:t>Phong: </a:t>
            </a:r>
            <a:r>
              <a:rPr lang="en-US" sz="2200"/>
              <a:t>Good. Hmm, your school bag looks heavy. </a:t>
            </a:r>
          </a:p>
          <a:p>
            <a:pPr>
              <a:lnSpc>
                <a:spcPct val="130000"/>
              </a:lnSpc>
            </a:pPr>
            <a:r>
              <a:rPr lang="en-US" sz="2200" b="1" i="1"/>
              <a:t>Duy: </a:t>
            </a:r>
            <a:r>
              <a:rPr lang="en-US" sz="2200"/>
              <a:t>Yes! I have new books, and we have new subjects to study.</a:t>
            </a:r>
          </a:p>
          <a:p>
            <a:pPr>
              <a:lnSpc>
                <a:spcPct val="130000"/>
              </a:lnSpc>
            </a:pPr>
            <a:r>
              <a:rPr lang="en-US" sz="2200" b="1" i="1"/>
              <a:t>Phong: </a:t>
            </a:r>
            <a:r>
              <a:rPr lang="en-US" sz="2200"/>
              <a:t>And a new uniform, Duy! You look smart!</a:t>
            </a:r>
          </a:p>
          <a:p>
            <a:pPr>
              <a:lnSpc>
                <a:spcPct val="130000"/>
              </a:lnSpc>
            </a:pPr>
            <a:r>
              <a:rPr lang="en-US" sz="2200" b="1" i="1"/>
              <a:t>Duy: </a:t>
            </a:r>
            <a:r>
              <a:rPr lang="en-US" sz="2200"/>
              <a:t>Thanks, Phong. We always look smart in our uniforms.</a:t>
            </a:r>
          </a:p>
          <a:p>
            <a:pPr>
              <a:lnSpc>
                <a:spcPct val="130000"/>
              </a:lnSpc>
            </a:pPr>
            <a:r>
              <a:rPr lang="en-US" sz="2200" b="1" i="1"/>
              <a:t>Phong: </a:t>
            </a:r>
            <a:r>
              <a:rPr lang="en-US" sz="2200"/>
              <a:t>Let me put on my uniform. Then we can go.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983564" y="229953"/>
            <a:ext cx="31768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0FB7BD"/>
                </a:solidFill>
              </a:rPr>
              <a:t>A special day</a:t>
            </a:r>
            <a:endParaRPr lang="en-US" sz="4000" b="1" dirty="0">
              <a:solidFill>
                <a:srgbClr val="0FB7BD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14350" y="720090"/>
            <a:ext cx="20916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/>
              <a:t>(Loud knock)</a:t>
            </a:r>
          </a:p>
        </p:txBody>
      </p:sp>
      <p:pic>
        <p:nvPicPr>
          <p:cNvPr id="4" name="Bản sao của B1_0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382439" y="22995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588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33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0960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4" y="104779"/>
            <a:ext cx="627229" cy="6216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30054" y="0"/>
            <a:ext cx="75461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pc="-5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Read the conversation again and tick (</a:t>
            </a:r>
            <a:r>
              <a:rPr lang="en-US" sz="2400" b="1" spc="-5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Wingdings 2" panose="05020102010507070707" pitchFamily="18" charset="2"/>
              </a:rPr>
              <a:t></a:t>
            </a:r>
            <a:r>
              <a:rPr lang="en-US" sz="2400" b="1" spc="-5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) T (True) or F (False).</a:t>
            </a:r>
          </a:p>
        </p:txBody>
      </p:sp>
      <p:graphicFrame>
        <p:nvGraphicFramePr>
          <p:cNvPr id="37" name="Table 3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16974114"/>
              </p:ext>
            </p:extLst>
          </p:nvPr>
        </p:nvGraphicFramePr>
        <p:xfrm>
          <a:off x="1047964" y="1435528"/>
          <a:ext cx="7048072" cy="48158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8357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51086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817421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836211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>
                    <a:solidFill>
                      <a:srgbClr val="10CDD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>
                    <a:solidFill>
                      <a:srgbClr val="10CDD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</a:rPr>
                        <a:t>T</a:t>
                      </a:r>
                    </a:p>
                  </a:txBody>
                  <a:tcPr>
                    <a:solidFill>
                      <a:srgbClr val="10CDD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</a:rPr>
                        <a:t>F</a:t>
                      </a:r>
                    </a:p>
                  </a:txBody>
                  <a:tcPr>
                    <a:solidFill>
                      <a:srgbClr val="10CDD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0070C0"/>
                          </a:solidFill>
                        </a:rPr>
                        <a:t>1.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 dirty="0" err="1"/>
                        <a:t>Vy</a:t>
                      </a:r>
                      <a:r>
                        <a:rPr lang="en-US" sz="2800" dirty="0"/>
                        <a:t>, </a:t>
                      </a:r>
                      <a:r>
                        <a:rPr lang="en-US" sz="2800" dirty="0" err="1"/>
                        <a:t>Phong</a:t>
                      </a:r>
                      <a:r>
                        <a:rPr lang="en-US" sz="2800" dirty="0"/>
                        <a:t>, and </a:t>
                      </a:r>
                      <a:r>
                        <a:rPr lang="en-US" sz="2800" dirty="0" err="1"/>
                        <a:t>Duy</a:t>
                      </a:r>
                      <a:r>
                        <a:rPr lang="en-US" sz="2800" dirty="0"/>
                        <a:t> go to the same school.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0070C0"/>
                          </a:solidFill>
                        </a:rPr>
                        <a:t>2.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/>
                        <a:t>Duy is Phong’s friend.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0070C0"/>
                          </a:solidFill>
                        </a:rPr>
                        <a:t>3.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 dirty="0" err="1"/>
                        <a:t>Phong</a:t>
                      </a:r>
                      <a:r>
                        <a:rPr lang="en-US" sz="2800" dirty="0"/>
                        <a:t> says </a:t>
                      </a:r>
                      <a:r>
                        <a:rPr lang="en-US" sz="2800" dirty="0" err="1"/>
                        <a:t>Duy</a:t>
                      </a:r>
                      <a:r>
                        <a:rPr lang="en-US" sz="2800" dirty="0"/>
                        <a:t> looks smart in his uniform.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0070C0"/>
                          </a:solidFill>
                        </a:rPr>
                        <a:t>4.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 dirty="0"/>
                        <a:t>They have new subjects to study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0070C0"/>
                          </a:solidFill>
                        </a:rPr>
                        <a:t>5.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/>
                        <a:t>Phong is wearing a school uniform.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B91EAEBF-7396-4196-88B0-5213DF3E15F7}"/>
              </a:ext>
            </a:extLst>
          </p:cNvPr>
          <p:cNvSpPr txBox="1"/>
          <p:nvPr/>
        </p:nvSpPr>
        <p:spPr>
          <a:xfrm>
            <a:off x="6579535" y="2084360"/>
            <a:ext cx="5469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n-US" sz="3600" dirty="0">
              <a:solidFill>
                <a:srgbClr val="00B05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91373887-B414-480C-9CE6-E865B2DED120}"/>
              </a:ext>
            </a:extLst>
          </p:cNvPr>
          <p:cNvSpPr txBox="1"/>
          <p:nvPr/>
        </p:nvSpPr>
        <p:spPr>
          <a:xfrm>
            <a:off x="7405445" y="2880773"/>
            <a:ext cx="5469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n-US" sz="3600" dirty="0">
              <a:solidFill>
                <a:srgbClr val="00B05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5FC1FD59-B4E9-4741-B480-D77688A2F09D}"/>
              </a:ext>
            </a:extLst>
          </p:cNvPr>
          <p:cNvSpPr txBox="1"/>
          <p:nvPr/>
        </p:nvSpPr>
        <p:spPr>
          <a:xfrm>
            <a:off x="6577628" y="3608360"/>
            <a:ext cx="5469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n-US" sz="3600" dirty="0">
              <a:solidFill>
                <a:srgbClr val="00B05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3DF2A0A3-5717-4487-84C3-D272D071BA57}"/>
              </a:ext>
            </a:extLst>
          </p:cNvPr>
          <p:cNvSpPr txBox="1"/>
          <p:nvPr/>
        </p:nvSpPr>
        <p:spPr>
          <a:xfrm>
            <a:off x="6577627" y="4532952"/>
            <a:ext cx="5469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n-US" sz="3600" dirty="0">
              <a:solidFill>
                <a:srgbClr val="00B05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EB441D53-84EF-4D83-99A1-6DD121D48D7D}"/>
              </a:ext>
            </a:extLst>
          </p:cNvPr>
          <p:cNvSpPr txBox="1"/>
          <p:nvPr/>
        </p:nvSpPr>
        <p:spPr>
          <a:xfrm>
            <a:off x="7405445" y="5422472"/>
            <a:ext cx="5469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n-US" sz="36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0288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802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04779"/>
            <a:ext cx="587409" cy="6216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57239" y="205956"/>
            <a:ext cx="713536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spc="-5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Write ONE word from the box in each gap.</a:t>
            </a:r>
            <a:endParaRPr lang="en-US" sz="2600" b="1" spc="-50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63373" y="2428947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1.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838203" y="2376750"/>
            <a:ext cx="68906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Students                     their uniforms on Monday.</a:t>
            </a:r>
            <a:endParaRPr lang="en-US" sz="2400" dirty="0"/>
          </a:p>
        </p:txBody>
      </p:sp>
      <p:cxnSp>
        <p:nvCxnSpPr>
          <p:cNvPr id="25" name="Straight Connector 24"/>
          <p:cNvCxnSpPr/>
          <p:nvPr/>
        </p:nvCxnSpPr>
        <p:spPr>
          <a:xfrm>
            <a:off x="2093412" y="2697054"/>
            <a:ext cx="124097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363373" y="3147621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2.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838203" y="3095424"/>
            <a:ext cx="65096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Vy              a new friend, Duy.</a:t>
            </a:r>
            <a:endParaRPr lang="en-US" sz="2400" dirty="0"/>
          </a:p>
        </p:txBody>
      </p:sp>
      <p:cxnSp>
        <p:nvCxnSpPr>
          <p:cNvPr id="28" name="Straight Connector 27"/>
          <p:cNvCxnSpPr>
            <a:cxnSpLocks/>
          </p:cNvCxnSpPr>
          <p:nvPr/>
        </p:nvCxnSpPr>
        <p:spPr>
          <a:xfrm>
            <a:off x="1275818" y="3442934"/>
            <a:ext cx="83814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363373" y="3915266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3.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838203" y="3906613"/>
            <a:ext cx="79792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- Do </a:t>
            </a:r>
            <a:r>
              <a:rPr lang="en-US" sz="2400" dirty="0" err="1"/>
              <a:t>Phong</a:t>
            </a:r>
            <a:r>
              <a:rPr lang="en-US" sz="2400" dirty="0"/>
              <a:t>, </a:t>
            </a:r>
            <a:r>
              <a:rPr lang="en-US" sz="2400" dirty="0" err="1"/>
              <a:t>Vy</a:t>
            </a:r>
            <a:r>
              <a:rPr lang="en-US" sz="2400" dirty="0"/>
              <a:t>, and </a:t>
            </a:r>
            <a:r>
              <a:rPr lang="en-US" sz="2400" dirty="0" err="1"/>
              <a:t>Duy</a:t>
            </a:r>
            <a:r>
              <a:rPr lang="en-US" sz="2400" dirty="0"/>
              <a:t>             to the same school?</a:t>
            </a:r>
          </a:p>
        </p:txBody>
      </p:sp>
      <p:cxnSp>
        <p:nvCxnSpPr>
          <p:cNvPr id="37" name="Straight Connector 36"/>
          <p:cNvCxnSpPr/>
          <p:nvPr/>
        </p:nvCxnSpPr>
        <p:spPr>
          <a:xfrm>
            <a:off x="3924910" y="4253780"/>
            <a:ext cx="82296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363373" y="4974593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4.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838203" y="4965940"/>
            <a:ext cx="79792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Students always look smart in their                  .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363373" y="5678588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5.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838203" y="4368278"/>
            <a:ext cx="68906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- Yes, they do.</a:t>
            </a:r>
            <a:endParaRPr lang="en-US" sz="2400" dirty="0"/>
          </a:p>
        </p:txBody>
      </p:sp>
      <p:sp>
        <p:nvSpPr>
          <p:cNvPr id="50" name="TextBox 49"/>
          <p:cNvSpPr txBox="1"/>
          <p:nvPr/>
        </p:nvSpPr>
        <p:spPr>
          <a:xfrm>
            <a:off x="838203" y="5678588"/>
            <a:ext cx="79792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- What                  do you like to study?</a:t>
            </a:r>
            <a:endParaRPr lang="en-US" sz="2400" dirty="0"/>
          </a:p>
        </p:txBody>
      </p:sp>
      <p:cxnSp>
        <p:nvCxnSpPr>
          <p:cNvPr id="51" name="Straight Connector 50"/>
          <p:cNvCxnSpPr/>
          <p:nvPr/>
        </p:nvCxnSpPr>
        <p:spPr>
          <a:xfrm>
            <a:off x="1828986" y="6025755"/>
            <a:ext cx="109728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/>
          <p:cNvSpPr txBox="1"/>
          <p:nvPr/>
        </p:nvSpPr>
        <p:spPr>
          <a:xfrm>
            <a:off x="838203" y="6140253"/>
            <a:ext cx="68906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- I like to study English and history.</a:t>
            </a:r>
            <a:endParaRPr lang="en-US" sz="2400" dirty="0"/>
          </a:p>
        </p:txBody>
      </p:sp>
      <p:sp>
        <p:nvSpPr>
          <p:cNvPr id="53" name="Rounded Rectangle 52"/>
          <p:cNvSpPr/>
          <p:nvPr/>
        </p:nvSpPr>
        <p:spPr>
          <a:xfrm>
            <a:off x="2113960" y="1157085"/>
            <a:ext cx="5079926" cy="1114415"/>
          </a:xfrm>
          <a:prstGeom prst="roundRect">
            <a:avLst>
              <a:gd name="adj" fmla="val 16116"/>
            </a:avLst>
          </a:prstGeom>
          <a:solidFill>
            <a:srgbClr val="A3E7FF"/>
          </a:solidFill>
          <a:ln>
            <a:solidFill>
              <a:srgbClr val="A3E7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TextBox 53"/>
          <p:cNvSpPr txBox="1"/>
          <p:nvPr/>
        </p:nvSpPr>
        <p:spPr>
          <a:xfrm>
            <a:off x="2578337" y="1326972"/>
            <a:ext cx="11321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go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2578337" y="1675309"/>
            <a:ext cx="12845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wear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4276508" y="1326971"/>
            <a:ext cx="16328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subjects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4276508" y="1675309"/>
            <a:ext cx="14260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uniforms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6061771" y="1326972"/>
            <a:ext cx="11321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has</a:t>
            </a:r>
          </a:p>
        </p:txBody>
      </p:sp>
      <p:cxnSp>
        <p:nvCxnSpPr>
          <p:cNvPr id="31" name="Straight Connector 30"/>
          <p:cNvCxnSpPr/>
          <p:nvPr/>
        </p:nvCxnSpPr>
        <p:spPr>
          <a:xfrm>
            <a:off x="5277097" y="5275185"/>
            <a:ext cx="118872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F2694FEC-E89F-4CA5-A610-28DED866BDE5}"/>
              </a:ext>
            </a:extLst>
          </p:cNvPr>
          <p:cNvSpPr txBox="1"/>
          <p:nvPr/>
        </p:nvSpPr>
        <p:spPr>
          <a:xfrm>
            <a:off x="4097719" y="3906613"/>
            <a:ext cx="5758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go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9E323E84-2ACA-4051-8C92-D3C6C4FED528}"/>
              </a:ext>
            </a:extLst>
          </p:cNvPr>
          <p:cNvSpPr txBox="1"/>
          <p:nvPr/>
        </p:nvSpPr>
        <p:spPr>
          <a:xfrm>
            <a:off x="2343768" y="2377687"/>
            <a:ext cx="9198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wear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B729D528-7005-4D03-ABE2-60E3A8D57514}"/>
              </a:ext>
            </a:extLst>
          </p:cNvPr>
          <p:cNvSpPr txBox="1"/>
          <p:nvPr/>
        </p:nvSpPr>
        <p:spPr>
          <a:xfrm>
            <a:off x="1787682" y="5683165"/>
            <a:ext cx="12479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subjects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7982E70D-62D8-4D3C-B9FC-D12337B379F9}"/>
              </a:ext>
            </a:extLst>
          </p:cNvPr>
          <p:cNvSpPr txBox="1"/>
          <p:nvPr/>
        </p:nvSpPr>
        <p:spPr>
          <a:xfrm>
            <a:off x="5255403" y="4967753"/>
            <a:ext cx="14260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uniforms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C4E1D8DA-FF2E-4DD5-9CDB-D7B8778D3D9B}"/>
              </a:ext>
            </a:extLst>
          </p:cNvPr>
          <p:cNvSpPr txBox="1"/>
          <p:nvPr/>
        </p:nvSpPr>
        <p:spPr>
          <a:xfrm>
            <a:off x="1427963" y="3093108"/>
            <a:ext cx="7402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has</a:t>
            </a:r>
          </a:p>
        </p:txBody>
      </p:sp>
    </p:spTree>
    <p:extLst>
      <p:ext uri="{BB962C8B-B14F-4D97-AF65-F5344CB8AC3E}">
        <p14:creationId xmlns:p14="http://schemas.microsoft.com/office/powerpoint/2010/main" val="2468355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indefinite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1" dur="indefinite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indefinite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0" dur="indefinite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indefinite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9" dur="indefinite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indefinite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8" dur="indefinite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indefinite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7" dur="indefinite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  <p:bldP spid="55" grpId="0"/>
      <p:bldP spid="56" grpId="0"/>
      <p:bldP spid="57" grpId="0"/>
      <p:bldP spid="58" grpId="0"/>
      <p:bldP spid="32" grpId="0"/>
      <p:bldP spid="33" grpId="0"/>
      <p:bldP spid="34" grpId="0"/>
      <p:bldP spid="35" grpId="0"/>
      <p:bldP spid="3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802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13416"/>
            <a:ext cx="587409" cy="60435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02494" y="60331"/>
            <a:ext cx="713536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Match the word with the school things. Then listen and repeat.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193701" y="1240546"/>
            <a:ext cx="8653859" cy="5699640"/>
            <a:chOff x="193701" y="1590291"/>
            <a:chExt cx="8653859" cy="5137079"/>
          </a:xfrm>
        </p:grpSpPr>
        <p:sp>
          <p:nvSpPr>
            <p:cNvPr id="12" name="Rounded Rectangle 11"/>
            <p:cNvSpPr/>
            <p:nvPr/>
          </p:nvSpPr>
          <p:spPr>
            <a:xfrm>
              <a:off x="193701" y="1590291"/>
              <a:ext cx="8653859" cy="5137079"/>
            </a:xfrm>
            <a:prstGeom prst="roundRect">
              <a:avLst/>
            </a:prstGeom>
            <a:solidFill>
              <a:srgbClr val="C0E6EA"/>
            </a:solidFill>
            <a:ln>
              <a:solidFill>
                <a:srgbClr val="C0E6E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ounded Rectangle 29"/>
            <p:cNvSpPr/>
            <p:nvPr/>
          </p:nvSpPr>
          <p:spPr>
            <a:xfrm>
              <a:off x="277403" y="1674687"/>
              <a:ext cx="8444374" cy="4900773"/>
            </a:xfrm>
            <a:prstGeom prst="roundRect">
              <a:avLst/>
            </a:prstGeom>
            <a:solidFill>
              <a:srgbClr val="05A0B8"/>
            </a:solidFill>
            <a:ln>
              <a:solidFill>
                <a:srgbClr val="05A0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ounded Rectangle 32"/>
            <p:cNvSpPr/>
            <p:nvPr/>
          </p:nvSpPr>
          <p:spPr>
            <a:xfrm>
              <a:off x="314872" y="1767152"/>
              <a:ext cx="8369436" cy="495214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3" name="Picture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769" y="1379900"/>
            <a:ext cx="1335650" cy="1577308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872" y="3065906"/>
            <a:ext cx="2464054" cy="242094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605" y="5393394"/>
            <a:ext cx="1427475" cy="105764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80770">
            <a:off x="6282897" y="1138221"/>
            <a:ext cx="1817617" cy="1458089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25795">
            <a:off x="5888397" y="2489288"/>
            <a:ext cx="2957513" cy="217170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49158">
            <a:off x="5887427" y="4783482"/>
            <a:ext cx="2658890" cy="1565218"/>
          </a:xfrm>
          <a:prstGeom prst="rect">
            <a:avLst/>
          </a:prstGeom>
        </p:spPr>
      </p:pic>
      <p:sp>
        <p:nvSpPr>
          <p:cNvPr id="36" name="Oval 35"/>
          <p:cNvSpPr/>
          <p:nvPr/>
        </p:nvSpPr>
        <p:spPr>
          <a:xfrm>
            <a:off x="1450642" y="3008503"/>
            <a:ext cx="400376" cy="40233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70C0"/>
                </a:solidFill>
              </a:rPr>
              <a:t>1</a:t>
            </a:r>
          </a:p>
        </p:txBody>
      </p:sp>
      <p:sp>
        <p:nvSpPr>
          <p:cNvPr id="37" name="Oval 36"/>
          <p:cNvSpPr/>
          <p:nvPr/>
        </p:nvSpPr>
        <p:spPr>
          <a:xfrm>
            <a:off x="1450642" y="4442046"/>
            <a:ext cx="400376" cy="40233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70C0"/>
                </a:solidFill>
              </a:rPr>
              <a:t>2</a:t>
            </a:r>
          </a:p>
        </p:txBody>
      </p:sp>
      <p:sp>
        <p:nvSpPr>
          <p:cNvPr id="38" name="Oval 37"/>
          <p:cNvSpPr/>
          <p:nvPr/>
        </p:nvSpPr>
        <p:spPr>
          <a:xfrm>
            <a:off x="1450642" y="6260768"/>
            <a:ext cx="400376" cy="40233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70C0"/>
                </a:solidFill>
              </a:rPr>
              <a:t>3</a:t>
            </a:r>
          </a:p>
        </p:txBody>
      </p:sp>
      <p:sp>
        <p:nvSpPr>
          <p:cNvPr id="39" name="Oval 38"/>
          <p:cNvSpPr/>
          <p:nvPr/>
        </p:nvSpPr>
        <p:spPr>
          <a:xfrm>
            <a:off x="7746985" y="2345590"/>
            <a:ext cx="400376" cy="40233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70C0"/>
                </a:solidFill>
              </a:rPr>
              <a:t>4</a:t>
            </a:r>
          </a:p>
        </p:txBody>
      </p:sp>
      <p:sp>
        <p:nvSpPr>
          <p:cNvPr id="40" name="Oval 39"/>
          <p:cNvSpPr/>
          <p:nvPr/>
        </p:nvSpPr>
        <p:spPr>
          <a:xfrm>
            <a:off x="7746985" y="4385299"/>
            <a:ext cx="400376" cy="40233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70C0"/>
                </a:solidFill>
              </a:rPr>
              <a:t>5</a:t>
            </a:r>
          </a:p>
        </p:txBody>
      </p:sp>
      <p:sp>
        <p:nvSpPr>
          <p:cNvPr id="41" name="Oval 40"/>
          <p:cNvSpPr/>
          <p:nvPr/>
        </p:nvSpPr>
        <p:spPr>
          <a:xfrm>
            <a:off x="7746985" y="6265672"/>
            <a:ext cx="400376" cy="40233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70C0"/>
                </a:solidFill>
              </a:rPr>
              <a:t>6</a:t>
            </a:r>
          </a:p>
        </p:txBody>
      </p:sp>
      <p:sp>
        <p:nvSpPr>
          <p:cNvPr id="42" name="TextBox 41"/>
          <p:cNvSpPr txBox="1"/>
          <p:nvPr/>
        </p:nvSpPr>
        <p:spPr>
          <a:xfrm rot="21334423">
            <a:off x="2986788" y="1791266"/>
            <a:ext cx="24855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/>
              <a:t>pencil sharpener</a:t>
            </a:r>
          </a:p>
        </p:txBody>
      </p:sp>
      <p:sp>
        <p:nvSpPr>
          <p:cNvPr id="43" name="TextBox 42"/>
          <p:cNvSpPr txBox="1"/>
          <p:nvPr/>
        </p:nvSpPr>
        <p:spPr>
          <a:xfrm rot="21402430">
            <a:off x="3102631" y="2563069"/>
            <a:ext cx="24855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/>
              <a:t>compass</a:t>
            </a:r>
          </a:p>
        </p:txBody>
      </p:sp>
      <p:sp>
        <p:nvSpPr>
          <p:cNvPr id="44" name="TextBox 43"/>
          <p:cNvSpPr txBox="1"/>
          <p:nvPr/>
        </p:nvSpPr>
        <p:spPr>
          <a:xfrm rot="21334423">
            <a:off x="3024257" y="3543605"/>
            <a:ext cx="24855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/>
              <a:t>school bag</a:t>
            </a:r>
          </a:p>
        </p:txBody>
      </p:sp>
      <p:sp>
        <p:nvSpPr>
          <p:cNvPr id="45" name="TextBox 44"/>
          <p:cNvSpPr txBox="1"/>
          <p:nvPr/>
        </p:nvSpPr>
        <p:spPr>
          <a:xfrm rot="633357">
            <a:off x="3112679" y="4500147"/>
            <a:ext cx="24855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/>
              <a:t>calculator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3100598" y="5338550"/>
            <a:ext cx="24855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/>
              <a:t>rubber</a:t>
            </a:r>
          </a:p>
        </p:txBody>
      </p:sp>
      <p:sp>
        <p:nvSpPr>
          <p:cNvPr id="47" name="TextBox 46"/>
          <p:cNvSpPr txBox="1"/>
          <p:nvPr/>
        </p:nvSpPr>
        <p:spPr>
          <a:xfrm rot="21259042">
            <a:off x="3205250" y="6171204"/>
            <a:ext cx="24855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/>
              <a:t>pencil case</a:t>
            </a:r>
          </a:p>
        </p:txBody>
      </p:sp>
    </p:spTree>
    <p:extLst>
      <p:ext uri="{BB962C8B-B14F-4D97-AF65-F5344CB8AC3E}">
        <p14:creationId xmlns:p14="http://schemas.microsoft.com/office/powerpoint/2010/main" val="7410272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802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13416"/>
            <a:ext cx="587409" cy="60435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02494" y="60331"/>
            <a:ext cx="713536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Match the word with the school things. Then listen and repeat.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193701" y="1240546"/>
            <a:ext cx="8653859" cy="5699640"/>
            <a:chOff x="193701" y="1590291"/>
            <a:chExt cx="8653859" cy="5137079"/>
          </a:xfrm>
        </p:grpSpPr>
        <p:sp>
          <p:nvSpPr>
            <p:cNvPr id="12" name="Rounded Rectangle 11"/>
            <p:cNvSpPr/>
            <p:nvPr/>
          </p:nvSpPr>
          <p:spPr>
            <a:xfrm>
              <a:off x="193701" y="1590291"/>
              <a:ext cx="8653859" cy="5137079"/>
            </a:xfrm>
            <a:prstGeom prst="roundRect">
              <a:avLst/>
            </a:prstGeom>
            <a:solidFill>
              <a:srgbClr val="C0E6EA"/>
            </a:solidFill>
            <a:ln>
              <a:solidFill>
                <a:srgbClr val="C0E6E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ounded Rectangle 29"/>
            <p:cNvSpPr/>
            <p:nvPr/>
          </p:nvSpPr>
          <p:spPr>
            <a:xfrm>
              <a:off x="277403" y="1674687"/>
              <a:ext cx="8444374" cy="4900773"/>
            </a:xfrm>
            <a:prstGeom prst="roundRect">
              <a:avLst/>
            </a:prstGeom>
            <a:solidFill>
              <a:srgbClr val="05A0B8"/>
            </a:solidFill>
            <a:ln>
              <a:solidFill>
                <a:srgbClr val="05A0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ounded Rectangle 32"/>
            <p:cNvSpPr/>
            <p:nvPr/>
          </p:nvSpPr>
          <p:spPr>
            <a:xfrm>
              <a:off x="314872" y="1767152"/>
              <a:ext cx="8369436" cy="495214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3" name="Picture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769" y="1379900"/>
            <a:ext cx="1335650" cy="1577308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872" y="3065906"/>
            <a:ext cx="2464054" cy="242094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605" y="5393394"/>
            <a:ext cx="1427475" cy="105764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80770">
            <a:off x="6282897" y="1138221"/>
            <a:ext cx="1817617" cy="1458089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25795">
            <a:off x="5888397" y="2489288"/>
            <a:ext cx="2957513" cy="217170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49158">
            <a:off x="5887427" y="4783482"/>
            <a:ext cx="2658890" cy="1565218"/>
          </a:xfrm>
          <a:prstGeom prst="rect">
            <a:avLst/>
          </a:prstGeom>
        </p:spPr>
      </p:pic>
      <p:sp>
        <p:nvSpPr>
          <p:cNvPr id="36" name="Oval 35"/>
          <p:cNvSpPr/>
          <p:nvPr/>
        </p:nvSpPr>
        <p:spPr>
          <a:xfrm>
            <a:off x="1450642" y="3008503"/>
            <a:ext cx="400376" cy="40233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70C0"/>
                </a:solidFill>
              </a:rPr>
              <a:t>1</a:t>
            </a:r>
          </a:p>
        </p:txBody>
      </p:sp>
      <p:sp>
        <p:nvSpPr>
          <p:cNvPr id="37" name="Oval 36"/>
          <p:cNvSpPr/>
          <p:nvPr/>
        </p:nvSpPr>
        <p:spPr>
          <a:xfrm>
            <a:off x="1450642" y="4442046"/>
            <a:ext cx="400376" cy="40233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70C0"/>
                </a:solidFill>
              </a:rPr>
              <a:t>2</a:t>
            </a:r>
          </a:p>
        </p:txBody>
      </p:sp>
      <p:sp>
        <p:nvSpPr>
          <p:cNvPr id="38" name="Oval 37"/>
          <p:cNvSpPr/>
          <p:nvPr/>
        </p:nvSpPr>
        <p:spPr>
          <a:xfrm>
            <a:off x="1450642" y="6260768"/>
            <a:ext cx="400376" cy="40233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70C0"/>
                </a:solidFill>
              </a:rPr>
              <a:t>3</a:t>
            </a:r>
          </a:p>
        </p:txBody>
      </p:sp>
      <p:sp>
        <p:nvSpPr>
          <p:cNvPr id="39" name="Oval 38"/>
          <p:cNvSpPr/>
          <p:nvPr/>
        </p:nvSpPr>
        <p:spPr>
          <a:xfrm>
            <a:off x="7746985" y="2345590"/>
            <a:ext cx="400376" cy="40233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70C0"/>
                </a:solidFill>
              </a:rPr>
              <a:t>4</a:t>
            </a:r>
          </a:p>
        </p:txBody>
      </p:sp>
      <p:sp>
        <p:nvSpPr>
          <p:cNvPr id="40" name="Oval 39"/>
          <p:cNvSpPr/>
          <p:nvPr/>
        </p:nvSpPr>
        <p:spPr>
          <a:xfrm>
            <a:off x="7746985" y="4385299"/>
            <a:ext cx="400376" cy="40233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70C0"/>
                </a:solidFill>
              </a:rPr>
              <a:t>5</a:t>
            </a:r>
          </a:p>
        </p:txBody>
      </p:sp>
      <p:sp>
        <p:nvSpPr>
          <p:cNvPr id="41" name="Oval 40"/>
          <p:cNvSpPr/>
          <p:nvPr/>
        </p:nvSpPr>
        <p:spPr>
          <a:xfrm>
            <a:off x="7746985" y="6265672"/>
            <a:ext cx="400376" cy="40233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70C0"/>
                </a:solidFill>
              </a:rPr>
              <a:t>6</a:t>
            </a:r>
          </a:p>
        </p:txBody>
      </p:sp>
      <p:sp>
        <p:nvSpPr>
          <p:cNvPr id="42" name="TextBox 41"/>
          <p:cNvSpPr txBox="1"/>
          <p:nvPr/>
        </p:nvSpPr>
        <p:spPr>
          <a:xfrm rot="21600000">
            <a:off x="1918391" y="5638768"/>
            <a:ext cx="24855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B050"/>
                </a:solidFill>
              </a:rPr>
              <a:t>pencil sharpener </a:t>
            </a:r>
          </a:p>
        </p:txBody>
      </p:sp>
      <p:sp>
        <p:nvSpPr>
          <p:cNvPr id="43" name="TextBox 42"/>
          <p:cNvSpPr txBox="1"/>
          <p:nvPr/>
        </p:nvSpPr>
        <p:spPr>
          <a:xfrm rot="21600000">
            <a:off x="1592947" y="3811835"/>
            <a:ext cx="24855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B050"/>
                </a:solidFill>
              </a:rPr>
              <a:t>compass</a:t>
            </a:r>
          </a:p>
        </p:txBody>
      </p:sp>
      <p:sp>
        <p:nvSpPr>
          <p:cNvPr id="44" name="TextBox 43"/>
          <p:cNvSpPr txBox="1"/>
          <p:nvPr/>
        </p:nvSpPr>
        <p:spPr>
          <a:xfrm rot="21600000">
            <a:off x="1743980" y="2020508"/>
            <a:ext cx="24855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B050"/>
                </a:solidFill>
              </a:rPr>
              <a:t>school bag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4378969" y="5662754"/>
            <a:ext cx="24855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B050"/>
                </a:solidFill>
              </a:rPr>
              <a:t>calculator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4458395" y="2042994"/>
            <a:ext cx="24855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B050"/>
                </a:solidFill>
              </a:rPr>
              <a:t>rubber</a:t>
            </a:r>
          </a:p>
        </p:txBody>
      </p:sp>
      <p:sp>
        <p:nvSpPr>
          <p:cNvPr id="47" name="TextBox 46"/>
          <p:cNvSpPr txBox="1"/>
          <p:nvPr/>
        </p:nvSpPr>
        <p:spPr>
          <a:xfrm rot="21600000">
            <a:off x="4116001" y="3835229"/>
            <a:ext cx="24855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B050"/>
                </a:solidFill>
              </a:rPr>
              <a:t>pencil case</a:t>
            </a:r>
          </a:p>
        </p:txBody>
      </p:sp>
    </p:spTree>
    <p:extLst>
      <p:ext uri="{BB962C8B-B14F-4D97-AF65-F5344CB8AC3E}">
        <p14:creationId xmlns:p14="http://schemas.microsoft.com/office/powerpoint/2010/main" val="272664266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1087</TotalTime>
  <Words>452</Words>
  <Application>Microsoft Office PowerPoint</Application>
  <PresentationFormat>On-screen Show (4:3)</PresentationFormat>
  <Paragraphs>92</Paragraphs>
  <Slides>11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Arial</vt:lpstr>
      <vt:lpstr>Calibri</vt:lpstr>
      <vt:lpstr>Calibri Light</vt:lpstr>
      <vt:lpstr>Wingdings</vt:lpstr>
      <vt:lpstr>Wingdings 2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TrangDTT</cp:lastModifiedBy>
  <cp:revision>38</cp:revision>
  <dcterms:created xsi:type="dcterms:W3CDTF">2020-12-09T02:04:09Z</dcterms:created>
  <dcterms:modified xsi:type="dcterms:W3CDTF">2021-06-15T04:31:17Z</dcterms:modified>
</cp:coreProperties>
</file>