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8" r:id="rId4"/>
    <p:sldId id="299" r:id="rId5"/>
    <p:sldId id="304" r:id="rId6"/>
    <p:sldId id="305" r:id="rId7"/>
    <p:sldId id="311" r:id="rId8"/>
    <p:sldId id="300" r:id="rId9"/>
    <p:sldId id="302" r:id="rId10"/>
    <p:sldId id="307" r:id="rId11"/>
    <p:sldId id="308" r:id="rId12"/>
  </p:sldIdLst>
  <p:sldSz cx="12192000" cy="6858000"/>
  <p:notesSz cx="6858000" cy="9144000"/>
  <p:custDataLst>
    <p:tags r:id="rId13"/>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9" autoAdjust="0"/>
    <p:restoredTop sz="94660"/>
  </p:normalViewPr>
  <p:slideViewPr>
    <p:cSldViewPr snapToGrid="0">
      <p:cViewPr varScale="1">
        <p:scale>
          <a:sx n="57" d="100"/>
          <a:sy n="57" d="100"/>
        </p:scale>
        <p:origin x="44" y="2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FFAD5-970C-416A-AA4B-DDBD15AA84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75974B51-573C-41CB-9EB7-07C7BCB5F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27840DC-3457-4696-AE91-7B14EA305771}"/>
              </a:ext>
            </a:extLst>
          </p:cNvPr>
          <p:cNvSpPr>
            <a:spLocks noGrp="1"/>
          </p:cNvSpPr>
          <p:nvPr>
            <p:ph type="dt" sz="half" idx="10"/>
          </p:nvPr>
        </p:nvSpPr>
        <p:spPr/>
        <p:txBody>
          <a:bodyPr/>
          <a:lstStyle/>
          <a:p>
            <a:fld id="{9A958F40-FE36-4A85-B61D-4FE3EDEC4AFF}" type="datetimeFigureOut">
              <a:rPr lang="vi-VN" smtClean="0"/>
              <a:t>21/07/2023</a:t>
            </a:fld>
            <a:endParaRPr lang="vi-VN"/>
          </a:p>
        </p:txBody>
      </p:sp>
      <p:sp>
        <p:nvSpPr>
          <p:cNvPr id="5" name="Footer Placeholder 4">
            <a:extLst>
              <a:ext uri="{FF2B5EF4-FFF2-40B4-BE49-F238E27FC236}">
                <a16:creationId xmlns:a16="http://schemas.microsoft.com/office/drawing/2014/main" id="{525073F1-B096-4DB9-BBBB-F5B5CEB2341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71A7352-19B5-4CE2-A755-93DC277CF373}"/>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8139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2222-146C-4A27-A341-3BD47CB6F17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6905FDA-EB87-4C11-8C6A-C2D7D019A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339C3B2-305C-44C9-9F4D-FD2A90E7CA0B}"/>
              </a:ext>
            </a:extLst>
          </p:cNvPr>
          <p:cNvSpPr>
            <a:spLocks noGrp="1"/>
          </p:cNvSpPr>
          <p:nvPr>
            <p:ph type="dt" sz="half" idx="10"/>
          </p:nvPr>
        </p:nvSpPr>
        <p:spPr/>
        <p:txBody>
          <a:bodyPr/>
          <a:lstStyle/>
          <a:p>
            <a:fld id="{9A958F40-FE36-4A85-B61D-4FE3EDEC4AFF}" type="datetimeFigureOut">
              <a:rPr lang="vi-VN" smtClean="0"/>
              <a:t>21/07/2023</a:t>
            </a:fld>
            <a:endParaRPr lang="vi-VN"/>
          </a:p>
        </p:txBody>
      </p:sp>
      <p:sp>
        <p:nvSpPr>
          <p:cNvPr id="5" name="Footer Placeholder 4">
            <a:extLst>
              <a:ext uri="{FF2B5EF4-FFF2-40B4-BE49-F238E27FC236}">
                <a16:creationId xmlns:a16="http://schemas.microsoft.com/office/drawing/2014/main" id="{729A633A-8FCD-414E-864C-7DAD485983E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4996B1D-24B3-41ED-9453-C88B563D7171}"/>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248683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129198-18E9-49A8-92B3-68C5F1ACE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EEB4DBD-C6E0-4326-922B-60AB15BBB1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0B350E3-8229-41A4-8858-A37E7CFCE761}"/>
              </a:ext>
            </a:extLst>
          </p:cNvPr>
          <p:cNvSpPr>
            <a:spLocks noGrp="1"/>
          </p:cNvSpPr>
          <p:nvPr>
            <p:ph type="dt" sz="half" idx="10"/>
          </p:nvPr>
        </p:nvSpPr>
        <p:spPr/>
        <p:txBody>
          <a:bodyPr/>
          <a:lstStyle/>
          <a:p>
            <a:fld id="{9A958F40-FE36-4A85-B61D-4FE3EDEC4AFF}" type="datetimeFigureOut">
              <a:rPr lang="vi-VN" smtClean="0"/>
              <a:t>21/07/2023</a:t>
            </a:fld>
            <a:endParaRPr lang="vi-VN"/>
          </a:p>
        </p:txBody>
      </p:sp>
      <p:sp>
        <p:nvSpPr>
          <p:cNvPr id="5" name="Footer Placeholder 4">
            <a:extLst>
              <a:ext uri="{FF2B5EF4-FFF2-40B4-BE49-F238E27FC236}">
                <a16:creationId xmlns:a16="http://schemas.microsoft.com/office/drawing/2014/main" id="{EC7E4215-BDF7-4326-9B50-18EA8BCBC9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208A7C0-F09E-4F84-9D77-1235EC715EB0}"/>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97044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6518E-40C9-4DA0-974C-3091B007C09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DCA08D5-8A00-46FE-9F4A-9B42C07CED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0E402AB-3A6D-4EDD-BC5C-EADD64EDC6FE}"/>
              </a:ext>
            </a:extLst>
          </p:cNvPr>
          <p:cNvSpPr>
            <a:spLocks noGrp="1"/>
          </p:cNvSpPr>
          <p:nvPr>
            <p:ph type="dt" sz="half" idx="10"/>
          </p:nvPr>
        </p:nvSpPr>
        <p:spPr/>
        <p:txBody>
          <a:bodyPr/>
          <a:lstStyle/>
          <a:p>
            <a:fld id="{9A958F40-FE36-4A85-B61D-4FE3EDEC4AFF}" type="datetimeFigureOut">
              <a:rPr lang="vi-VN" smtClean="0"/>
              <a:t>21/07/2023</a:t>
            </a:fld>
            <a:endParaRPr lang="vi-VN"/>
          </a:p>
        </p:txBody>
      </p:sp>
      <p:sp>
        <p:nvSpPr>
          <p:cNvPr id="5" name="Footer Placeholder 4">
            <a:extLst>
              <a:ext uri="{FF2B5EF4-FFF2-40B4-BE49-F238E27FC236}">
                <a16:creationId xmlns:a16="http://schemas.microsoft.com/office/drawing/2014/main" id="{2323C2CF-B15A-4849-A3F6-3C9F3C88E2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C7B814D-BB37-4D29-A72A-3200A6BD58E0}"/>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93245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7EFDD-52BF-446E-9AD5-A37B1608F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7E077B3-B985-4EE0-AEC2-3ECFD1FA4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EFE7C0-05BC-4A1D-90A4-A5AC1CBEC9CC}"/>
              </a:ext>
            </a:extLst>
          </p:cNvPr>
          <p:cNvSpPr>
            <a:spLocks noGrp="1"/>
          </p:cNvSpPr>
          <p:nvPr>
            <p:ph type="dt" sz="half" idx="10"/>
          </p:nvPr>
        </p:nvSpPr>
        <p:spPr/>
        <p:txBody>
          <a:bodyPr/>
          <a:lstStyle/>
          <a:p>
            <a:fld id="{9A958F40-FE36-4A85-B61D-4FE3EDEC4AFF}" type="datetimeFigureOut">
              <a:rPr lang="vi-VN" smtClean="0"/>
              <a:t>21/07/2023</a:t>
            </a:fld>
            <a:endParaRPr lang="vi-VN"/>
          </a:p>
        </p:txBody>
      </p:sp>
      <p:sp>
        <p:nvSpPr>
          <p:cNvPr id="5" name="Footer Placeholder 4">
            <a:extLst>
              <a:ext uri="{FF2B5EF4-FFF2-40B4-BE49-F238E27FC236}">
                <a16:creationId xmlns:a16="http://schemas.microsoft.com/office/drawing/2014/main" id="{5E39DC81-3554-42E5-ACDA-7A3F405374D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DEF08A0-4166-4675-9DEA-812D0619F029}"/>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55209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BB471-D695-46F7-ABB5-18CE2C3FBF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7FD029F-F856-4DE5-8772-F04CBE472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B9322215-70F4-4778-90BB-5EEAD52492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F93918EC-0858-46EB-AD26-C1DCA570C4FD}"/>
              </a:ext>
            </a:extLst>
          </p:cNvPr>
          <p:cNvSpPr>
            <a:spLocks noGrp="1"/>
          </p:cNvSpPr>
          <p:nvPr>
            <p:ph type="dt" sz="half" idx="10"/>
          </p:nvPr>
        </p:nvSpPr>
        <p:spPr/>
        <p:txBody>
          <a:bodyPr/>
          <a:lstStyle/>
          <a:p>
            <a:fld id="{9A958F40-FE36-4A85-B61D-4FE3EDEC4AFF}" type="datetimeFigureOut">
              <a:rPr lang="vi-VN" smtClean="0"/>
              <a:t>21/07/2023</a:t>
            </a:fld>
            <a:endParaRPr lang="vi-VN"/>
          </a:p>
        </p:txBody>
      </p:sp>
      <p:sp>
        <p:nvSpPr>
          <p:cNvPr id="6" name="Footer Placeholder 5">
            <a:extLst>
              <a:ext uri="{FF2B5EF4-FFF2-40B4-BE49-F238E27FC236}">
                <a16:creationId xmlns:a16="http://schemas.microsoft.com/office/drawing/2014/main" id="{020E03D6-E156-457C-B2E6-C30D1C943E5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3D85E3F-515A-4374-976B-ECBAE5E27981}"/>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65072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CADB0-E447-48E6-AA02-D743D58B54D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B289CE4-5557-4532-A8A0-63582007E5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5F508A-1534-44DA-A3C7-4FA6C0C0B4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E186B99-FF88-4600-A42D-8254E559D1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B81EF0-77A6-49C0-B154-37FA5F2B46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3A9BF86A-428A-459D-9CCE-D2B5B8A88776}"/>
              </a:ext>
            </a:extLst>
          </p:cNvPr>
          <p:cNvSpPr>
            <a:spLocks noGrp="1"/>
          </p:cNvSpPr>
          <p:nvPr>
            <p:ph type="dt" sz="half" idx="10"/>
          </p:nvPr>
        </p:nvSpPr>
        <p:spPr/>
        <p:txBody>
          <a:bodyPr/>
          <a:lstStyle/>
          <a:p>
            <a:fld id="{9A958F40-FE36-4A85-B61D-4FE3EDEC4AFF}" type="datetimeFigureOut">
              <a:rPr lang="vi-VN" smtClean="0"/>
              <a:t>21/07/2023</a:t>
            </a:fld>
            <a:endParaRPr lang="vi-VN"/>
          </a:p>
        </p:txBody>
      </p:sp>
      <p:sp>
        <p:nvSpPr>
          <p:cNvPr id="8" name="Footer Placeholder 7">
            <a:extLst>
              <a:ext uri="{FF2B5EF4-FFF2-40B4-BE49-F238E27FC236}">
                <a16:creationId xmlns:a16="http://schemas.microsoft.com/office/drawing/2014/main" id="{07579867-0FD4-435C-9632-426EDDD6EA6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960B3297-2BBA-47BB-B072-D84976DE14CD}"/>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70674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5ABED-6BC2-4047-ADC0-488C5ABFF7A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CF570504-BBE9-491A-9DE5-298BE6B0E653}"/>
              </a:ext>
            </a:extLst>
          </p:cNvPr>
          <p:cNvSpPr>
            <a:spLocks noGrp="1"/>
          </p:cNvSpPr>
          <p:nvPr>
            <p:ph type="dt" sz="half" idx="10"/>
          </p:nvPr>
        </p:nvSpPr>
        <p:spPr/>
        <p:txBody>
          <a:bodyPr/>
          <a:lstStyle/>
          <a:p>
            <a:fld id="{9A958F40-FE36-4A85-B61D-4FE3EDEC4AFF}" type="datetimeFigureOut">
              <a:rPr lang="vi-VN" smtClean="0"/>
              <a:t>21/07/2023</a:t>
            </a:fld>
            <a:endParaRPr lang="vi-VN"/>
          </a:p>
        </p:txBody>
      </p:sp>
      <p:sp>
        <p:nvSpPr>
          <p:cNvPr id="4" name="Footer Placeholder 3">
            <a:extLst>
              <a:ext uri="{FF2B5EF4-FFF2-40B4-BE49-F238E27FC236}">
                <a16:creationId xmlns:a16="http://schemas.microsoft.com/office/drawing/2014/main" id="{57FC1D49-A3B3-4D4A-8809-51448F6B852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6727908-0B26-4E16-90FA-9375A6FAC152}"/>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87587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BD1598-66AA-487E-ADBC-21EE7B10577F}"/>
              </a:ext>
            </a:extLst>
          </p:cNvPr>
          <p:cNvSpPr>
            <a:spLocks noGrp="1"/>
          </p:cNvSpPr>
          <p:nvPr>
            <p:ph type="dt" sz="half" idx="10"/>
          </p:nvPr>
        </p:nvSpPr>
        <p:spPr/>
        <p:txBody>
          <a:bodyPr/>
          <a:lstStyle/>
          <a:p>
            <a:fld id="{9A958F40-FE36-4A85-B61D-4FE3EDEC4AFF}" type="datetimeFigureOut">
              <a:rPr lang="vi-VN" smtClean="0"/>
              <a:t>21/07/2023</a:t>
            </a:fld>
            <a:endParaRPr lang="vi-VN"/>
          </a:p>
        </p:txBody>
      </p:sp>
      <p:sp>
        <p:nvSpPr>
          <p:cNvPr id="3" name="Footer Placeholder 2">
            <a:extLst>
              <a:ext uri="{FF2B5EF4-FFF2-40B4-BE49-F238E27FC236}">
                <a16:creationId xmlns:a16="http://schemas.microsoft.com/office/drawing/2014/main" id="{7120FB54-E7FB-47B8-97CB-2D04ACDAD1A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B7FC5FBF-4265-4102-8BCD-8061B07F0DC4}"/>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40406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8DBF3-59E4-4D7A-AC99-74A5BC63D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5AC6433-94D1-431B-A4F7-8339E95526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30CDE82-754A-46E7-8BFB-E8984B7A3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B9D228-3DB8-4D38-A610-75A0834A6842}"/>
              </a:ext>
            </a:extLst>
          </p:cNvPr>
          <p:cNvSpPr>
            <a:spLocks noGrp="1"/>
          </p:cNvSpPr>
          <p:nvPr>
            <p:ph type="dt" sz="half" idx="10"/>
          </p:nvPr>
        </p:nvSpPr>
        <p:spPr/>
        <p:txBody>
          <a:bodyPr/>
          <a:lstStyle/>
          <a:p>
            <a:fld id="{9A958F40-FE36-4A85-B61D-4FE3EDEC4AFF}" type="datetimeFigureOut">
              <a:rPr lang="vi-VN" smtClean="0"/>
              <a:t>21/07/2023</a:t>
            </a:fld>
            <a:endParaRPr lang="vi-VN"/>
          </a:p>
        </p:txBody>
      </p:sp>
      <p:sp>
        <p:nvSpPr>
          <p:cNvPr id="6" name="Footer Placeholder 5">
            <a:extLst>
              <a:ext uri="{FF2B5EF4-FFF2-40B4-BE49-F238E27FC236}">
                <a16:creationId xmlns:a16="http://schemas.microsoft.com/office/drawing/2014/main" id="{3E5E5219-68C4-44A7-B91B-3BBE2D400DB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9F5B62A-D93D-42A4-A9AB-0D58CE367446}"/>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90539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A522-42E5-4670-AB3D-0EC4EC6F6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5A78641-D499-4EC9-BBFD-F87DE83114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358603A-3872-4404-98DB-9040BCFF5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1BDC4-309F-4240-B464-DBEEA7999901}"/>
              </a:ext>
            </a:extLst>
          </p:cNvPr>
          <p:cNvSpPr>
            <a:spLocks noGrp="1"/>
          </p:cNvSpPr>
          <p:nvPr>
            <p:ph type="dt" sz="half" idx="10"/>
          </p:nvPr>
        </p:nvSpPr>
        <p:spPr/>
        <p:txBody>
          <a:bodyPr/>
          <a:lstStyle/>
          <a:p>
            <a:fld id="{9A958F40-FE36-4A85-B61D-4FE3EDEC4AFF}" type="datetimeFigureOut">
              <a:rPr lang="vi-VN" smtClean="0"/>
              <a:t>21/07/2023</a:t>
            </a:fld>
            <a:endParaRPr lang="vi-VN"/>
          </a:p>
        </p:txBody>
      </p:sp>
      <p:sp>
        <p:nvSpPr>
          <p:cNvPr id="6" name="Footer Placeholder 5">
            <a:extLst>
              <a:ext uri="{FF2B5EF4-FFF2-40B4-BE49-F238E27FC236}">
                <a16:creationId xmlns:a16="http://schemas.microsoft.com/office/drawing/2014/main" id="{8A846963-37EA-4564-899D-FD32151668E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50BD3C6-33A4-4FA0-9072-5630521F5F38}"/>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419480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32523A-2785-4EB9-AB5A-41CEBB754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80958E5-FB7A-495D-A551-538411D93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70C42A0-81F4-4E55-8D04-41188884D9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58F40-FE36-4A85-B61D-4FE3EDEC4AFF}" type="datetimeFigureOut">
              <a:rPr lang="vi-VN" smtClean="0"/>
              <a:t>21/07/2023</a:t>
            </a:fld>
            <a:endParaRPr lang="vi-VN"/>
          </a:p>
        </p:txBody>
      </p:sp>
      <p:sp>
        <p:nvSpPr>
          <p:cNvPr id="5" name="Footer Placeholder 4">
            <a:extLst>
              <a:ext uri="{FF2B5EF4-FFF2-40B4-BE49-F238E27FC236}">
                <a16:creationId xmlns:a16="http://schemas.microsoft.com/office/drawing/2014/main" id="{D1E192EB-150D-4D41-AF35-37185A316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369AD0DB-381E-40D9-AD75-C37985648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3267B-4687-4B0C-B13D-72587F018838}" type="slidenum">
              <a:rPr lang="vi-VN" smtClean="0"/>
              <a:t>‹#›</a:t>
            </a:fld>
            <a:endParaRPr lang="vi-VN"/>
          </a:p>
        </p:txBody>
      </p:sp>
    </p:spTree>
    <p:extLst>
      <p:ext uri="{BB962C8B-B14F-4D97-AF65-F5344CB8AC3E}">
        <p14:creationId xmlns:p14="http://schemas.microsoft.com/office/powerpoint/2010/main" val="1256037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49596-540F-4D45-A56F-925730339632}"/>
              </a:ext>
            </a:extLst>
          </p:cNvPr>
          <p:cNvSpPr>
            <a:spLocks noGrp="1"/>
          </p:cNvSpPr>
          <p:nvPr>
            <p:ph type="ctrTitle"/>
          </p:nvPr>
        </p:nvSpPr>
        <p:spPr>
          <a:xfrm>
            <a:off x="974766" y="1536700"/>
            <a:ext cx="9823862" cy="2168145"/>
          </a:xfrm>
        </p:spPr>
        <p:txBody>
          <a:bodyPr>
            <a:noAutofit/>
          </a:bodyPr>
          <a:lstStyle/>
          <a:p>
            <a:pPr>
              <a:lnSpc>
                <a:spcPct val="150000"/>
              </a:lnSpc>
            </a:pPr>
            <a:r>
              <a:rPr lang="en-US" sz="4800" b="1">
                <a:solidFill>
                  <a:srgbClr val="FFFF00"/>
                </a:solidFill>
                <a:latin typeface="Times New Roman" panose="02020603050405020304" pitchFamily="18" charset="0"/>
                <a:cs typeface="Times New Roman" panose="02020603050405020304" pitchFamily="18" charset="0"/>
              </a:rPr>
              <a:t>TIẾT 22 </a:t>
            </a:r>
            <a:r>
              <a:rPr lang="en-US" sz="4800" b="1" dirty="0">
                <a:solidFill>
                  <a:srgbClr val="FFFF00"/>
                </a:solidFill>
                <a:latin typeface="Times New Roman" panose="02020603050405020304" pitchFamily="18" charset="0"/>
                <a:cs typeface="Times New Roman" panose="02020603050405020304" pitchFamily="18" charset="0"/>
              </a:rPr>
              <a:t>- </a:t>
            </a:r>
            <a:r>
              <a:rPr lang="vi-VN" sz="4800" b="1" dirty="0">
                <a:solidFill>
                  <a:srgbClr val="FFFF00"/>
                </a:solidFill>
                <a:latin typeface="Times New Roman" panose="02020603050405020304" pitchFamily="18" charset="0"/>
                <a:cs typeface="Times New Roman" panose="02020603050405020304" pitchFamily="18" charset="0"/>
              </a:rPr>
              <a:t>BÀI </a:t>
            </a:r>
            <a:r>
              <a:rPr lang="en-US" sz="4800" b="1" dirty="0">
                <a:solidFill>
                  <a:srgbClr val="FFFF00"/>
                </a:solidFill>
                <a:latin typeface="Times New Roman" pitchFamily="18" charset="0"/>
                <a:cs typeface="Times New Roman" pitchFamily="18" charset="0"/>
              </a:rPr>
              <a:t>9</a:t>
            </a:r>
            <a:br>
              <a:rPr lang="en-US" sz="4800" b="1" dirty="0">
                <a:solidFill>
                  <a:srgbClr val="FFFF00"/>
                </a:solidFill>
                <a:latin typeface="Times New Roman" pitchFamily="18" charset="0"/>
                <a:cs typeface="Times New Roman" pitchFamily="18" charset="0"/>
              </a:rPr>
            </a:br>
            <a:r>
              <a:rPr lang="en-US" sz="4800" b="1" dirty="0">
                <a:solidFill>
                  <a:srgbClr val="FFFF00"/>
                </a:solidFill>
                <a:latin typeface="Times New Roman" pitchFamily="18" charset="0"/>
                <a:cs typeface="Times New Roman" pitchFamily="18" charset="0"/>
              </a:rPr>
              <a:t>HI LẠP VÀ LA MÃ CỔ ĐẠI</a:t>
            </a:r>
            <a:endParaRPr lang="vi-VN" sz="48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18897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E2FA7F9-DD22-4E6F-A01B-4EF8A57C16E3}"/>
              </a:ext>
            </a:extLst>
          </p:cNvPr>
          <p:cNvSpPr/>
          <p:nvPr/>
        </p:nvSpPr>
        <p:spPr>
          <a:xfrm>
            <a:off x="235527" y="342406"/>
            <a:ext cx="342564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vi-VN" sz="3200" b="1" dirty="0">
                <a:solidFill>
                  <a:srgbClr val="70AD47">
                    <a:lumMod val="75000"/>
                  </a:srgbClr>
                </a:solidFill>
                <a:latin typeface="Times New Roman" panose="02020603050405020304" pitchFamily="18" charset="0"/>
                <a:cs typeface="Times New Roman" panose="02020603050405020304" pitchFamily="18" charset="0"/>
              </a:rPr>
              <a:t>VẬN DỤNG</a:t>
            </a:r>
          </a:p>
        </p:txBody>
      </p:sp>
      <p:sp>
        <p:nvSpPr>
          <p:cNvPr id="9"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3" name="Rectangle 2"/>
          <p:cNvSpPr/>
          <p:nvPr/>
        </p:nvSpPr>
        <p:spPr>
          <a:xfrm>
            <a:off x="1184030" y="2274619"/>
            <a:ext cx="9437077" cy="1569660"/>
          </a:xfrm>
          <a:prstGeom prst="rect">
            <a:avLst/>
          </a:prstGeom>
        </p:spPr>
        <p:txBody>
          <a:bodyPr wrap="square">
            <a:spAutoFit/>
          </a:bodyPr>
          <a:lstStyle/>
          <a:p>
            <a:r>
              <a:rPr lang="vi-VN" sz="3200" dirty="0">
                <a:solidFill>
                  <a:srgbClr val="002060"/>
                </a:solidFill>
                <a:latin typeface="Times New Roman"/>
                <a:ea typeface="Arial"/>
              </a:rPr>
              <a:t>Em hãy</a:t>
            </a:r>
            <a:r>
              <a:rPr lang="nl-NL" sz="3200" dirty="0">
                <a:solidFill>
                  <a:srgbClr val="002060"/>
                </a:solidFill>
                <a:latin typeface="Times New Roman"/>
                <a:ea typeface="Arial"/>
              </a:rPr>
              <a:t> </a:t>
            </a:r>
            <a:r>
              <a:rPr lang="vi-VN" sz="3200" dirty="0">
                <a:solidFill>
                  <a:srgbClr val="002060"/>
                </a:solidFill>
                <a:latin typeface="Times New Roman"/>
                <a:ea typeface="Arial"/>
              </a:rPr>
              <a:t>chọn và </a:t>
            </a:r>
            <a:r>
              <a:rPr lang="nl-NL" sz="3200" dirty="0">
                <a:solidFill>
                  <a:srgbClr val="002060"/>
                </a:solidFill>
                <a:latin typeface="Times New Roman"/>
                <a:ea typeface="Arial"/>
              </a:rPr>
              <a:t>giới thiệu </a:t>
            </a:r>
            <a:r>
              <a:rPr lang="vi-VN" sz="3200" dirty="0">
                <a:solidFill>
                  <a:srgbClr val="002060"/>
                </a:solidFill>
                <a:latin typeface="Times New Roman"/>
                <a:ea typeface="Arial"/>
              </a:rPr>
              <a:t>một trong </a:t>
            </a:r>
            <a:r>
              <a:rPr lang="nl-NL" sz="3200" dirty="0">
                <a:solidFill>
                  <a:srgbClr val="002060"/>
                </a:solidFill>
                <a:latin typeface="Times New Roman"/>
                <a:ea typeface="Arial"/>
              </a:rPr>
              <a:t>những thành tựu văn hoá </a:t>
            </a:r>
            <a:r>
              <a:rPr lang="vi-VN" sz="3200" dirty="0">
                <a:solidFill>
                  <a:srgbClr val="002060"/>
                </a:solidFill>
                <a:latin typeface="Times New Roman"/>
                <a:ea typeface="Arial"/>
              </a:rPr>
              <a:t>của Hy Lạp hoặc La Mã cổ đại còn được bảo tồn đến ngày nay.</a:t>
            </a:r>
            <a:endParaRPr lang="en-US" sz="3200" dirty="0">
              <a:solidFill>
                <a:srgbClr val="002060"/>
              </a:solidFill>
            </a:endParaRPr>
          </a:p>
        </p:txBody>
      </p:sp>
      <p:sp>
        <p:nvSpPr>
          <p:cNvPr id="4" name="Rectangle 3"/>
          <p:cNvSpPr/>
          <p:nvPr/>
        </p:nvSpPr>
        <p:spPr>
          <a:xfrm>
            <a:off x="1184031" y="3827431"/>
            <a:ext cx="9542584" cy="2691506"/>
          </a:xfrm>
          <a:prstGeom prst="rect">
            <a:avLst/>
          </a:prstGeom>
        </p:spPr>
        <p:txBody>
          <a:bodyPr wrap="square">
            <a:spAutoFit/>
          </a:bodyPr>
          <a:lstStyle/>
          <a:p>
            <a:pPr algn="just">
              <a:lnSpc>
                <a:spcPct val="130000"/>
              </a:lnSpc>
            </a:pPr>
            <a:r>
              <a:rPr lang="vi-VN" sz="3200" dirty="0">
                <a:latin typeface="Times New Roman"/>
                <a:ea typeface="Arial"/>
                <a:cs typeface="Times New Roman"/>
              </a:rPr>
              <a:t>Lưu ý: </a:t>
            </a:r>
            <a:r>
              <a:rPr lang="nl-NL" sz="3200" dirty="0">
                <a:latin typeface="Times New Roman"/>
                <a:ea typeface="Arial"/>
                <a:cs typeface="Times New Roman"/>
              </a:rPr>
              <a:t>HS có thể tự do sáng tạo các hình thức giới thiệu nhưng đảm bảo được nội dung thông tin, kèm hình ảnh minh hoạ cho nội dung.</a:t>
            </a:r>
            <a:r>
              <a:rPr lang="vi-VN" sz="3200" dirty="0">
                <a:latin typeface="Times New Roman"/>
                <a:ea typeface="Arial"/>
                <a:cs typeface="Times New Roman"/>
              </a:rPr>
              <a:t> Ví dụ: video, sơ đồ, tranh vẽ...</a:t>
            </a:r>
            <a:endParaRPr lang="en-US" sz="3200" dirty="0">
              <a:ea typeface="Calibri"/>
              <a:cs typeface="Times New Roman"/>
            </a:endParaRPr>
          </a:p>
          <a:p>
            <a:pPr algn="just">
              <a:lnSpc>
                <a:spcPct val="130000"/>
              </a:lnSpc>
              <a:spcBef>
                <a:spcPts val="300"/>
              </a:spcBef>
              <a:spcAft>
                <a:spcPts val="300"/>
              </a:spcAft>
            </a:pPr>
            <a:r>
              <a:rPr lang="en-US" sz="3200" dirty="0">
                <a:latin typeface="Times New Roman"/>
                <a:ea typeface="Calibri"/>
                <a:cs typeface="Times New Roman"/>
              </a:rPr>
              <a:t> </a:t>
            </a:r>
            <a:endParaRPr lang="en-US" sz="3200" dirty="0">
              <a:ea typeface="Calibri"/>
              <a:cs typeface="Times New Roman"/>
            </a:endParaRPr>
          </a:p>
        </p:txBody>
      </p:sp>
    </p:spTree>
    <p:extLst>
      <p:ext uri="{BB962C8B-B14F-4D97-AF65-F5344CB8AC3E}">
        <p14:creationId xmlns:p14="http://schemas.microsoft.com/office/powerpoint/2010/main" val="29311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5245" y="3136613"/>
            <a:ext cx="1281120" cy="769441"/>
          </a:xfrm>
          <a:prstGeom prst="rect">
            <a:avLst/>
          </a:prstGeom>
        </p:spPr>
        <p:txBody>
          <a:bodyPr wrap="none">
            <a:spAutoFit/>
          </a:bodyPr>
          <a:lstStyle/>
          <a:p>
            <a:r>
              <a:rPr lang="vi-VN" sz="4400" dirty="0">
                <a:solidFill>
                  <a:srgbClr val="FF0000"/>
                </a:solidFill>
                <a:latin typeface="Times New Roman"/>
              </a:rPr>
              <a:t>HẾT</a:t>
            </a:r>
            <a:endParaRPr lang="en-US" sz="4400" dirty="0">
              <a:solidFill>
                <a:srgbClr val="FF0000"/>
              </a:solidFill>
            </a:endParaRPr>
          </a:p>
        </p:txBody>
      </p:sp>
    </p:spTree>
    <p:extLst>
      <p:ext uri="{BB962C8B-B14F-4D97-AF65-F5344CB8AC3E}">
        <p14:creationId xmlns:p14="http://schemas.microsoft.com/office/powerpoint/2010/main" val="2026611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Left 4">
            <a:extLst>
              <a:ext uri="{FF2B5EF4-FFF2-40B4-BE49-F238E27FC236}">
                <a16:creationId xmlns:a16="http://schemas.microsoft.com/office/drawing/2014/main" id="{09B99F86-651B-4A5B-9E20-B47A2FD75929}"/>
              </a:ext>
            </a:extLst>
          </p:cNvPr>
          <p:cNvSpPr/>
          <p:nvPr/>
        </p:nvSpPr>
        <p:spPr>
          <a:xfrm rot="10800000">
            <a:off x="4161692" y="3568758"/>
            <a:ext cx="2311909" cy="713357"/>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id="{80737062-9295-4627-95AF-67A4E4CFF02C}"/>
              </a:ext>
            </a:extLst>
          </p:cNvPr>
          <p:cNvSpPr/>
          <p:nvPr/>
        </p:nvSpPr>
        <p:spPr>
          <a:xfrm>
            <a:off x="6473603" y="125830"/>
            <a:ext cx="4504476" cy="1210281"/>
          </a:xfrm>
          <a:custGeom>
            <a:avLst/>
            <a:gdLst>
              <a:gd name="connsiteX0" fmla="*/ 0 w 4504476"/>
              <a:gd name="connsiteY0" fmla="*/ 121028 h 1210281"/>
              <a:gd name="connsiteX1" fmla="*/ 121028 w 4504476"/>
              <a:gd name="connsiteY1" fmla="*/ 0 h 1210281"/>
              <a:gd name="connsiteX2" fmla="*/ 4383448 w 4504476"/>
              <a:gd name="connsiteY2" fmla="*/ 0 h 1210281"/>
              <a:gd name="connsiteX3" fmla="*/ 4504476 w 4504476"/>
              <a:gd name="connsiteY3" fmla="*/ 121028 h 1210281"/>
              <a:gd name="connsiteX4" fmla="*/ 4504476 w 4504476"/>
              <a:gd name="connsiteY4" fmla="*/ 1089253 h 1210281"/>
              <a:gd name="connsiteX5" fmla="*/ 4383448 w 4504476"/>
              <a:gd name="connsiteY5" fmla="*/ 1210281 h 1210281"/>
              <a:gd name="connsiteX6" fmla="*/ 121028 w 4504476"/>
              <a:gd name="connsiteY6" fmla="*/ 1210281 h 1210281"/>
              <a:gd name="connsiteX7" fmla="*/ 0 w 4504476"/>
              <a:gd name="connsiteY7" fmla="*/ 1089253 h 1210281"/>
              <a:gd name="connsiteX8" fmla="*/ 0 w 4504476"/>
              <a:gd name="connsiteY8" fmla="*/ 121028 h 121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4476" h="1210281">
                <a:moveTo>
                  <a:pt x="0" y="121028"/>
                </a:moveTo>
                <a:cubicBezTo>
                  <a:pt x="0" y="54186"/>
                  <a:pt x="54186" y="0"/>
                  <a:pt x="121028" y="0"/>
                </a:cubicBezTo>
                <a:lnTo>
                  <a:pt x="4383448" y="0"/>
                </a:lnTo>
                <a:cubicBezTo>
                  <a:pt x="4450290" y="0"/>
                  <a:pt x="4504476" y="54186"/>
                  <a:pt x="4504476" y="121028"/>
                </a:cubicBezTo>
                <a:lnTo>
                  <a:pt x="4504476" y="1089253"/>
                </a:lnTo>
                <a:cubicBezTo>
                  <a:pt x="4504476" y="1156095"/>
                  <a:pt x="4450290" y="1210281"/>
                  <a:pt x="4383448" y="1210281"/>
                </a:cubicBezTo>
                <a:lnTo>
                  <a:pt x="121028" y="1210281"/>
                </a:lnTo>
                <a:cubicBezTo>
                  <a:pt x="54186" y="1210281"/>
                  <a:pt x="0" y="1156095"/>
                  <a:pt x="0" y="1089253"/>
                </a:cubicBezTo>
                <a:lnTo>
                  <a:pt x="0" y="121028"/>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02123" tIns="102123" rIns="102123" bIns="102123" numCol="1" spcCol="1270" anchor="ctr" anchorCtr="0">
            <a:noAutofit/>
          </a:bodyPr>
          <a:lstStyle/>
          <a:p>
            <a:pPr marL="0" lvl="0" indent="0" algn="ctr" defTabSz="1555750">
              <a:lnSpc>
                <a:spcPct val="90000"/>
              </a:lnSpc>
              <a:spcBef>
                <a:spcPct val="0"/>
              </a:spcBef>
              <a:spcAft>
                <a:spcPct val="35000"/>
              </a:spcAft>
              <a:buNone/>
            </a:pPr>
            <a:r>
              <a:rPr lang="nl-NL" sz="2800" dirty="0">
                <a:solidFill>
                  <a:srgbClr val="C00000"/>
                </a:solidFill>
                <a:latin typeface="Times New Roman" panose="02020603050405020304" pitchFamily="18" charset="0"/>
                <a:cs typeface="Times New Roman" panose="02020603050405020304" pitchFamily="18" charset="0"/>
              </a:rPr>
              <a:t>1</a:t>
            </a:r>
            <a:r>
              <a:rPr lang="nl-NL" sz="2800" b="0" kern="1200" dirty="0">
                <a:solidFill>
                  <a:srgbClr val="C00000"/>
                </a:solidFill>
                <a:latin typeface="Times New Roman" panose="02020603050405020304" pitchFamily="18" charset="0"/>
                <a:cs typeface="Times New Roman" panose="02020603050405020304" pitchFamily="18" charset="0"/>
              </a:rPr>
              <a:t>. </a:t>
            </a:r>
            <a:r>
              <a:rPr lang="nl-NL" sz="2800" dirty="0">
                <a:solidFill>
                  <a:srgbClr val="C00000"/>
                </a:solidFill>
                <a:latin typeface="Times New Roman" panose="02020603050405020304" pitchFamily="18" charset="0"/>
                <a:cs typeface="Times New Roman" panose="02020603050405020304" pitchFamily="18" charset="0"/>
              </a:rPr>
              <a:t>ĐIỀU KIỆN TỰ NHIÊN</a:t>
            </a:r>
            <a:endParaRPr lang="vi-VN" sz="2800" b="0" kern="1200" dirty="0">
              <a:solidFill>
                <a:srgbClr val="C00000"/>
              </a:solidFill>
              <a:latin typeface="Times New Roman" panose="02020603050405020304" pitchFamily="18" charset="0"/>
              <a:cs typeface="Times New Roman" panose="02020603050405020304" pitchFamily="18" charset="0"/>
            </a:endParaRPr>
          </a:p>
        </p:txBody>
      </p:sp>
      <p:sp>
        <p:nvSpPr>
          <p:cNvPr id="7" name="Arrow: Left 6">
            <a:extLst>
              <a:ext uri="{FF2B5EF4-FFF2-40B4-BE49-F238E27FC236}">
                <a16:creationId xmlns:a16="http://schemas.microsoft.com/office/drawing/2014/main" id="{9D22DD9A-9432-432E-BCAB-E665F09B045A}"/>
              </a:ext>
            </a:extLst>
          </p:cNvPr>
          <p:cNvSpPr/>
          <p:nvPr/>
        </p:nvSpPr>
        <p:spPr>
          <a:xfrm rot="12668821">
            <a:off x="3730179" y="4755026"/>
            <a:ext cx="2965372" cy="769285"/>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D12991DD-62E0-468B-8E6E-1105B332F39C}"/>
              </a:ext>
            </a:extLst>
          </p:cNvPr>
          <p:cNvSpPr/>
          <p:nvPr/>
        </p:nvSpPr>
        <p:spPr>
          <a:xfrm>
            <a:off x="6476068" y="1519040"/>
            <a:ext cx="4504476" cy="1512277"/>
          </a:xfrm>
          <a:custGeom>
            <a:avLst/>
            <a:gdLst>
              <a:gd name="connsiteX0" fmla="*/ 0 w 3333751"/>
              <a:gd name="connsiteY0" fmla="*/ 158032 h 1580318"/>
              <a:gd name="connsiteX1" fmla="*/ 158032 w 3333751"/>
              <a:gd name="connsiteY1" fmla="*/ 0 h 1580318"/>
              <a:gd name="connsiteX2" fmla="*/ 3175719 w 3333751"/>
              <a:gd name="connsiteY2" fmla="*/ 0 h 1580318"/>
              <a:gd name="connsiteX3" fmla="*/ 3333751 w 3333751"/>
              <a:gd name="connsiteY3" fmla="*/ 158032 h 1580318"/>
              <a:gd name="connsiteX4" fmla="*/ 3333751 w 3333751"/>
              <a:gd name="connsiteY4" fmla="*/ 1422286 h 1580318"/>
              <a:gd name="connsiteX5" fmla="*/ 3175719 w 3333751"/>
              <a:gd name="connsiteY5" fmla="*/ 1580318 h 1580318"/>
              <a:gd name="connsiteX6" fmla="*/ 158032 w 3333751"/>
              <a:gd name="connsiteY6" fmla="*/ 1580318 h 1580318"/>
              <a:gd name="connsiteX7" fmla="*/ 0 w 3333751"/>
              <a:gd name="connsiteY7" fmla="*/ 1422286 h 1580318"/>
              <a:gd name="connsiteX8" fmla="*/ 0 w 3333751"/>
              <a:gd name="connsiteY8" fmla="*/ 158032 h 158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1" h="1580318">
                <a:moveTo>
                  <a:pt x="0" y="158032"/>
                </a:moveTo>
                <a:cubicBezTo>
                  <a:pt x="0" y="70753"/>
                  <a:pt x="70753" y="0"/>
                  <a:pt x="158032" y="0"/>
                </a:cubicBezTo>
                <a:lnTo>
                  <a:pt x="3175719" y="0"/>
                </a:lnTo>
                <a:cubicBezTo>
                  <a:pt x="3262998" y="0"/>
                  <a:pt x="3333751" y="70753"/>
                  <a:pt x="3333751" y="158032"/>
                </a:cubicBezTo>
                <a:lnTo>
                  <a:pt x="3333751" y="1422286"/>
                </a:lnTo>
                <a:cubicBezTo>
                  <a:pt x="3333751" y="1509565"/>
                  <a:pt x="3262998" y="1580318"/>
                  <a:pt x="3175719" y="1580318"/>
                </a:cubicBezTo>
                <a:lnTo>
                  <a:pt x="158032" y="1580318"/>
                </a:lnTo>
                <a:cubicBezTo>
                  <a:pt x="70753" y="1580318"/>
                  <a:pt x="0" y="1509565"/>
                  <a:pt x="0" y="1422286"/>
                </a:cubicBezTo>
                <a:lnTo>
                  <a:pt x="0" y="158032"/>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12961" tIns="112961" rIns="112961" bIns="112961" numCol="1" spcCol="1270" anchor="ctr" anchorCtr="0">
            <a:noAutofit/>
          </a:bodyPr>
          <a:lstStyle/>
          <a:p>
            <a:pPr marL="0" lvl="0" indent="0" algn="ctr" defTabSz="1555750">
              <a:lnSpc>
                <a:spcPct val="90000"/>
              </a:lnSpc>
              <a:spcBef>
                <a:spcPct val="0"/>
              </a:spcBef>
              <a:spcAft>
                <a:spcPct val="35000"/>
              </a:spcAft>
              <a:buNone/>
            </a:pPr>
            <a:r>
              <a:rPr lang="en-US" sz="2800" dirty="0">
                <a:solidFill>
                  <a:srgbClr val="C00000"/>
                </a:solidFill>
                <a:latin typeface="Times New Roman" panose="02020603050405020304" pitchFamily="18" charset="0"/>
                <a:cs typeface="Times New Roman" panose="02020603050405020304" pitchFamily="18" charset="0"/>
              </a:rPr>
              <a:t>2</a:t>
            </a:r>
            <a:r>
              <a:rPr lang="en-US" sz="2800" b="0" kern="1200" dirty="0">
                <a:solidFill>
                  <a:srgbClr val="C00000"/>
                </a:solidFill>
                <a:latin typeface="Times New Roman" panose="02020603050405020304" pitchFamily="18" charset="0"/>
                <a:cs typeface="Times New Roman" panose="02020603050405020304" pitchFamily="18" charset="0"/>
              </a:rPr>
              <a:t>. TỔ CHỨC NHÀ NƯỚC THÀNH BANG</a:t>
            </a:r>
            <a:endParaRPr lang="vi-VN" sz="2800" b="0" kern="1200" dirty="0">
              <a:solidFill>
                <a:srgbClr val="C00000"/>
              </a:solidFill>
              <a:latin typeface="Times New Roman" panose="02020603050405020304" pitchFamily="18" charset="0"/>
              <a:cs typeface="Times New Roman" panose="02020603050405020304" pitchFamily="18" charset="0"/>
            </a:endParaRPr>
          </a:p>
        </p:txBody>
      </p:sp>
      <p:sp>
        <p:nvSpPr>
          <p:cNvPr id="9" name="Arrow: Left 8">
            <a:extLst>
              <a:ext uri="{FF2B5EF4-FFF2-40B4-BE49-F238E27FC236}">
                <a16:creationId xmlns:a16="http://schemas.microsoft.com/office/drawing/2014/main" id="{5301E418-E845-42F3-BDCF-4D5754E1AC1F}"/>
              </a:ext>
            </a:extLst>
          </p:cNvPr>
          <p:cNvSpPr/>
          <p:nvPr/>
        </p:nvSpPr>
        <p:spPr>
          <a:xfrm rot="8384316">
            <a:off x="3946032" y="1195383"/>
            <a:ext cx="2739074" cy="748144"/>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50930691-DABE-4C20-B6F3-FBBBB2E80473}"/>
              </a:ext>
            </a:extLst>
          </p:cNvPr>
          <p:cNvSpPr/>
          <p:nvPr/>
        </p:nvSpPr>
        <p:spPr>
          <a:xfrm>
            <a:off x="6473603" y="3160271"/>
            <a:ext cx="4504476" cy="1390663"/>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marL="0" lvl="0" indent="0" algn="ctr" defTabSz="1555750">
              <a:lnSpc>
                <a:spcPct val="90000"/>
              </a:lnSpc>
              <a:spcBef>
                <a:spcPct val="0"/>
              </a:spcBef>
              <a:spcAft>
                <a:spcPct val="35000"/>
              </a:spcAft>
              <a:buNone/>
            </a:pPr>
            <a:r>
              <a:rPr lang="en-US" sz="2800" dirty="0">
                <a:solidFill>
                  <a:srgbClr val="C00000"/>
                </a:solidFill>
                <a:latin typeface="Times New Roman" panose="02020603050405020304" pitchFamily="18" charset="0"/>
                <a:cs typeface="Times New Roman" panose="02020603050405020304" pitchFamily="18" charset="0"/>
              </a:rPr>
              <a:t>3</a:t>
            </a:r>
            <a:r>
              <a:rPr lang="en-US" sz="2800" b="0" kern="1200" dirty="0">
                <a:solidFill>
                  <a:srgbClr val="002060"/>
                </a:solidFill>
                <a:latin typeface="Times New Roman" panose="02020603050405020304" pitchFamily="18" charset="0"/>
                <a:cs typeface="Times New Roman" panose="02020603050405020304" pitchFamily="18" charset="0"/>
              </a:rPr>
              <a:t>. </a:t>
            </a:r>
            <a:r>
              <a:rPr lang="en-US" sz="2800" dirty="0">
                <a:solidFill>
                  <a:srgbClr val="002060"/>
                </a:solidFill>
                <a:latin typeface="Times New Roman" panose="02020603050405020304" pitchFamily="18" charset="0"/>
                <a:cs typeface="Times New Roman" panose="02020603050405020304" pitchFamily="18" charset="0"/>
              </a:rPr>
              <a:t>TỔ CHỨC NHÀ NƯỚC ĐẾ CHẾ</a:t>
            </a:r>
            <a:endParaRPr lang="vi-VN" sz="2800" b="0" kern="1200" dirty="0">
              <a:solidFill>
                <a:srgbClr val="002060"/>
              </a:solidFill>
              <a:latin typeface="Times New Roman" panose="02020603050405020304" pitchFamily="18" charset="0"/>
              <a:cs typeface="Times New Roman" panose="02020603050405020304" pitchFamily="18" charset="0"/>
            </a:endParaRPr>
          </a:p>
        </p:txBody>
      </p:sp>
      <p:sp>
        <p:nvSpPr>
          <p:cNvPr id="11" name="Arrow: Left 6">
            <a:extLst>
              <a:ext uri="{FF2B5EF4-FFF2-40B4-BE49-F238E27FC236}">
                <a16:creationId xmlns:a16="http://schemas.microsoft.com/office/drawing/2014/main" id="{9D22DD9A-9432-432E-BCAB-E665F09B045A}"/>
              </a:ext>
            </a:extLst>
          </p:cNvPr>
          <p:cNvSpPr/>
          <p:nvPr/>
        </p:nvSpPr>
        <p:spPr>
          <a:xfrm rot="9544149">
            <a:off x="4091988" y="2364709"/>
            <a:ext cx="2475981" cy="769285"/>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Freeform: Shape 9">
            <a:extLst>
              <a:ext uri="{FF2B5EF4-FFF2-40B4-BE49-F238E27FC236}">
                <a16:creationId xmlns:a16="http://schemas.microsoft.com/office/drawing/2014/main" id="{50930691-DABE-4C20-B6F3-FBBBB2E80473}"/>
              </a:ext>
            </a:extLst>
          </p:cNvPr>
          <p:cNvSpPr/>
          <p:nvPr/>
        </p:nvSpPr>
        <p:spPr>
          <a:xfrm>
            <a:off x="6476068" y="4851093"/>
            <a:ext cx="4504476" cy="1390663"/>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lvl="0" algn="ctr" defTabSz="1555750">
              <a:lnSpc>
                <a:spcPct val="90000"/>
              </a:lnSpc>
              <a:spcBef>
                <a:spcPct val="0"/>
              </a:spcBef>
              <a:spcAft>
                <a:spcPct val="35000"/>
              </a:spcAft>
            </a:pPr>
            <a:r>
              <a:rPr lang="en-US" sz="2800" dirty="0">
                <a:solidFill>
                  <a:srgbClr val="002060"/>
                </a:solidFill>
                <a:latin typeface="Times New Roman" panose="02020603050405020304" pitchFamily="18" charset="0"/>
                <a:cs typeface="Times New Roman" panose="02020603050405020304" pitchFamily="18" charset="0"/>
              </a:rPr>
              <a:t>4. MỘT SỐ THÀNH TỰU VĂN HÓA TIÊU BIỂU CỦA HY LẠP VÀ LA MÃ</a:t>
            </a:r>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14" name="Freeform: Shape 9">
            <a:extLst>
              <a:ext uri="{FF2B5EF4-FFF2-40B4-BE49-F238E27FC236}">
                <a16:creationId xmlns:a16="http://schemas.microsoft.com/office/drawing/2014/main" id="{50930691-DABE-4C20-B6F3-FBBBB2E80473}"/>
              </a:ext>
            </a:extLst>
          </p:cNvPr>
          <p:cNvSpPr/>
          <p:nvPr/>
        </p:nvSpPr>
        <p:spPr>
          <a:xfrm>
            <a:off x="668216" y="2133601"/>
            <a:ext cx="3493477" cy="2130490"/>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lvl="0" algn="ctr" defTabSz="1778000">
              <a:lnSpc>
                <a:spcPct val="90000"/>
              </a:lnSpc>
              <a:spcBef>
                <a:spcPct val="0"/>
              </a:spcBef>
              <a:spcAft>
                <a:spcPct val="35000"/>
              </a:spcAft>
            </a:pPr>
            <a:r>
              <a:rPr lang="en-US" sz="3600" b="1" dirty="0">
                <a:ln w="22225">
                  <a:solidFill>
                    <a:srgbClr val="ED7D31"/>
                  </a:solidFill>
                  <a:prstDash val="solid"/>
                </a:ln>
                <a:solidFill>
                  <a:srgbClr val="ED7D31">
                    <a:lumMod val="40000"/>
                    <a:lumOff val="60000"/>
                  </a:srgbClr>
                </a:solidFill>
                <a:latin typeface="Times New Roman" pitchFamily="18" charset="0"/>
                <a:cs typeface="Times New Roman" pitchFamily="18" charset="0"/>
              </a:rPr>
              <a:t>HI LẠP VÀ LA MÃ CỔ ĐẠI</a:t>
            </a:r>
            <a:endParaRPr lang="vi-VN" sz="3600" b="1" dirty="0">
              <a:ln w="22225">
                <a:solidFill>
                  <a:srgbClr val="ED7D31"/>
                </a:solidFill>
                <a:prstDash val="solid"/>
              </a:ln>
              <a:solidFill>
                <a:srgbClr val="ED7D31">
                  <a:lumMod val="40000"/>
                  <a:lumOff val="60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416258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1334" y="466691"/>
            <a:ext cx="4920771" cy="461665"/>
          </a:xfrm>
          <a:prstGeom prst="rect">
            <a:avLst/>
          </a:prstGeom>
        </p:spPr>
        <p:txBody>
          <a:bodyPr wrap="none">
            <a:spAutoFit/>
          </a:bodyPr>
          <a:lstStyle/>
          <a:p>
            <a:pPr lvl="0"/>
            <a:r>
              <a:rPr lang="en-US" sz="2400" b="1" dirty="0">
                <a:solidFill>
                  <a:srgbClr val="FF0000"/>
                </a:solidFill>
                <a:latin typeface="Times New Roman" pitchFamily="18" charset="0"/>
                <a:cs typeface="Times New Roman" pitchFamily="18" charset="0"/>
              </a:rPr>
              <a:t>3</a:t>
            </a:r>
            <a:r>
              <a:rPr lang="vi-VN" sz="2400" b="1" dirty="0">
                <a:solidFill>
                  <a:srgbClr val="FF0000"/>
                </a:solidFill>
                <a:latin typeface="Times New Roman" pitchFamily="18" charset="0"/>
                <a:cs typeface="Times New Roman" pitchFamily="18" charset="0"/>
              </a:rPr>
              <a:t>. TỔ CHỨC NHÀ NƯỚC ĐẾ CHẾ</a:t>
            </a:r>
            <a:endParaRPr lang="en-US" sz="2400" b="1" dirty="0">
              <a:solidFill>
                <a:srgbClr val="FF0000"/>
              </a:solidFill>
              <a:latin typeface="Times New Roman" pitchFamily="18" charset="0"/>
              <a:cs typeface="Times New Roman" pitchFamily="18" charset="0"/>
            </a:endParaRPr>
          </a:p>
        </p:txBody>
      </p:sp>
      <p:pic>
        <p:nvPicPr>
          <p:cNvPr id="3" name="Picture 2" descr="Soạn sử 6 bài 9 : Hy Lạp và La Mã cổ đại (SGK Cánh diều)"/>
          <p:cNvPicPr/>
          <p:nvPr/>
        </p:nvPicPr>
        <p:blipFill>
          <a:blip r:embed="rId2">
            <a:extLst>
              <a:ext uri="{28A0092B-C50C-407E-A947-70E740481C1C}">
                <a14:useLocalDpi xmlns:a14="http://schemas.microsoft.com/office/drawing/2010/main" val="0"/>
              </a:ext>
            </a:extLst>
          </a:blip>
          <a:srcRect/>
          <a:stretch>
            <a:fillRect/>
          </a:stretch>
        </p:blipFill>
        <p:spPr bwMode="auto">
          <a:xfrm>
            <a:off x="7444154" y="140679"/>
            <a:ext cx="4747845" cy="3173290"/>
          </a:xfrm>
          <a:prstGeom prst="rect">
            <a:avLst/>
          </a:prstGeom>
          <a:noFill/>
          <a:ln>
            <a:noFill/>
          </a:ln>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554" y="3515581"/>
            <a:ext cx="4380216" cy="251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166770" y="6205514"/>
            <a:ext cx="3919722" cy="652486"/>
          </a:xfrm>
          <a:prstGeom prst="rect">
            <a:avLst/>
          </a:prstGeom>
        </p:spPr>
        <p:txBody>
          <a:bodyPr wrap="square">
            <a:spAutoFit/>
          </a:bodyPr>
          <a:lstStyle/>
          <a:p>
            <a:pPr algn="just">
              <a:lnSpc>
                <a:spcPct val="130000"/>
              </a:lnSpc>
            </a:pPr>
            <a:r>
              <a:rPr lang="nl-NL" sz="1400" i="1" dirty="0">
                <a:latin typeface="Times New Roman"/>
                <a:ea typeface="Arial"/>
                <a:cs typeface="Times New Roman"/>
              </a:rPr>
              <a:t>Hình 9.5: Một thành viên đang diễn thuyết tại Viện Nguyên lão (tranh minh họa)</a:t>
            </a:r>
            <a:endParaRPr lang="en-US" sz="1400" dirty="0">
              <a:ea typeface="Calibri"/>
              <a:cs typeface="Times New Roman"/>
            </a:endParaRPr>
          </a:p>
        </p:txBody>
      </p:sp>
      <p:sp>
        <p:nvSpPr>
          <p:cNvPr id="5" name="Rectangle 4"/>
          <p:cNvSpPr/>
          <p:nvPr/>
        </p:nvSpPr>
        <p:spPr>
          <a:xfrm>
            <a:off x="726831" y="1868785"/>
            <a:ext cx="6096000" cy="4519250"/>
          </a:xfrm>
          <a:prstGeom prst="rect">
            <a:avLst/>
          </a:prstGeom>
        </p:spPr>
        <p:txBody>
          <a:bodyPr>
            <a:spAutoFit/>
          </a:bodyPr>
          <a:lstStyle/>
          <a:p>
            <a:pPr algn="just">
              <a:lnSpc>
                <a:spcPct val="130000"/>
              </a:lnSpc>
              <a:tabLst>
                <a:tab pos="456565" algn="l"/>
              </a:tabLst>
            </a:pPr>
            <a:r>
              <a:rPr lang="nl-NL" sz="3200" i="1" dirty="0">
                <a:latin typeface="Times New Roman"/>
                <a:ea typeface="Arial"/>
                <a:cs typeface="Times New Roman"/>
              </a:rPr>
              <a:t>? Dựa vào lược đồ hình 9.2, hình 9.4, 9.5 và đọc thông tin, hãy trình bày tổ chức nhà nước đế chế La Mã.</a:t>
            </a:r>
            <a:endParaRPr lang="en-US" sz="3200" dirty="0">
              <a:ea typeface="Calibri"/>
              <a:cs typeface="Times New Roman"/>
            </a:endParaRPr>
          </a:p>
          <a:p>
            <a:pPr algn="just">
              <a:lnSpc>
                <a:spcPct val="130000"/>
              </a:lnSpc>
              <a:tabLst>
                <a:tab pos="456565" algn="l"/>
              </a:tabLst>
            </a:pPr>
            <a:r>
              <a:rPr lang="nl-NL" sz="3200" i="1" dirty="0">
                <a:latin typeface="Times New Roman"/>
                <a:ea typeface="Arial"/>
                <a:cs typeface="Times New Roman"/>
              </a:rPr>
              <a:t>? So với nhà nước thành bang ở Hy Lạp, nhà nước đế chế ở La Mã có điểm gì khác?</a:t>
            </a:r>
            <a:endParaRPr lang="en-US" sz="3200" dirty="0">
              <a:ea typeface="Calibri"/>
              <a:cs typeface="Times New Roman"/>
            </a:endParaRPr>
          </a:p>
        </p:txBody>
      </p:sp>
    </p:spTree>
    <p:extLst>
      <p:ext uri="{BB962C8B-B14F-4D97-AF65-F5344CB8AC3E}">
        <p14:creationId xmlns:p14="http://schemas.microsoft.com/office/powerpoint/2010/main" val="1732944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1630" y="650701"/>
            <a:ext cx="10398370" cy="6774162"/>
          </a:xfrm>
          <a:prstGeom prst="rect">
            <a:avLst/>
          </a:prstGeom>
        </p:spPr>
        <p:txBody>
          <a:bodyPr wrap="square">
            <a:spAutoFit/>
          </a:bodyPr>
          <a:lstStyle/>
          <a:p>
            <a:pPr algn="just">
              <a:lnSpc>
                <a:spcPct val="130000"/>
              </a:lnSpc>
            </a:pPr>
            <a:r>
              <a:rPr lang="vi-VN" sz="3200" dirty="0">
                <a:latin typeface="Times New Roman"/>
                <a:ea typeface="Calibri"/>
                <a:cs typeface="Times New Roman"/>
              </a:rPr>
              <a:t>- </a:t>
            </a:r>
            <a:r>
              <a:rPr lang="nl-NL" sz="3200" dirty="0">
                <a:latin typeface="Times New Roman"/>
                <a:ea typeface="Calibri"/>
                <a:cs typeface="Times New Roman"/>
              </a:rPr>
              <a:t>Từ một thành bang nhỏ bé ở miền trung bán đảo I-ta-li - a, La Mã đã dẩn mở rộng lãnh thổ và trở thành một đế chế rộng lớn</a:t>
            </a:r>
            <a:r>
              <a:rPr lang="vi-VN" sz="3200" dirty="0">
                <a:latin typeface="Times New Roman"/>
                <a:ea typeface="Calibri"/>
                <a:cs typeface="Times New Roman"/>
              </a:rPr>
              <a:t>.</a:t>
            </a:r>
          </a:p>
          <a:p>
            <a:pPr algn="just">
              <a:lnSpc>
                <a:spcPct val="130000"/>
              </a:lnSpc>
            </a:pPr>
            <a:r>
              <a:rPr lang="vi-VN" sz="3200" dirty="0">
                <a:latin typeface="Times New Roman"/>
                <a:ea typeface="Calibri"/>
                <a:cs typeface="Times New Roman"/>
              </a:rPr>
              <a:t>- </a:t>
            </a:r>
            <a:r>
              <a:rPr lang="nl-NL" sz="3200" dirty="0">
                <a:latin typeface="Times New Roman"/>
                <a:ea typeface="Calibri"/>
                <a:cs typeface="Times New Roman"/>
              </a:rPr>
              <a:t>Từ năm 27 TCN, Ốc-ta-viu-xơ trở thành người thống trị duy nhất ở La Mã. </a:t>
            </a:r>
            <a:endParaRPr lang="en-US" sz="3200" dirty="0">
              <a:ea typeface="Calibri"/>
              <a:cs typeface="Times New Roman"/>
            </a:endParaRPr>
          </a:p>
          <a:p>
            <a:pPr algn="just">
              <a:lnSpc>
                <a:spcPct val="130000"/>
              </a:lnSpc>
            </a:pPr>
            <a:r>
              <a:rPr lang="en-US" sz="3200" dirty="0">
                <a:latin typeface="Times New Roman"/>
                <a:ea typeface="Calibri"/>
                <a:cs typeface="Times New Roman"/>
              </a:rPr>
              <a:t>- </a:t>
            </a:r>
            <a:r>
              <a:rPr lang="en-US" sz="3200" dirty="0" err="1">
                <a:latin typeface="Times New Roman"/>
                <a:ea typeface="Calibri"/>
                <a:cs typeface="Times New Roman"/>
              </a:rPr>
              <a:t>Dưới</a:t>
            </a:r>
            <a:r>
              <a:rPr lang="en-US" sz="3200" dirty="0">
                <a:latin typeface="Times New Roman"/>
                <a:ea typeface="Calibri"/>
                <a:cs typeface="Times New Roman"/>
              </a:rPr>
              <a:t> </a:t>
            </a:r>
            <a:r>
              <a:rPr lang="en-US" sz="3200" dirty="0" err="1">
                <a:latin typeface="Times New Roman"/>
                <a:ea typeface="Calibri"/>
                <a:cs typeface="Times New Roman"/>
              </a:rPr>
              <a:t>thời</a:t>
            </a:r>
            <a:r>
              <a:rPr lang="en-US" sz="3200" dirty="0">
                <a:latin typeface="Times New Roman"/>
                <a:ea typeface="Calibri"/>
                <a:cs typeface="Times New Roman"/>
              </a:rPr>
              <a:t> </a:t>
            </a:r>
            <a:r>
              <a:rPr lang="nl-NL" sz="3200" dirty="0">
                <a:latin typeface="Times New Roman"/>
                <a:ea typeface="Calibri"/>
                <a:cs typeface="Times New Roman"/>
              </a:rPr>
              <a:t>Ô-gu-xtu-xơ, vai trò của Viện Nguyên lão được coi trọng, với số nghị viên khoảng 600 người, nhiều chức năng của Đại hội nhân dân trước đó được chuyển giao cho Viện Nguyên lão.</a:t>
            </a:r>
            <a:endParaRPr lang="en-US" sz="3200" dirty="0">
              <a:ea typeface="Calibri"/>
              <a:cs typeface="Times New Roman"/>
            </a:endParaRPr>
          </a:p>
          <a:p>
            <a:pPr algn="just">
              <a:lnSpc>
                <a:spcPct val="130000"/>
              </a:lnSpc>
            </a:pPr>
            <a:r>
              <a:rPr lang="en-US" sz="2800" i="1" dirty="0">
                <a:latin typeface="Times New Roman"/>
                <a:ea typeface="Calibri"/>
                <a:cs typeface="Times New Roman"/>
              </a:rPr>
              <a:t> </a:t>
            </a:r>
            <a:endParaRPr lang="en-US" sz="2800" dirty="0">
              <a:ea typeface="Calibri"/>
              <a:cs typeface="Times New Roman"/>
            </a:endParaRPr>
          </a:p>
          <a:p>
            <a:pPr algn="just">
              <a:lnSpc>
                <a:spcPct val="130000"/>
              </a:lnSpc>
            </a:pPr>
            <a:r>
              <a:rPr lang="nl-NL" i="1" dirty="0">
                <a:latin typeface="Times New Roman"/>
                <a:ea typeface="Calibri"/>
                <a:cs typeface="Times New Roman"/>
              </a:rPr>
              <a:t> </a:t>
            </a:r>
            <a:endParaRPr lang="en-US" sz="1400" dirty="0">
              <a:ea typeface="Calibri"/>
              <a:cs typeface="Times New Roman"/>
            </a:endParaRPr>
          </a:p>
        </p:txBody>
      </p:sp>
    </p:spTree>
    <p:extLst>
      <p:ext uri="{BB962C8B-B14F-4D97-AF65-F5344CB8AC3E}">
        <p14:creationId xmlns:p14="http://schemas.microsoft.com/office/powerpoint/2010/main" val="1259948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ập tin:Bảng chữ cái Hi Lạp.jpg – Wikipedia tiếng Việt"/>
          <p:cNvPicPr/>
          <p:nvPr/>
        </p:nvPicPr>
        <p:blipFill>
          <a:blip r:embed="rId2">
            <a:extLst>
              <a:ext uri="{28A0092B-C50C-407E-A947-70E740481C1C}">
                <a14:useLocalDpi xmlns:a14="http://schemas.microsoft.com/office/drawing/2010/main" val="0"/>
              </a:ext>
            </a:extLst>
          </a:blip>
          <a:srcRect/>
          <a:stretch>
            <a:fillRect/>
          </a:stretch>
        </p:blipFill>
        <p:spPr bwMode="auto">
          <a:xfrm>
            <a:off x="421386" y="1629169"/>
            <a:ext cx="2192860" cy="4021354"/>
          </a:xfrm>
          <a:prstGeom prst="rect">
            <a:avLst/>
          </a:prstGeom>
          <a:noFill/>
          <a:ln>
            <a:noFill/>
          </a:ln>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9384" y="1629168"/>
            <a:ext cx="2391508" cy="390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Lịch sử thú vị của định lý Pytago. | Gia sư lớp 7"/>
          <p:cNvPicPr/>
          <p:nvPr/>
        </p:nvPicPr>
        <p:blipFill>
          <a:blip r:embed="rId4">
            <a:extLst>
              <a:ext uri="{28A0092B-C50C-407E-A947-70E740481C1C}">
                <a14:useLocalDpi xmlns:a14="http://schemas.microsoft.com/office/drawing/2010/main" val="0"/>
              </a:ext>
            </a:extLst>
          </a:blip>
          <a:srcRect/>
          <a:stretch>
            <a:fillRect/>
          </a:stretch>
        </p:blipFill>
        <p:spPr bwMode="auto">
          <a:xfrm>
            <a:off x="5990493" y="1629168"/>
            <a:ext cx="2930770" cy="3904124"/>
          </a:xfrm>
          <a:prstGeom prst="rect">
            <a:avLst/>
          </a:prstGeom>
          <a:noFill/>
          <a:ln>
            <a:noFill/>
          </a:ln>
        </p:spPr>
      </p:pic>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2519" y="1629168"/>
            <a:ext cx="2516066" cy="390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14361" y="434425"/>
            <a:ext cx="10428777" cy="461665"/>
          </a:xfrm>
          <a:prstGeom prst="rect">
            <a:avLst/>
          </a:prstGeom>
        </p:spPr>
        <p:txBody>
          <a:bodyPr wrap="square">
            <a:spAutoFit/>
          </a:bodyPr>
          <a:lstStyle/>
          <a:p>
            <a:pPr lvl="0"/>
            <a:r>
              <a:rPr lang="en-US" sz="2400" b="1" dirty="0">
                <a:solidFill>
                  <a:srgbClr val="FF0000"/>
                </a:solidFill>
                <a:latin typeface="Times New Roman" pitchFamily="18" charset="0"/>
                <a:cs typeface="Times New Roman" pitchFamily="18" charset="0"/>
              </a:rPr>
              <a:t>4</a:t>
            </a:r>
            <a:r>
              <a:rPr lang="vi-VN" sz="2400" b="1" dirty="0">
                <a:solidFill>
                  <a:srgbClr val="FF0000"/>
                </a:solidFill>
                <a:latin typeface="Times New Roman" pitchFamily="18" charset="0"/>
                <a:cs typeface="Times New Roman" pitchFamily="18" charset="0"/>
              </a:rPr>
              <a:t>. MỘT SỐ THÀNH TỰU TIÊU BIỂU CỦA HY LẠP VÀ LA MÃ</a:t>
            </a:r>
            <a:endParaRPr lang="en-US" sz="2400" b="1" dirty="0">
              <a:solidFill>
                <a:srgbClr val="FF0000"/>
              </a:solidFill>
              <a:latin typeface="Times New Roman" pitchFamily="18" charset="0"/>
              <a:cs typeface="Times New Roman" pitchFamily="18" charset="0"/>
            </a:endParaRPr>
          </a:p>
        </p:txBody>
      </p:sp>
      <p:sp>
        <p:nvSpPr>
          <p:cNvPr id="5" name="Rectangle 4"/>
          <p:cNvSpPr/>
          <p:nvPr/>
        </p:nvSpPr>
        <p:spPr>
          <a:xfrm>
            <a:off x="1157074" y="1134180"/>
            <a:ext cx="3213572" cy="461665"/>
          </a:xfrm>
          <a:prstGeom prst="rect">
            <a:avLst/>
          </a:prstGeom>
        </p:spPr>
        <p:txBody>
          <a:bodyPr wrap="none">
            <a:spAutoFit/>
          </a:bodyPr>
          <a:lstStyle/>
          <a:p>
            <a:r>
              <a:rPr lang="en-US" sz="2400" dirty="0">
                <a:solidFill>
                  <a:srgbClr val="000000"/>
                </a:solidFill>
                <a:latin typeface="Times New Roman"/>
                <a:ea typeface="Calibri"/>
              </a:rPr>
              <a:t>GV </a:t>
            </a:r>
            <a:r>
              <a:rPr lang="en-US" sz="2400" dirty="0" err="1">
                <a:solidFill>
                  <a:srgbClr val="000000"/>
                </a:solidFill>
                <a:latin typeface="Times New Roman"/>
                <a:ea typeface="Calibri"/>
              </a:rPr>
              <a:t>yêu</a:t>
            </a:r>
            <a:r>
              <a:rPr lang="en-US" sz="2400" dirty="0">
                <a:solidFill>
                  <a:srgbClr val="000000"/>
                </a:solidFill>
                <a:latin typeface="Times New Roman"/>
                <a:ea typeface="Calibri"/>
              </a:rPr>
              <a:t> </a:t>
            </a:r>
            <a:r>
              <a:rPr lang="en-US" sz="2400" dirty="0" err="1">
                <a:solidFill>
                  <a:srgbClr val="000000"/>
                </a:solidFill>
                <a:latin typeface="Times New Roman"/>
                <a:ea typeface="Calibri"/>
              </a:rPr>
              <a:t>cầu</a:t>
            </a:r>
            <a:r>
              <a:rPr lang="en-US" sz="2400" dirty="0">
                <a:solidFill>
                  <a:srgbClr val="000000"/>
                </a:solidFill>
                <a:latin typeface="Times New Roman"/>
                <a:ea typeface="Calibri"/>
              </a:rPr>
              <a:t> HS </a:t>
            </a:r>
            <a:r>
              <a:rPr lang="en-US" sz="2400" dirty="0" err="1">
                <a:solidFill>
                  <a:srgbClr val="000000"/>
                </a:solidFill>
                <a:latin typeface="Times New Roman"/>
                <a:ea typeface="Calibri"/>
              </a:rPr>
              <a:t>quan</a:t>
            </a:r>
            <a:r>
              <a:rPr lang="en-US" sz="2400" dirty="0">
                <a:solidFill>
                  <a:srgbClr val="000000"/>
                </a:solidFill>
                <a:latin typeface="Times New Roman"/>
                <a:ea typeface="Calibri"/>
              </a:rPr>
              <a:t> </a:t>
            </a:r>
            <a:r>
              <a:rPr lang="en-US" sz="2400" dirty="0" err="1">
                <a:solidFill>
                  <a:srgbClr val="000000"/>
                </a:solidFill>
                <a:latin typeface="Times New Roman"/>
                <a:ea typeface="Calibri"/>
              </a:rPr>
              <a:t>sát</a:t>
            </a:r>
            <a:endParaRPr lang="en-US" sz="2400" dirty="0"/>
          </a:p>
        </p:txBody>
      </p:sp>
      <p:sp>
        <p:nvSpPr>
          <p:cNvPr id="6" name="Rectangle 5"/>
          <p:cNvSpPr/>
          <p:nvPr/>
        </p:nvSpPr>
        <p:spPr>
          <a:xfrm>
            <a:off x="421386" y="5662052"/>
            <a:ext cx="4396154" cy="792205"/>
          </a:xfrm>
          <a:prstGeom prst="rect">
            <a:avLst/>
          </a:prstGeom>
        </p:spPr>
        <p:txBody>
          <a:bodyPr wrap="square">
            <a:spAutoFit/>
          </a:bodyPr>
          <a:lstStyle/>
          <a:p>
            <a:pPr algn="just">
              <a:lnSpc>
                <a:spcPct val="130000"/>
              </a:lnSpc>
            </a:pPr>
            <a:r>
              <a:rPr lang="nl-NL" sz="1200" i="1" dirty="0">
                <a:latin typeface="Times New Roman"/>
                <a:ea typeface="Arial"/>
                <a:cs typeface="Times New Roman"/>
              </a:rPr>
              <a:t>Hình 9.6: Bảng chữ cái chữ cổ Hy Lạp. Hình 9.7:Văn khắc bằng bằng tiếng La-tin</a:t>
            </a:r>
            <a:endParaRPr lang="en-US" sz="1200" dirty="0">
              <a:ea typeface="Calibri"/>
              <a:cs typeface="Times New Roman"/>
            </a:endParaRPr>
          </a:p>
          <a:p>
            <a:pPr algn="just">
              <a:lnSpc>
                <a:spcPct val="130000"/>
              </a:lnSpc>
            </a:pPr>
            <a:r>
              <a:rPr lang="nl-NL" sz="1200" i="1" dirty="0">
                <a:latin typeface="Times New Roman"/>
                <a:ea typeface="Arial"/>
                <a:cs typeface="Times New Roman"/>
              </a:rPr>
              <a:t> </a:t>
            </a:r>
            <a:endParaRPr lang="en-US" sz="1200" dirty="0">
              <a:ea typeface="Calibri"/>
              <a:cs typeface="Times New Roman"/>
            </a:endParaRPr>
          </a:p>
        </p:txBody>
      </p:sp>
      <p:sp>
        <p:nvSpPr>
          <p:cNvPr id="7" name="Rectangle 6"/>
          <p:cNvSpPr/>
          <p:nvPr/>
        </p:nvSpPr>
        <p:spPr>
          <a:xfrm>
            <a:off x="5978771" y="5650523"/>
            <a:ext cx="2942492" cy="307777"/>
          </a:xfrm>
          <a:prstGeom prst="rect">
            <a:avLst/>
          </a:prstGeom>
        </p:spPr>
        <p:txBody>
          <a:bodyPr wrap="square">
            <a:spAutoFit/>
          </a:bodyPr>
          <a:lstStyle/>
          <a:p>
            <a:r>
              <a:rPr lang="nl-NL" sz="1400" i="1" dirty="0">
                <a:latin typeface="Times New Roman"/>
                <a:ea typeface="Segoe UI"/>
              </a:rPr>
              <a:t>Hình  9.10 Nhà toán học Pi-ta-go </a:t>
            </a:r>
            <a:endParaRPr lang="en-US" sz="1400" dirty="0"/>
          </a:p>
        </p:txBody>
      </p:sp>
      <p:sp>
        <p:nvSpPr>
          <p:cNvPr id="8" name="Rectangle 7"/>
          <p:cNvSpPr/>
          <p:nvPr/>
        </p:nvSpPr>
        <p:spPr>
          <a:xfrm>
            <a:off x="9312519" y="5632057"/>
            <a:ext cx="3188677" cy="652486"/>
          </a:xfrm>
          <a:prstGeom prst="rect">
            <a:avLst/>
          </a:prstGeom>
        </p:spPr>
        <p:txBody>
          <a:bodyPr wrap="square">
            <a:spAutoFit/>
          </a:bodyPr>
          <a:lstStyle/>
          <a:p>
            <a:pPr algn="just">
              <a:lnSpc>
                <a:spcPct val="130000"/>
              </a:lnSpc>
            </a:pPr>
            <a:r>
              <a:rPr lang="nl-NL" sz="1400" i="1" dirty="0">
                <a:latin typeface="Times New Roman"/>
                <a:ea typeface="Segoe UI"/>
                <a:cs typeface="Times New Roman"/>
              </a:rPr>
              <a:t>Hình 9.11: Tượng lực sĩ ném dĩa</a:t>
            </a:r>
            <a:endParaRPr lang="en-US" sz="1400" dirty="0">
              <a:ea typeface="Calibri"/>
              <a:cs typeface="Times New Roman"/>
            </a:endParaRPr>
          </a:p>
          <a:p>
            <a:pPr algn="just">
              <a:lnSpc>
                <a:spcPct val="130000"/>
              </a:lnSpc>
            </a:pPr>
            <a:r>
              <a:rPr lang="nl-NL" sz="1400" i="1" dirty="0">
                <a:latin typeface="Times New Roman"/>
                <a:ea typeface="Segoe UI"/>
                <a:cs typeface="Times New Roman"/>
              </a:rPr>
              <a:t> </a:t>
            </a:r>
            <a:endParaRPr lang="en-US" sz="1400" dirty="0">
              <a:ea typeface="Calibri"/>
              <a:cs typeface="Times New Roman"/>
            </a:endParaRPr>
          </a:p>
        </p:txBody>
      </p:sp>
    </p:spTree>
    <p:extLst>
      <p:ext uri="{BB962C8B-B14F-4D97-AF65-F5344CB8AC3E}">
        <p14:creationId xmlns:p14="http://schemas.microsoft.com/office/powerpoint/2010/main" val="1007497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iến trúc La Mã Cổ Đại - Đặc điểm và công trình nổi tiếng"/>
          <p:cNvPicPr/>
          <p:nvPr/>
        </p:nvPicPr>
        <p:blipFill>
          <a:blip r:embed="rId2">
            <a:extLst>
              <a:ext uri="{28A0092B-C50C-407E-A947-70E740481C1C}">
                <a14:useLocalDpi xmlns:a14="http://schemas.microsoft.com/office/drawing/2010/main" val="0"/>
              </a:ext>
            </a:extLst>
          </a:blip>
          <a:srcRect/>
          <a:stretch>
            <a:fillRect/>
          </a:stretch>
        </p:blipFill>
        <p:spPr bwMode="auto">
          <a:xfrm>
            <a:off x="1852245" y="1406769"/>
            <a:ext cx="8815755" cy="4478216"/>
          </a:xfrm>
          <a:prstGeom prst="rect">
            <a:avLst/>
          </a:prstGeom>
          <a:noFill/>
          <a:ln>
            <a:noFill/>
          </a:ln>
        </p:spPr>
      </p:pic>
      <p:sp>
        <p:nvSpPr>
          <p:cNvPr id="2" name="Rectangle 1"/>
          <p:cNvSpPr/>
          <p:nvPr/>
        </p:nvSpPr>
        <p:spPr>
          <a:xfrm>
            <a:off x="902677" y="715779"/>
            <a:ext cx="10621108" cy="461665"/>
          </a:xfrm>
          <a:prstGeom prst="rect">
            <a:avLst/>
          </a:prstGeom>
        </p:spPr>
        <p:txBody>
          <a:bodyPr wrap="square">
            <a:spAutoFit/>
          </a:bodyPr>
          <a:lstStyle/>
          <a:p>
            <a:pPr lvl="0"/>
            <a:r>
              <a:rPr lang="en-US" sz="2400" b="1" dirty="0">
                <a:solidFill>
                  <a:srgbClr val="FF0000"/>
                </a:solidFill>
                <a:latin typeface="Times New Roman" pitchFamily="18" charset="0"/>
                <a:cs typeface="Times New Roman" pitchFamily="18" charset="0"/>
              </a:rPr>
              <a:t>4</a:t>
            </a:r>
            <a:r>
              <a:rPr lang="vi-VN" sz="2400" b="1" dirty="0">
                <a:solidFill>
                  <a:srgbClr val="FF0000"/>
                </a:solidFill>
                <a:latin typeface="Times New Roman" pitchFamily="18" charset="0"/>
                <a:cs typeface="Times New Roman" pitchFamily="18" charset="0"/>
              </a:rPr>
              <a:t>. MỘT SỐ THÀNH TỰU TIÊU BIỂU CỦA HY LẠP VÀ LA MÃ</a:t>
            </a:r>
            <a:endParaRPr lang="en-US" sz="2400" b="1" dirty="0">
              <a:solidFill>
                <a:srgbClr val="FF0000"/>
              </a:solidFill>
              <a:latin typeface="Times New Roman" pitchFamily="18" charset="0"/>
              <a:cs typeface="Times New Roman" pitchFamily="18" charset="0"/>
            </a:endParaRPr>
          </a:p>
        </p:txBody>
      </p:sp>
      <p:sp>
        <p:nvSpPr>
          <p:cNvPr id="4" name="Rectangle 3"/>
          <p:cNvSpPr/>
          <p:nvPr/>
        </p:nvSpPr>
        <p:spPr>
          <a:xfrm>
            <a:off x="3941587" y="5884985"/>
            <a:ext cx="3980577" cy="452432"/>
          </a:xfrm>
          <a:prstGeom prst="rect">
            <a:avLst/>
          </a:prstGeom>
        </p:spPr>
        <p:txBody>
          <a:bodyPr wrap="none">
            <a:spAutoFit/>
          </a:bodyPr>
          <a:lstStyle/>
          <a:p>
            <a:pPr algn="just">
              <a:lnSpc>
                <a:spcPct val="130000"/>
              </a:lnSpc>
            </a:pPr>
            <a:r>
              <a:rPr lang="nl-NL" i="1" dirty="0">
                <a:latin typeface="Times New Roman"/>
                <a:ea typeface="Arial"/>
                <a:cs typeface="Times New Roman"/>
              </a:rPr>
              <a:t>Hình 9.12: Đấu trường Cô-li-dê (La Mã)</a:t>
            </a:r>
            <a:endParaRPr lang="en-US" sz="1600" dirty="0">
              <a:ea typeface="Calibri"/>
              <a:cs typeface="Times New Roman"/>
            </a:endParaRPr>
          </a:p>
        </p:txBody>
      </p:sp>
    </p:spTree>
    <p:extLst>
      <p:ext uri="{BB962C8B-B14F-4D97-AF65-F5344CB8AC3E}">
        <p14:creationId xmlns:p14="http://schemas.microsoft.com/office/powerpoint/2010/main" val="3365126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093884666"/>
              </p:ext>
            </p:extLst>
          </p:nvPr>
        </p:nvGraphicFramePr>
        <p:xfrm>
          <a:off x="203200" y="215900"/>
          <a:ext cx="11366500" cy="6518266"/>
        </p:xfrm>
        <a:graphic>
          <a:graphicData uri="http://schemas.openxmlformats.org/drawingml/2006/table">
            <a:tbl>
              <a:tblPr firstRow="1" firstCol="1" bandRow="1">
                <a:tableStyleId>{5C22544A-7EE6-4342-B048-85BDC9FD1C3A}</a:tableStyleId>
              </a:tblPr>
              <a:tblGrid>
                <a:gridCol w="6404058">
                  <a:extLst>
                    <a:ext uri="{9D8B030D-6E8A-4147-A177-3AD203B41FA5}">
                      <a16:colId xmlns:a16="http://schemas.microsoft.com/office/drawing/2014/main" val="1169845610"/>
                    </a:ext>
                  </a:extLst>
                </a:gridCol>
                <a:gridCol w="4962442">
                  <a:extLst>
                    <a:ext uri="{9D8B030D-6E8A-4147-A177-3AD203B41FA5}">
                      <a16:colId xmlns:a16="http://schemas.microsoft.com/office/drawing/2014/main" val="1916655485"/>
                    </a:ext>
                  </a:extLst>
                </a:gridCol>
              </a:tblGrid>
              <a:tr h="781693">
                <a:tc>
                  <a:txBody>
                    <a:bodyPr/>
                    <a:lstStyle/>
                    <a:p>
                      <a:pPr marL="0" marR="0" algn="ctr">
                        <a:lnSpc>
                          <a:spcPct val="150000"/>
                        </a:lnSpc>
                        <a:spcBef>
                          <a:spcPts val="0"/>
                        </a:spcBef>
                        <a:spcAft>
                          <a:spcPts val="0"/>
                        </a:spcAft>
                      </a:pPr>
                      <a:r>
                        <a:rPr lang="en-US" sz="3600" dirty="0" err="1">
                          <a:effectLst/>
                          <a:latin typeface="Times New Roman" panose="02020603050405020304" pitchFamily="18" charset="0"/>
                          <a:cs typeface="Times New Roman" panose="02020603050405020304" pitchFamily="18" charset="0"/>
                        </a:rPr>
                        <a:t>Người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Hy</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Lạp</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ctr">
                        <a:lnSpc>
                          <a:spcPct val="150000"/>
                        </a:lnSpc>
                        <a:spcBef>
                          <a:spcPts val="0"/>
                        </a:spcBef>
                        <a:spcAft>
                          <a:spcPts val="0"/>
                        </a:spcAft>
                      </a:pPr>
                      <a:r>
                        <a:rPr lang="en-US" sz="3600" dirty="0" err="1">
                          <a:effectLst/>
                          <a:latin typeface="Times New Roman" panose="02020603050405020304" pitchFamily="18" charset="0"/>
                          <a:cs typeface="Times New Roman" panose="02020603050405020304" pitchFamily="18" charset="0"/>
                        </a:rPr>
                        <a:t>Người</a:t>
                      </a:r>
                      <a:r>
                        <a:rPr lang="en-US" sz="3600" dirty="0">
                          <a:effectLst/>
                          <a:latin typeface="Times New Roman" panose="02020603050405020304" pitchFamily="18" charset="0"/>
                          <a:cs typeface="Times New Roman" panose="02020603050405020304" pitchFamily="18" charset="0"/>
                        </a:rPr>
                        <a:t> La </a:t>
                      </a:r>
                      <a:r>
                        <a:rPr lang="en-US" sz="3600" dirty="0" err="1">
                          <a:effectLst/>
                          <a:latin typeface="Times New Roman" panose="02020603050405020304" pitchFamily="18" charset="0"/>
                          <a:cs typeface="Times New Roman" panose="02020603050405020304" pitchFamily="18" charset="0"/>
                        </a:rPr>
                        <a:t>Mã</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38100" marB="38100" anchor="ctr"/>
                </a:tc>
                <a:extLst>
                  <a:ext uri="{0D108BD9-81ED-4DB2-BD59-A6C34878D82A}">
                    <a16:rowId xmlns:a16="http://schemas.microsoft.com/office/drawing/2014/main" val="524282871"/>
                  </a:ext>
                </a:extLst>
              </a:tr>
              <a:tr h="5619106">
                <a:tc>
                  <a:txBody>
                    <a:bodyPr/>
                    <a:lstStyle/>
                    <a:p>
                      <a:pPr marL="0" marR="0" lvl="0" indent="0" algn="just">
                        <a:lnSpc>
                          <a:spcPct val="150000"/>
                        </a:lnSpc>
                        <a:spcBef>
                          <a:spcPts val="0"/>
                        </a:spcBef>
                        <a:spcAft>
                          <a:spcPts val="0"/>
                        </a:spcAft>
                        <a:buSzPts val="1000"/>
                        <a:buFont typeface="Symbol" panose="05050102010706020507" pitchFamily="18" charset="2"/>
                        <a:buNone/>
                        <a:tabLst>
                          <a:tab pos="457200" algn="l"/>
                        </a:tabLs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lịch</a:t>
                      </a:r>
                      <a:endParaRPr lang="en-US" sz="2400" dirty="0">
                        <a:effectLst/>
                        <a:latin typeface="Times New Roman" panose="02020603050405020304" pitchFamily="18" charset="0"/>
                        <a:cs typeface="Times New Roman" panose="02020603050405020304" pitchFamily="18" charset="0"/>
                      </a:endParaRPr>
                    </a:p>
                    <a:p>
                      <a:pPr marL="0" marR="0" lvl="0" indent="0" algn="just">
                        <a:lnSpc>
                          <a:spcPct val="150000"/>
                        </a:lnSpc>
                        <a:spcBef>
                          <a:spcPts val="0"/>
                        </a:spcBef>
                        <a:spcAft>
                          <a:spcPts val="0"/>
                        </a:spcAft>
                        <a:buSzPts val="1000"/>
                        <a:buFont typeface="Symbol" panose="05050102010706020507" pitchFamily="18" charset="2"/>
                        <a:buNone/>
                        <a:tabLst>
                          <a:tab pos="457200" algn="l"/>
                        </a:tabLs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hệ</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thống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sở</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mẫu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cổ</a:t>
                      </a:r>
                      <a:endParaRPr lang="en-US" sz="2400" dirty="0">
                        <a:effectLst/>
                        <a:latin typeface="Times New Roman" panose="02020603050405020304" pitchFamily="18" charset="0"/>
                        <a:cs typeface="Times New Roman" panose="02020603050405020304" pitchFamily="18" charset="0"/>
                      </a:endParaRPr>
                    </a:p>
                    <a:p>
                      <a:pPr marL="0" marR="0" lvl="0" indent="0" algn="just">
                        <a:lnSpc>
                          <a:spcPct val="150000"/>
                        </a:lnSpc>
                        <a:spcBef>
                          <a:spcPts val="0"/>
                        </a:spcBef>
                        <a:spcAft>
                          <a:spcPts val="0"/>
                        </a:spcAft>
                        <a:buSzPts val="1000"/>
                        <a:buFont typeface="Symbol" panose="05050102010706020507" pitchFamily="18" charset="2"/>
                        <a:buNone/>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thoại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sớm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hai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thi</a:t>
                      </a:r>
                      <a:r>
                        <a:rPr lang="en-US" sz="2400" dirty="0">
                          <a:effectLst/>
                          <a:latin typeface="Times New Roman" panose="02020603050405020304" pitchFamily="18" charset="0"/>
                          <a:cs typeface="Times New Roman" panose="02020603050405020304" pitchFamily="18" charset="0"/>
                        </a:rPr>
                        <a:t>: I-li-</a:t>
                      </a:r>
                      <a:r>
                        <a:rPr lang="en-US" sz="2400" dirty="0" err="1">
                          <a:effectLst/>
                          <a:latin typeface="Times New Roman" panose="02020603050405020304" pitchFamily="18" charset="0"/>
                          <a:cs typeface="Times New Roman" panose="02020603050405020304" pitchFamily="18" charset="0"/>
                        </a:rPr>
                        <a:t>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Ô-</a:t>
                      </a:r>
                      <a:r>
                        <a:rPr lang="en-US" sz="2400" dirty="0" err="1">
                          <a:effectLst/>
                          <a:latin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xê</a:t>
                      </a:r>
                      <a:endParaRPr lang="en-US" sz="2400" dirty="0">
                        <a:effectLst/>
                        <a:latin typeface="Times New Roman" panose="02020603050405020304" pitchFamily="18" charset="0"/>
                        <a:cs typeface="Times New Roman" panose="02020603050405020304" pitchFamily="18" charset="0"/>
                      </a:endParaRPr>
                    </a:p>
                    <a:p>
                      <a:pPr marL="0" marR="0" lvl="0" indent="0" algn="just">
                        <a:lnSpc>
                          <a:spcPct val="150000"/>
                        </a:lnSpc>
                        <a:spcBef>
                          <a:spcPts val="0"/>
                        </a:spcBef>
                        <a:spcAft>
                          <a:spcPts val="0"/>
                        </a:spcAft>
                        <a:buSzPts val="1000"/>
                        <a:buFont typeface="Symbol" panose="05050102010706020507" pitchFamily="18" charset="2"/>
                        <a:buNone/>
                        <a:tabLst>
                          <a:tab pos="457200" algn="l"/>
                        </a:tabLs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khoa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nổi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tiếng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lĩnh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vực</a:t>
                      </a:r>
                      <a:endParaRPr lang="en-US" sz="2400" dirty="0">
                        <a:effectLst/>
                        <a:latin typeface="Times New Roman" panose="02020603050405020304" pitchFamily="18" charset="0"/>
                        <a:cs typeface="Times New Roman" panose="02020603050405020304" pitchFamily="18" charset="0"/>
                      </a:endParaRPr>
                    </a:p>
                    <a:p>
                      <a:pPr marL="0" marR="0" lvl="0" indent="0" algn="just">
                        <a:lnSpc>
                          <a:spcPct val="150000"/>
                        </a:lnSpc>
                        <a:spcBef>
                          <a:spcPts val="0"/>
                        </a:spcBef>
                        <a:spcAft>
                          <a:spcPts val="0"/>
                        </a:spcAft>
                        <a:buSzPts val="1000"/>
                        <a:buFont typeface="Symbol" panose="05050102010706020507" pitchFamily="18" charset="2"/>
                        <a:buNone/>
                        <a:tabLst>
                          <a:tab pos="457200" algn="l"/>
                        </a:tabLs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trúc</a:t>
                      </a:r>
                      <a:r>
                        <a:rPr lang="en-US" sz="2400" dirty="0">
                          <a:effectLst/>
                          <a:latin typeface="Times New Roman" panose="02020603050405020304" pitchFamily="18" charset="0"/>
                          <a:cs typeface="Times New Roman" panose="02020603050405020304" pitchFamily="18" charset="0"/>
                        </a:rPr>
                        <a:t>:</a:t>
                      </a:r>
                    </a:p>
                    <a:p>
                      <a:pPr marL="742950" marR="0" lvl="1" indent="-285750" algn="just">
                        <a:lnSpc>
                          <a:spcPct val="150000"/>
                        </a:lnSpc>
                        <a:spcBef>
                          <a:spcPts val="0"/>
                        </a:spcBef>
                        <a:spcAft>
                          <a:spcPts val="0"/>
                        </a:spcAft>
                        <a:buSzPts val="1000"/>
                        <a:buFont typeface="Courier New" panose="02070309020205020404" pitchFamily="49" charset="0"/>
                        <a:buChar char="o"/>
                        <a:tabLst>
                          <a:tab pos="914400" algn="l"/>
                        </a:tabLst>
                      </a:pPr>
                      <a:r>
                        <a:rPr lang="en-US" sz="2400" dirty="0" err="1">
                          <a:effectLst/>
                          <a:latin typeface="Times New Roman" panose="02020603050405020304" pitchFamily="18" charset="0"/>
                          <a:cs typeface="Times New Roman" panose="02020603050405020304" pitchFamily="18" charset="0"/>
                        </a:rPr>
                        <a:t>Đền</a:t>
                      </a:r>
                      <a:r>
                        <a:rPr lang="en-US" sz="2400" dirty="0">
                          <a:effectLst/>
                          <a:latin typeface="Times New Roman" panose="02020603050405020304" pitchFamily="18" charset="0"/>
                          <a:cs typeface="Times New Roman" panose="02020603050405020304" pitchFamily="18" charset="0"/>
                        </a:rPr>
                        <a:t> Parthenon </a:t>
                      </a:r>
                      <a:r>
                        <a:rPr lang="en-US" sz="2400" dirty="0" err="1">
                          <a:effectLst/>
                          <a:latin typeface="Times New Roman" panose="02020603050405020304" pitchFamily="18" charset="0"/>
                          <a:cs typeface="Times New Roman" panose="02020603050405020304" pitchFamily="18" charset="0"/>
                        </a:rPr>
                        <a:t>thờ</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thần</a:t>
                      </a:r>
                      <a:r>
                        <a:rPr lang="en-US" sz="2400" dirty="0">
                          <a:effectLst/>
                          <a:latin typeface="Times New Roman" panose="02020603050405020304" pitchFamily="18" charset="0"/>
                          <a:cs typeface="Times New Roman" panose="02020603050405020304" pitchFamily="18" charset="0"/>
                        </a:rPr>
                        <a:t> Athena.</a:t>
                      </a:r>
                    </a:p>
                    <a:p>
                      <a:pPr marL="742950" marR="0" lvl="1" indent="-285750" algn="just">
                        <a:lnSpc>
                          <a:spcPct val="150000"/>
                        </a:lnSpc>
                        <a:spcBef>
                          <a:spcPts val="0"/>
                        </a:spcBef>
                        <a:spcAft>
                          <a:spcPts val="0"/>
                        </a:spcAft>
                        <a:buSzPts val="1000"/>
                        <a:buFont typeface="Courier New" panose="02070309020205020404" pitchFamily="49" charset="0"/>
                        <a:buChar char="o"/>
                        <a:tabLst>
                          <a:tab pos="914400" algn="l"/>
                        </a:tabLst>
                      </a:pPr>
                      <a:r>
                        <a:rPr lang="en-US" sz="2400" dirty="0" err="1">
                          <a:effectLst/>
                          <a:latin typeface="Times New Roman" panose="02020603050405020304" pitchFamily="18" charset="0"/>
                          <a:cs typeface="Times New Roman" panose="02020603050405020304" pitchFamily="18" charset="0"/>
                        </a:rPr>
                        <a:t>Đền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thờ</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thần</a:t>
                      </a:r>
                      <a:r>
                        <a:rPr lang="en-US" sz="2400" dirty="0">
                          <a:effectLst/>
                          <a:latin typeface="Times New Roman" panose="02020603050405020304" pitchFamily="18" charset="0"/>
                          <a:cs typeface="Times New Roman" panose="02020603050405020304" pitchFamily="18" charset="0"/>
                        </a:rPr>
                        <a:t> Zeus.</a:t>
                      </a:r>
                    </a:p>
                    <a:p>
                      <a:pPr marL="742950" marR="0" lvl="1" indent="-285750" algn="just">
                        <a:lnSpc>
                          <a:spcPct val="150000"/>
                        </a:lnSpc>
                        <a:spcBef>
                          <a:spcPts val="0"/>
                        </a:spcBef>
                        <a:spcAft>
                          <a:spcPts val="0"/>
                        </a:spcAft>
                        <a:buSzPts val="1000"/>
                        <a:buFont typeface="Courier New" panose="02070309020205020404" pitchFamily="49" charset="0"/>
                        <a:buChar char="o"/>
                        <a:tabLst>
                          <a:tab pos="914400" algn="l"/>
                        </a:tabLst>
                      </a:pP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cs typeface="Times New Roman" panose="02020603050405020304" pitchFamily="18" charset="0"/>
                        </a:rPr>
                        <a:t> Acropolis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lvl="0" indent="0" algn="just">
                        <a:lnSpc>
                          <a:spcPct val="150000"/>
                        </a:lnSpc>
                        <a:spcBef>
                          <a:spcPts val="0"/>
                        </a:spcBef>
                        <a:spcAft>
                          <a:spcPts val="0"/>
                        </a:spcAft>
                        <a:buSzPts val="1000"/>
                        <a:buFont typeface="Symbol" panose="05050102010706020507" pitchFamily="18" charset="2"/>
                        <a:buNone/>
                        <a:tabLst>
                          <a:tab pos="457200" algn="l"/>
                        </a:tabLs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lịch</a:t>
                      </a:r>
                      <a:endParaRPr lang="en-US" sz="2400" dirty="0">
                        <a:effectLst/>
                        <a:latin typeface="Times New Roman" panose="02020603050405020304" pitchFamily="18" charset="0"/>
                        <a:cs typeface="Times New Roman" panose="02020603050405020304" pitchFamily="18" charset="0"/>
                      </a:endParaRPr>
                    </a:p>
                    <a:p>
                      <a:pPr marL="0" marR="0" lvl="0" indent="0" algn="just">
                        <a:lnSpc>
                          <a:spcPct val="150000"/>
                        </a:lnSpc>
                        <a:spcBef>
                          <a:spcPts val="0"/>
                        </a:spcBef>
                        <a:spcAft>
                          <a:spcPts val="0"/>
                        </a:spcAft>
                        <a:buSzPts val="1000"/>
                        <a:buFont typeface="Symbol" panose="05050102010706020507" pitchFamily="18" charset="2"/>
                        <a:buNone/>
                        <a:tabLst>
                          <a:tab pos="457200" algn="l"/>
                        </a:tabLs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mẫu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cs typeface="Times New Roman" panose="02020603050405020304" pitchFamily="18" charset="0"/>
                        </a:rPr>
                        <a:t> La-tin</a:t>
                      </a:r>
                    </a:p>
                    <a:p>
                      <a:pPr marL="0" marR="0" lvl="0" indent="0" algn="just">
                        <a:lnSpc>
                          <a:spcPct val="150000"/>
                        </a:lnSpc>
                        <a:spcBef>
                          <a:spcPts val="0"/>
                        </a:spcBef>
                        <a:spcAft>
                          <a:spcPts val="0"/>
                        </a:spcAft>
                        <a:buSzPts val="1000"/>
                        <a:buFont typeface="Symbol" panose="05050102010706020507" pitchFamily="18" charset="2"/>
                        <a:buNone/>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Dùng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gọi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La </a:t>
                      </a:r>
                      <a:r>
                        <a:rPr lang="en-US" sz="2400" dirty="0" err="1">
                          <a:effectLst/>
                          <a:latin typeface="Times New Roman" panose="02020603050405020304" pitchFamily="18" charset="0"/>
                          <a:cs typeface="Times New Roman" panose="02020603050405020304" pitchFamily="18" charset="0"/>
                        </a:rPr>
                        <a:t>Mã</a:t>
                      </a:r>
                      <a:endParaRPr lang="en-US" sz="2400" dirty="0">
                        <a:effectLst/>
                        <a:latin typeface="Times New Roman" panose="02020603050405020304" pitchFamily="18" charset="0"/>
                        <a:cs typeface="Times New Roman" panose="02020603050405020304" pitchFamily="18" charset="0"/>
                      </a:endParaRPr>
                    </a:p>
                    <a:p>
                      <a:pPr marL="0" marR="0" lvl="0" indent="0" algn="just">
                        <a:lnSpc>
                          <a:spcPct val="150000"/>
                        </a:lnSpc>
                        <a:spcBef>
                          <a:spcPts val="0"/>
                        </a:spcBef>
                        <a:spcAft>
                          <a:spcPts val="0"/>
                        </a:spcAft>
                        <a:buSzPts val="1000"/>
                        <a:buFont typeface="Symbol" panose="05050102010706020507" pitchFamily="18" charset="2"/>
                        <a:buNone/>
                        <a:tabLst>
                          <a:tab pos="457200" algn="l"/>
                        </a:tabLs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trúc</a:t>
                      </a:r>
                      <a:r>
                        <a:rPr lang="en-US" sz="2400" dirty="0">
                          <a:effectLst/>
                          <a:latin typeface="Times New Roman" panose="02020603050405020304" pitchFamily="18" charset="0"/>
                          <a:cs typeface="Times New Roman" panose="02020603050405020304" pitchFamily="18" charset="0"/>
                        </a:rPr>
                        <a:t>:</a:t>
                      </a:r>
                    </a:p>
                    <a:p>
                      <a:pPr marL="742950" marR="0" lvl="1" indent="-285750" algn="just">
                        <a:lnSpc>
                          <a:spcPct val="150000"/>
                        </a:lnSpc>
                        <a:spcBef>
                          <a:spcPts val="0"/>
                        </a:spcBef>
                        <a:spcAft>
                          <a:spcPts val="0"/>
                        </a:spcAft>
                        <a:buSzPts val="1000"/>
                        <a:buFont typeface="Courier New" panose="02070309020205020404" pitchFamily="49" charset="0"/>
                        <a:buChar char="o"/>
                        <a:tabLst>
                          <a:tab pos="914400" algn="l"/>
                        </a:tabLst>
                      </a:pPr>
                      <a:r>
                        <a:rPr lang="en-US" sz="2400" dirty="0" err="1">
                          <a:effectLst/>
                          <a:latin typeface="Times New Roman" panose="02020603050405020304" pitchFamily="18" charset="0"/>
                          <a:cs typeface="Times New Roman" panose="02020603050405020304" pitchFamily="18" charset="0"/>
                        </a:rPr>
                        <a:t>Đấu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cs typeface="Times New Roman" panose="02020603050405020304" pitchFamily="18" charset="0"/>
                        </a:rPr>
                        <a:t> La </a:t>
                      </a:r>
                      <a:r>
                        <a:rPr lang="en-US" sz="2400" dirty="0" err="1">
                          <a:effectLst/>
                          <a:latin typeface="Times New Roman" panose="02020603050405020304" pitchFamily="18" charset="0"/>
                          <a:cs typeface="Times New Roman" panose="02020603050405020304" pitchFamily="18" charset="0"/>
                        </a:rPr>
                        <a:t>Mã</a:t>
                      </a:r>
                      <a:endParaRPr lang="en-US" sz="2400" dirty="0">
                        <a:effectLst/>
                        <a:latin typeface="Times New Roman" panose="02020603050405020304" pitchFamily="18" charset="0"/>
                        <a:cs typeface="Times New Roman" panose="02020603050405020304" pitchFamily="18" charset="0"/>
                      </a:endParaRPr>
                    </a:p>
                    <a:p>
                      <a:pPr marL="742950" marR="0" lvl="1" indent="-285750" algn="just">
                        <a:lnSpc>
                          <a:spcPct val="150000"/>
                        </a:lnSpc>
                        <a:spcBef>
                          <a:spcPts val="0"/>
                        </a:spcBef>
                        <a:spcAft>
                          <a:spcPts val="0"/>
                        </a:spcAft>
                        <a:buSzPts val="1000"/>
                        <a:buFont typeface="Courier New" panose="02070309020205020404" pitchFamily="49" charset="0"/>
                        <a:buChar char="o"/>
                        <a:tabLst>
                          <a:tab pos="914400" algn="l"/>
                        </a:tabLst>
                      </a:pPr>
                      <a:r>
                        <a:rPr lang="en-US" sz="2400" dirty="0" err="1">
                          <a:effectLst/>
                          <a:latin typeface="Times New Roman" panose="02020603050405020304" pitchFamily="18" charset="0"/>
                          <a:cs typeface="Times New Roman" panose="02020603050405020304" pitchFamily="18" charset="0"/>
                        </a:rPr>
                        <a:t>Thánh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đường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Severan</a:t>
                      </a:r>
                      <a:endParaRPr lang="en-US" sz="2400" dirty="0">
                        <a:effectLst/>
                        <a:latin typeface="Times New Roman" panose="02020603050405020304" pitchFamily="18" charset="0"/>
                        <a:cs typeface="Times New Roman" panose="02020603050405020304" pitchFamily="18" charset="0"/>
                      </a:endParaRPr>
                    </a:p>
                    <a:p>
                      <a:pPr marL="742950" marR="0" lvl="1" indent="-285750" algn="just">
                        <a:lnSpc>
                          <a:spcPct val="150000"/>
                        </a:lnSpc>
                        <a:spcBef>
                          <a:spcPts val="0"/>
                        </a:spcBef>
                        <a:spcAft>
                          <a:spcPts val="0"/>
                        </a:spcAft>
                        <a:buSzPts val="1000"/>
                        <a:buFont typeface="Courier New" panose="02070309020205020404" pitchFamily="49" charset="0"/>
                        <a:buChar char="o"/>
                        <a:tabLst>
                          <a:tab pos="914400" algn="l"/>
                        </a:tabLst>
                      </a:pPr>
                      <a:r>
                        <a:rPr lang="en-US" sz="2400" dirty="0" err="1">
                          <a:effectLst/>
                          <a:latin typeface="Times New Roman" panose="02020603050405020304" pitchFamily="18" charset="0"/>
                          <a:cs typeface="Times New Roman" panose="02020603050405020304" pitchFamily="18" charset="0"/>
                        </a:rPr>
                        <a:t>Lăng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a:t>
                      </a:r>
                      <a:r>
                        <a:rPr lang="en-US" sz="2400" dirty="0">
                          <a:effectLst/>
                          <a:latin typeface="Times New Roman" panose="02020603050405020304" pitchFamily="18" charset="0"/>
                          <a:cs typeface="Times New Roman" panose="02020603050405020304" pitchFamily="18" charset="0"/>
                        </a:rPr>
                        <a:t> Hadrian</a:t>
                      </a:r>
                    </a:p>
                    <a:p>
                      <a:pPr marL="742950" marR="0" lvl="1" indent="-285750" algn="just">
                        <a:lnSpc>
                          <a:spcPct val="150000"/>
                        </a:lnSpc>
                        <a:spcBef>
                          <a:spcPts val="0"/>
                        </a:spcBef>
                        <a:spcAft>
                          <a:spcPts val="0"/>
                        </a:spcAft>
                        <a:buSzPts val="1000"/>
                        <a:buFont typeface="Courier New" panose="02070309020205020404" pitchFamily="49" charset="0"/>
                        <a:buChar char="o"/>
                        <a:tabLst>
                          <a:tab pos="914400" algn="l"/>
                        </a:tabLst>
                      </a:pPr>
                      <a:r>
                        <a:rPr lang="en-US" sz="2400" dirty="0" err="1">
                          <a:effectLst/>
                          <a:latin typeface="Times New Roman" panose="02020603050405020304" pitchFamily="18" charset="0"/>
                          <a:cs typeface="Times New Roman" panose="02020603050405020304" pitchFamily="18" charset="0"/>
                        </a:rPr>
                        <a:t>Cầu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dẫn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Pont Du Gard</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38100" marB="38100" anchor="ctr"/>
                </a:tc>
                <a:extLst>
                  <a:ext uri="{0D108BD9-81ED-4DB2-BD59-A6C34878D82A}">
                    <a16:rowId xmlns:a16="http://schemas.microsoft.com/office/drawing/2014/main" val="132282520"/>
                  </a:ext>
                </a:extLst>
              </a:tr>
            </a:tbl>
          </a:graphicData>
        </a:graphic>
      </p:graphicFrame>
    </p:spTree>
    <p:extLst>
      <p:ext uri="{BB962C8B-B14F-4D97-AF65-F5344CB8AC3E}">
        <p14:creationId xmlns:p14="http://schemas.microsoft.com/office/powerpoint/2010/main" val="3816054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4959" y="239488"/>
            <a:ext cx="8983421" cy="461665"/>
          </a:xfrm>
          <a:prstGeom prst="rect">
            <a:avLst/>
          </a:prstGeom>
        </p:spPr>
        <p:txBody>
          <a:bodyPr wrap="none">
            <a:spAutoFit/>
          </a:bodyPr>
          <a:lstStyle/>
          <a:p>
            <a:pPr lvl="0"/>
            <a:r>
              <a:rPr lang="en-US" sz="2400" b="1" dirty="0">
                <a:solidFill>
                  <a:srgbClr val="FF0000"/>
                </a:solidFill>
                <a:latin typeface="Times New Roman" pitchFamily="18" charset="0"/>
                <a:cs typeface="Times New Roman" pitchFamily="18" charset="0"/>
              </a:rPr>
              <a:t>4</a:t>
            </a:r>
            <a:r>
              <a:rPr lang="vi-VN" sz="2400" b="1" dirty="0">
                <a:solidFill>
                  <a:srgbClr val="FF0000"/>
                </a:solidFill>
                <a:latin typeface="Times New Roman" pitchFamily="18" charset="0"/>
                <a:cs typeface="Times New Roman" pitchFamily="18" charset="0"/>
              </a:rPr>
              <a:t>. MỘT SỐ THÀNH TỰU TIÊU BIỂU CỦA HY LẠP VÀ LA MÃ</a:t>
            </a:r>
            <a:endParaRPr lang="en-US" sz="2400" b="1" dirty="0">
              <a:solidFill>
                <a:srgbClr val="FF0000"/>
              </a:solidFill>
              <a:latin typeface="Times New Roman" pitchFamily="18" charset="0"/>
              <a:cs typeface="Times New Roman" pitchFamily="18" charset="0"/>
            </a:endParaRPr>
          </a:p>
        </p:txBody>
      </p:sp>
      <p:sp>
        <p:nvSpPr>
          <p:cNvPr id="5" name="Rectangle 4"/>
          <p:cNvSpPr/>
          <p:nvPr/>
        </p:nvSpPr>
        <p:spPr>
          <a:xfrm>
            <a:off x="618256" y="814754"/>
            <a:ext cx="8405446" cy="1165063"/>
          </a:xfrm>
          <a:prstGeom prst="rect">
            <a:avLst/>
          </a:prstGeom>
        </p:spPr>
        <p:txBody>
          <a:bodyPr wrap="square">
            <a:spAutoFit/>
          </a:bodyPr>
          <a:lstStyle/>
          <a:p>
            <a:pPr algn="just">
              <a:lnSpc>
                <a:spcPct val="130000"/>
              </a:lnSpc>
            </a:pPr>
            <a:r>
              <a:rPr lang="nl-NL" sz="2800" dirty="0">
                <a:latin typeface="Times New Roman"/>
                <a:ea typeface="Calibri"/>
                <a:cs typeface="Times New Roman"/>
              </a:rPr>
              <a:t>HS vẽ sơ đồ tư duy về những thành tựu văn hóa của Hy Lạp và La Mã.</a:t>
            </a:r>
            <a:endParaRPr lang="en-US" sz="2800" dirty="0">
              <a:ea typeface="Calibri"/>
              <a:cs typeface="Times New Roman"/>
            </a:endParaRPr>
          </a:p>
        </p:txBody>
      </p:sp>
      <p:pic>
        <p:nvPicPr>
          <p:cNvPr id="11268" name="Picture 4" descr="Thảo Luận Nhóm Học Tập Vẽ Tay Tài Liệu Hoạt Hình Hình ảnh | Định dạng hình  ảnh PSD 611521576| vn.lovepik.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425" y="2596662"/>
            <a:ext cx="3667313" cy="3851031"/>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5474915" y="4574931"/>
            <a:ext cx="2191978" cy="19108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FF00"/>
                </a:solidFill>
                <a:latin typeface="+mj-lt"/>
              </a:rPr>
              <a:t>Kiến trúc, điêu  khắc</a:t>
            </a:r>
            <a:endParaRPr lang="en-US" sz="2800" dirty="0">
              <a:solidFill>
                <a:srgbClr val="FFFF00"/>
              </a:solidFill>
              <a:latin typeface="+mj-lt"/>
            </a:endParaRPr>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5054" y="4507524"/>
            <a:ext cx="22002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5054" y="1911468"/>
            <a:ext cx="22002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4996" y="3047302"/>
            <a:ext cx="2200275" cy="1920875"/>
          </a:xfrm>
          <a:prstGeom prst="rect">
            <a:avLst/>
          </a:prstGeom>
          <a:solidFill>
            <a:schemeClr val="accent2"/>
          </a:solidFill>
          <a:ln>
            <a:noFill/>
          </a:ln>
          <a:effectLst/>
          <a:extLst/>
        </p:spPr>
      </p:pic>
      <p:pic>
        <p:nvPicPr>
          <p:cNvPr id="1127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6617" y="1878274"/>
            <a:ext cx="22002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436274" y="3474198"/>
            <a:ext cx="1395046" cy="1366528"/>
          </a:xfrm>
          <a:prstGeom prst="rect">
            <a:avLst/>
          </a:prstGeom>
        </p:spPr>
        <p:txBody>
          <a:bodyPr wrap="square">
            <a:spAutoFit/>
          </a:bodyPr>
          <a:lstStyle/>
          <a:p>
            <a:pPr algn="ctr">
              <a:lnSpc>
                <a:spcPct val="115000"/>
              </a:lnSpc>
              <a:spcAft>
                <a:spcPts val="1000"/>
              </a:spcAft>
            </a:pPr>
            <a:r>
              <a:rPr lang="en-US" b="1" dirty="0" err="1">
                <a:solidFill>
                  <a:schemeClr val="bg1"/>
                </a:solidFill>
                <a:latin typeface="Times New Roman" pitchFamily="18" charset="0"/>
                <a:ea typeface="Calibri"/>
                <a:cs typeface="Times New Roman" pitchFamily="18" charset="0"/>
              </a:rPr>
              <a:t>Thành</a:t>
            </a:r>
            <a:r>
              <a:rPr lang="en-US" b="1" dirty="0">
                <a:solidFill>
                  <a:schemeClr val="bg1"/>
                </a:solidFill>
                <a:latin typeface="Times New Roman" pitchFamily="18" charset="0"/>
                <a:ea typeface="Calibri"/>
                <a:cs typeface="Times New Roman" pitchFamily="18" charset="0"/>
              </a:rPr>
              <a:t> </a:t>
            </a:r>
            <a:r>
              <a:rPr lang="en-US" b="1" dirty="0" err="1">
                <a:solidFill>
                  <a:schemeClr val="bg1"/>
                </a:solidFill>
                <a:latin typeface="Times New Roman" pitchFamily="18" charset="0"/>
                <a:ea typeface="Calibri"/>
                <a:cs typeface="Times New Roman" pitchFamily="18" charset="0"/>
              </a:rPr>
              <a:t>tựu</a:t>
            </a:r>
            <a:r>
              <a:rPr lang="en-US" b="1" dirty="0">
                <a:solidFill>
                  <a:schemeClr val="bg1"/>
                </a:solidFill>
                <a:latin typeface="Times New Roman" pitchFamily="18" charset="0"/>
                <a:ea typeface="Calibri"/>
                <a:cs typeface="Times New Roman" pitchFamily="18" charset="0"/>
              </a:rPr>
              <a:t> </a:t>
            </a:r>
            <a:r>
              <a:rPr lang="en-US" b="1" dirty="0" err="1">
                <a:solidFill>
                  <a:schemeClr val="bg1"/>
                </a:solidFill>
                <a:latin typeface="Times New Roman" pitchFamily="18" charset="0"/>
                <a:ea typeface="Calibri"/>
                <a:cs typeface="Times New Roman" pitchFamily="18" charset="0"/>
              </a:rPr>
              <a:t>văn</a:t>
            </a:r>
            <a:r>
              <a:rPr lang="en-US" b="1" dirty="0">
                <a:solidFill>
                  <a:schemeClr val="bg1"/>
                </a:solidFill>
                <a:latin typeface="Times New Roman" pitchFamily="18" charset="0"/>
                <a:ea typeface="Calibri"/>
                <a:cs typeface="Times New Roman" pitchFamily="18" charset="0"/>
              </a:rPr>
              <a:t> </a:t>
            </a:r>
            <a:r>
              <a:rPr lang="en-US" b="1" dirty="0" err="1">
                <a:solidFill>
                  <a:schemeClr val="bg1"/>
                </a:solidFill>
                <a:latin typeface="Times New Roman" pitchFamily="18" charset="0"/>
                <a:ea typeface="Calibri"/>
                <a:cs typeface="Times New Roman" pitchFamily="18" charset="0"/>
              </a:rPr>
              <a:t>hóa</a:t>
            </a:r>
            <a:r>
              <a:rPr lang="en-US" b="1" dirty="0">
                <a:solidFill>
                  <a:schemeClr val="bg1"/>
                </a:solidFill>
                <a:latin typeface="Times New Roman" pitchFamily="18" charset="0"/>
                <a:ea typeface="Calibri"/>
                <a:cs typeface="Times New Roman" pitchFamily="18" charset="0"/>
              </a:rPr>
              <a:t> H</a:t>
            </a:r>
            <a:r>
              <a:rPr lang="vi-VN" b="1" dirty="0">
                <a:solidFill>
                  <a:schemeClr val="bg1"/>
                </a:solidFill>
                <a:latin typeface="Times New Roman" pitchFamily="18" charset="0"/>
                <a:ea typeface="Calibri"/>
                <a:cs typeface="Times New Roman" pitchFamily="18" charset="0"/>
              </a:rPr>
              <a:t>y </a:t>
            </a:r>
            <a:r>
              <a:rPr lang="en-US" b="1" dirty="0">
                <a:solidFill>
                  <a:schemeClr val="bg1"/>
                </a:solidFill>
                <a:latin typeface="Times New Roman" pitchFamily="18" charset="0"/>
                <a:ea typeface="Calibri"/>
                <a:cs typeface="Times New Roman" pitchFamily="18" charset="0"/>
              </a:rPr>
              <a:t>L</a:t>
            </a:r>
            <a:r>
              <a:rPr lang="vi-VN" b="1" dirty="0">
                <a:solidFill>
                  <a:schemeClr val="bg1"/>
                </a:solidFill>
                <a:latin typeface="Times New Roman" pitchFamily="18" charset="0"/>
                <a:ea typeface="Calibri"/>
                <a:cs typeface="Times New Roman" pitchFamily="18" charset="0"/>
              </a:rPr>
              <a:t>ạp </a:t>
            </a:r>
            <a:r>
              <a:rPr lang="en-US" b="1" dirty="0">
                <a:solidFill>
                  <a:schemeClr val="bg1"/>
                </a:solidFill>
                <a:latin typeface="Times New Roman" pitchFamily="18" charset="0"/>
                <a:ea typeface="Calibri"/>
                <a:cs typeface="Times New Roman" pitchFamily="18" charset="0"/>
              </a:rPr>
              <a:t> </a:t>
            </a:r>
            <a:r>
              <a:rPr lang="en-US" b="1" dirty="0" err="1">
                <a:solidFill>
                  <a:schemeClr val="bg1"/>
                </a:solidFill>
                <a:latin typeface="Times New Roman" pitchFamily="18" charset="0"/>
                <a:ea typeface="Calibri"/>
                <a:cs typeface="Times New Roman" pitchFamily="18" charset="0"/>
              </a:rPr>
              <a:t>và</a:t>
            </a:r>
            <a:r>
              <a:rPr lang="en-US" b="1" dirty="0">
                <a:solidFill>
                  <a:schemeClr val="bg1"/>
                </a:solidFill>
                <a:latin typeface="Times New Roman" pitchFamily="18" charset="0"/>
                <a:ea typeface="Calibri"/>
                <a:cs typeface="Times New Roman" pitchFamily="18" charset="0"/>
              </a:rPr>
              <a:t> L</a:t>
            </a:r>
            <a:r>
              <a:rPr lang="vi-VN" b="1" dirty="0">
                <a:solidFill>
                  <a:schemeClr val="bg1"/>
                </a:solidFill>
                <a:latin typeface="Times New Roman" pitchFamily="18" charset="0"/>
                <a:ea typeface="Calibri"/>
                <a:cs typeface="Times New Roman" pitchFamily="18" charset="0"/>
              </a:rPr>
              <a:t>a Mã</a:t>
            </a:r>
            <a:endParaRPr lang="en-US" sz="2400" b="1" dirty="0">
              <a:solidFill>
                <a:schemeClr val="bg1"/>
              </a:solidFill>
              <a:latin typeface="Times New Roman" pitchFamily="18" charset="0"/>
              <a:ea typeface="Calibri"/>
              <a:cs typeface="Times New Roman" pitchFamily="18" charset="0"/>
            </a:endParaRPr>
          </a:p>
        </p:txBody>
      </p:sp>
      <p:sp>
        <p:nvSpPr>
          <p:cNvPr id="8" name="Rectangle 7"/>
          <p:cNvSpPr/>
          <p:nvPr/>
        </p:nvSpPr>
        <p:spPr>
          <a:xfrm>
            <a:off x="9269256" y="2484594"/>
            <a:ext cx="1324402" cy="1035989"/>
          </a:xfrm>
          <a:prstGeom prst="rect">
            <a:avLst/>
          </a:prstGeom>
        </p:spPr>
        <p:txBody>
          <a:bodyPr wrap="none">
            <a:spAutoFit/>
          </a:bodyPr>
          <a:lstStyle/>
          <a:p>
            <a:pPr algn="ctr">
              <a:lnSpc>
                <a:spcPct val="115000"/>
              </a:lnSpc>
              <a:spcAft>
                <a:spcPts val="1000"/>
              </a:spcAft>
            </a:pPr>
            <a:r>
              <a:rPr lang="en-US" sz="2400" dirty="0" err="1">
                <a:solidFill>
                  <a:srgbClr val="FFFF00"/>
                </a:solidFill>
                <a:latin typeface="Times New Roman" pitchFamily="18" charset="0"/>
                <a:ea typeface="Calibri"/>
                <a:cs typeface="Times New Roman" pitchFamily="18" charset="0"/>
              </a:rPr>
              <a:t>Chữ</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viết</a:t>
            </a:r>
            <a:r>
              <a:rPr lang="en-US" sz="2400" dirty="0">
                <a:solidFill>
                  <a:srgbClr val="FFFF00"/>
                </a:solidFill>
                <a:latin typeface="Times New Roman" pitchFamily="18" charset="0"/>
                <a:ea typeface="Calibri"/>
                <a:cs typeface="Times New Roman" pitchFamily="18" charset="0"/>
              </a:rPr>
              <a:t>,</a:t>
            </a:r>
            <a:endParaRPr lang="vi-VN" sz="2400" dirty="0">
              <a:solidFill>
                <a:srgbClr val="FFFF00"/>
              </a:solidFill>
              <a:latin typeface="Times New Roman" pitchFamily="18" charset="0"/>
              <a:ea typeface="Calibri"/>
              <a:cs typeface="Times New Roman" pitchFamily="18" charset="0"/>
            </a:endParaRPr>
          </a:p>
          <a:p>
            <a:pPr algn="ctr">
              <a:lnSpc>
                <a:spcPct val="115000"/>
              </a:lnSpc>
              <a:spcAft>
                <a:spcPts val="1000"/>
              </a:spcAft>
            </a:pP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văn</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học</a:t>
            </a:r>
            <a:endParaRPr lang="en-US" sz="2400" dirty="0">
              <a:solidFill>
                <a:srgbClr val="FFFF00"/>
              </a:solidFill>
              <a:latin typeface="Times New Roman" pitchFamily="18" charset="0"/>
              <a:ea typeface="Calibri"/>
              <a:cs typeface="Times New Roman" pitchFamily="18" charset="0"/>
            </a:endParaRPr>
          </a:p>
        </p:txBody>
      </p:sp>
      <p:sp>
        <p:nvSpPr>
          <p:cNvPr id="10" name="Rectangle 9"/>
          <p:cNvSpPr/>
          <p:nvPr/>
        </p:nvSpPr>
        <p:spPr>
          <a:xfrm>
            <a:off x="5633645" y="2379210"/>
            <a:ext cx="1866217" cy="1070037"/>
          </a:xfrm>
          <a:prstGeom prst="rect">
            <a:avLst/>
          </a:prstGeom>
        </p:spPr>
        <p:txBody>
          <a:bodyPr wrap="none">
            <a:spAutoFit/>
          </a:bodyPr>
          <a:lstStyle/>
          <a:p>
            <a:pPr algn="ctr">
              <a:lnSpc>
                <a:spcPct val="115000"/>
              </a:lnSpc>
              <a:spcAft>
                <a:spcPts val="1000"/>
              </a:spcAft>
            </a:pPr>
            <a:r>
              <a:rPr lang="en-US" sz="2400" dirty="0" err="1">
                <a:solidFill>
                  <a:srgbClr val="FFFF00"/>
                </a:solidFill>
                <a:latin typeface="Times New Roman" pitchFamily="18" charset="0"/>
                <a:ea typeface="Calibri"/>
                <a:cs typeface="Times New Roman" pitchFamily="18" charset="0"/>
              </a:rPr>
              <a:t>Lịch</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pháp</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và</a:t>
            </a:r>
            <a:r>
              <a:rPr lang="en-US" sz="2400" dirty="0">
                <a:solidFill>
                  <a:srgbClr val="FFFF00"/>
                </a:solidFill>
                <a:latin typeface="Times New Roman" pitchFamily="18" charset="0"/>
                <a:ea typeface="Calibri"/>
                <a:cs typeface="Times New Roman" pitchFamily="18" charset="0"/>
              </a:rPr>
              <a:t> </a:t>
            </a:r>
            <a:endParaRPr lang="vi-VN" sz="2400" dirty="0">
              <a:solidFill>
                <a:srgbClr val="FFFF00"/>
              </a:solidFill>
              <a:latin typeface="Times New Roman" pitchFamily="18" charset="0"/>
              <a:ea typeface="Calibri"/>
              <a:cs typeface="Times New Roman" pitchFamily="18" charset="0"/>
            </a:endParaRPr>
          </a:p>
          <a:p>
            <a:pPr algn="ctr">
              <a:lnSpc>
                <a:spcPct val="115000"/>
              </a:lnSpc>
              <a:spcAft>
                <a:spcPts val="1000"/>
              </a:spcAft>
            </a:pPr>
            <a:r>
              <a:rPr lang="en-US" sz="2400" dirty="0" err="1">
                <a:solidFill>
                  <a:srgbClr val="FFFF00"/>
                </a:solidFill>
                <a:latin typeface="Times New Roman" pitchFamily="18" charset="0"/>
                <a:ea typeface="Calibri"/>
                <a:cs typeface="Times New Roman" pitchFamily="18" charset="0"/>
              </a:rPr>
              <a:t>thiên</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văn</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học</a:t>
            </a:r>
            <a:endParaRPr lang="en-US" sz="2400" dirty="0">
              <a:solidFill>
                <a:srgbClr val="FFFF00"/>
              </a:solidFill>
              <a:latin typeface="Times New Roman" pitchFamily="18" charset="0"/>
              <a:ea typeface="Calibri"/>
              <a:cs typeface="Times New Roman" pitchFamily="18" charset="0"/>
            </a:endParaRPr>
          </a:p>
        </p:txBody>
      </p:sp>
      <p:sp>
        <p:nvSpPr>
          <p:cNvPr id="12" name="Rectangle 11"/>
          <p:cNvSpPr/>
          <p:nvPr/>
        </p:nvSpPr>
        <p:spPr>
          <a:xfrm>
            <a:off x="9241203" y="5057079"/>
            <a:ext cx="1380506" cy="1070037"/>
          </a:xfrm>
          <a:prstGeom prst="rect">
            <a:avLst/>
          </a:prstGeom>
        </p:spPr>
        <p:txBody>
          <a:bodyPr wrap="none">
            <a:spAutoFit/>
          </a:bodyPr>
          <a:lstStyle/>
          <a:p>
            <a:pPr algn="ctr">
              <a:lnSpc>
                <a:spcPct val="115000"/>
              </a:lnSpc>
              <a:spcAft>
                <a:spcPts val="1000"/>
              </a:spcAft>
            </a:pPr>
            <a:r>
              <a:rPr lang="en-US" sz="2400" dirty="0" err="1">
                <a:solidFill>
                  <a:srgbClr val="FFFF00"/>
                </a:solidFill>
                <a:latin typeface="Times New Roman" pitchFamily="18" charset="0"/>
                <a:ea typeface="Calibri"/>
                <a:cs typeface="Times New Roman" pitchFamily="18" charset="0"/>
              </a:rPr>
              <a:t>Sử</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học</a:t>
            </a:r>
            <a:r>
              <a:rPr lang="en-US" sz="2400" dirty="0">
                <a:solidFill>
                  <a:srgbClr val="FFFF00"/>
                </a:solidFill>
                <a:latin typeface="Times New Roman" pitchFamily="18" charset="0"/>
                <a:ea typeface="Calibri"/>
                <a:cs typeface="Times New Roman" pitchFamily="18" charset="0"/>
              </a:rPr>
              <a:t>,</a:t>
            </a:r>
            <a:endParaRPr lang="vi-VN" sz="2400" dirty="0">
              <a:solidFill>
                <a:srgbClr val="FFFF00"/>
              </a:solidFill>
              <a:latin typeface="Times New Roman" pitchFamily="18" charset="0"/>
              <a:ea typeface="Calibri"/>
              <a:cs typeface="Times New Roman" pitchFamily="18" charset="0"/>
            </a:endParaRPr>
          </a:p>
          <a:p>
            <a:pPr algn="ctr">
              <a:lnSpc>
                <a:spcPct val="115000"/>
              </a:lnSpc>
              <a:spcAft>
                <a:spcPts val="1000"/>
              </a:spcAft>
            </a:pP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khoa</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học</a:t>
            </a:r>
            <a:endParaRPr lang="en-US" sz="2400" dirty="0">
              <a:solidFill>
                <a:srgbClr val="FFFF00"/>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179293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847" y="128672"/>
            <a:ext cx="3367331" cy="12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97077" y="412786"/>
            <a:ext cx="2538452" cy="584775"/>
          </a:xfrm>
          <a:prstGeom prst="rect">
            <a:avLst/>
          </a:prstGeom>
        </p:spPr>
        <p:txBody>
          <a:bodyPr wrap="none">
            <a:spAutoFit/>
          </a:bodyPr>
          <a:lstStyle/>
          <a:p>
            <a:pPr lvl="0"/>
            <a:r>
              <a:rPr lang="vi-VN" sz="3200" b="1" dirty="0">
                <a:solidFill>
                  <a:srgbClr val="70AD47">
                    <a:lumMod val="50000"/>
                  </a:srgbClr>
                </a:solidFill>
                <a:latin typeface="Times New Roman" panose="02020603050405020304" pitchFamily="18" charset="0"/>
                <a:cs typeface="Times New Roman" panose="02020603050405020304" pitchFamily="18" charset="0"/>
              </a:rPr>
              <a:t>LUYỆN TẬP</a:t>
            </a:r>
          </a:p>
        </p:txBody>
      </p:sp>
      <p:sp>
        <p:nvSpPr>
          <p:cNvPr id="3" name="Rectangle 2"/>
          <p:cNvSpPr/>
          <p:nvPr/>
        </p:nvSpPr>
        <p:spPr>
          <a:xfrm>
            <a:off x="3032125" y="997561"/>
            <a:ext cx="7861162" cy="1772793"/>
          </a:xfrm>
          <a:prstGeom prst="rect">
            <a:avLst/>
          </a:prstGeom>
        </p:spPr>
        <p:txBody>
          <a:bodyPr wrap="square">
            <a:spAutoFit/>
          </a:bodyPr>
          <a:lstStyle/>
          <a:p>
            <a:pPr algn="just">
              <a:lnSpc>
                <a:spcPct val="130000"/>
              </a:lnSpc>
            </a:pPr>
            <a:r>
              <a:rPr lang="nl-NL" sz="2800" dirty="0">
                <a:solidFill>
                  <a:srgbClr val="002060"/>
                </a:solidFill>
                <a:latin typeface="Times New Roman"/>
                <a:ea typeface="Times New Roman"/>
                <a:cs typeface="Times New Roman"/>
              </a:rPr>
              <a:t>GV hướng dẫn Hs lập bảng thống kê các thành tựu văn hoa tiêu biểu của Hy Lạp và La Mã thời cổ đại. </a:t>
            </a:r>
            <a:endParaRPr lang="vi-VN" sz="2800" dirty="0">
              <a:solidFill>
                <a:srgbClr val="002060"/>
              </a:solidFill>
              <a:latin typeface="Times New Roman"/>
              <a:ea typeface="Times New Roman"/>
              <a:cs typeface="Times New Roman"/>
            </a:endParaRPr>
          </a:p>
          <a:p>
            <a:pPr algn="just">
              <a:lnSpc>
                <a:spcPct val="130000"/>
              </a:lnSpc>
            </a:pPr>
            <a:endParaRPr lang="en-US" sz="2800" dirty="0">
              <a:solidFill>
                <a:srgbClr val="002060"/>
              </a:solidFill>
              <a:ea typeface="Calibri"/>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1182411209"/>
              </p:ext>
            </p:extLst>
          </p:nvPr>
        </p:nvGraphicFramePr>
        <p:xfrm>
          <a:off x="1197077" y="2253274"/>
          <a:ext cx="9494368" cy="4370260"/>
        </p:xfrm>
        <a:graphic>
          <a:graphicData uri="http://schemas.openxmlformats.org/drawingml/2006/table">
            <a:tbl>
              <a:tblPr firstRow="1" firstCol="1" bandRow="1"/>
              <a:tblGrid>
                <a:gridCol w="605219">
                  <a:extLst>
                    <a:ext uri="{9D8B030D-6E8A-4147-A177-3AD203B41FA5}">
                      <a16:colId xmlns:a16="http://schemas.microsoft.com/office/drawing/2014/main" val="20000"/>
                    </a:ext>
                  </a:extLst>
                </a:gridCol>
                <a:gridCol w="3168588">
                  <a:extLst>
                    <a:ext uri="{9D8B030D-6E8A-4147-A177-3AD203B41FA5}">
                      <a16:colId xmlns:a16="http://schemas.microsoft.com/office/drawing/2014/main" val="20001"/>
                    </a:ext>
                  </a:extLst>
                </a:gridCol>
                <a:gridCol w="2767460">
                  <a:extLst>
                    <a:ext uri="{9D8B030D-6E8A-4147-A177-3AD203B41FA5}">
                      <a16:colId xmlns:a16="http://schemas.microsoft.com/office/drawing/2014/main" val="20002"/>
                    </a:ext>
                  </a:extLst>
                </a:gridCol>
                <a:gridCol w="2953101">
                  <a:extLst>
                    <a:ext uri="{9D8B030D-6E8A-4147-A177-3AD203B41FA5}">
                      <a16:colId xmlns:a16="http://schemas.microsoft.com/office/drawing/2014/main" val="20003"/>
                    </a:ext>
                  </a:extLst>
                </a:gridCol>
              </a:tblGrid>
              <a:tr h="874052">
                <a:tc>
                  <a:txBody>
                    <a:bodyPr/>
                    <a:lstStyle/>
                    <a:p>
                      <a:pPr marL="0" marR="0" algn="ctr">
                        <a:lnSpc>
                          <a:spcPct val="130000"/>
                        </a:lnSpc>
                        <a:spcBef>
                          <a:spcPts val="0"/>
                        </a:spcBef>
                        <a:spcAft>
                          <a:spcPts val="0"/>
                        </a:spcAft>
                      </a:pPr>
                      <a:r>
                        <a:rPr lang="nl-NL" sz="1600" b="1" dirty="0">
                          <a:solidFill>
                            <a:srgbClr val="002060"/>
                          </a:solidFill>
                          <a:effectLst/>
                          <a:latin typeface="Times New Roman"/>
                          <a:ea typeface="Arial"/>
                          <a:cs typeface="Times New Roman"/>
                        </a:rPr>
                        <a:t>STT</a:t>
                      </a:r>
                      <a:endParaRPr lang="en-US" sz="1200" b="1" dirty="0">
                        <a:solidFill>
                          <a:srgbClr val="00206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nl-NL" sz="1600" b="1" dirty="0">
                          <a:solidFill>
                            <a:srgbClr val="002060"/>
                          </a:solidFill>
                          <a:effectLst/>
                          <a:latin typeface="Times New Roman"/>
                          <a:ea typeface="Arial"/>
                          <a:cs typeface="Times New Roman"/>
                        </a:rPr>
                        <a:t>LĨNH VỰC</a:t>
                      </a:r>
                      <a:endParaRPr lang="en-US" sz="1200" b="1" dirty="0">
                        <a:solidFill>
                          <a:srgbClr val="00206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nl-NL" sz="1600" b="1" dirty="0">
                          <a:solidFill>
                            <a:srgbClr val="002060"/>
                          </a:solidFill>
                          <a:effectLst/>
                          <a:latin typeface="Times New Roman"/>
                          <a:ea typeface="Arial"/>
                          <a:cs typeface="Times New Roman"/>
                        </a:rPr>
                        <a:t>THÀNH TỰU</a:t>
                      </a:r>
                      <a:endParaRPr lang="en-US" sz="1200" b="1" dirty="0">
                        <a:solidFill>
                          <a:srgbClr val="00206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nl-NL" sz="1600" b="1" dirty="0">
                          <a:solidFill>
                            <a:srgbClr val="002060"/>
                          </a:solidFill>
                          <a:effectLst/>
                          <a:latin typeface="Times New Roman"/>
                          <a:ea typeface="Arial"/>
                          <a:cs typeface="Times New Roman"/>
                        </a:rPr>
                        <a:t>NHẬN XÉT</a:t>
                      </a:r>
                      <a:endParaRPr lang="en-US" sz="1200" b="1" dirty="0">
                        <a:solidFill>
                          <a:srgbClr val="00206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74052">
                <a:tc>
                  <a:txBody>
                    <a:bodyPr/>
                    <a:lstStyle/>
                    <a:p>
                      <a:pPr marL="0" marR="0" algn="just">
                        <a:lnSpc>
                          <a:spcPct val="130000"/>
                        </a:lnSpc>
                        <a:spcBef>
                          <a:spcPts val="0"/>
                        </a:spcBef>
                        <a:spcAft>
                          <a:spcPts val="0"/>
                        </a:spcAft>
                      </a:pPr>
                      <a:r>
                        <a:rPr lang="nl-NL" sz="2000" b="1" dirty="0">
                          <a:effectLst/>
                          <a:latin typeface="Times New Roman"/>
                          <a:ea typeface="Arial"/>
                          <a:cs typeface="Times New Roman"/>
                        </a:rPr>
                        <a:t>1</a:t>
                      </a:r>
                      <a:endParaRPr lang="en-US"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2000" b="1" dirty="0">
                          <a:effectLst/>
                          <a:latin typeface="Times New Roman"/>
                          <a:ea typeface="Arial"/>
                          <a:cs typeface="Times New Roman"/>
                        </a:rPr>
                        <a:t> Lịch</a:t>
                      </a:r>
                      <a:endParaRPr lang="en-US"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2000" b="1">
                          <a:effectLst/>
                          <a:latin typeface="Times New Roman"/>
                          <a:ea typeface="Arial"/>
                          <a:cs typeface="Times New Roman"/>
                        </a:rPr>
                        <a:t> </a:t>
                      </a:r>
                      <a:endParaRPr lang="en-US"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74052">
                <a:tc>
                  <a:txBody>
                    <a:bodyPr/>
                    <a:lstStyle/>
                    <a:p>
                      <a:pPr marL="0" marR="0" algn="just">
                        <a:lnSpc>
                          <a:spcPct val="130000"/>
                        </a:lnSpc>
                        <a:spcBef>
                          <a:spcPts val="0"/>
                        </a:spcBef>
                        <a:spcAft>
                          <a:spcPts val="0"/>
                        </a:spcAft>
                      </a:pPr>
                      <a:r>
                        <a:rPr lang="nl-NL" sz="2000" b="1">
                          <a:effectLst/>
                          <a:latin typeface="Times New Roman"/>
                          <a:ea typeface="Arial"/>
                          <a:cs typeface="Times New Roman"/>
                        </a:rPr>
                        <a:t>2</a:t>
                      </a:r>
                      <a:endParaRPr lang="en-US"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2000" b="1" dirty="0">
                          <a:effectLst/>
                          <a:latin typeface="Times New Roman"/>
                          <a:ea typeface="Arial"/>
                          <a:cs typeface="Times New Roman"/>
                        </a:rPr>
                        <a:t> Chữ</a:t>
                      </a:r>
                      <a:r>
                        <a:rPr lang="nl-NL" sz="2000" b="1" baseline="0" dirty="0">
                          <a:effectLst/>
                          <a:latin typeface="Times New Roman"/>
                          <a:ea typeface="Arial"/>
                          <a:cs typeface="Times New Roman"/>
                        </a:rPr>
                        <a:t> viết, văn học</a:t>
                      </a:r>
                      <a:endParaRPr lang="en-US"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2000" b="1">
                          <a:effectLst/>
                          <a:latin typeface="Times New Roman"/>
                          <a:ea typeface="Arial"/>
                          <a:cs typeface="Times New Roman"/>
                        </a:rPr>
                        <a:t> </a:t>
                      </a:r>
                      <a:endParaRPr lang="en-US"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74052">
                <a:tc>
                  <a:txBody>
                    <a:bodyPr/>
                    <a:lstStyle/>
                    <a:p>
                      <a:pPr marL="0" marR="0" algn="just">
                        <a:lnSpc>
                          <a:spcPct val="130000"/>
                        </a:lnSpc>
                        <a:spcBef>
                          <a:spcPts val="0"/>
                        </a:spcBef>
                        <a:spcAft>
                          <a:spcPts val="0"/>
                        </a:spcAft>
                      </a:pPr>
                      <a:r>
                        <a:rPr lang="nl-NL" sz="2000" b="1">
                          <a:effectLst/>
                          <a:latin typeface="Times New Roman"/>
                          <a:ea typeface="Arial"/>
                          <a:cs typeface="Times New Roman"/>
                        </a:rPr>
                        <a:t>3</a:t>
                      </a:r>
                      <a:endParaRPr lang="en-US"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2000" b="1" dirty="0">
                          <a:effectLst/>
                          <a:latin typeface="Times New Roman"/>
                          <a:ea typeface="Arial"/>
                          <a:cs typeface="Times New Roman"/>
                        </a:rPr>
                        <a:t> Sử</a:t>
                      </a:r>
                      <a:r>
                        <a:rPr lang="nl-NL" sz="2000" b="1" baseline="0" dirty="0">
                          <a:effectLst/>
                          <a:latin typeface="Times New Roman"/>
                          <a:ea typeface="Arial"/>
                          <a:cs typeface="Times New Roman"/>
                        </a:rPr>
                        <a:t> học, khoa học</a:t>
                      </a:r>
                      <a:endParaRPr lang="en-US"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2000" b="1">
                          <a:effectLst/>
                          <a:latin typeface="Times New Roman"/>
                          <a:ea typeface="Arial"/>
                          <a:cs typeface="Times New Roman"/>
                        </a:rPr>
                        <a:t> </a:t>
                      </a:r>
                      <a:endParaRPr lang="en-US"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74052">
                <a:tc>
                  <a:txBody>
                    <a:bodyPr/>
                    <a:lstStyle/>
                    <a:p>
                      <a:pPr marL="0" marR="0" algn="just">
                        <a:lnSpc>
                          <a:spcPct val="130000"/>
                        </a:lnSpc>
                        <a:spcBef>
                          <a:spcPts val="0"/>
                        </a:spcBef>
                        <a:spcAft>
                          <a:spcPts val="0"/>
                        </a:spcAft>
                      </a:pPr>
                      <a:r>
                        <a:rPr lang="nl-NL" sz="2000" b="1">
                          <a:effectLst/>
                          <a:latin typeface="Times New Roman"/>
                          <a:ea typeface="Calibri"/>
                          <a:cs typeface="Times New Roman"/>
                        </a:rPr>
                        <a:t>4</a:t>
                      </a:r>
                      <a:endParaRPr lang="en-US"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2000" b="1" dirty="0">
                          <a:effectLst/>
                          <a:latin typeface="Times New Roman"/>
                          <a:ea typeface="Arial"/>
                          <a:cs typeface="Times New Roman"/>
                        </a:rPr>
                        <a:t> Kiến</a:t>
                      </a:r>
                      <a:r>
                        <a:rPr lang="nl-NL" sz="2000" b="1" baseline="0" dirty="0">
                          <a:effectLst/>
                          <a:latin typeface="Times New Roman"/>
                          <a:ea typeface="Arial"/>
                          <a:cs typeface="Times New Roman"/>
                        </a:rPr>
                        <a:t> trúc, điêu khắc</a:t>
                      </a:r>
                      <a:endParaRPr lang="en-US"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2000" b="1" dirty="0">
                          <a:effectLst/>
                          <a:latin typeface="Times New Roman"/>
                          <a:ea typeface="Arial"/>
                          <a:cs typeface="Times New Roman"/>
                        </a:rPr>
                        <a:t> </a:t>
                      </a:r>
                      <a:endParaRPr lang="en-US"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dirty="0">
                          <a:effectLst/>
                          <a:latin typeface="Times New Roman"/>
                          <a:ea typeface="Arial"/>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Rectangle 4"/>
          <p:cNvSpPr>
            <a:spLocks noChangeArrowheads="1"/>
          </p:cNvSpPr>
          <p:nvPr/>
        </p:nvSpPr>
        <p:spPr bwMode="auto">
          <a:xfrm>
            <a:off x="3032125" y="3308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780070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ÀI 3. NGUỒN GỐC LOÀI NGƯỜI&amp;quot;&quot;/&gt;&lt;property id=&quot;20307&quot; value=&quot;256&quot;/&gt;&lt;/object&gt;&lt;object type=&quot;3&quot; unique_id=&quot;10005&quot;&gt;&lt;property id=&quot;20148&quot; value=&quot;5&quot;/&gt;&lt;property id=&quot;20300&quot; value=&quot;Slide 4&quot;/&gt;&lt;property id=&quot;20307&quot; value=&quot;257&quot;/&gt;&lt;/object&gt;&lt;object type=&quot;3&quot; unique_id=&quot;10006&quot;&gt;&lt;property id=&quot;20148&quot; value=&quot;5&quot;/&gt;&lt;property id=&quot;20300&quot; value=&quot;Slide 6&quot;/&gt;&lt;property id=&quot;20307&quot; value=&quot;258&quot;/&gt;&lt;/object&gt;&lt;object type=&quot;3&quot; unique_id=&quot;10007&quot;&gt;&lt;property id=&quot;20148&quot; value=&quot;5&quot;/&gt;&lt;property id=&quot;20300&quot; value=&quot;Slide 7&quot;/&gt;&lt;property id=&quot;20307&quot; value=&quot;259&quot;/&gt;&lt;/object&gt;&lt;object type=&quot;3&quot; unique_id=&quot;10008&quot;&gt;&lt;property id=&quot;20148&quot; value=&quot;5&quot;/&gt;&lt;property id=&quot;20300&quot; value=&quot;Slide 8&quot;/&gt;&lt;property id=&quot;20307&quot; value=&quot;260&quot;/&gt;&lt;/object&gt;&lt;object type=&quot;3&quot; unique_id=&quot;10009&quot;&gt;&lt;property id=&quot;20148&quot; value=&quot;5&quot;/&gt;&lt;property id=&quot;20300&quot; value=&quot;Slide 9&quot;/&gt;&lt;property id=&quot;20307&quot; value=&quot;261&quot;/&gt;&lt;/object&gt;&lt;object type=&quot;3&quot; unique_id=&quot;10082&quot;&gt;&lt;property id=&quot;20148&quot; value=&quot;5&quot;/&gt;&lt;property id=&quot;20300&quot; value=&quot;Slide 2 - &amp;quot;Mục tiêu bài học&amp;quot;&quot;/&gt;&lt;property id=&quot;20307&quot; value=&quot;263&quot;/&gt;&lt;/object&gt;&lt;object type=&quot;3&quot; unique_id=&quot;10083&quot;&gt;&lt;property id=&quot;20148&quot; value=&quot;5&quot;/&gt;&lt;property id=&quot;20300&quot; value=&quot;Slide 3&quot;/&gt;&lt;property id=&quot;20307&quot; value=&quot;262&quot;/&gt;&lt;/object&gt;&lt;object type=&quot;3&quot; unique_id=&quot;10084&quot;&gt;&lt;property id=&quot;20148&quot; value=&quot;5&quot;/&gt;&lt;property id=&quot;20300&quot; value=&quot;Slide 5&quot;/&gt;&lt;property id=&quot;20307&quot; value=&quot;264&quot;/&gt;&lt;/object&gt;&lt;object type=&quot;3&quot; unique_id=&quot;10140&quot;&gt;&lt;property id=&quot;20148&quot; value=&quot;5&quot;/&gt;&lt;property id=&quot;20300&quot; value=&quot;Slide 10&quot;/&gt;&lt;property id=&quot;20307&quot; value=&quot;265&quot;/&gt;&lt;/object&gt;&lt;object type=&quot;3&quot; unique_id=&quot;10141&quot;&gt;&lt;property id=&quot;20148&quot; value=&quot;5&quot;/&gt;&lt;property id=&quot;20300&quot; value=&quot;Slide 11&quot;/&gt;&lt;property id=&quot;20307&quot; value=&quot;266&quot;/&gt;&lt;/object&gt;&lt;object type=&quot;3&quot; unique_id=&quot;10142&quot;&gt;&lt;property id=&quot;20148&quot; value=&quot;5&quot;/&gt;&lt;property id=&quot;20300&quot; value=&quot;Slide 12&quot;/&gt;&lt;property id=&quot;20307&quot; value=&quot;267&quot;/&gt;&lt;/object&gt;&lt;object type=&quot;3&quot; unique_id=&quot;10143&quot;&gt;&lt;property id=&quot;20148&quot; value=&quot;5&quot;/&gt;&lt;property id=&quot;20300&quot; value=&quot;Slide 13&quot;/&gt;&lt;property id=&quot;20307&quot; value=&quot;268&quot;/&gt;&lt;/object&gt;&lt;object type=&quot;3&quot; unique_id=&quot;10144&quot;&gt;&lt;property id=&quot;20148&quot; value=&quot;5&quot;/&gt;&lt;property id=&quot;20300&quot; value=&quot;Slide 14&quot;/&gt;&lt;property id=&quot;20307&quot; value=&quot;26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607</Words>
  <Application>Microsoft Office PowerPoint</Application>
  <PresentationFormat>Widescreen</PresentationFormat>
  <Paragraphs>79</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Courier New</vt:lpstr>
      <vt:lpstr>Segoe UI</vt:lpstr>
      <vt:lpstr>Symbol</vt:lpstr>
      <vt:lpstr>Times New Roman</vt:lpstr>
      <vt:lpstr>Office Theme</vt:lpstr>
      <vt:lpstr>TIẾT 22 - BÀI 9 HI LẠP VÀ LA MÃ CỔ ĐẠI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NGUỒN GỐC LOÀI NGƯỜI</dc:title>
  <dc:creator>TIEN</dc:creator>
  <cp:lastModifiedBy>HP</cp:lastModifiedBy>
  <cp:revision>97</cp:revision>
  <dcterms:created xsi:type="dcterms:W3CDTF">2021-07-25T09:08:06Z</dcterms:created>
  <dcterms:modified xsi:type="dcterms:W3CDTF">2023-07-20T18:28:55Z</dcterms:modified>
</cp:coreProperties>
</file>