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" ContentType="image/tiff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9"/>
  </p:notesMasterIdLst>
  <p:sldIdLst>
    <p:sldId id="266" r:id="rId2"/>
    <p:sldId id="284" r:id="rId3"/>
    <p:sldId id="257" r:id="rId4"/>
    <p:sldId id="264" r:id="rId5"/>
    <p:sldId id="285" r:id="rId6"/>
    <p:sldId id="286" r:id="rId7"/>
    <p:sldId id="258" r:id="rId8"/>
    <p:sldId id="287" r:id="rId9"/>
    <p:sldId id="288" r:id="rId10"/>
    <p:sldId id="289" r:id="rId11"/>
    <p:sldId id="290" r:id="rId12"/>
    <p:sldId id="291" r:id="rId13"/>
    <p:sldId id="260" r:id="rId14"/>
    <p:sldId id="292" r:id="rId15"/>
    <p:sldId id="261" r:id="rId16"/>
    <p:sldId id="262" r:id="rId17"/>
    <p:sldId id="271" r:id="rId1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2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6649"/>
    <a:srgbClr val="00A1DA"/>
    <a:srgbClr val="00B0F0"/>
    <a:srgbClr val="B7ECFF"/>
    <a:srgbClr val="97E4FF"/>
    <a:srgbClr val="61D6FF"/>
    <a:srgbClr val="1DC4FF"/>
    <a:srgbClr val="FFFFFF"/>
    <a:srgbClr val="FDE1D8"/>
    <a:srgbClr val="F9B6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15" autoAdjust="0"/>
    <p:restoredTop sz="94660"/>
  </p:normalViewPr>
  <p:slideViewPr>
    <p:cSldViewPr snapToGrid="0" showGuides="1">
      <p:cViewPr varScale="1">
        <p:scale>
          <a:sx n="78" d="100"/>
          <a:sy n="78" d="100"/>
        </p:scale>
        <p:origin x="586" y="72"/>
      </p:cViewPr>
      <p:guideLst>
        <p:guide orient="horz" pos="2112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CF1FC7-70F6-402D-BECA-107FEE17B525}" type="datetimeFigureOut">
              <a:rPr lang="en-US" smtClean="0"/>
              <a:t>5/30/2021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589326-CA7F-4AC7-A28A-D38F40EC3D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9532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589326-CA7F-4AC7-A28A-D38F40EC3D3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1029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589326-CA7F-4AC7-A28A-D38F40EC3D3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09870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589326-CA7F-4AC7-A28A-D38F40EC3D3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45254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589326-CA7F-4AC7-A28A-D38F40EC3D3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48871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5/30/2021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064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5/30/2021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45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5/30/2021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0441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5/30/2021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5809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5/30/2021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2784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5/30/2021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3576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5/30/2021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17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5/30/2021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5961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5/30/2021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5960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5/30/2021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7640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5/30/2021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466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5/30/2021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585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ti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13" Type="http://schemas.openxmlformats.org/officeDocument/2006/relationships/image" Target="../media/image24.jpeg"/><Relationship Id="rId3" Type="http://schemas.openxmlformats.org/officeDocument/2006/relationships/image" Target="../media/image14.png"/><Relationship Id="rId7" Type="http://schemas.openxmlformats.org/officeDocument/2006/relationships/image" Target="../media/image18.jpeg"/><Relationship Id="rId12" Type="http://schemas.openxmlformats.org/officeDocument/2006/relationships/image" Target="../media/image2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11" Type="http://schemas.openxmlformats.org/officeDocument/2006/relationships/image" Target="../media/image22.jpeg"/><Relationship Id="rId5" Type="http://schemas.openxmlformats.org/officeDocument/2006/relationships/image" Target="../media/image16.jpeg"/><Relationship Id="rId10" Type="http://schemas.openxmlformats.org/officeDocument/2006/relationships/image" Target="../media/image21.jpeg"/><Relationship Id="rId4" Type="http://schemas.openxmlformats.org/officeDocument/2006/relationships/image" Target="../media/image15.png"/><Relationship Id="rId9" Type="http://schemas.openxmlformats.org/officeDocument/2006/relationships/image" Target="../media/image20.tiff"/><Relationship Id="rId14" Type="http://schemas.openxmlformats.org/officeDocument/2006/relationships/image" Target="../media/image2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"/>
            <a:ext cx="9144000" cy="6839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59027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36939" y="5282591"/>
            <a:ext cx="4748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70C0"/>
                </a:solidFill>
              </a:rPr>
              <a:t>3.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511769" y="5282591"/>
            <a:ext cx="742291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The square in Ha </a:t>
            </a:r>
            <a:r>
              <a:rPr lang="en-US" sz="2800" dirty="0" err="1"/>
              <a:t>Noi</a:t>
            </a:r>
            <a:r>
              <a:rPr lang="en-US" sz="2800" dirty="0"/>
              <a:t> is              than the square in Hoi An. (big)</a:t>
            </a:r>
            <a:endParaRPr lang="en-US" sz="2800" b="1" dirty="0">
              <a:solidFill>
                <a:srgbClr val="0070C0"/>
              </a:solidFill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4945478" y="5657979"/>
            <a:ext cx="109728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 7"/>
          <p:cNvGrpSpPr/>
          <p:nvPr/>
        </p:nvGrpSpPr>
        <p:grpSpPr>
          <a:xfrm>
            <a:off x="298144" y="1489278"/>
            <a:ext cx="8547711" cy="3021318"/>
            <a:chOff x="229441" y="4533680"/>
            <a:chExt cx="4137786" cy="1462563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74453" y="4533680"/>
              <a:ext cx="2192774" cy="1462563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9441" y="4697118"/>
              <a:ext cx="1799880" cy="119992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39346B70-8F65-4ABC-9F26-3DE91E929BD5}"/>
              </a:ext>
            </a:extLst>
          </p:cNvPr>
          <p:cNvSpPr txBox="1"/>
          <p:nvPr/>
        </p:nvSpPr>
        <p:spPr>
          <a:xfrm>
            <a:off x="4945478" y="5282591"/>
            <a:ext cx="124378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F16649"/>
                </a:solidFill>
              </a:rPr>
              <a:t>bigger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626780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82977" y="5282591"/>
            <a:ext cx="4748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70C0"/>
                </a:solidFill>
              </a:rPr>
              <a:t>4.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157807" y="5282591"/>
            <a:ext cx="404434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Living in the countryside is</a:t>
            </a:r>
          </a:p>
          <a:p>
            <a:r>
              <a:rPr lang="en-US" sz="2800" dirty="0"/>
              <a:t>in a city. (peaceful)</a:t>
            </a:r>
            <a:endParaRPr lang="en-US" sz="2800" b="1" dirty="0">
              <a:solidFill>
                <a:srgbClr val="0070C0"/>
              </a:solidFill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5154916" y="5657979"/>
            <a:ext cx="109728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 10"/>
          <p:cNvGrpSpPr/>
          <p:nvPr/>
        </p:nvGrpSpPr>
        <p:grpSpPr>
          <a:xfrm>
            <a:off x="254302" y="1604074"/>
            <a:ext cx="8680377" cy="3183118"/>
            <a:chOff x="4923272" y="2888940"/>
            <a:chExt cx="3784148" cy="1387657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23272" y="3025974"/>
              <a:ext cx="1882269" cy="1250623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46129" y="2888940"/>
              <a:ext cx="1861291" cy="1241016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7E8A903E-329D-49FB-B855-DB706D8ECD86}"/>
              </a:ext>
            </a:extLst>
          </p:cNvPr>
          <p:cNvSpPr txBox="1"/>
          <p:nvPr/>
        </p:nvSpPr>
        <p:spPr>
          <a:xfrm>
            <a:off x="5020253" y="5269486"/>
            <a:ext cx="232936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F16649"/>
                </a:solidFill>
              </a:rPr>
              <a:t>more peaceful</a:t>
            </a:r>
            <a:endParaRPr lang="en-US" sz="28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EF5ADDC-AE3C-407C-A75A-41CD79C9667B}"/>
              </a:ext>
            </a:extLst>
          </p:cNvPr>
          <p:cNvSpPr txBox="1"/>
          <p:nvPr/>
        </p:nvSpPr>
        <p:spPr>
          <a:xfrm>
            <a:off x="6252196" y="5269486"/>
            <a:ext cx="178455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/>
              <a:t>than living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3BB770D-970E-4A42-82C1-E3DA718958A8}"/>
              </a:ext>
            </a:extLst>
          </p:cNvPr>
          <p:cNvSpPr txBox="1"/>
          <p:nvPr/>
        </p:nvSpPr>
        <p:spPr>
          <a:xfrm>
            <a:off x="7203465" y="5272759"/>
            <a:ext cx="178455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/>
              <a:t>than living </a:t>
            </a:r>
          </a:p>
        </p:txBody>
      </p:sp>
    </p:spTree>
    <p:extLst>
      <p:ext uri="{BB962C8B-B14F-4D97-AF65-F5344CB8AC3E}">
        <p14:creationId xmlns:p14="http://schemas.microsoft.com/office/powerpoint/2010/main" val="853261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5" grpId="0"/>
      <p:bldP spid="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16488" y="5282591"/>
            <a:ext cx="4748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5.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891319" y="5282591"/>
            <a:ext cx="437182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Is living in a city</a:t>
            </a:r>
          </a:p>
          <a:p>
            <a:r>
              <a:rPr lang="en-US" sz="2800" dirty="0"/>
              <a:t>in the countryside? (exciting)</a:t>
            </a:r>
            <a:endParaRPr lang="en-US" sz="2800" b="1" dirty="0">
              <a:solidFill>
                <a:srgbClr val="0070C0"/>
              </a:solidFill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4257929" y="5657979"/>
            <a:ext cx="109728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 7"/>
          <p:cNvGrpSpPr/>
          <p:nvPr/>
        </p:nvGrpSpPr>
        <p:grpSpPr>
          <a:xfrm>
            <a:off x="232908" y="1353405"/>
            <a:ext cx="8384108" cy="3161177"/>
            <a:chOff x="4413730" y="4841923"/>
            <a:chExt cx="4434640" cy="1672054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13730" y="4841923"/>
              <a:ext cx="2405913" cy="1412903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38087" y="5109766"/>
              <a:ext cx="2110283" cy="1404211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335E79F9-F42E-419C-95FA-D8A3845C7FF0}"/>
              </a:ext>
            </a:extLst>
          </p:cNvPr>
          <p:cNvSpPr txBox="1"/>
          <p:nvPr/>
        </p:nvSpPr>
        <p:spPr>
          <a:xfrm>
            <a:off x="5316818" y="5269486"/>
            <a:ext cx="178455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/>
              <a:t>than living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8DC5050-2876-4781-AAF7-1E0963D9CA4D}"/>
              </a:ext>
            </a:extLst>
          </p:cNvPr>
          <p:cNvSpPr txBox="1"/>
          <p:nvPr/>
        </p:nvSpPr>
        <p:spPr>
          <a:xfrm>
            <a:off x="6288407" y="5272759"/>
            <a:ext cx="178455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/>
              <a:t>than living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9EE121E-4307-4359-B44A-5E894814D6DE}"/>
              </a:ext>
            </a:extLst>
          </p:cNvPr>
          <p:cNvSpPr txBox="1"/>
          <p:nvPr/>
        </p:nvSpPr>
        <p:spPr>
          <a:xfrm>
            <a:off x="4145181" y="5275582"/>
            <a:ext cx="232936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F16649"/>
                </a:solidFill>
              </a:rPr>
              <a:t>more exciting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52289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69730" cy="118482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4" y="104779"/>
            <a:ext cx="627229" cy="6216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06718" y="6676"/>
            <a:ext cx="81201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Use the correct form of the words in brackets to complete the letter.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5292"/>
            <a:ext cx="9144000" cy="521381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38977" y="1828800"/>
            <a:ext cx="17244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Dear Nick,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38977" y="2272308"/>
            <a:ext cx="21813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How are you?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38975" y="2715816"/>
            <a:ext cx="818553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/>
              <a:t>Ha </a:t>
            </a:r>
            <a:r>
              <a:rPr lang="en-US" sz="2400" dirty="0" err="1"/>
              <a:t>Noi</a:t>
            </a:r>
            <a:r>
              <a:rPr lang="en-US" sz="2400" dirty="0"/>
              <a:t> is beautiful but it’s too busy for me. I’m having a great time at </a:t>
            </a:r>
            <a:r>
              <a:rPr lang="en-US" sz="2400" dirty="0" err="1"/>
              <a:t>Cua</a:t>
            </a:r>
            <a:r>
              <a:rPr lang="en-US" sz="2400" dirty="0"/>
              <a:t> Lo Beach now. The weather is (1. hot) </a:t>
            </a:r>
            <a:r>
              <a:rPr lang="en-US" sz="2400" dirty="0">
                <a:solidFill>
                  <a:srgbClr val="F16649"/>
                </a:solidFill>
              </a:rPr>
              <a:t>hotter</a:t>
            </a:r>
            <a:r>
              <a:rPr lang="en-US" sz="2400" dirty="0"/>
              <a:t> than that in Ha </a:t>
            </a:r>
            <a:r>
              <a:rPr lang="en-US" sz="2400" dirty="0" err="1"/>
              <a:t>Noi</a:t>
            </a:r>
            <a:r>
              <a:rPr lang="en-US" sz="2400" dirty="0"/>
              <a:t>. The houses and buildings are (2. small) _______ and (3. old) _______ than those in Ha </a:t>
            </a:r>
            <a:r>
              <a:rPr lang="en-US" sz="2400" dirty="0" err="1"/>
              <a:t>Noi</a:t>
            </a:r>
            <a:r>
              <a:rPr lang="en-US" sz="2400" dirty="0"/>
              <a:t>. </a:t>
            </a:r>
          </a:p>
          <a:p>
            <a:pPr algn="just"/>
            <a:r>
              <a:rPr lang="en-US" sz="2400" dirty="0"/>
              <a:t> The streets are (4. wide) _______ with less traffic. the seafood here is (5. delicious) _______ and (6. cheap) _______ than the seafood in Ha </a:t>
            </a:r>
            <a:r>
              <a:rPr lang="en-US" sz="2400" dirty="0" err="1"/>
              <a:t>Noi</a:t>
            </a:r>
            <a:r>
              <a:rPr lang="en-US" sz="2400" dirty="0"/>
              <a:t>.  </a:t>
            </a:r>
          </a:p>
          <a:p>
            <a:pPr algn="just"/>
            <a:r>
              <a:rPr lang="en-US" sz="2400" dirty="0"/>
              <a:t>See you soon,</a:t>
            </a:r>
          </a:p>
          <a:p>
            <a:pPr algn="just"/>
            <a:r>
              <a:rPr lang="en-US" sz="2400" i="1" dirty="0" err="1"/>
              <a:t>Vy</a:t>
            </a:r>
            <a:endParaRPr lang="en-US" sz="2400" i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404D2CB-15EB-480E-8F60-8F6CE3F93742}"/>
              </a:ext>
            </a:extLst>
          </p:cNvPr>
          <p:cNvSpPr txBox="1"/>
          <p:nvPr/>
        </p:nvSpPr>
        <p:spPr>
          <a:xfrm>
            <a:off x="5427407" y="2046336"/>
            <a:ext cx="20192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more delicious</a:t>
            </a:r>
          </a:p>
        </p:txBody>
      </p:sp>
    </p:spTree>
    <p:extLst>
      <p:ext uri="{BB962C8B-B14F-4D97-AF65-F5344CB8AC3E}">
        <p14:creationId xmlns:p14="http://schemas.microsoft.com/office/powerpoint/2010/main" val="13602887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69730" cy="118482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4" y="104779"/>
            <a:ext cx="627229" cy="6216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06718" y="6676"/>
            <a:ext cx="81201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Use the correct form of the words in brackets to complete the letter.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5292"/>
            <a:ext cx="9144000" cy="521381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38977" y="1828800"/>
            <a:ext cx="17244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Dear Nick,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38977" y="2272308"/>
            <a:ext cx="21813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How are you?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38975" y="2715816"/>
            <a:ext cx="818553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/>
              <a:t>Ha </a:t>
            </a:r>
            <a:r>
              <a:rPr lang="en-US" sz="2400" dirty="0" err="1"/>
              <a:t>Noi</a:t>
            </a:r>
            <a:r>
              <a:rPr lang="en-US" sz="2400" dirty="0"/>
              <a:t> is beautiful but it’s too busy for me. I’m having a great time at </a:t>
            </a:r>
            <a:r>
              <a:rPr lang="en-US" sz="2400" dirty="0" err="1"/>
              <a:t>Cua</a:t>
            </a:r>
            <a:r>
              <a:rPr lang="en-US" sz="2400" dirty="0"/>
              <a:t> Lo Beach now. The weather is (1. hot) </a:t>
            </a:r>
            <a:r>
              <a:rPr lang="en-US" sz="2400" dirty="0">
                <a:solidFill>
                  <a:srgbClr val="FF0000"/>
                </a:solidFill>
              </a:rPr>
              <a:t>hotter</a:t>
            </a:r>
            <a:r>
              <a:rPr lang="en-US" sz="2400" dirty="0"/>
              <a:t> than that in Ha </a:t>
            </a:r>
            <a:r>
              <a:rPr lang="en-US" sz="2400" dirty="0" err="1"/>
              <a:t>Noi</a:t>
            </a:r>
            <a:r>
              <a:rPr lang="en-US" sz="2400" dirty="0"/>
              <a:t>. The houses and buildings are (2. small) </a:t>
            </a:r>
            <a:r>
              <a:rPr lang="en-US" sz="2400" dirty="0">
                <a:solidFill>
                  <a:srgbClr val="FF0000"/>
                </a:solidFill>
              </a:rPr>
              <a:t>smaller</a:t>
            </a:r>
            <a:r>
              <a:rPr lang="en-US" sz="2400" dirty="0"/>
              <a:t> and (3. old) </a:t>
            </a:r>
            <a:r>
              <a:rPr lang="en-US" sz="2400" dirty="0">
                <a:solidFill>
                  <a:srgbClr val="FF0000"/>
                </a:solidFill>
              </a:rPr>
              <a:t>older</a:t>
            </a:r>
            <a:r>
              <a:rPr lang="en-US" sz="2400" dirty="0"/>
              <a:t> than those in Ha </a:t>
            </a:r>
            <a:r>
              <a:rPr lang="en-US" sz="2400" dirty="0" err="1"/>
              <a:t>Noi</a:t>
            </a:r>
            <a:r>
              <a:rPr lang="en-US" sz="2400" dirty="0"/>
              <a:t>. </a:t>
            </a:r>
          </a:p>
          <a:p>
            <a:pPr algn="just"/>
            <a:r>
              <a:rPr lang="en-US" sz="2400" dirty="0"/>
              <a:t> The streets are (4. wide) </a:t>
            </a:r>
            <a:r>
              <a:rPr lang="en-US" sz="2400" dirty="0">
                <a:solidFill>
                  <a:srgbClr val="FF0000"/>
                </a:solidFill>
              </a:rPr>
              <a:t>wider</a:t>
            </a:r>
            <a:r>
              <a:rPr lang="en-US" sz="2400" dirty="0"/>
              <a:t> with less traffic. the seafood here is (5. delicious) </a:t>
            </a:r>
            <a:r>
              <a:rPr lang="en-US" sz="2400" dirty="0">
                <a:solidFill>
                  <a:srgbClr val="FF0000"/>
                </a:solidFill>
              </a:rPr>
              <a:t>more delicious</a:t>
            </a:r>
            <a:r>
              <a:rPr lang="en-US" sz="2400" dirty="0"/>
              <a:t> and (6. cheap) </a:t>
            </a:r>
            <a:r>
              <a:rPr lang="en-US" sz="2400" dirty="0">
                <a:solidFill>
                  <a:srgbClr val="FF0000"/>
                </a:solidFill>
              </a:rPr>
              <a:t>cheaper</a:t>
            </a:r>
            <a:r>
              <a:rPr lang="en-US" sz="2400" dirty="0"/>
              <a:t> than the seafood in Ha </a:t>
            </a:r>
            <a:r>
              <a:rPr lang="en-US" sz="2400" dirty="0" err="1"/>
              <a:t>Noi</a:t>
            </a:r>
            <a:r>
              <a:rPr lang="en-US" sz="2400" dirty="0"/>
              <a:t>.  </a:t>
            </a:r>
          </a:p>
          <a:p>
            <a:pPr algn="just"/>
            <a:r>
              <a:rPr lang="en-US" sz="2400" dirty="0"/>
              <a:t>See you soon,</a:t>
            </a:r>
          </a:p>
          <a:p>
            <a:pPr algn="just"/>
            <a:r>
              <a:rPr lang="en-US" sz="2400" i="1" dirty="0" err="1"/>
              <a:t>Vy</a:t>
            </a:r>
            <a:endParaRPr lang="en-US" sz="2400" i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404D2CB-15EB-480E-8F60-8F6CE3F93742}"/>
              </a:ext>
            </a:extLst>
          </p:cNvPr>
          <p:cNvSpPr txBox="1"/>
          <p:nvPr/>
        </p:nvSpPr>
        <p:spPr>
          <a:xfrm>
            <a:off x="5427407" y="2046336"/>
            <a:ext cx="20192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more delicious</a:t>
            </a:r>
          </a:p>
        </p:txBody>
      </p:sp>
    </p:spTree>
    <p:extLst>
      <p:ext uri="{BB962C8B-B14F-4D97-AF65-F5344CB8AC3E}">
        <p14:creationId xmlns:p14="http://schemas.microsoft.com/office/powerpoint/2010/main" val="9720701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246870" cy="152777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04779"/>
            <a:ext cx="587409" cy="6216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07403" y="0"/>
            <a:ext cx="8336597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Look at the pictures of the two neighbourhoods: Binh Minh and Long Son. Compare two neighbourhoods. You can use the adjectives below.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962397" y="1631373"/>
            <a:ext cx="7219207" cy="1101436"/>
            <a:chOff x="1184564" y="1631373"/>
            <a:chExt cx="7219207" cy="1101436"/>
          </a:xfrm>
        </p:grpSpPr>
        <p:sp>
          <p:nvSpPr>
            <p:cNvPr id="10" name="Rounded Rectangle 9"/>
            <p:cNvSpPr/>
            <p:nvPr/>
          </p:nvSpPr>
          <p:spPr>
            <a:xfrm>
              <a:off x="1184564" y="1631373"/>
              <a:ext cx="7219207" cy="1101436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808018" y="1724891"/>
              <a:ext cx="100791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noisy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808017" y="2169238"/>
              <a:ext cx="132143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crowded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375258" y="1724891"/>
              <a:ext cx="100791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quiet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3375257" y="2169238"/>
              <a:ext cx="132143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peaceful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4942497" y="1724891"/>
              <a:ext cx="125372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modern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4942496" y="2169238"/>
              <a:ext cx="100791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busy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6509737" y="1724891"/>
              <a:ext cx="132143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boring</a:t>
              </a: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229213" y="2907158"/>
            <a:ext cx="18605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70C0"/>
                </a:solidFill>
              </a:rPr>
              <a:t>Example:</a:t>
            </a:r>
            <a:endParaRPr lang="en-US" sz="2800" b="1" dirty="0">
              <a:solidFill>
                <a:srgbClr val="0070C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848247" y="2937935"/>
            <a:ext cx="45635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Binh Minh is noisier than Long Son.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282" y="3560658"/>
            <a:ext cx="3676912" cy="281840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7590" y="3594662"/>
            <a:ext cx="3612952" cy="2784397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1657003" y="6379059"/>
            <a:ext cx="15734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/>
              <a:t>Binh Minh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009631" y="6379058"/>
            <a:ext cx="15734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/>
              <a:t>Long Son</a:t>
            </a:r>
          </a:p>
        </p:txBody>
      </p:sp>
    </p:spTree>
    <p:extLst>
      <p:ext uri="{BB962C8B-B14F-4D97-AF65-F5344CB8AC3E}">
        <p14:creationId xmlns:p14="http://schemas.microsoft.com/office/powerpoint/2010/main" val="2468355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183981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13416"/>
            <a:ext cx="587409" cy="60435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81745" y="76967"/>
            <a:ext cx="7896495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Work in pairs. Ask and answer questions about Binh Minh and Long Son neighbourhoods using the pictures in </a:t>
            </a:r>
            <a:r>
              <a:rPr lang="en-US" sz="2600" b="1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184746" y="2102323"/>
            <a:ext cx="18605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70C0"/>
                </a:solidFill>
              </a:rPr>
              <a:t>Example:</a:t>
            </a:r>
            <a:endParaRPr lang="en-US" sz="2800" b="1" dirty="0">
              <a:solidFill>
                <a:srgbClr val="0070C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184745" y="2730507"/>
            <a:ext cx="7111714" cy="22876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 b="1" i="1" dirty="0"/>
              <a:t>A: </a:t>
            </a:r>
            <a:r>
              <a:rPr lang="en-US" sz="2800" dirty="0"/>
              <a:t>Is </a:t>
            </a:r>
            <a:r>
              <a:rPr lang="en-US" sz="2800" dirty="0" err="1"/>
              <a:t>Binh</a:t>
            </a:r>
            <a:r>
              <a:rPr lang="en-US" sz="2800" dirty="0"/>
              <a:t> Minh noisier than Long Son?</a:t>
            </a:r>
          </a:p>
          <a:p>
            <a:pPr>
              <a:lnSpc>
                <a:spcPct val="130000"/>
              </a:lnSpc>
            </a:pPr>
            <a:r>
              <a:rPr lang="en-US" sz="2800" b="1" i="1" dirty="0"/>
              <a:t>B: </a:t>
            </a:r>
            <a:r>
              <a:rPr lang="en-US" sz="2800" dirty="0"/>
              <a:t>Yes, it is.</a:t>
            </a:r>
          </a:p>
          <a:p>
            <a:pPr>
              <a:lnSpc>
                <a:spcPct val="130000"/>
              </a:lnSpc>
            </a:pPr>
            <a:r>
              <a:rPr lang="en-US" sz="2800" b="1" i="1" dirty="0"/>
              <a:t>A: </a:t>
            </a:r>
            <a:r>
              <a:rPr lang="en-US" sz="2800" dirty="0"/>
              <a:t>Is Long Son more modern than </a:t>
            </a:r>
            <a:r>
              <a:rPr lang="en-US" sz="2800" dirty="0" err="1"/>
              <a:t>Binh</a:t>
            </a:r>
            <a:r>
              <a:rPr lang="en-US" sz="2800" dirty="0"/>
              <a:t> Minh?</a:t>
            </a:r>
          </a:p>
          <a:p>
            <a:pPr>
              <a:lnSpc>
                <a:spcPct val="130000"/>
              </a:lnSpc>
            </a:pPr>
            <a:r>
              <a:rPr lang="en-US" sz="2800" b="1" i="1" dirty="0"/>
              <a:t>B: </a:t>
            </a:r>
            <a:r>
              <a:rPr lang="en-US" sz="2800" dirty="0"/>
              <a:t>No, it isn’t.</a:t>
            </a:r>
          </a:p>
        </p:txBody>
      </p:sp>
    </p:spTree>
    <p:extLst>
      <p:ext uri="{BB962C8B-B14F-4D97-AF65-F5344CB8AC3E}">
        <p14:creationId xmlns:p14="http://schemas.microsoft.com/office/powerpoint/2010/main" val="11181354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49" y="19902"/>
            <a:ext cx="9095102" cy="6803136"/>
          </a:xfr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879C85B-8CF1-467C-90E2-2EFA7DD634B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0066" y="3490844"/>
            <a:ext cx="1327361" cy="1862055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A8DCC60-7CC6-4BB5-93C9-B6ABD7122B4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147" y="3490392"/>
            <a:ext cx="1319185" cy="1862962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953C47D-F5F3-4C8B-95AB-CB1D25CCA43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0482" y="3494196"/>
            <a:ext cx="1323683" cy="1855354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3DF6CF5-0997-49BE-A637-2641803BF9FA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03180" y="3490390"/>
            <a:ext cx="1329112" cy="1862964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0B541C0-B76C-43AB-9EAF-B49801DFF85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1900" y="3490391"/>
            <a:ext cx="1329112" cy="1862962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</p:spTree>
    <p:extLst>
      <p:ext uri="{BB962C8B-B14F-4D97-AF65-F5344CB8AC3E}">
        <p14:creationId xmlns:p14="http://schemas.microsoft.com/office/powerpoint/2010/main" val="3336486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7878 2.22222E-6 " pathEditMode="relative" rAng="0" ptsTypes="AA">
                                      <p:cBhvr>
                                        <p:cTn id="9" dur="2000" spd="-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7.40741E-7 L -0.07878 -7.40741E-7 " pathEditMode="relative" rAng="0" ptsTypes="AA">
                                      <p:cBhvr>
                                        <p:cTn id="14" dur="2000" spd="-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7.40741E-7 L -0.07878 -7.40741E-7 " pathEditMode="relative" rAng="0" ptsTypes="AA">
                                      <p:cBhvr>
                                        <p:cTn id="19" dur="200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7878 2.22222E-6 " pathEditMode="relative" rAng="0" ptsTypes="AA">
                                      <p:cBhvr>
                                        <p:cTn id="24" dur="2000" spd="-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7878 2.22222E-6 " pathEditMode="relative" rAng="0" ptsTypes="AA">
                                      <p:cBhvr>
                                        <p:cTn id="29" dur="2000" spd="-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53992" cy="242108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00" y="2907793"/>
            <a:ext cx="8825875" cy="3197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05642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257" y="2551409"/>
            <a:ext cx="4176100" cy="72050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842" y="2542074"/>
            <a:ext cx="961782" cy="77761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121" y="4130620"/>
            <a:ext cx="379594" cy="41244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114" y="5676279"/>
            <a:ext cx="375944" cy="37258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8073" y="4121849"/>
            <a:ext cx="369047" cy="39054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2035" y="5679534"/>
            <a:ext cx="351213" cy="36134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02064" y="4121849"/>
            <a:ext cx="41179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Complete the following sentences with the comparative form of the adjectives in brackets. Number </a:t>
            </a:r>
            <a:r>
              <a:rPr lang="en-US" b="1">
                <a:solidFill>
                  <a:srgbClr val="00A1D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 is an example.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30057" y="5622879"/>
            <a:ext cx="38954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Use the correct form of the words in brackets to complete the letter.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054096" y="4121849"/>
            <a:ext cx="431922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Look at the pictures of the two neighbourhoods: Binh Minh and Long Son. Compare two neighbourhoods. You can use the adjectives below.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210508" y="5679534"/>
            <a:ext cx="39334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Work in pairs. Ask and answer questions about Binh Minh and Long Son neighbourhoods using the pictures in </a:t>
            </a:r>
            <a:r>
              <a:rPr lang="en-US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14771" y="3333417"/>
            <a:ext cx="19095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FB7BD"/>
                </a:solidFill>
              </a:rPr>
              <a:t>Grammar</a:t>
            </a:r>
          </a:p>
        </p:txBody>
      </p:sp>
      <p:sp>
        <p:nvSpPr>
          <p:cNvPr id="3" name="Rectangle 2"/>
          <p:cNvSpPr/>
          <p:nvPr/>
        </p:nvSpPr>
        <p:spPr>
          <a:xfrm>
            <a:off x="2576971" y="3398729"/>
            <a:ext cx="319081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/>
              <a:t>Comparative adjectives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53992" cy="2421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4562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714" y="178323"/>
            <a:ext cx="4176100" cy="72050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99" y="168988"/>
            <a:ext cx="961782" cy="77761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71228" y="960331"/>
            <a:ext cx="19095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FB7BD"/>
                </a:solidFill>
              </a:rPr>
              <a:t>Grammar</a:t>
            </a:r>
          </a:p>
        </p:txBody>
      </p:sp>
      <p:sp>
        <p:nvSpPr>
          <p:cNvPr id="7" name="Rectangle 6"/>
          <p:cNvSpPr/>
          <p:nvPr/>
        </p:nvSpPr>
        <p:spPr>
          <a:xfrm>
            <a:off x="891714" y="1733696"/>
            <a:ext cx="366452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/>
              <a:t>Comparative adjectives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F001960-56EA-411B-B6BE-1C957DC0539C}"/>
              </a:ext>
            </a:extLst>
          </p:cNvPr>
          <p:cNvGrpSpPr/>
          <p:nvPr/>
        </p:nvGrpSpPr>
        <p:grpSpPr>
          <a:xfrm>
            <a:off x="140171" y="2452435"/>
            <a:ext cx="8760993" cy="2372954"/>
            <a:chOff x="140171" y="2452435"/>
            <a:chExt cx="8760993" cy="2372954"/>
          </a:xfrm>
        </p:grpSpPr>
        <p:sp>
          <p:nvSpPr>
            <p:cNvPr id="9" name="Rectangle 8"/>
            <p:cNvSpPr/>
            <p:nvPr/>
          </p:nvSpPr>
          <p:spPr>
            <a:xfrm>
              <a:off x="891714" y="3195023"/>
              <a:ext cx="8009450" cy="1630366"/>
            </a:xfrm>
            <a:prstGeom prst="rect">
              <a:avLst/>
            </a:prstGeom>
            <a:solidFill>
              <a:srgbClr val="FDE1D8"/>
            </a:solidFill>
            <a:ln>
              <a:solidFill>
                <a:srgbClr val="FDE1D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0171" y="2452435"/>
              <a:ext cx="4097553" cy="1048557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1528499" y="3530113"/>
              <a:ext cx="7104679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/>
                <a:t>We can use comparative adjectives to compare two people or things.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742463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5324" y="1776038"/>
            <a:ext cx="4030636" cy="508196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43851" y="190939"/>
            <a:ext cx="18605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70C0"/>
                </a:solidFill>
              </a:rPr>
              <a:t>Example:</a:t>
            </a:r>
            <a:endParaRPr lang="en-US" sz="2800" b="1" dirty="0">
              <a:solidFill>
                <a:srgbClr val="0070C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27936" y="793387"/>
            <a:ext cx="40881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/>
              <a:t>Tom is </a:t>
            </a:r>
            <a:r>
              <a:rPr lang="en-US" sz="2800" b="1"/>
              <a:t>taller than </a:t>
            </a:r>
            <a:r>
              <a:rPr lang="en-US" sz="2800"/>
              <a:t>Mary.</a:t>
            </a:r>
            <a:endParaRPr lang="en-US" sz="28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71660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02648">
            <a:off x="763937" y="1984137"/>
            <a:ext cx="4467434" cy="29734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643851" y="190939"/>
            <a:ext cx="18605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70C0"/>
                </a:solidFill>
              </a:rPr>
              <a:t>Example:</a:t>
            </a:r>
            <a:endParaRPr lang="en-US" sz="2800" b="1" dirty="0">
              <a:solidFill>
                <a:srgbClr val="0070C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84356" y="714159"/>
            <a:ext cx="673257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A house in a city is normally </a:t>
            </a:r>
            <a:r>
              <a:rPr lang="en-US" sz="2800" b="1"/>
              <a:t>more expensive than</a:t>
            </a:r>
            <a:r>
              <a:rPr lang="en-US" sz="2800"/>
              <a:t> a house in the countryside.</a:t>
            </a:r>
            <a:endParaRPr lang="en-US" sz="2800" b="1" dirty="0">
              <a:solidFill>
                <a:srgbClr val="0070C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4416" y="4134481"/>
            <a:ext cx="4252511" cy="25803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1815135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59225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4" y="74839"/>
            <a:ext cx="627229" cy="68150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889291" y="74839"/>
            <a:ext cx="79590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Complete the following sentences with the comparative form of the adjectives in brackets. Number </a:t>
            </a:r>
            <a:r>
              <a:rPr lang="en-US" sz="2400" b="1">
                <a:solidFill>
                  <a:srgbClr val="00A1DA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24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is an example.</a:t>
            </a:r>
          </a:p>
        </p:txBody>
      </p:sp>
      <p:grpSp>
        <p:nvGrpSpPr>
          <p:cNvPr id="4" name="Group 3"/>
          <p:cNvGrpSpPr/>
          <p:nvPr/>
        </p:nvGrpSpPr>
        <p:grpSpPr>
          <a:xfrm rot="21119433">
            <a:off x="343982" y="2045129"/>
            <a:ext cx="2323511" cy="1757605"/>
            <a:chOff x="-234768" y="2500829"/>
            <a:chExt cx="3429659" cy="2594344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09945" y="3231179"/>
              <a:ext cx="1184946" cy="1863994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34768" y="2500829"/>
              <a:ext cx="2114098" cy="2594344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grpSp>
        <p:nvGrpSpPr>
          <p:cNvPr id="7" name="Group 6"/>
          <p:cNvGrpSpPr/>
          <p:nvPr/>
        </p:nvGrpSpPr>
        <p:grpSpPr>
          <a:xfrm>
            <a:off x="3271480" y="2016012"/>
            <a:ext cx="2601040" cy="1812039"/>
            <a:chOff x="4086199" y="3893945"/>
            <a:chExt cx="2898495" cy="2019264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86199" y="3893945"/>
              <a:ext cx="1346176" cy="2019264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5829"/>
            <a:stretch/>
          </p:blipFill>
          <p:spPr>
            <a:xfrm>
              <a:off x="5526232" y="4401713"/>
              <a:ext cx="1458462" cy="1511496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grpSp>
        <p:nvGrpSpPr>
          <p:cNvPr id="13" name="Group 12"/>
          <p:cNvGrpSpPr/>
          <p:nvPr/>
        </p:nvGrpSpPr>
        <p:grpSpPr>
          <a:xfrm>
            <a:off x="577990" y="4745574"/>
            <a:ext cx="3430341" cy="1301947"/>
            <a:chOff x="513698" y="4533680"/>
            <a:chExt cx="3853529" cy="1462563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74453" y="4533680"/>
              <a:ext cx="2192774" cy="1462563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3698" y="4665001"/>
              <a:ext cx="1799880" cy="119992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grpSp>
        <p:nvGrpSpPr>
          <p:cNvPr id="32" name="Group 31"/>
          <p:cNvGrpSpPr/>
          <p:nvPr/>
        </p:nvGrpSpPr>
        <p:grpSpPr>
          <a:xfrm>
            <a:off x="6323681" y="2104200"/>
            <a:ext cx="2619064" cy="2222030"/>
            <a:chOff x="6323681" y="2104200"/>
            <a:chExt cx="2619064" cy="2222030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23681" y="2104200"/>
              <a:ext cx="1746043" cy="1160111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96702" y="3162056"/>
              <a:ext cx="1746043" cy="1164174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grpSp>
        <p:nvGrpSpPr>
          <p:cNvPr id="35" name="Group 34"/>
          <p:cNvGrpSpPr/>
          <p:nvPr/>
        </p:nvGrpSpPr>
        <p:grpSpPr>
          <a:xfrm>
            <a:off x="4413730" y="4841923"/>
            <a:ext cx="4434640" cy="1672054"/>
            <a:chOff x="4413730" y="4841923"/>
            <a:chExt cx="4434640" cy="1672054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13730" y="4841923"/>
              <a:ext cx="2405913" cy="1412903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38087" y="5109766"/>
              <a:ext cx="2110283" cy="1404211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</p:spTree>
    <p:extLst>
      <p:ext uri="{BB962C8B-B14F-4D97-AF65-F5344CB8AC3E}">
        <p14:creationId xmlns:p14="http://schemas.microsoft.com/office/powerpoint/2010/main" val="32405644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36939" y="5282591"/>
            <a:ext cx="4748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70C0"/>
                </a:solidFill>
              </a:rPr>
              <a:t>1.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511769" y="5282591"/>
            <a:ext cx="74229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This building is </a:t>
            </a:r>
            <a:r>
              <a:rPr lang="en-US" sz="2800" dirty="0">
                <a:solidFill>
                  <a:srgbClr val="F16649"/>
                </a:solidFill>
              </a:rPr>
              <a:t>taller</a:t>
            </a:r>
            <a:r>
              <a:rPr lang="en-US" sz="2800" dirty="0"/>
              <a:t> than that building. (tall)</a:t>
            </a:r>
            <a:endParaRPr lang="en-US" sz="2800" b="1" dirty="0">
              <a:solidFill>
                <a:srgbClr val="0070C0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511769" y="402134"/>
            <a:ext cx="5483333" cy="4147832"/>
            <a:chOff x="-234768" y="2500829"/>
            <a:chExt cx="3429659" cy="2594344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09945" y="3231179"/>
              <a:ext cx="1184946" cy="1863994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34768" y="2500829"/>
              <a:ext cx="2114098" cy="2594344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</p:spTree>
    <p:extLst>
      <p:ext uri="{BB962C8B-B14F-4D97-AF65-F5344CB8AC3E}">
        <p14:creationId xmlns:p14="http://schemas.microsoft.com/office/powerpoint/2010/main" val="23960118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36939" y="5282591"/>
            <a:ext cx="4748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70C0"/>
                </a:solidFill>
              </a:rPr>
              <a:t>2.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511769" y="5282591"/>
            <a:ext cx="742291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My </a:t>
            </a:r>
            <a:r>
              <a:rPr lang="en-US" sz="2800" dirty="0" err="1"/>
              <a:t>neighbourhood</a:t>
            </a:r>
            <a:r>
              <a:rPr lang="en-US" sz="2800" dirty="0"/>
              <a:t> is               than your </a:t>
            </a:r>
            <a:r>
              <a:rPr lang="en-US" sz="2800" dirty="0" err="1"/>
              <a:t>neighbourhood</a:t>
            </a:r>
            <a:r>
              <a:rPr lang="en-US" sz="2800" dirty="0"/>
              <a:t>. (noisy)</a:t>
            </a:r>
            <a:endParaRPr lang="en-US" sz="2800" b="1" dirty="0">
              <a:solidFill>
                <a:srgbClr val="0070C0"/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511769" y="407624"/>
            <a:ext cx="6515306" cy="4538949"/>
            <a:chOff x="4086199" y="3893945"/>
            <a:chExt cx="2898495" cy="2019264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86199" y="3893945"/>
              <a:ext cx="1346176" cy="2019264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5829"/>
            <a:stretch/>
          </p:blipFill>
          <p:spPr>
            <a:xfrm>
              <a:off x="5526232" y="4401713"/>
              <a:ext cx="1458462" cy="1511496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cxnSp>
        <p:nvCxnSpPr>
          <p:cNvPr id="13" name="Straight Connector 12"/>
          <p:cNvCxnSpPr/>
          <p:nvPr/>
        </p:nvCxnSpPr>
        <p:spPr>
          <a:xfrm>
            <a:off x="4748709" y="5657979"/>
            <a:ext cx="109728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39613E8E-7683-43E2-9D3B-3F81E9343D74}"/>
              </a:ext>
            </a:extLst>
          </p:cNvPr>
          <p:cNvSpPr txBox="1"/>
          <p:nvPr/>
        </p:nvSpPr>
        <p:spPr>
          <a:xfrm>
            <a:off x="4704954" y="5282591"/>
            <a:ext cx="124378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F16649"/>
                </a:solidFill>
              </a:rPr>
              <a:t>noisier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943993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1338</TotalTime>
  <Words>594</Words>
  <Application>Microsoft Office PowerPoint</Application>
  <PresentationFormat>On-screen Show (4:3)</PresentationFormat>
  <Paragraphs>72</Paragraphs>
  <Slides>17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Lenovo</cp:lastModifiedBy>
  <cp:revision>83</cp:revision>
  <dcterms:created xsi:type="dcterms:W3CDTF">2020-12-09T02:04:09Z</dcterms:created>
  <dcterms:modified xsi:type="dcterms:W3CDTF">2021-05-29T19:06:53Z</dcterms:modified>
</cp:coreProperties>
</file>