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</p:sldMasterIdLst>
  <p:notesMasterIdLst>
    <p:notesMasterId r:id="rId43"/>
  </p:notesMasterIdLst>
  <p:sldIdLst>
    <p:sldId id="256" r:id="rId3"/>
    <p:sldId id="258" r:id="rId4"/>
    <p:sldId id="257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7" r:id="rId20"/>
    <p:sldId id="273" r:id="rId21"/>
    <p:sldId id="274" r:id="rId22"/>
    <p:sldId id="279" r:id="rId23"/>
    <p:sldId id="275" r:id="rId24"/>
    <p:sldId id="288" r:id="rId25"/>
    <p:sldId id="289" r:id="rId26"/>
    <p:sldId id="290" r:id="rId27"/>
    <p:sldId id="291" r:id="rId28"/>
    <p:sldId id="296" r:id="rId29"/>
    <p:sldId id="295" r:id="rId30"/>
    <p:sldId id="293" r:id="rId31"/>
    <p:sldId id="292" r:id="rId32"/>
    <p:sldId id="294" r:id="rId33"/>
    <p:sldId id="276" r:id="rId34"/>
    <p:sldId id="277" r:id="rId35"/>
    <p:sldId id="280" r:id="rId36"/>
    <p:sldId id="285" r:id="rId37"/>
    <p:sldId id="278" r:id="rId38"/>
    <p:sldId id="281" r:id="rId39"/>
    <p:sldId id="282" r:id="rId40"/>
    <p:sldId id="283" r:id="rId41"/>
    <p:sldId id="284" r:id="rId4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>
        <p:scale>
          <a:sx n="100" d="100"/>
          <a:sy n="100" d="100"/>
        </p:scale>
        <p:origin x="-716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D4CD8-7693-44E0-A377-0689ABD5D8F8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A2416-E1EA-40F1-A1CB-FC3F28B87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6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61EF80C9-4FE6-44E2-8719-7AD73BA7D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F822D-B412-40C0-A7FB-457E8D890C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0AB9BB8-FC6A-4AE9-9A90-FAC6EC40E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E209B21A-8059-419F-A390-F3BCBC3D8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5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46C0AD85-4DE3-4565-B60E-6979C0C17B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BAA4A-AC3D-4B1D-AE8F-AB8A833700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A6FDFAA-487F-4C29-9E03-B2B2F5A32F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11B6EF9-1C8C-4D14-8B63-68663BE70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8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F67293E7-5DB4-4F3F-BDA8-944309ADB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D733AB-140F-414D-AE64-87323CABBB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2CB10CBB-B65F-4858-AD3A-970D10FF4B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DA5320F-48A2-41A6-B0FC-F68B4B060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7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A119109-717D-4791-9820-968B08B2B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E0DD61-50DB-4D36-B7D6-459E79E9874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2D07076-F27C-4426-93A2-B6A4040A4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23356D9E-44DE-46F4-B020-8D38CE4AE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9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CE2791A-CD88-4C9C-A6DF-BF65ED4F2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B4F25-2971-41AF-A692-F4D69A5040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7A2073B-B31D-4DB3-A040-CD8A5E87A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1781E56B-A7C0-4287-B7FD-67E15AB89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46C0AD85-4DE3-4565-B60E-6979C0C17B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BAA4A-AC3D-4B1D-AE8F-AB8A833700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A6FDFAA-487F-4C29-9E03-B2B2F5A32F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11B6EF9-1C8C-4D14-8B63-68663BE70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07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4F90958-DAAD-4D50-B185-232C40D26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DADFF-0F33-4A41-8D8A-42B3AC7D74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B6F0C40D-CC52-4983-A6F7-3400A9290C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F31CA09-D2FD-44A5-99BB-204B2DFDE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3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8000D43C-6678-4BFD-8D4F-DF38E6B54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44482-F5DC-4A23-B615-F346709234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9FC0B1B-3B5A-4DD1-A05C-607941AB12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787FAF5-8211-4966-BDE7-F417D065C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3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170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77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827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CEB7A-363D-4B41-BB23-A398CC39F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00C31-F7B4-4E94-A77E-B74D7318F8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7A40CB-9439-427E-9538-B9270F75E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B673EB-B159-4E3F-ADD0-660B577486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52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D22877-F6A1-4336-8D7E-6D157F720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4E1B6C-A25A-4552-A24E-D71EC6A03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D5B64A-BFF8-4C3B-B508-7186A23B3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2CEB1-59F7-4E35-B3B2-C97AD8A53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125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B7932-E184-44E5-9A8C-DAEE8CBE97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9E9501-6D9C-4DE9-81DD-D44239796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0F4C89-6F84-490C-BE75-078C7B266F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4D7A6-0A80-41DB-9C53-953FF737C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085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68974F-4994-4D0C-AE7A-1F597872D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E604B-4EF0-4F35-9B48-782972FAF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06010-7111-403F-A427-30BB31043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2C1B4-E40B-4B03-9EE7-8FABC5E20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311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2D2798-75BC-47EB-B60B-7392EA358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0D490-339F-4EDA-B3A1-0ED5867F4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089B7D-C6F1-40CE-BF29-0D0AB5688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E3821-4648-4E4E-AB74-928C6D027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46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CF6943-5E1F-4344-AC8F-81C08F7F2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D9889C8-8E69-4DBA-98C0-89C569378B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BE5FBE-A33B-45C2-AEA9-EB731D9818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D6509-1578-45BD-80AE-A9C5D209E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275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C70311-1D26-41AE-9B8D-680FD4224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273158-FEDE-4BB3-A11B-1047FF964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59854F-F741-425E-909D-B7F602F4B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9705E-CD05-4BC1-8EAE-992487B49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30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51C03-0E14-49F3-A72D-154DD2298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EC3097-2553-477E-ACAD-1BF77BD838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4A2B3-983A-4087-8E0B-85A7FD33B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2C61A-A0C3-4F14-AD51-2904B4F2C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41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359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0C6D76-ED8B-406F-88DA-ECCC581478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F66CF-1D6C-4556-A31A-FE2AC248D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43A48-A8AA-4D77-9313-129EB098C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59AFA-9DFC-45F5-8C13-1CDA421D4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845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571520-BB0E-49D5-8B00-0D0706BA22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7D1A0-3616-4DBB-833E-640AAE5D4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96C64B-26B7-4A65-99C1-49CAC528A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9EA32-FC94-4071-B4E2-ECA5C8D89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059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B0BC46-15B2-49A6-AC2F-774AA49A0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EA709D-69FC-4F90-9C4A-FBBC7CE29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357063-51B7-4CE4-8B36-30D46C2B6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11CDF-A73A-4B23-A3AA-252323FD5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808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37DBDD-A2FE-4365-B856-D26935D76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561A21-990F-45FA-8690-D52CC1C559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AB7812-6427-446A-B2F4-E50FD8C98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11262-D86B-4F05-9059-8D6DEE450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381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81D9D9-C9B0-4949-83DE-D7D3BF525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D35778-D6FB-4B3E-843A-55EFA5DF3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C1F64B-63ED-4AA3-A194-68BD52164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56A5E-FA2A-4E7C-B1FC-56B7E4AE6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214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0EE3DC-3634-4B0B-8525-2BB8FCDDC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198FBD-A0E8-4A10-BD47-25E307913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F305A72-22F8-43F4-B60B-966FA251D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DD100-ED89-44BF-B575-C86BA75B8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50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24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49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567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449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64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94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67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7BFD9-261E-449F-9B45-ECE3EE479A59}" type="datetimeFigureOut">
              <a:rPr lang="vi-VN" smtClean="0"/>
              <a:t>07/01/2022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D44C5-0A18-4BCA-A1DD-70FF303313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50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FF19D3F-DDD6-430F-8017-CC76A0C11D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ADB7D8-C81C-4506-BF0A-42A73E2F4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9C0796-CA63-4B00-9860-9BDA5FE46A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730C30-7327-421E-81C2-88D94040F0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EDAE3B-307D-481A-8F21-217220E1D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B632A40-1C90-41BB-95F1-C342AED98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56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slide" Target="slide40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820472" cy="1470025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u="sng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  <a:br>
              <a:rPr lang="en-US" b="1" u="sng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 THẾ GIỚI THỨ </a:t>
            </a:r>
            <a:r>
              <a:rPr lang="en-US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(1939 – 1945)</a:t>
            </a:r>
            <a:endParaRPr lang="vi-VN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ề phụ 3"/>
          <p:cNvSpPr>
            <a:spLocks noGrp="1"/>
          </p:cNvSpPr>
          <p:nvPr>
            <p:ph type="subTitle" idx="1"/>
          </p:nvPr>
        </p:nvSpPr>
        <p:spPr>
          <a:xfrm>
            <a:off x="539552" y="4365104"/>
            <a:ext cx="7848872" cy="17526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+ 36: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(1939 – 1945)</a:t>
            </a:r>
            <a:endParaRPr lang="vi-V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0" y="260648"/>
            <a:ext cx="8209918" cy="53817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83551" y="5802689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(Anh)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1940</a:t>
            </a:r>
            <a:endParaRPr lang="en-GB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7"/>
            <a:ext cx="8220315" cy="53885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167465" y="5697950"/>
            <a:ext cx="8820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endParaRPr lang="en-GB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463775" y="98072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1/9/1939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1943)</a:t>
            </a:r>
            <a:endParaRPr lang="vi-VN" sz="3200" b="1" i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Ở châu Âu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463775" y="256535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vi-VN" sz="3200" b="1" i="1" dirty="0">
                <a:latin typeface="Times New Roman" pitchFamily="18" charset="0"/>
                <a:cs typeface="Times New Roman" pitchFamily="18" charset="0"/>
              </a:rPr>
              <a:t>b. Ở </a:t>
            </a:r>
            <a:r>
              <a:rPr lang="en-GB" altLang="vi-VN" sz="3200" b="1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GB" altLang="vi-VN" sz="3200" b="1" i="1" dirty="0">
                <a:latin typeface="Times New Roman" pitchFamily="18" charset="0"/>
                <a:cs typeface="Times New Roman" pitchFamily="18" charset="0"/>
              </a:rPr>
              <a:t> Á</a:t>
            </a:r>
            <a:br>
              <a:rPr lang="en-GB" altLang="vi-VN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4" name="Hình chữ nhật 3"/>
          <p:cNvSpPr/>
          <p:nvPr/>
        </p:nvSpPr>
        <p:spPr>
          <a:xfrm>
            <a:off x="432586" y="3284984"/>
            <a:ext cx="80686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7/12/1941,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Trân Châu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– oai), sau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Đông Nam Á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Dương.</a:t>
            </a:r>
          </a:p>
        </p:txBody>
      </p:sp>
    </p:spTree>
    <p:extLst>
      <p:ext uri="{BB962C8B-B14F-4D97-AF65-F5344CB8AC3E}">
        <p14:creationId xmlns:p14="http://schemas.microsoft.com/office/powerpoint/2010/main" val="41342611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575556" y="5754697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Chiến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hạm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USS Arizona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bị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đánh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chìm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ngày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7/12/1941 ở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Trân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Châu</a:t>
            </a:r>
            <a:r>
              <a:rPr lang="en-GB" altLang="vi-VN" sz="3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GB" altLang="vi-VN" sz="3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Cảng</a:t>
            </a:r>
            <a:endParaRPr lang="en-GB" altLang="vi-VN" sz="3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4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6"/>
            <a:ext cx="8570030" cy="5438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0" y="581327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1941,</a:t>
            </a:r>
            <a:r>
              <a:rPr lang="vi-VN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GB" sz="3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Singapore</a:t>
            </a:r>
          </a:p>
        </p:txBody>
      </p:sp>
    </p:spTree>
    <p:extLst>
      <p:ext uri="{BB962C8B-B14F-4D97-AF65-F5344CB8AC3E}">
        <p14:creationId xmlns:p14="http://schemas.microsoft.com/office/powerpoint/2010/main" val="24291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95536" y="980728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1/9/1939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1943)</a:t>
            </a:r>
            <a:b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Ở châu Âu</a:t>
            </a:r>
          </a:p>
          <a:p>
            <a:r>
              <a:rPr lang="en-GB" altLang="vi-VN" sz="3200" b="1" i="1" dirty="0">
                <a:latin typeface="Times New Roman" pitchFamily="18" charset="0"/>
                <a:cs typeface="Times New Roman" pitchFamily="18" charset="0"/>
              </a:rPr>
              <a:t>b. Ở </a:t>
            </a:r>
            <a:r>
              <a:rPr lang="en-GB" altLang="vi-VN" sz="3200" b="1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GB" altLang="vi-VN" sz="3200" b="1" i="1" dirty="0">
                <a:latin typeface="Times New Roman" pitchFamily="18" charset="0"/>
                <a:cs typeface="Times New Roman" pitchFamily="18" charset="0"/>
              </a:rPr>
              <a:t> Á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/>
          </a:p>
        </p:txBody>
      </p:sp>
      <p:sp>
        <p:nvSpPr>
          <p:cNvPr id="3" name="Hình chữ nhật 2"/>
          <p:cNvSpPr/>
          <p:nvPr/>
        </p:nvSpPr>
        <p:spPr>
          <a:xfrm>
            <a:off x="392160" y="2977014"/>
            <a:ext cx="2509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Ở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vi-VN" sz="3200" dirty="0"/>
          </a:p>
        </p:txBody>
      </p:sp>
      <p:sp>
        <p:nvSpPr>
          <p:cNvPr id="4" name="Hình chữ nhật 3"/>
          <p:cNvSpPr/>
          <p:nvPr/>
        </p:nvSpPr>
        <p:spPr>
          <a:xfrm>
            <a:off x="392160" y="3613798"/>
            <a:ext cx="7026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9/1940, I-ta-li-a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392160" y="4581128"/>
            <a:ext cx="778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GB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Tháng 1 – 1942, Mặt trận Đồng minh chống phát xít được thành lập. </a:t>
            </a:r>
            <a:endParaRPr lang="en-GB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1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9"/>
            <a:ext cx="8496944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xe tăng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Matilda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Phi</a:t>
            </a:r>
            <a:endParaRPr lang="en-GB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63042" y="746250"/>
            <a:ext cx="86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Quân đông minh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công,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1943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8/1945) 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319697" y="1701899"/>
            <a:ext cx="84249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ở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Xta-lin-grát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xoay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Hộp_Văn_Bản 4"/>
          <p:cNvSpPr txBox="1"/>
          <p:nvPr/>
        </p:nvSpPr>
        <p:spPr>
          <a:xfrm>
            <a:off x="363042" y="2536664"/>
            <a:ext cx="83661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quân Liên Xô,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9 - 5 - 1945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Hộp_Văn_Bản 6"/>
          <p:cNvSpPr txBox="1"/>
          <p:nvPr/>
        </p:nvSpPr>
        <p:spPr>
          <a:xfrm>
            <a:off x="308908" y="3398885"/>
            <a:ext cx="8424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Á-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Dương,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quân Liên Xô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quân Quan Đông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Hộp_Văn_Bản 7"/>
          <p:cNvSpPr txBox="1"/>
          <p:nvPr/>
        </p:nvSpPr>
        <p:spPr>
          <a:xfrm>
            <a:off x="256654" y="4999526"/>
            <a:ext cx="84249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15 - 8 - 1945,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9" name="Hình chữ nhật 8"/>
          <p:cNvSpPr/>
          <p:nvPr/>
        </p:nvSpPr>
        <p:spPr>
          <a:xfrm>
            <a:off x="1205951" y="5733256"/>
            <a:ext cx="5984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_Văn_Bản 9"/>
          <p:cNvSpPr txBox="1"/>
          <p:nvPr/>
        </p:nvSpPr>
        <p:spPr>
          <a:xfrm>
            <a:off x="285774" y="4149080"/>
            <a:ext cx="8097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9-8-1945,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bom nguyên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Hi-rô-si-ma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Na-ga-xa-ki. </a:t>
            </a:r>
          </a:p>
        </p:txBody>
      </p:sp>
    </p:spTree>
    <p:extLst>
      <p:ext uri="{BB962C8B-B14F-4D97-AF65-F5344CB8AC3E}">
        <p14:creationId xmlns:p14="http://schemas.microsoft.com/office/powerpoint/2010/main" val="486106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 NEM BOM -NHAT ĐAU HANG">
            <a:hlinkClick r:id="" action="ppaction://media"/>
            <a:extLst>
              <a:ext uri="{FF2B5EF4-FFF2-40B4-BE49-F238E27FC236}">
                <a16:creationId xmlns:a16="http://schemas.microsoft.com/office/drawing/2014/main" id="{579A0337-EAA2-4070-BB83-18184B88F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4"/>
            <a:ext cx="828092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18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0877" y="404664"/>
            <a:ext cx="8582244" cy="55489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2930363" y="6093295"/>
            <a:ext cx="3283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Stalingr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ad</a:t>
            </a:r>
            <a:endParaRPr lang="en-GB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7"/>
            <a:ext cx="2700000" cy="181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8" y="2484514"/>
            <a:ext cx="2700000" cy="18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" y="4581127"/>
            <a:ext cx="2700000" cy="181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1" y="426041"/>
            <a:ext cx="2700000" cy="181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osiba\Downloads\1024px-Flag_of_Italy_(1861-1946)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6041"/>
            <a:ext cx="2700000" cy="18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siba\Downloads\Flag_of_the_German_Reich_(1935–1945)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20" y="2492606"/>
            <a:ext cx="2700000" cy="18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̃i tên Phải 5"/>
          <p:cNvSpPr/>
          <p:nvPr/>
        </p:nvSpPr>
        <p:spPr>
          <a:xfrm>
            <a:off x="3195202" y="2758314"/>
            <a:ext cx="1296000" cy="12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Mũi tên Trái 6"/>
          <p:cNvSpPr/>
          <p:nvPr/>
        </p:nvSpPr>
        <p:spPr>
          <a:xfrm>
            <a:off x="4642186" y="2758314"/>
            <a:ext cx="1296000" cy="1260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677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6083"/>
            <a:ext cx="8329815" cy="4941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-13523" y="5301208"/>
            <a:ext cx="9073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Đô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đốc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Karl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Donitz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sau khi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Adolf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Hitler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Wilhelm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Keitel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Quân vô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Karlshot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đô </a:t>
            </a:r>
            <a:r>
              <a:rPr lang="vi-VN" altLang="vi-VN" sz="2400" b="1" dirty="0" err="1">
                <a:latin typeface="Times New Roman" pitchFamily="18" charset="0"/>
                <a:cs typeface="Times New Roman" pitchFamily="18" charset="0"/>
              </a:rPr>
              <a:t>Berlin</a:t>
            </a:r>
            <a:r>
              <a:rPr lang="vi-VN" altLang="vi-VN" sz="2400" b="1" dirty="0">
                <a:latin typeface="Times New Roman" pitchFamily="18" charset="0"/>
                <a:cs typeface="Times New Roman" pitchFamily="18" charset="0"/>
              </a:rPr>
              <a:t> hôm 8/5/1945. </a:t>
            </a:r>
            <a:endParaRPr lang="en-GB" alt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0" descr="hội nghị tam c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39"/>
            <a:ext cx="840739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2439380" y="6165304"/>
            <a:ext cx="3849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I-AN-TA</a:t>
            </a:r>
          </a:p>
        </p:txBody>
      </p:sp>
      <p:sp>
        <p:nvSpPr>
          <p:cNvPr id="4" name="Hình chữ nhật 3"/>
          <p:cNvSpPr/>
          <p:nvPr/>
        </p:nvSpPr>
        <p:spPr>
          <a:xfrm>
            <a:off x="2893406" y="5013176"/>
            <a:ext cx="1233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Churchill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5876379" y="4813121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Stalin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4153198" y="4853973"/>
            <a:ext cx="13516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Rooservelt</a:t>
            </a:r>
            <a:endParaRPr lang="en-US" alt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96131" y="908718"/>
            <a:ext cx="8531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fontAlgn="auto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CỤC CỦA CHIẾN TRANH THẾ GIỚI THỨ HAI</a:t>
            </a:r>
            <a:endParaRPr lang="en-GB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463340" y="175222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86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rames PPT 005">
            <a:extLst>
              <a:ext uri="{FF2B5EF4-FFF2-40B4-BE49-F238E27FC236}">
                <a16:creationId xmlns:a16="http://schemas.microsoft.com/office/drawing/2014/main" id="{069604C5-1842-44BF-8FDF-3A695443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7" descr="BD20530_">
            <a:extLst>
              <a:ext uri="{FF2B5EF4-FFF2-40B4-BE49-F238E27FC236}">
                <a16:creationId xmlns:a16="http://schemas.microsoft.com/office/drawing/2014/main" id="{5E62D548-B97F-474D-93EC-2B82C012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8" descr="BD20530_">
            <a:extLst>
              <a:ext uri="{FF2B5EF4-FFF2-40B4-BE49-F238E27FC236}">
                <a16:creationId xmlns:a16="http://schemas.microsoft.com/office/drawing/2014/main" id="{1E126909-403B-4142-8358-CDA2F6A7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9" descr="BD20530_">
            <a:extLst>
              <a:ext uri="{FF2B5EF4-FFF2-40B4-BE49-F238E27FC236}">
                <a16:creationId xmlns:a16="http://schemas.microsoft.com/office/drawing/2014/main" id="{FCC74AD1-F9C2-405C-8F9C-1E15EA3B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0" descr="BD20530_">
            <a:extLst>
              <a:ext uri="{FF2B5EF4-FFF2-40B4-BE49-F238E27FC236}">
                <a16:creationId xmlns:a16="http://schemas.microsoft.com/office/drawing/2014/main" id="{A004C4D5-1972-4789-99B4-789484F5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earlHarborattaque">
            <a:extLst>
              <a:ext uri="{FF2B5EF4-FFF2-40B4-BE49-F238E27FC236}">
                <a16:creationId xmlns:a16="http://schemas.microsoft.com/office/drawing/2014/main" id="{CB18B526-A059-4965-88B4-0A12BEEF5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"/>
            <a:ext cx="71247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8D7F22-C0F9-4D7D-85E9-F7A5BA9B6C03}"/>
              </a:ext>
            </a:extLst>
          </p:cNvPr>
          <p:cNvSpPr/>
          <p:nvPr/>
        </p:nvSpPr>
        <p:spPr bwMode="auto">
          <a:xfrm>
            <a:off x="2438400" y="6019800"/>
            <a:ext cx="3962400" cy="533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16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05">
            <a:extLst>
              <a:ext uri="{FF2B5EF4-FFF2-40B4-BE49-F238E27FC236}">
                <a16:creationId xmlns:a16="http://schemas.microsoft.com/office/drawing/2014/main" id="{929B5BA0-19B9-4A2B-B4C2-A110CBE1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7" descr="BD20530_">
            <a:extLst>
              <a:ext uri="{FF2B5EF4-FFF2-40B4-BE49-F238E27FC236}">
                <a16:creationId xmlns:a16="http://schemas.microsoft.com/office/drawing/2014/main" id="{3B08E8AA-650A-40D4-A405-42E3E65F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8" descr="BD20530_">
            <a:extLst>
              <a:ext uri="{FF2B5EF4-FFF2-40B4-BE49-F238E27FC236}">
                <a16:creationId xmlns:a16="http://schemas.microsoft.com/office/drawing/2014/main" id="{DCB4BD1A-BAA4-455E-960B-31552BD5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9" descr="BD20530_">
            <a:extLst>
              <a:ext uri="{FF2B5EF4-FFF2-40B4-BE49-F238E27FC236}">
                <a16:creationId xmlns:a16="http://schemas.microsoft.com/office/drawing/2014/main" id="{B85D81DF-2E05-4612-BFAA-651B5EA5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0" descr="BD20530_">
            <a:extLst>
              <a:ext uri="{FF2B5EF4-FFF2-40B4-BE49-F238E27FC236}">
                <a16:creationId xmlns:a16="http://schemas.microsoft.com/office/drawing/2014/main" id="{60EE21E9-BD3E-43FE-9648-04549714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 descr="6 Untitled.jpg">
            <a:extLst>
              <a:ext uri="{FF2B5EF4-FFF2-40B4-BE49-F238E27FC236}">
                <a16:creationId xmlns:a16="http://schemas.microsoft.com/office/drawing/2014/main" id="{34BA23B9-F7BD-44D4-B0BF-FBE185BC40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4196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5 Untitled.jpg">
            <a:extLst>
              <a:ext uri="{FF2B5EF4-FFF2-40B4-BE49-F238E27FC236}">
                <a16:creationId xmlns:a16="http://schemas.microsoft.com/office/drawing/2014/main" id="{5634779B-AFA4-4F0D-A077-6E49DB5F9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1884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rames PPT 005">
            <a:extLst>
              <a:ext uri="{FF2B5EF4-FFF2-40B4-BE49-F238E27FC236}">
                <a16:creationId xmlns:a16="http://schemas.microsoft.com/office/drawing/2014/main" id="{355F2B35-972C-40DB-8C70-E75E87301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7" descr="BD20530_">
            <a:extLst>
              <a:ext uri="{FF2B5EF4-FFF2-40B4-BE49-F238E27FC236}">
                <a16:creationId xmlns:a16="http://schemas.microsoft.com/office/drawing/2014/main" id="{291D4B0E-8196-4D25-8ED7-6FF876AE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8" descr="BD20530_">
            <a:extLst>
              <a:ext uri="{FF2B5EF4-FFF2-40B4-BE49-F238E27FC236}">
                <a16:creationId xmlns:a16="http://schemas.microsoft.com/office/drawing/2014/main" id="{1737DBA6-CC34-4F18-8F09-A6DEB2EBD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9" descr="BD20530_">
            <a:extLst>
              <a:ext uri="{FF2B5EF4-FFF2-40B4-BE49-F238E27FC236}">
                <a16:creationId xmlns:a16="http://schemas.microsoft.com/office/drawing/2014/main" id="{10573FC7-0138-40B7-AE47-04DF1B28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0" descr="BD20530_">
            <a:extLst>
              <a:ext uri="{FF2B5EF4-FFF2-40B4-BE49-F238E27FC236}">
                <a16:creationId xmlns:a16="http://schemas.microsoft.com/office/drawing/2014/main" id="{107D1BD3-E38B-4A7E-B1CC-D39419FA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1 Untitled.jpg">
            <a:extLst>
              <a:ext uri="{FF2B5EF4-FFF2-40B4-BE49-F238E27FC236}">
                <a16:creationId xmlns:a16="http://schemas.microsoft.com/office/drawing/2014/main" id="{8D655434-8F4E-4F08-8440-19C8CEB1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705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06079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rames PPT 005">
            <a:extLst>
              <a:ext uri="{FF2B5EF4-FFF2-40B4-BE49-F238E27FC236}">
                <a16:creationId xmlns:a16="http://schemas.microsoft.com/office/drawing/2014/main" id="{E06F0260-DD9F-4378-B019-E7A91E4C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7" descr="BD20530_">
            <a:extLst>
              <a:ext uri="{FF2B5EF4-FFF2-40B4-BE49-F238E27FC236}">
                <a16:creationId xmlns:a16="http://schemas.microsoft.com/office/drawing/2014/main" id="{01CC5ED5-0CC0-4411-9247-761DD868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8" descr="BD20530_">
            <a:extLst>
              <a:ext uri="{FF2B5EF4-FFF2-40B4-BE49-F238E27FC236}">
                <a16:creationId xmlns:a16="http://schemas.microsoft.com/office/drawing/2014/main" id="{8BF42493-3069-4AF1-B5C6-C5AC191CD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9" descr="BD20530_">
            <a:extLst>
              <a:ext uri="{FF2B5EF4-FFF2-40B4-BE49-F238E27FC236}">
                <a16:creationId xmlns:a16="http://schemas.microsoft.com/office/drawing/2014/main" id="{836D4E42-F67A-4B6F-AE14-05262D4B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0" descr="BD20530_">
            <a:extLst>
              <a:ext uri="{FF2B5EF4-FFF2-40B4-BE49-F238E27FC236}">
                <a16:creationId xmlns:a16="http://schemas.microsoft.com/office/drawing/2014/main" id="{78EC96E9-CA73-4134-BFAD-6806803A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>
            <a:extLst>
              <a:ext uri="{FF2B5EF4-FFF2-40B4-BE49-F238E27FC236}">
                <a16:creationId xmlns:a16="http://schemas.microsoft.com/office/drawing/2014/main" id="{5006EAE0-1547-42E6-A7C0-B1A798FB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096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3">
            <a:extLst>
              <a:ext uri="{FF2B5EF4-FFF2-40B4-BE49-F238E27FC236}">
                <a16:creationId xmlns:a16="http://schemas.microsoft.com/office/drawing/2014/main" id="{AF721EBB-B11C-406B-9344-BF586EC5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48288"/>
            <a:ext cx="838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 em Anh di tản trong chiến tranh thế giới thứ hai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3650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rames PPT 005">
            <a:extLst>
              <a:ext uri="{FF2B5EF4-FFF2-40B4-BE49-F238E27FC236}">
                <a16:creationId xmlns:a16="http://schemas.microsoft.com/office/drawing/2014/main" id="{069604C5-1842-44BF-8FDF-3A695443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7" descr="BD20530_">
            <a:extLst>
              <a:ext uri="{FF2B5EF4-FFF2-40B4-BE49-F238E27FC236}">
                <a16:creationId xmlns:a16="http://schemas.microsoft.com/office/drawing/2014/main" id="{5E62D548-B97F-474D-93EC-2B82C012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8" descr="BD20530_">
            <a:extLst>
              <a:ext uri="{FF2B5EF4-FFF2-40B4-BE49-F238E27FC236}">
                <a16:creationId xmlns:a16="http://schemas.microsoft.com/office/drawing/2014/main" id="{1E126909-403B-4142-8358-CDA2F6A7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9" descr="BD20530_">
            <a:extLst>
              <a:ext uri="{FF2B5EF4-FFF2-40B4-BE49-F238E27FC236}">
                <a16:creationId xmlns:a16="http://schemas.microsoft.com/office/drawing/2014/main" id="{FCC74AD1-F9C2-405C-8F9C-1E15EA3B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0" descr="BD20530_">
            <a:extLst>
              <a:ext uri="{FF2B5EF4-FFF2-40B4-BE49-F238E27FC236}">
                <a16:creationId xmlns:a16="http://schemas.microsoft.com/office/drawing/2014/main" id="{A004C4D5-1972-4789-99B4-789484F5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8D7F22-C0F9-4D7D-85E9-F7A5BA9B6C03}"/>
              </a:ext>
            </a:extLst>
          </p:cNvPr>
          <p:cNvSpPr/>
          <p:nvPr/>
        </p:nvSpPr>
        <p:spPr bwMode="auto">
          <a:xfrm>
            <a:off x="2424754" y="5877272"/>
            <a:ext cx="4941912" cy="533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Những Trận Chiến Ác Liệt Nhất Thế Chiến II">
            <a:hlinkClick r:id="" action="ppaction://media"/>
            <a:extLst>
              <a:ext uri="{FF2B5EF4-FFF2-40B4-BE49-F238E27FC236}">
                <a16:creationId xmlns:a16="http://schemas.microsoft.com/office/drawing/2014/main" id="{F39EE5A1-A097-446F-AC50-F27669970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450" y="77328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449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96131" y="908718"/>
            <a:ext cx="8531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KẾT CỤC CỦA CHIẾN TRANH THẾ GIỚI THỨ HAI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463340" y="1752226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241590" y="230326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I-ta-li-a,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241590" y="3140968"/>
            <a:ext cx="8532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tranh.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463339" y="4116623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77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rames PPT 005">
            <a:extLst>
              <a:ext uri="{FF2B5EF4-FFF2-40B4-BE49-F238E27FC236}">
                <a16:creationId xmlns:a16="http://schemas.microsoft.com/office/drawing/2014/main" id="{F3E1E15F-A328-4F11-BA32-25AC8F51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7" descr="BD20530_">
            <a:extLst>
              <a:ext uri="{FF2B5EF4-FFF2-40B4-BE49-F238E27FC236}">
                <a16:creationId xmlns:a16="http://schemas.microsoft.com/office/drawing/2014/main" id="{8FA475CA-5357-4401-8EB3-EE73E458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8" descr="BD20530_">
            <a:extLst>
              <a:ext uri="{FF2B5EF4-FFF2-40B4-BE49-F238E27FC236}">
                <a16:creationId xmlns:a16="http://schemas.microsoft.com/office/drawing/2014/main" id="{FE6D0795-7BF2-4F23-9CC1-EB42F69E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88">
            <a:extLst>
              <a:ext uri="{FF2B5EF4-FFF2-40B4-BE49-F238E27FC236}">
                <a16:creationId xmlns:a16="http://schemas.microsoft.com/office/drawing/2014/main" id="{3BC072A2-1C26-4D91-81AC-9F7B5DE34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77813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Bảng so sánh hai cuộc chiến tranh thế giới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26CA20-4FD4-46D3-A697-BD9BE2DBAC03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023938"/>
          <a:ext cx="8382000" cy="5267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8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5860"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C00000"/>
                          </a:solidFill>
                        </a:rPr>
                        <a:t>        Thiệt hại</a:t>
                      </a:r>
                      <a:endParaRPr lang="en-US" sz="2800" dirty="0">
                        <a:solidFill>
                          <a:srgbClr val="C00000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CTTG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thứ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nhất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CTTG thứ hai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tuyên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trạng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chiến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tranh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 dirty="0"/>
                        <a:t>36</a:t>
                      </a:r>
                      <a:endParaRPr lang="en-US" sz="2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/>
                        <a:t>76</a:t>
                      </a:r>
                      <a:endParaRPr lang="en-US" sz="280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chết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10 triệu người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60 triệu người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bị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thương</a:t>
                      </a: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tàn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tật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lang="en-US" sz="2800" dirty="0">
                        <a:solidFill>
                          <a:srgbClr val="000099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chemeClr val="tx1"/>
                          </a:solidFill>
                        </a:rPr>
                        <a:t>20 triệu người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90 triệu người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1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Thiệt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hại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về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vật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chất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  <a:p>
                      <a:endParaRPr lang="en-US" sz="2800" dirty="0">
                        <a:solidFill>
                          <a:srgbClr val="000099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chemeClr val="tx1"/>
                          </a:solidFill>
                        </a:rPr>
                        <a:t>85 tỉ</a:t>
                      </a:r>
                      <a:r>
                        <a:rPr lang="vi-VN" sz="2800" baseline="0">
                          <a:solidFill>
                            <a:schemeClr val="tx1"/>
                          </a:solidFill>
                        </a:rPr>
                        <a:t> USD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850 tỉ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</a:rPr>
                        <a:t> USD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71565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NGUYÊN NHÂN BÙNG NỔ CHIẾN TRANH THẾ GIỚI THỨ HAI</a:t>
            </a:r>
            <a:endParaRPr 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244426" y="1844824"/>
            <a:ext cx="8435280" cy="255314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244426" y="2848580"/>
            <a:ext cx="8508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vi-VN" sz="3200" dirty="0">
                <a:latin typeface="+mj-lt"/>
                <a:cs typeface="Times New Roman" pitchFamily="18" charset="0"/>
              </a:rPr>
              <a:t>- </a:t>
            </a:r>
            <a:r>
              <a:rPr lang="vi-VN" sz="3200" dirty="0" err="1">
                <a:latin typeface="+mj-lt"/>
              </a:rPr>
              <a:t>Cuộc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khủng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hoảng</a:t>
            </a:r>
            <a:r>
              <a:rPr lang="vi-VN" sz="3200" dirty="0">
                <a:latin typeface="+mj-lt"/>
              </a:rPr>
              <a:t> kinh </a:t>
            </a:r>
            <a:r>
              <a:rPr lang="vi-VN" sz="3200" dirty="0" err="1">
                <a:latin typeface="+mj-lt"/>
              </a:rPr>
              <a:t>tế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thế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giới</a:t>
            </a:r>
            <a:r>
              <a:rPr lang="vi-VN" sz="3200" dirty="0">
                <a:latin typeface="+mj-lt"/>
              </a:rPr>
              <a:t> 1929 – 1933.</a:t>
            </a:r>
            <a:endParaRPr lang="vi-VN" dirty="0">
              <a:latin typeface="+mj-lt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244426" y="3310619"/>
            <a:ext cx="8809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- Các nước đế quốc hình thành hai khối Đồng minh đối địch nhau: khối Anh – Pháp – Mĩ </a:t>
            </a:r>
            <a:r>
              <a:rPr lang="en-US" sz="3200" dirty="0">
                <a:latin typeface="+mj-lt"/>
              </a:rPr>
              <a:t>&gt;&lt;</a:t>
            </a:r>
            <a:r>
              <a:rPr lang="vi-VN" sz="3200" dirty="0">
                <a:latin typeface="+mj-lt"/>
              </a:rPr>
              <a:t> khối phát xít Đức – I-ta-li-a – Nhật Bản.</a:t>
            </a:r>
          </a:p>
        </p:txBody>
      </p:sp>
      <p:sp>
        <p:nvSpPr>
          <p:cNvPr id="8" name="Hộp_Văn_Bản 7"/>
          <p:cNvSpPr txBox="1"/>
          <p:nvPr/>
        </p:nvSpPr>
        <p:spPr>
          <a:xfrm>
            <a:off x="323528" y="4803709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1/9/1939,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công Ba Lan,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tranh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vi-VN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96131" y="908718"/>
            <a:ext cx="8531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KẾT CỤC CỦA CHIẾN TRANH THẾ GIỚI THỨ HAI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463340" y="1752226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241590" y="230326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I-ta-li-a,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241590" y="3140968"/>
            <a:ext cx="8532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tranh.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463339" y="4116623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i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i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241590" y="4644847"/>
            <a:ext cx="8146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ình chữ nhật 7"/>
          <p:cNvSpPr/>
          <p:nvPr/>
        </p:nvSpPr>
        <p:spPr>
          <a:xfrm>
            <a:off x="295737" y="5517232"/>
            <a:ext cx="72281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căn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22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rames PPT 005">
            <a:extLst>
              <a:ext uri="{FF2B5EF4-FFF2-40B4-BE49-F238E27FC236}">
                <a16:creationId xmlns:a16="http://schemas.microsoft.com/office/drawing/2014/main" id="{6C992F4F-167D-47DE-A69F-333B3E33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7" descr="BD20530_">
            <a:extLst>
              <a:ext uri="{FF2B5EF4-FFF2-40B4-BE49-F238E27FC236}">
                <a16:creationId xmlns:a16="http://schemas.microsoft.com/office/drawing/2014/main" id="{8F55ADD5-5CB5-474C-B994-F699CC90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13300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8" descr="BD20530_">
            <a:extLst>
              <a:ext uri="{FF2B5EF4-FFF2-40B4-BE49-F238E27FC236}">
                <a16:creationId xmlns:a16="http://schemas.microsoft.com/office/drawing/2014/main" id="{1DBAB2A4-D458-4389-8458-6C5B73FFB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104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9" descr="BD20530_">
            <a:extLst>
              <a:ext uri="{FF2B5EF4-FFF2-40B4-BE49-F238E27FC236}">
                <a16:creationId xmlns:a16="http://schemas.microsoft.com/office/drawing/2014/main" id="{D18DB74F-5657-4C1E-B837-0183F0DC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BD20530_">
            <a:extLst>
              <a:ext uri="{FF2B5EF4-FFF2-40B4-BE49-F238E27FC236}">
                <a16:creationId xmlns:a16="http://schemas.microsoft.com/office/drawing/2014/main" id="{B558E060-D38B-4FD6-94F4-04A02E23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2">
            <a:extLst>
              <a:ext uri="{FF2B5EF4-FFF2-40B4-BE49-F238E27FC236}">
                <a16:creationId xmlns:a16="http://schemas.microsoft.com/office/drawing/2014/main" id="{79653B35-1F48-42E6-9560-1B94B9FDA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0"/>
            <a:ext cx="1828800" cy="5715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 đổi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CA3B51-B05F-4AE7-8D2A-CBAE05D99E17}"/>
              </a:ext>
            </a:extLst>
          </p:cNvPr>
          <p:cNvCxnSpPr>
            <a:cxnSpLocks noChangeShapeType="1"/>
            <a:stCxn id="22535" idx="3"/>
          </p:cNvCxnSpPr>
          <p:nvPr/>
        </p:nvCxnSpPr>
        <p:spPr bwMode="auto">
          <a:xfrm flipV="1">
            <a:off x="2209800" y="1600200"/>
            <a:ext cx="762000" cy="9715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F64C055-5B2C-4FCE-9D65-6015A5233EAA}"/>
              </a:ext>
            </a:extLst>
          </p:cNvPr>
          <p:cNvSpPr/>
          <p:nvPr/>
        </p:nvSpPr>
        <p:spPr bwMode="auto">
          <a:xfrm>
            <a:off x="2986088" y="266700"/>
            <a:ext cx="5943600" cy="15113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 Âu, Nhật Bản, Liên Xô bị tàn phá. Mĩ giàu mạnh, tham vọng bá chủ thế giới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251CEB-FA77-4E62-A574-A4A0C33609E6}"/>
              </a:ext>
            </a:extLst>
          </p:cNvPr>
          <p:cNvCxnSpPr>
            <a:cxnSpLocks noChangeShapeType="1"/>
            <a:stCxn id="22535" idx="3"/>
          </p:cNvCxnSpPr>
          <p:nvPr/>
        </p:nvCxnSpPr>
        <p:spPr bwMode="auto">
          <a:xfrm>
            <a:off x="2209800" y="2571750"/>
            <a:ext cx="8382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0689145-5DA7-435E-901A-B480B7704C35}"/>
              </a:ext>
            </a:extLst>
          </p:cNvPr>
          <p:cNvSpPr/>
          <p:nvPr/>
        </p:nvSpPr>
        <p:spPr bwMode="auto">
          <a:xfrm>
            <a:off x="3048000" y="1981200"/>
            <a:ext cx="5867400" cy="14478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 Xô- Mĩ từ quan hệ đồng minh chuyển thành quan hệ đối đầu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D50B5C-7FD1-4B49-9313-3B3C8F90C3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7900" y="2571750"/>
            <a:ext cx="762000" cy="12747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DF1B989-AD3D-406F-B736-4BFCA6A1A78E}"/>
              </a:ext>
            </a:extLst>
          </p:cNvPr>
          <p:cNvSpPr/>
          <p:nvPr/>
        </p:nvSpPr>
        <p:spPr bwMode="auto">
          <a:xfrm>
            <a:off x="3048000" y="3702050"/>
            <a:ext cx="5867400" cy="6858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 hình thành hệ thống XHCN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ECD918-96AD-44CF-A247-BE6CFBB88382}"/>
              </a:ext>
            </a:extLst>
          </p:cNvPr>
          <p:cNvCxnSpPr>
            <a:cxnSpLocks noChangeShapeType="1"/>
            <a:stCxn id="22535" idx="3"/>
          </p:cNvCxnSpPr>
          <p:nvPr/>
        </p:nvCxnSpPr>
        <p:spPr bwMode="auto">
          <a:xfrm>
            <a:off x="2209800" y="2571750"/>
            <a:ext cx="914400" cy="22415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D447020-6074-4952-8E2C-F5DE8A9CE32A}"/>
              </a:ext>
            </a:extLst>
          </p:cNvPr>
          <p:cNvSpPr/>
          <p:nvPr/>
        </p:nvSpPr>
        <p:spPr bwMode="auto">
          <a:xfrm>
            <a:off x="3124200" y="4572000"/>
            <a:ext cx="5791200" cy="1098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 trào giải phóng dân tộc sôi nổi ở Á, Phi, Mĩ la-tinh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0CF431-AC05-47BA-A71A-70E326143DF0}"/>
              </a:ext>
            </a:extLst>
          </p:cNvPr>
          <p:cNvCxnSpPr>
            <a:cxnSpLocks noChangeShapeType="1"/>
            <a:stCxn id="22535" idx="3"/>
          </p:cNvCxnSpPr>
          <p:nvPr/>
        </p:nvCxnSpPr>
        <p:spPr bwMode="auto">
          <a:xfrm>
            <a:off x="2209800" y="2571750"/>
            <a:ext cx="1066800" cy="35242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40D077E-CB81-4F96-8F21-75BD466868C3}"/>
              </a:ext>
            </a:extLst>
          </p:cNvPr>
          <p:cNvSpPr/>
          <p:nvPr/>
        </p:nvSpPr>
        <p:spPr bwMode="auto">
          <a:xfrm>
            <a:off x="3297238" y="5943600"/>
            <a:ext cx="57150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Cuộc cách mạng KHKT bùng nổ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86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7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547664" y="1052736"/>
            <a:ext cx="5631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LET’S PLAY GAMES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2149186" y="24928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#HOCNHIETTINH</a:t>
            </a:r>
          </a:p>
          <a:p>
            <a:pPr algn="ctr"/>
            <a:r>
              <a:rPr lang="en-US" altLang="vi-VN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#CHOIHETMINH</a:t>
            </a:r>
          </a:p>
          <a:p>
            <a:pPr algn="ctr"/>
            <a:r>
              <a:rPr lang="en-US" altLang="vi-VN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#BUNGCHAY</a:t>
            </a:r>
            <a:endParaRPr lang="en-GB" altLang="vi-VN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2090076" y="663714"/>
            <a:ext cx="6400800" cy="533400"/>
            <a:chOff x="1248" y="720"/>
            <a:chExt cx="4032" cy="336"/>
          </a:xfrm>
        </p:grpSpPr>
        <p:sp>
          <p:nvSpPr>
            <p:cNvPr id="3" name="Rectangle 89"/>
            <p:cNvSpPr>
              <a:spLocks noChangeArrowheads="1"/>
            </p:cNvSpPr>
            <p:nvPr/>
          </p:nvSpPr>
          <p:spPr bwMode="auto">
            <a:xfrm>
              <a:off x="1248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4" name="Rectangle 90"/>
            <p:cNvSpPr>
              <a:spLocks noChangeArrowheads="1"/>
            </p:cNvSpPr>
            <p:nvPr/>
          </p:nvSpPr>
          <p:spPr bwMode="auto">
            <a:xfrm>
              <a:off x="1584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" name="Rectangle 91"/>
            <p:cNvSpPr>
              <a:spLocks noChangeArrowheads="1"/>
            </p:cNvSpPr>
            <p:nvPr/>
          </p:nvSpPr>
          <p:spPr bwMode="auto">
            <a:xfrm>
              <a:off x="1920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6" name="Rectangle 92"/>
            <p:cNvSpPr>
              <a:spLocks noChangeArrowheads="1"/>
            </p:cNvSpPr>
            <p:nvPr/>
          </p:nvSpPr>
          <p:spPr bwMode="auto">
            <a:xfrm>
              <a:off x="2256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7" name="Rectangle 93"/>
            <p:cNvSpPr>
              <a:spLocks noChangeArrowheads="1"/>
            </p:cNvSpPr>
            <p:nvPr/>
          </p:nvSpPr>
          <p:spPr bwMode="auto">
            <a:xfrm>
              <a:off x="2592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8" name="Rectangle 94"/>
            <p:cNvSpPr>
              <a:spLocks noChangeArrowheads="1"/>
            </p:cNvSpPr>
            <p:nvPr/>
          </p:nvSpPr>
          <p:spPr bwMode="auto">
            <a:xfrm>
              <a:off x="2928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9" name="Rectangle 95"/>
            <p:cNvSpPr>
              <a:spLocks noChangeArrowheads="1"/>
            </p:cNvSpPr>
            <p:nvPr/>
          </p:nvSpPr>
          <p:spPr bwMode="auto">
            <a:xfrm>
              <a:off x="3264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10" name="Rectangle 96"/>
            <p:cNvSpPr>
              <a:spLocks noChangeArrowheads="1"/>
            </p:cNvSpPr>
            <p:nvPr/>
          </p:nvSpPr>
          <p:spPr bwMode="auto">
            <a:xfrm>
              <a:off x="3600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11" name="Rectangle 97"/>
            <p:cNvSpPr>
              <a:spLocks noChangeArrowheads="1"/>
            </p:cNvSpPr>
            <p:nvPr/>
          </p:nvSpPr>
          <p:spPr bwMode="auto">
            <a:xfrm>
              <a:off x="3936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12" name="Rectangle 98"/>
            <p:cNvSpPr>
              <a:spLocks noChangeArrowheads="1"/>
            </p:cNvSpPr>
            <p:nvPr/>
          </p:nvSpPr>
          <p:spPr bwMode="auto">
            <a:xfrm>
              <a:off x="4272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13" name="Rectangle 99"/>
            <p:cNvSpPr>
              <a:spLocks noChangeArrowheads="1"/>
            </p:cNvSpPr>
            <p:nvPr/>
          </p:nvSpPr>
          <p:spPr bwMode="auto">
            <a:xfrm>
              <a:off x="4608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14" name="Rectangle 100"/>
            <p:cNvSpPr>
              <a:spLocks noChangeArrowheads="1"/>
            </p:cNvSpPr>
            <p:nvPr/>
          </p:nvSpPr>
          <p:spPr bwMode="auto">
            <a:xfrm>
              <a:off x="4944" y="720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54"/>
          <p:cNvGrpSpPr>
            <a:grpSpLocks/>
          </p:cNvGrpSpPr>
          <p:nvPr/>
        </p:nvGrpSpPr>
        <p:grpSpPr bwMode="auto">
          <a:xfrm>
            <a:off x="2090076" y="1606714"/>
            <a:ext cx="5334000" cy="533400"/>
            <a:chOff x="1248" y="1824"/>
            <a:chExt cx="3360" cy="336"/>
          </a:xfrm>
        </p:grpSpPr>
        <p:sp>
          <p:nvSpPr>
            <p:cNvPr id="27" name="Rectangle 55"/>
            <p:cNvSpPr>
              <a:spLocks noChangeArrowheads="1"/>
            </p:cNvSpPr>
            <p:nvPr/>
          </p:nvSpPr>
          <p:spPr bwMode="auto">
            <a:xfrm>
              <a:off x="1248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56"/>
            <p:cNvSpPr>
              <a:spLocks noChangeArrowheads="1"/>
            </p:cNvSpPr>
            <p:nvPr/>
          </p:nvSpPr>
          <p:spPr bwMode="auto">
            <a:xfrm>
              <a:off x="1584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29" name="Rectangle 57"/>
            <p:cNvSpPr>
              <a:spLocks noChangeArrowheads="1"/>
            </p:cNvSpPr>
            <p:nvPr/>
          </p:nvSpPr>
          <p:spPr bwMode="auto">
            <a:xfrm>
              <a:off x="1920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58"/>
            <p:cNvSpPr>
              <a:spLocks noChangeArrowheads="1"/>
            </p:cNvSpPr>
            <p:nvPr/>
          </p:nvSpPr>
          <p:spPr bwMode="auto">
            <a:xfrm>
              <a:off x="2256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1" name="Rectangle 59"/>
            <p:cNvSpPr>
              <a:spLocks noChangeArrowheads="1"/>
            </p:cNvSpPr>
            <p:nvPr/>
          </p:nvSpPr>
          <p:spPr bwMode="auto">
            <a:xfrm>
              <a:off x="2592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2928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3264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4" name="Rectangle 62"/>
            <p:cNvSpPr>
              <a:spLocks noChangeArrowheads="1"/>
            </p:cNvSpPr>
            <p:nvPr/>
          </p:nvSpPr>
          <p:spPr bwMode="auto">
            <a:xfrm>
              <a:off x="3600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5" name="Rectangle 63"/>
            <p:cNvSpPr>
              <a:spLocks noChangeArrowheads="1"/>
            </p:cNvSpPr>
            <p:nvPr/>
          </p:nvSpPr>
          <p:spPr bwMode="auto">
            <a:xfrm>
              <a:off x="3936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6" name="Rectangle 64"/>
            <p:cNvSpPr>
              <a:spLocks noChangeArrowheads="1"/>
            </p:cNvSpPr>
            <p:nvPr/>
          </p:nvSpPr>
          <p:spPr bwMode="auto">
            <a:xfrm>
              <a:off x="4272" y="1824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37" name="Group 65"/>
          <p:cNvGrpSpPr>
            <a:grpSpLocks/>
          </p:cNvGrpSpPr>
          <p:nvPr/>
        </p:nvGrpSpPr>
        <p:grpSpPr bwMode="auto">
          <a:xfrm>
            <a:off x="2090076" y="2542818"/>
            <a:ext cx="3733800" cy="533400"/>
            <a:chOff x="1248" y="2352"/>
            <a:chExt cx="2352" cy="336"/>
          </a:xfrm>
        </p:grpSpPr>
        <p:sp>
          <p:nvSpPr>
            <p:cNvPr id="38" name="Rectangle 66"/>
            <p:cNvSpPr>
              <a:spLocks noChangeArrowheads="1"/>
            </p:cNvSpPr>
            <p:nvPr/>
          </p:nvSpPr>
          <p:spPr bwMode="auto">
            <a:xfrm>
              <a:off x="1248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39" name="Rectangle 67"/>
            <p:cNvSpPr>
              <a:spLocks noChangeArrowheads="1"/>
            </p:cNvSpPr>
            <p:nvPr/>
          </p:nvSpPr>
          <p:spPr bwMode="auto">
            <a:xfrm>
              <a:off x="1584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68"/>
            <p:cNvSpPr>
              <a:spLocks noChangeArrowheads="1"/>
            </p:cNvSpPr>
            <p:nvPr/>
          </p:nvSpPr>
          <p:spPr bwMode="auto">
            <a:xfrm>
              <a:off x="1920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41" name="Rectangle 69"/>
            <p:cNvSpPr>
              <a:spLocks noChangeArrowheads="1"/>
            </p:cNvSpPr>
            <p:nvPr/>
          </p:nvSpPr>
          <p:spPr bwMode="auto">
            <a:xfrm>
              <a:off x="2256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42" name="Rectangle 70"/>
            <p:cNvSpPr>
              <a:spLocks noChangeArrowheads="1"/>
            </p:cNvSpPr>
            <p:nvPr/>
          </p:nvSpPr>
          <p:spPr bwMode="auto">
            <a:xfrm>
              <a:off x="2592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Rectangle 71"/>
            <p:cNvSpPr>
              <a:spLocks noChangeArrowheads="1"/>
            </p:cNvSpPr>
            <p:nvPr/>
          </p:nvSpPr>
          <p:spPr bwMode="auto">
            <a:xfrm>
              <a:off x="2928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44" name="Rectangle 72"/>
            <p:cNvSpPr>
              <a:spLocks noChangeArrowheads="1"/>
            </p:cNvSpPr>
            <p:nvPr/>
          </p:nvSpPr>
          <p:spPr bwMode="auto">
            <a:xfrm>
              <a:off x="3264" y="235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46" name="Group 74"/>
          <p:cNvGrpSpPr>
            <a:grpSpLocks/>
          </p:cNvGrpSpPr>
          <p:nvPr/>
        </p:nvGrpSpPr>
        <p:grpSpPr bwMode="auto">
          <a:xfrm>
            <a:off x="2090076" y="3478922"/>
            <a:ext cx="2667000" cy="533400"/>
            <a:chOff x="1248" y="2832"/>
            <a:chExt cx="1680" cy="336"/>
          </a:xfrm>
        </p:grpSpPr>
        <p:sp>
          <p:nvSpPr>
            <p:cNvPr id="47" name="Rectangle 75"/>
            <p:cNvSpPr>
              <a:spLocks noChangeArrowheads="1"/>
            </p:cNvSpPr>
            <p:nvPr/>
          </p:nvSpPr>
          <p:spPr bwMode="auto">
            <a:xfrm>
              <a:off x="1248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48" name="Rectangle 76"/>
            <p:cNvSpPr>
              <a:spLocks noChangeArrowheads="1"/>
            </p:cNvSpPr>
            <p:nvPr/>
          </p:nvSpPr>
          <p:spPr bwMode="auto">
            <a:xfrm>
              <a:off x="1584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77"/>
            <p:cNvSpPr>
              <a:spLocks noChangeArrowheads="1"/>
            </p:cNvSpPr>
            <p:nvPr/>
          </p:nvSpPr>
          <p:spPr bwMode="auto">
            <a:xfrm>
              <a:off x="1920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0" name="Rectangle 78"/>
            <p:cNvSpPr>
              <a:spLocks noChangeArrowheads="1"/>
            </p:cNvSpPr>
            <p:nvPr/>
          </p:nvSpPr>
          <p:spPr bwMode="auto">
            <a:xfrm>
              <a:off x="2256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1" name="Rectangle 79"/>
            <p:cNvSpPr>
              <a:spLocks noChangeArrowheads="1"/>
            </p:cNvSpPr>
            <p:nvPr/>
          </p:nvSpPr>
          <p:spPr bwMode="auto">
            <a:xfrm>
              <a:off x="2592" y="283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Group 80"/>
          <p:cNvGrpSpPr>
            <a:grpSpLocks/>
          </p:cNvGrpSpPr>
          <p:nvPr/>
        </p:nvGrpSpPr>
        <p:grpSpPr bwMode="auto">
          <a:xfrm>
            <a:off x="2090076" y="4415026"/>
            <a:ext cx="3733800" cy="533400"/>
            <a:chOff x="1248" y="2256"/>
            <a:chExt cx="2352" cy="336"/>
          </a:xfrm>
        </p:grpSpPr>
        <p:sp>
          <p:nvSpPr>
            <p:cNvPr id="53" name="Rectangle 81"/>
            <p:cNvSpPr>
              <a:spLocks noChangeArrowheads="1"/>
            </p:cNvSpPr>
            <p:nvPr/>
          </p:nvSpPr>
          <p:spPr bwMode="auto">
            <a:xfrm>
              <a:off x="1248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4" name="Rectangle 82"/>
            <p:cNvSpPr>
              <a:spLocks noChangeArrowheads="1"/>
            </p:cNvSpPr>
            <p:nvPr/>
          </p:nvSpPr>
          <p:spPr bwMode="auto">
            <a:xfrm>
              <a:off x="1584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5" name="Rectangle 83"/>
            <p:cNvSpPr>
              <a:spLocks noChangeArrowheads="1"/>
            </p:cNvSpPr>
            <p:nvPr/>
          </p:nvSpPr>
          <p:spPr bwMode="auto">
            <a:xfrm>
              <a:off x="1920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6" name="Rectangle 84"/>
            <p:cNvSpPr>
              <a:spLocks noChangeArrowheads="1"/>
            </p:cNvSpPr>
            <p:nvPr/>
          </p:nvSpPr>
          <p:spPr bwMode="auto">
            <a:xfrm>
              <a:off x="2256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7" name="Rectangle 85"/>
            <p:cNvSpPr>
              <a:spLocks noChangeArrowheads="1"/>
            </p:cNvSpPr>
            <p:nvPr/>
          </p:nvSpPr>
          <p:spPr bwMode="auto">
            <a:xfrm>
              <a:off x="2592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8" name="Rectangle 86"/>
            <p:cNvSpPr>
              <a:spLocks noChangeArrowheads="1"/>
            </p:cNvSpPr>
            <p:nvPr/>
          </p:nvSpPr>
          <p:spPr bwMode="auto">
            <a:xfrm>
              <a:off x="2928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660066"/>
                </a:solidFill>
              </a:endParaRPr>
            </a:p>
          </p:txBody>
        </p:sp>
        <p:sp>
          <p:nvSpPr>
            <p:cNvPr id="59" name="Rectangle 87"/>
            <p:cNvSpPr>
              <a:spLocks noChangeArrowheads="1"/>
            </p:cNvSpPr>
            <p:nvPr/>
          </p:nvSpPr>
          <p:spPr bwMode="auto">
            <a:xfrm>
              <a:off x="3264" y="2256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0" name="Oval 52">
            <a:hlinkClick r:id="" action="ppaction://noaction"/>
          </p:cNvPr>
          <p:cNvSpPr>
            <a:spLocks noChangeArrowheads="1"/>
          </p:cNvSpPr>
          <p:nvPr/>
        </p:nvSpPr>
        <p:spPr bwMode="auto">
          <a:xfrm flipH="1">
            <a:off x="1248142" y="612666"/>
            <a:ext cx="483096" cy="635496"/>
          </a:xfrm>
          <a:prstGeom prst="ellipse">
            <a:avLst/>
          </a:prstGeom>
          <a:solidFill>
            <a:srgbClr val="FFFFCC"/>
          </a:solidFill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/>
              <a:t>1</a:t>
            </a:r>
          </a:p>
        </p:txBody>
      </p:sp>
      <p:sp>
        <p:nvSpPr>
          <p:cNvPr id="71" name="Oval 5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H="1">
            <a:off x="625594" y="612666"/>
            <a:ext cx="483096" cy="63549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2" name="Oval 106">
            <a:hlinkClick r:id="" action="ppaction://noaction"/>
          </p:cNvPr>
          <p:cNvSpPr>
            <a:spLocks noChangeArrowheads="1"/>
          </p:cNvSpPr>
          <p:nvPr/>
        </p:nvSpPr>
        <p:spPr bwMode="auto">
          <a:xfrm flipH="1">
            <a:off x="1248142" y="1555666"/>
            <a:ext cx="483096" cy="635496"/>
          </a:xfrm>
          <a:prstGeom prst="ellipse">
            <a:avLst/>
          </a:prstGeom>
          <a:solidFill>
            <a:srgbClr val="FFFFCC"/>
          </a:solidFill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 dirty="0"/>
              <a:t>2</a:t>
            </a:r>
          </a:p>
        </p:txBody>
      </p:sp>
      <p:sp>
        <p:nvSpPr>
          <p:cNvPr id="73" name="Oval 107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H="1">
            <a:off x="625594" y="1555666"/>
            <a:ext cx="483096" cy="63549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4" name="Oval 108">
            <a:hlinkClick r:id="" action="ppaction://noaction"/>
          </p:cNvPr>
          <p:cNvSpPr>
            <a:spLocks noChangeArrowheads="1"/>
          </p:cNvSpPr>
          <p:nvPr/>
        </p:nvSpPr>
        <p:spPr bwMode="auto">
          <a:xfrm flipH="1">
            <a:off x="1248142" y="2491770"/>
            <a:ext cx="483096" cy="635496"/>
          </a:xfrm>
          <a:prstGeom prst="ellipse">
            <a:avLst/>
          </a:prstGeom>
          <a:solidFill>
            <a:srgbClr val="FFFFCC"/>
          </a:solidFill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/>
              <a:t>3</a:t>
            </a:r>
          </a:p>
        </p:txBody>
      </p:sp>
      <p:sp>
        <p:nvSpPr>
          <p:cNvPr id="75" name="Oval 109">
            <a:hlinkClick r:id="rId5" action="ppaction://hlinksldjump"/>
          </p:cNvPr>
          <p:cNvSpPr>
            <a:spLocks noChangeArrowheads="1"/>
          </p:cNvSpPr>
          <p:nvPr/>
        </p:nvSpPr>
        <p:spPr bwMode="auto">
          <a:xfrm flipH="1">
            <a:off x="625594" y="2440722"/>
            <a:ext cx="483096" cy="63549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6" name="Oval 110">
            <a:hlinkClick r:id="" action="ppaction://noaction"/>
          </p:cNvPr>
          <p:cNvSpPr>
            <a:spLocks noChangeArrowheads="1"/>
          </p:cNvSpPr>
          <p:nvPr/>
        </p:nvSpPr>
        <p:spPr bwMode="auto">
          <a:xfrm flipH="1">
            <a:off x="1248142" y="3427874"/>
            <a:ext cx="483096" cy="635496"/>
          </a:xfrm>
          <a:prstGeom prst="ellipse">
            <a:avLst/>
          </a:prstGeom>
          <a:solidFill>
            <a:srgbClr val="FFFFCC"/>
          </a:solidFill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/>
              <a:t>4</a:t>
            </a:r>
          </a:p>
        </p:txBody>
      </p:sp>
      <p:sp>
        <p:nvSpPr>
          <p:cNvPr id="77" name="Oval 1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 flipH="1">
            <a:off x="625594" y="3427874"/>
            <a:ext cx="483096" cy="63549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8" name="Oval 112">
            <a:hlinkClick r:id="" action="ppaction://noaction"/>
          </p:cNvPr>
          <p:cNvSpPr>
            <a:spLocks noChangeArrowheads="1"/>
          </p:cNvSpPr>
          <p:nvPr/>
        </p:nvSpPr>
        <p:spPr bwMode="auto">
          <a:xfrm flipH="1">
            <a:off x="1248142" y="4363978"/>
            <a:ext cx="483096" cy="635496"/>
          </a:xfrm>
          <a:prstGeom prst="ellipse">
            <a:avLst/>
          </a:prstGeom>
          <a:solidFill>
            <a:srgbClr val="FFFFCC"/>
          </a:solidFill>
          <a:ln w="222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/>
              <a:t>5</a:t>
            </a:r>
          </a:p>
        </p:txBody>
      </p:sp>
      <p:sp>
        <p:nvSpPr>
          <p:cNvPr id="79" name="Oval 1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 flipH="1">
            <a:off x="625594" y="4363978"/>
            <a:ext cx="483096" cy="635496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80" name="Hộp_Văn_Bản 79"/>
          <p:cNvSpPr txBox="1"/>
          <p:nvPr/>
        </p:nvSpPr>
        <p:spPr>
          <a:xfrm>
            <a:off x="1979712" y="63802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  R   Â  N  C   H  Â  U  C   Ả  N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Hộp_Văn_Bản 80"/>
          <p:cNvSpPr txBox="1"/>
          <p:nvPr/>
        </p:nvSpPr>
        <p:spPr>
          <a:xfrm>
            <a:off x="2079460" y="1581026"/>
            <a:ext cx="5878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   I   N  G   R  Á  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Hộp_Văn_Bản 81"/>
          <p:cNvSpPr txBox="1"/>
          <p:nvPr/>
        </p:nvSpPr>
        <p:spPr>
          <a:xfrm>
            <a:off x="1750321" y="2524210"/>
            <a:ext cx="507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 A    I   K  H  Ố   I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Hộp_Văn_Bản 82"/>
          <p:cNvSpPr txBox="1"/>
          <p:nvPr/>
        </p:nvSpPr>
        <p:spPr>
          <a:xfrm>
            <a:off x="1909760" y="344107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   T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Hộp_Văn_Bản 83"/>
          <p:cNvSpPr txBox="1"/>
          <p:nvPr/>
        </p:nvSpPr>
        <p:spPr>
          <a:xfrm>
            <a:off x="1909760" y="4389338"/>
            <a:ext cx="4759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  U   D  Ơ  V   E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roup 124"/>
          <p:cNvGrpSpPr>
            <a:grpSpLocks/>
          </p:cNvGrpSpPr>
          <p:nvPr/>
        </p:nvGrpSpPr>
        <p:grpSpPr bwMode="auto">
          <a:xfrm>
            <a:off x="2982014" y="5804770"/>
            <a:ext cx="4267200" cy="533400"/>
            <a:chOff x="1344" y="3792"/>
            <a:chExt cx="2688" cy="336"/>
          </a:xfrm>
        </p:grpSpPr>
        <p:sp>
          <p:nvSpPr>
            <p:cNvPr id="104" name="Rectangle 125"/>
            <p:cNvSpPr>
              <a:spLocks noChangeArrowheads="1"/>
            </p:cNvSpPr>
            <p:nvPr/>
          </p:nvSpPr>
          <p:spPr bwMode="auto">
            <a:xfrm>
              <a:off x="1344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05" name="Rectangle 126"/>
            <p:cNvSpPr>
              <a:spLocks noChangeArrowheads="1"/>
            </p:cNvSpPr>
            <p:nvPr/>
          </p:nvSpPr>
          <p:spPr bwMode="auto">
            <a:xfrm>
              <a:off x="1680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06" name="Rectangle 127"/>
            <p:cNvSpPr>
              <a:spLocks noChangeArrowheads="1"/>
            </p:cNvSpPr>
            <p:nvPr/>
          </p:nvSpPr>
          <p:spPr bwMode="auto">
            <a:xfrm>
              <a:off x="2016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07" name="Rectangle 128"/>
            <p:cNvSpPr>
              <a:spLocks noChangeArrowheads="1"/>
            </p:cNvSpPr>
            <p:nvPr/>
          </p:nvSpPr>
          <p:spPr bwMode="auto">
            <a:xfrm>
              <a:off x="2352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>
              <a:off x="2688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>
              <a:off x="3024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>
              <a:off x="3360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>
              <a:off x="3696" y="3792"/>
              <a:ext cx="336" cy="33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vi-VN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2" name="Rectangle 3"/>
          <p:cNvSpPr>
            <a:spLocks noChangeArrowheads="1"/>
          </p:cNvSpPr>
          <p:nvPr/>
        </p:nvSpPr>
        <p:spPr bwMode="auto">
          <a:xfrm>
            <a:off x="1845722" y="5566729"/>
            <a:ext cx="9840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sz="6000" b="1" dirty="0">
                <a:solidFill>
                  <a:srgbClr val="FFFF00"/>
                </a:solidFill>
                <a:sym typeface="Webdings" pitchFamily="18" charset="2"/>
              </a:rPr>
              <a:t></a:t>
            </a:r>
          </a:p>
        </p:txBody>
      </p:sp>
      <p:sp>
        <p:nvSpPr>
          <p:cNvPr id="113" name="Oval 4"/>
          <p:cNvSpPr>
            <a:spLocks noChangeArrowheads="1"/>
          </p:cNvSpPr>
          <p:nvPr/>
        </p:nvSpPr>
        <p:spPr bwMode="auto">
          <a:xfrm>
            <a:off x="1079870" y="5681644"/>
            <a:ext cx="434972" cy="779652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14" name="Text Box 13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58092" y="5751396"/>
            <a:ext cx="579962" cy="646331"/>
          </a:xfrm>
          <a:prstGeom prst="rect">
            <a:avLst/>
          </a:prstGeom>
          <a:solidFill>
            <a:srgbClr val="0070C0">
              <a:alpha val="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5" name="Oval 13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854767" y="5876635"/>
            <a:ext cx="869943" cy="487222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6" name="Hộp_Văn_Bản 115"/>
          <p:cNvSpPr txBox="1"/>
          <p:nvPr/>
        </p:nvSpPr>
        <p:spPr>
          <a:xfrm>
            <a:off x="2857580" y="5779082"/>
            <a:ext cx="472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A   G  A   S   A  K   I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5311" y="980728"/>
            <a:ext cx="48965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043608" y="548680"/>
            <a:ext cx="71287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Tạm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biệt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các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bạn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!</a:t>
            </a:r>
          </a:p>
          <a:p>
            <a:pPr algn="ctr"/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Hẹn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gặp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các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bạn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ở </a:t>
            </a:r>
            <a:r>
              <a:rPr lang="vi-VN" sz="54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tiết</a:t>
            </a:r>
            <a:r>
              <a:rPr lang="vi-VN" sz="54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VNI-Cooper"/>
              </a:rPr>
              <a:t> sau !</a:t>
            </a:r>
          </a:p>
        </p:txBody>
      </p:sp>
      <p:pic>
        <p:nvPicPr>
          <p:cNvPr id="4" name="Picture 3" descr="MCj044202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03" y="3789040"/>
            <a:ext cx="22098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572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_Văn_Bản 1"/>
          <p:cNvSpPr txBox="1"/>
          <p:nvPr/>
        </p:nvSpPr>
        <p:spPr>
          <a:xfrm>
            <a:off x="1547664" y="155683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  <a:endParaRPr lang="vi-VN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_Văn_Bản 2"/>
          <p:cNvSpPr txBox="1"/>
          <p:nvPr/>
        </p:nvSpPr>
        <p:spPr>
          <a:xfrm>
            <a:off x="107504" y="2924944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vi-VN" sz="4000" b="1" i="1" dirty="0"/>
              <a:t> 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út Hành động: Nhà 3">
            <a:hlinkClick r:id="rId2" action="ppaction://hlinksldjump" highlightClick="1"/>
          </p:cNvPr>
          <p:cNvSpPr/>
          <p:nvPr/>
        </p:nvSpPr>
        <p:spPr>
          <a:xfrm>
            <a:off x="8316416" y="6021801"/>
            <a:ext cx="720080" cy="7578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7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483768" y="1556792"/>
            <a:ext cx="4118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  <a:endParaRPr lang="vi-VN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179512" y="3105835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út Hành động: Nhà 3">
            <a:hlinkClick r:id="rId2" action="ppaction://hlinksldjump" highlightClick="1"/>
          </p:cNvPr>
          <p:cNvSpPr/>
          <p:nvPr/>
        </p:nvSpPr>
        <p:spPr>
          <a:xfrm>
            <a:off x="8316416" y="6021801"/>
            <a:ext cx="720080" cy="7578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3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512782" y="1772816"/>
            <a:ext cx="4118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  <a:endParaRPr lang="vi-VN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683568" y="3212976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út Hành động: Nhà 3">
            <a:hlinkClick r:id="rId2" action="ppaction://hlinksldjump" highlightClick="1"/>
          </p:cNvPr>
          <p:cNvSpPr/>
          <p:nvPr/>
        </p:nvSpPr>
        <p:spPr>
          <a:xfrm>
            <a:off x="8316416" y="6021801"/>
            <a:ext cx="720080" cy="7578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6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512782" y="1772816"/>
            <a:ext cx="4118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  <a:endParaRPr lang="vi-VN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251520" y="2967334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vi-VN" sz="4000" b="1" i="1" dirty="0"/>
              <a:t> 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altLang="vi-VN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út Hành động: Nhà 3">
            <a:hlinkClick r:id="rId2" action="ppaction://hlinksldjump" highlightClick="1"/>
          </p:cNvPr>
          <p:cNvSpPr/>
          <p:nvPr/>
        </p:nvSpPr>
        <p:spPr>
          <a:xfrm>
            <a:off x="8316416" y="6021801"/>
            <a:ext cx="720080" cy="7578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4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7" y="404664"/>
            <a:ext cx="5180533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ộp_Văn_Bản 2"/>
          <p:cNvSpPr txBox="1"/>
          <p:nvPr/>
        </p:nvSpPr>
        <p:spPr>
          <a:xfrm>
            <a:off x="6372200" y="2494930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dirty="0">
                <a:latin typeface="Times New Roman" pitchFamily="18" charset="0"/>
                <a:cs typeface="Times New Roman" pitchFamily="18" charset="0"/>
              </a:rPr>
              <a:t>ADOLF HITLER</a:t>
            </a:r>
          </a:p>
          <a:p>
            <a:r>
              <a:rPr lang="en-US" altLang="vi-VN" sz="3600" dirty="0">
                <a:latin typeface="Times New Roman" pitchFamily="18" charset="0"/>
                <a:cs typeface="Times New Roman" pitchFamily="18" charset="0"/>
              </a:rPr>
              <a:t>(1889-1945)</a:t>
            </a:r>
            <a:endParaRPr lang="en-GB" alt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492114" y="1556792"/>
            <a:ext cx="4118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endParaRPr lang="vi-VN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683568" y="3105835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Ianta</a:t>
            </a:r>
            <a:r>
              <a:rPr lang="en-US" alt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Nút Hành động: Nhà 3">
            <a:hlinkClick r:id="rId2" action="ppaction://hlinksldjump" highlightClick="1"/>
          </p:cNvPr>
          <p:cNvSpPr/>
          <p:nvPr/>
        </p:nvSpPr>
        <p:spPr>
          <a:xfrm>
            <a:off x="8316416" y="6021801"/>
            <a:ext cx="720080" cy="7578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03065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64896" cy="51125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ộp_Văn_Bản 2"/>
          <p:cNvSpPr txBox="1"/>
          <p:nvPr/>
        </p:nvSpPr>
        <p:spPr>
          <a:xfrm>
            <a:off x="-108520" y="5686513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biếm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1939: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- le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nhượng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altLang="vi-VN" sz="2400" b="1" dirty="0">
                <a:latin typeface="Times New Roman" pitchFamily="18" charset="0"/>
                <a:cs typeface="Times New Roman" pitchFamily="18" charset="0"/>
              </a:rPr>
              <a:t>- le</a:t>
            </a:r>
            <a:endParaRPr lang="en-GB" alt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_Văn_Bản 1"/>
          <p:cNvSpPr txBox="1"/>
          <p:nvPr/>
        </p:nvSpPr>
        <p:spPr>
          <a:xfrm>
            <a:off x="455719" y="83348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NHỮNG DIỄN BIẾN CHÍNH</a:t>
            </a:r>
            <a:endParaRPr 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327173" y="134076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1/9/1939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1943)</a:t>
            </a:r>
            <a:br>
              <a:rPr lang="en-GB" sz="3200" b="1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  <p:sp>
        <p:nvSpPr>
          <p:cNvPr id="4" name="Hình chữ nhật 3"/>
          <p:cNvSpPr/>
          <p:nvPr/>
        </p:nvSpPr>
        <p:spPr>
          <a:xfrm>
            <a:off x="455719" y="2371819"/>
            <a:ext cx="84777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1200" b="1" i="1" u="sng" dirty="0">
                <a:solidFill>
                  <a:srgbClr val="99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Ở châu Âu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302414" y="2910428"/>
            <a:ext cx="77886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nhoáng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Âu 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327173" y="4653136"/>
            <a:ext cx="786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– 6 – 1941,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sâu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Xô. </a:t>
            </a:r>
          </a:p>
        </p:txBody>
      </p:sp>
    </p:spTree>
    <p:extLst>
      <p:ext uri="{BB962C8B-B14F-4D97-AF65-F5344CB8AC3E}">
        <p14:creationId xmlns:p14="http://schemas.microsoft.com/office/powerpoint/2010/main" val="38274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462" y="188639"/>
            <a:ext cx="8514009" cy="6084585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996076" y="6273225"/>
            <a:ext cx="7184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Âu</a:t>
            </a:r>
            <a:endParaRPr lang="en-GB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74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" y="188640"/>
            <a:ext cx="8814428" cy="567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Hình chữ nhật 2"/>
          <p:cNvSpPr/>
          <p:nvPr/>
        </p:nvSpPr>
        <p:spPr>
          <a:xfrm>
            <a:off x="115560" y="5860534"/>
            <a:ext cx="8814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Xe tăng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Panzer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Asine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vi-VN" sz="32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vi-VN" altLang="vi-VN" sz="3200" b="1" dirty="0">
                <a:latin typeface="Times New Roman" pitchFamily="18" charset="0"/>
                <a:cs typeface="Times New Roman" pitchFamily="18" charset="0"/>
              </a:rPr>
              <a:t>, 21/6/1940</a:t>
            </a:r>
            <a:endParaRPr lang="en-GB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2727"/>
            <a:ext cx="8594653" cy="48979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Hình chữ nhật 2"/>
          <p:cNvSpPr/>
          <p:nvPr/>
        </p:nvSpPr>
        <p:spPr>
          <a:xfrm>
            <a:off x="-73024" y="5373216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4/1940,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Đan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xung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Na Uy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ra.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ghi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Na Uy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 err="1">
                <a:latin typeface="Times New Roman" pitchFamily="18" charset="0"/>
                <a:cs typeface="Times New Roman" pitchFamily="18" charset="0"/>
              </a:rPr>
              <a:t>Narvil</a:t>
            </a:r>
            <a:r>
              <a:rPr lang="vi-VN" altLang="vi-V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39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1230</Words>
  <Application>Microsoft Office PowerPoint</Application>
  <PresentationFormat>On-screen Show (4:3)</PresentationFormat>
  <Paragraphs>127</Paragraphs>
  <Slides>40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Times New Roman</vt:lpstr>
      <vt:lpstr>Verdana</vt:lpstr>
      <vt:lpstr>VNI-Cooper</vt:lpstr>
      <vt:lpstr>Webdings</vt:lpstr>
      <vt:lpstr>Chủ đề của Office</vt:lpstr>
      <vt:lpstr>Default Design</vt:lpstr>
      <vt:lpstr>CHƯƠNG IV  CHIẾN TRANH THẾ GIỚI THỨ hai (1939 – 1945)</vt:lpstr>
      <vt:lpstr>PowerPoint Presentation</vt:lpstr>
      <vt:lpstr>I. NGUYÊN NHÂN BÙNG NỔ CHIẾN TRANH THẾ GIỚI THỨ HAI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IV  CHIẾN TRANH THẾ GIỚI THỨ II (1939 – 1945)</dc:title>
  <dc:creator>Tosiba</dc:creator>
  <cp:lastModifiedBy>HP</cp:lastModifiedBy>
  <cp:revision>48</cp:revision>
  <dcterms:created xsi:type="dcterms:W3CDTF">2016-11-21T15:47:15Z</dcterms:created>
  <dcterms:modified xsi:type="dcterms:W3CDTF">2022-01-07T03:08:36Z</dcterms:modified>
</cp:coreProperties>
</file>