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56" r:id="rId3"/>
    <p:sldId id="431" r:id="rId4"/>
    <p:sldId id="261" r:id="rId5"/>
    <p:sldId id="7309" r:id="rId6"/>
    <p:sldId id="262" r:id="rId7"/>
    <p:sldId id="264" r:id="rId8"/>
    <p:sldId id="266" r:id="rId9"/>
    <p:sldId id="265" r:id="rId10"/>
    <p:sldId id="263" r:id="rId11"/>
    <p:sldId id="359" r:id="rId12"/>
    <p:sldId id="7310" r:id="rId13"/>
    <p:sldId id="268" r:id="rId14"/>
    <p:sldId id="306" r:id="rId15"/>
    <p:sldId id="267" r:id="rId16"/>
    <p:sldId id="344" r:id="rId17"/>
    <p:sldId id="311"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3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94280" autoAdjust="0"/>
  </p:normalViewPr>
  <p:slideViewPr>
    <p:cSldViewPr snapToGrid="0" showGuides="1">
      <p:cViewPr varScale="1">
        <p:scale>
          <a:sx n="83" d="100"/>
          <a:sy n="83" d="100"/>
        </p:scale>
        <p:origin x="67" y="62"/>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FE25E-2391-47B6-B5FF-BA5297052C73}" type="datetimeFigureOut">
              <a:rPr lang="zh-CN" altLang="en-US" smtClean="0"/>
              <a:t>2023/7/22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9E04B-3254-44A1-8AEC-ECE62E89C6B7}" type="slidenum">
              <a:rPr lang="zh-CN" altLang="en-US" smtClean="0"/>
              <a:t>‹#›</a:t>
            </a:fld>
            <a:endParaRPr lang="zh-CN" altLang="en-US"/>
          </a:p>
        </p:txBody>
      </p:sp>
    </p:spTree>
    <p:extLst>
      <p:ext uri="{BB962C8B-B14F-4D97-AF65-F5344CB8AC3E}">
        <p14:creationId xmlns:p14="http://schemas.microsoft.com/office/powerpoint/2010/main" val="263487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59E04B-3254-44A1-8AEC-ECE62E89C6B7}" type="slidenum">
              <a:rPr lang="zh-CN" altLang="en-US" smtClean="0"/>
              <a:t>1</a:t>
            </a:fld>
            <a:endParaRPr lang="zh-CN" altLang="en-US"/>
          </a:p>
        </p:txBody>
      </p:sp>
    </p:spTree>
    <p:extLst>
      <p:ext uri="{BB962C8B-B14F-4D97-AF65-F5344CB8AC3E}">
        <p14:creationId xmlns:p14="http://schemas.microsoft.com/office/powerpoint/2010/main" val="2112322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59E04B-3254-44A1-8AEC-ECE62E89C6B7}" type="slidenum">
              <a:rPr lang="zh-CN" altLang="en-US" smtClean="0"/>
              <a:t>10</a:t>
            </a:fld>
            <a:endParaRPr lang="zh-CN" altLang="en-US"/>
          </a:p>
        </p:txBody>
      </p:sp>
    </p:spTree>
    <p:extLst>
      <p:ext uri="{BB962C8B-B14F-4D97-AF65-F5344CB8AC3E}">
        <p14:creationId xmlns:p14="http://schemas.microsoft.com/office/powerpoint/2010/main" val="1087969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49F42C-2DAE-424C-A4B8-3140182C3E9F}" type="slidenum">
              <a:rPr lang="zh-CN" altLang="en-US" smtClean="0"/>
              <a:t>12</a:t>
            </a:fld>
            <a:endParaRPr lang="zh-CN" altLang="en-US"/>
          </a:p>
        </p:txBody>
      </p:sp>
    </p:spTree>
    <p:extLst>
      <p:ext uri="{BB962C8B-B14F-4D97-AF65-F5344CB8AC3E}">
        <p14:creationId xmlns:p14="http://schemas.microsoft.com/office/powerpoint/2010/main" val="210087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59E04B-3254-44A1-8AEC-ECE62E89C6B7}" type="slidenum">
              <a:rPr lang="zh-CN" altLang="en-US" smtClean="0"/>
              <a:t>13</a:t>
            </a:fld>
            <a:endParaRPr lang="zh-CN" altLang="en-US"/>
          </a:p>
        </p:txBody>
      </p:sp>
    </p:spTree>
    <p:extLst>
      <p:ext uri="{BB962C8B-B14F-4D97-AF65-F5344CB8AC3E}">
        <p14:creationId xmlns:p14="http://schemas.microsoft.com/office/powerpoint/2010/main" val="4052983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14</a:t>
            </a:fld>
            <a:endParaRPr lang="en-US"/>
          </a:p>
        </p:txBody>
      </p:sp>
    </p:spTree>
    <p:extLst>
      <p:ext uri="{BB962C8B-B14F-4D97-AF65-F5344CB8AC3E}">
        <p14:creationId xmlns:p14="http://schemas.microsoft.com/office/powerpoint/2010/main" val="1838662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59E04B-3254-44A1-8AEC-ECE62E89C6B7}" type="slidenum">
              <a:rPr lang="zh-CN" altLang="en-US" smtClean="0"/>
              <a:t>15</a:t>
            </a:fld>
            <a:endParaRPr lang="zh-CN" altLang="en-US"/>
          </a:p>
        </p:txBody>
      </p:sp>
    </p:spTree>
    <p:extLst>
      <p:ext uri="{BB962C8B-B14F-4D97-AF65-F5344CB8AC3E}">
        <p14:creationId xmlns:p14="http://schemas.microsoft.com/office/powerpoint/2010/main" val="3609702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EECB99-4981-4C47-8D6F-40ABC41C88A3}" type="slidenum">
              <a:rPr lang="en-US" smtClean="0"/>
              <a:t>17</a:t>
            </a:fld>
            <a:endParaRPr lang="en-US"/>
          </a:p>
        </p:txBody>
      </p:sp>
    </p:spTree>
    <p:extLst>
      <p:ext uri="{BB962C8B-B14F-4D97-AF65-F5344CB8AC3E}">
        <p14:creationId xmlns:p14="http://schemas.microsoft.com/office/powerpoint/2010/main" val="398577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2</a:t>
            </a:fld>
            <a:endParaRPr lang="en-US"/>
          </a:p>
        </p:txBody>
      </p:sp>
    </p:spTree>
    <p:extLst>
      <p:ext uri="{BB962C8B-B14F-4D97-AF65-F5344CB8AC3E}">
        <p14:creationId xmlns:p14="http://schemas.microsoft.com/office/powerpoint/2010/main" val="93547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49F42C-2DAE-424C-A4B8-3140182C3E9F}" type="slidenum">
              <a:rPr lang="zh-CN" altLang="en-US" smtClean="0"/>
              <a:t>3</a:t>
            </a:fld>
            <a:endParaRPr lang="zh-CN" altLang="en-US"/>
          </a:p>
        </p:txBody>
      </p:sp>
    </p:spTree>
    <p:extLst>
      <p:ext uri="{BB962C8B-B14F-4D97-AF65-F5344CB8AC3E}">
        <p14:creationId xmlns:p14="http://schemas.microsoft.com/office/powerpoint/2010/main" val="3940146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59E04B-3254-44A1-8AEC-ECE62E89C6B7}" type="slidenum">
              <a:rPr lang="zh-CN" altLang="en-US" smtClean="0"/>
              <a:t>4</a:t>
            </a:fld>
            <a:endParaRPr lang="zh-CN" altLang="en-US"/>
          </a:p>
        </p:txBody>
      </p:sp>
    </p:spTree>
    <p:extLst>
      <p:ext uri="{BB962C8B-B14F-4D97-AF65-F5344CB8AC3E}">
        <p14:creationId xmlns:p14="http://schemas.microsoft.com/office/powerpoint/2010/main" val="2997286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49F42C-2DAE-424C-A4B8-3140182C3E9F}" type="slidenum">
              <a:rPr lang="zh-CN" altLang="en-US" smtClean="0"/>
              <a:t>5</a:t>
            </a:fld>
            <a:endParaRPr lang="zh-CN" altLang="en-US"/>
          </a:p>
        </p:txBody>
      </p:sp>
    </p:spTree>
    <p:extLst>
      <p:ext uri="{BB962C8B-B14F-4D97-AF65-F5344CB8AC3E}">
        <p14:creationId xmlns:p14="http://schemas.microsoft.com/office/powerpoint/2010/main" val="338883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59E04B-3254-44A1-8AEC-ECE62E89C6B7}" type="slidenum">
              <a:rPr lang="zh-CN" altLang="en-US" smtClean="0"/>
              <a:t>6</a:t>
            </a:fld>
            <a:endParaRPr lang="zh-CN" altLang="en-US"/>
          </a:p>
        </p:txBody>
      </p:sp>
    </p:spTree>
    <p:extLst>
      <p:ext uri="{BB962C8B-B14F-4D97-AF65-F5344CB8AC3E}">
        <p14:creationId xmlns:p14="http://schemas.microsoft.com/office/powerpoint/2010/main" val="384972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59E04B-3254-44A1-8AEC-ECE62E89C6B7}" type="slidenum">
              <a:rPr lang="zh-CN" altLang="en-US" smtClean="0"/>
              <a:t>7</a:t>
            </a:fld>
            <a:endParaRPr lang="zh-CN" altLang="en-US"/>
          </a:p>
        </p:txBody>
      </p:sp>
    </p:spTree>
    <p:extLst>
      <p:ext uri="{BB962C8B-B14F-4D97-AF65-F5344CB8AC3E}">
        <p14:creationId xmlns:p14="http://schemas.microsoft.com/office/powerpoint/2010/main" val="51780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59E04B-3254-44A1-8AEC-ECE62E89C6B7}" type="slidenum">
              <a:rPr lang="zh-CN" altLang="en-US" smtClean="0"/>
              <a:t>8</a:t>
            </a:fld>
            <a:endParaRPr lang="zh-CN" altLang="en-US"/>
          </a:p>
        </p:txBody>
      </p:sp>
    </p:spTree>
    <p:extLst>
      <p:ext uri="{BB962C8B-B14F-4D97-AF65-F5344CB8AC3E}">
        <p14:creationId xmlns:p14="http://schemas.microsoft.com/office/powerpoint/2010/main" val="275863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59E04B-3254-44A1-8AEC-ECE62E89C6B7}" type="slidenum">
              <a:rPr lang="zh-CN" altLang="en-US" smtClean="0"/>
              <a:t>9</a:t>
            </a:fld>
            <a:endParaRPr lang="zh-CN" altLang="en-US"/>
          </a:p>
        </p:txBody>
      </p:sp>
    </p:spTree>
    <p:extLst>
      <p:ext uri="{BB962C8B-B14F-4D97-AF65-F5344CB8AC3E}">
        <p14:creationId xmlns:p14="http://schemas.microsoft.com/office/powerpoint/2010/main" val="8180075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5F7ABA55-547E-45D7-AAAD-B40211F64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5087" y="1903532"/>
            <a:ext cx="7696200" cy="3296348"/>
          </a:xfrm>
          <a:prstGeom prst="rect">
            <a:avLst/>
          </a:prstGeom>
        </p:spPr>
      </p:pic>
      <p:pic>
        <p:nvPicPr>
          <p:cNvPr id="11" name="图片 10">
            <a:extLst>
              <a:ext uri="{FF2B5EF4-FFF2-40B4-BE49-F238E27FC236}">
                <a16:creationId xmlns:a16="http://schemas.microsoft.com/office/drawing/2014/main" xmlns="" id="{6E80B5AC-D780-4575-BAB5-D8673E98F0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0"/>
            <a:ext cx="1890712" cy="3073789"/>
          </a:xfrm>
          <a:prstGeom prst="rect">
            <a:avLst/>
          </a:prstGeom>
        </p:spPr>
      </p:pic>
      <p:pic>
        <p:nvPicPr>
          <p:cNvPr id="13" name="图片 12">
            <a:extLst>
              <a:ext uri="{FF2B5EF4-FFF2-40B4-BE49-F238E27FC236}">
                <a16:creationId xmlns:a16="http://schemas.microsoft.com/office/drawing/2014/main" xmlns="" id="{B1491246-C8D1-4343-815A-EAB6352026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2268" b="18837"/>
          <a:stretch/>
        </p:blipFill>
        <p:spPr>
          <a:xfrm>
            <a:off x="7658100" y="2740203"/>
            <a:ext cx="4533900" cy="4117797"/>
          </a:xfrm>
          <a:prstGeom prst="rect">
            <a:avLst/>
          </a:prstGeom>
        </p:spPr>
      </p:pic>
      <p:pic>
        <p:nvPicPr>
          <p:cNvPr id="14" name="图片 13">
            <a:extLst>
              <a:ext uri="{FF2B5EF4-FFF2-40B4-BE49-F238E27FC236}">
                <a16:creationId xmlns:a16="http://schemas.microsoft.com/office/drawing/2014/main" xmlns="" id="{5069649F-947F-4DE1-B36B-9FBB8A63E32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2268" b="18837"/>
          <a:stretch/>
        </p:blipFill>
        <p:spPr>
          <a:xfrm flipH="1">
            <a:off x="0" y="2303336"/>
            <a:ext cx="5014912" cy="4554664"/>
          </a:xfrm>
          <a:prstGeom prst="rect">
            <a:avLst/>
          </a:prstGeom>
        </p:spPr>
      </p:pic>
      <p:pic>
        <p:nvPicPr>
          <p:cNvPr id="16" name="图片 15">
            <a:extLst>
              <a:ext uri="{FF2B5EF4-FFF2-40B4-BE49-F238E27FC236}">
                <a16:creationId xmlns:a16="http://schemas.microsoft.com/office/drawing/2014/main" xmlns="" id="{BE3B953C-6359-4AAA-BD2B-0388D00E686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24375" y="5343525"/>
            <a:ext cx="3143250" cy="1514475"/>
          </a:xfrm>
          <a:prstGeom prst="rect">
            <a:avLst/>
          </a:prstGeom>
        </p:spPr>
      </p:pic>
      <p:pic>
        <p:nvPicPr>
          <p:cNvPr id="18" name="图片 17">
            <a:extLst>
              <a:ext uri="{FF2B5EF4-FFF2-40B4-BE49-F238E27FC236}">
                <a16:creationId xmlns:a16="http://schemas.microsoft.com/office/drawing/2014/main" xmlns="" id="{DCB3B632-E679-4E56-9525-99D83E75566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15074" y="2282572"/>
            <a:ext cx="285750" cy="590550"/>
          </a:xfrm>
          <a:prstGeom prst="rect">
            <a:avLst/>
          </a:prstGeom>
        </p:spPr>
      </p:pic>
      <p:pic>
        <p:nvPicPr>
          <p:cNvPr id="22" name="图片 21">
            <a:extLst>
              <a:ext uri="{FF2B5EF4-FFF2-40B4-BE49-F238E27FC236}">
                <a16:creationId xmlns:a16="http://schemas.microsoft.com/office/drawing/2014/main" xmlns="" id="{303EEC02-27A0-4CFC-9BED-880D49248E2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81962" y="5634037"/>
            <a:ext cx="1895475" cy="466725"/>
          </a:xfrm>
          <a:prstGeom prst="rect">
            <a:avLst/>
          </a:prstGeom>
        </p:spPr>
      </p:pic>
      <p:pic>
        <p:nvPicPr>
          <p:cNvPr id="24" name="图片 23">
            <a:extLst>
              <a:ext uri="{FF2B5EF4-FFF2-40B4-BE49-F238E27FC236}">
                <a16:creationId xmlns:a16="http://schemas.microsoft.com/office/drawing/2014/main" xmlns="" id="{A975F1AE-9518-4299-A75F-892E0F1CA3F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7518" y="2678290"/>
            <a:ext cx="2657475" cy="571500"/>
          </a:xfrm>
          <a:prstGeom prst="rect">
            <a:avLst/>
          </a:prstGeom>
        </p:spPr>
      </p:pic>
    </p:spTree>
    <p:extLst>
      <p:ext uri="{BB962C8B-B14F-4D97-AF65-F5344CB8AC3E}">
        <p14:creationId xmlns:p14="http://schemas.microsoft.com/office/powerpoint/2010/main" val="248329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51067C-6D46-40DF-B200-B3C5AD5DB26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C9BCC345-15BF-4F8B-9743-ADF400674A8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6F4A317-8044-4E8D-9662-ED1BE7A0D822}"/>
              </a:ext>
            </a:extLst>
          </p:cNvPr>
          <p:cNvSpPr>
            <a:spLocks noGrp="1"/>
          </p:cNvSpPr>
          <p:nvPr>
            <p:ph type="dt" sz="half" idx="10"/>
          </p:nvPr>
        </p:nvSpPr>
        <p:spPr>
          <a:xfrm>
            <a:off x="838200" y="6356350"/>
            <a:ext cx="2743200" cy="365125"/>
          </a:xfrm>
          <a:prstGeom prst="rect">
            <a:avLst/>
          </a:prstGeom>
        </p:spPr>
        <p:txBody>
          <a:bodyPr/>
          <a:lstStyle/>
          <a:p>
            <a:fld id="{90060DCD-7F8A-4B5C-96CC-7C94658F1049}"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xmlns="" id="{5D9FA2AB-717B-45D6-B53A-C0C6A99F379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76FF808-B887-49D5-A8DB-503D829E2316}"/>
              </a:ext>
            </a:extLst>
          </p:cNvPr>
          <p:cNvSpPr>
            <a:spLocks noGrp="1"/>
          </p:cNvSpPr>
          <p:nvPr>
            <p:ph type="sldNum" sz="quarter" idx="12"/>
          </p:nvPr>
        </p:nvSpPr>
        <p:spPr>
          <a:xfrm>
            <a:off x="8610600" y="6356350"/>
            <a:ext cx="2743200" cy="365125"/>
          </a:xfrm>
          <a:prstGeom prst="rect">
            <a:avLst/>
          </a:prstGeom>
        </p:spPr>
        <p:txBody>
          <a:bodyPr/>
          <a:lstStyle/>
          <a:p>
            <a:fld id="{99EFD42D-B656-411C-BC06-6E8DEDB31E98}" type="slidenum">
              <a:rPr lang="zh-CN" altLang="en-US" smtClean="0"/>
              <a:t>‹#›</a:t>
            </a:fld>
            <a:endParaRPr lang="zh-CN" altLang="en-US"/>
          </a:p>
        </p:txBody>
      </p:sp>
    </p:spTree>
    <p:extLst>
      <p:ext uri="{BB962C8B-B14F-4D97-AF65-F5344CB8AC3E}">
        <p14:creationId xmlns:p14="http://schemas.microsoft.com/office/powerpoint/2010/main" val="196319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A3D0BEF1-7D60-406F-BF09-F150562EB7E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2A934AD-7443-48E9-833C-75084E226FB9}"/>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1E31B7B-C070-4511-861D-D68EBEF304A8}"/>
              </a:ext>
            </a:extLst>
          </p:cNvPr>
          <p:cNvSpPr>
            <a:spLocks noGrp="1"/>
          </p:cNvSpPr>
          <p:nvPr>
            <p:ph type="dt" sz="half" idx="10"/>
          </p:nvPr>
        </p:nvSpPr>
        <p:spPr>
          <a:xfrm>
            <a:off x="838200" y="6356350"/>
            <a:ext cx="2743200" cy="365125"/>
          </a:xfrm>
          <a:prstGeom prst="rect">
            <a:avLst/>
          </a:prstGeom>
        </p:spPr>
        <p:txBody>
          <a:bodyPr/>
          <a:lstStyle/>
          <a:p>
            <a:fld id="{90060DCD-7F8A-4B5C-96CC-7C94658F1049}"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xmlns="" id="{1ABC40C1-D277-491A-B737-B85D1BF7A05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F74873E-181D-4BE3-ABC0-41E43AE5B2A6}"/>
              </a:ext>
            </a:extLst>
          </p:cNvPr>
          <p:cNvSpPr>
            <a:spLocks noGrp="1"/>
          </p:cNvSpPr>
          <p:nvPr>
            <p:ph type="sldNum" sz="quarter" idx="12"/>
          </p:nvPr>
        </p:nvSpPr>
        <p:spPr>
          <a:xfrm>
            <a:off x="8610600" y="6356350"/>
            <a:ext cx="2743200" cy="365125"/>
          </a:xfrm>
          <a:prstGeom prst="rect">
            <a:avLst/>
          </a:prstGeom>
        </p:spPr>
        <p:txBody>
          <a:bodyPr/>
          <a:lstStyle/>
          <a:p>
            <a:fld id="{99EFD42D-B656-411C-BC06-6E8DEDB31E98}" type="slidenum">
              <a:rPr lang="zh-CN" altLang="en-US" smtClean="0"/>
              <a:t>‹#›</a:t>
            </a:fld>
            <a:endParaRPr lang="zh-CN" altLang="en-US"/>
          </a:p>
        </p:txBody>
      </p:sp>
    </p:spTree>
    <p:extLst>
      <p:ext uri="{BB962C8B-B14F-4D97-AF65-F5344CB8AC3E}">
        <p14:creationId xmlns:p14="http://schemas.microsoft.com/office/powerpoint/2010/main" val="2801036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B8F931-1C39-45FB-B94A-0A5F622B0500}" type="datetimeFigureOut">
              <a:rPr lang="zh-CN" altLang="en-US" smtClean="0"/>
              <a:t>2023/7/22</a:t>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2C2367D-6DD9-4A5C-B8E0-AB1017AD7745}" type="slidenum">
              <a:rPr lang="zh-CN" altLang="en-US" smtClean="0"/>
              <a:t>‹#›</a:t>
            </a:fld>
            <a:endParaRPr lang="zh-CN" altLang="en-US"/>
          </a:p>
        </p:txBody>
      </p:sp>
    </p:spTree>
    <p:extLst>
      <p:ext uri="{BB962C8B-B14F-4D97-AF65-F5344CB8AC3E}">
        <p14:creationId xmlns:p14="http://schemas.microsoft.com/office/powerpoint/2010/main" val="985916879"/>
      </p:ext>
    </p:extLst>
  </p:cSld>
  <p:clrMapOvr>
    <a:masterClrMapping/>
  </p:clrMapOvr>
  <mc:AlternateContent xmlns:mc="http://schemas.openxmlformats.org/markup-compatibility/2006" xmlns:p14="http://schemas.microsoft.com/office/powerpoint/2010/main">
    <mc:Choice Requires="p14">
      <p:transition spd="slow" p14:dur="1250" advClick="0" advTm="0">
        <p14:prism isInverted="1"/>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6EB45B-8A1C-4934-AE6C-AC9AF345B452}"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1475F-F65B-4E12-B383-4D58CE23EA2A}" type="slidenum">
              <a:rPr lang="en-US" smtClean="0"/>
              <a:t>‹#›</a:t>
            </a:fld>
            <a:endParaRPr lang="en-US"/>
          </a:p>
        </p:txBody>
      </p:sp>
    </p:spTree>
    <p:extLst>
      <p:ext uri="{BB962C8B-B14F-4D97-AF65-F5344CB8AC3E}">
        <p14:creationId xmlns:p14="http://schemas.microsoft.com/office/powerpoint/2010/main" val="255819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68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87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AD40B48-7E79-4228-B837-755EC715D43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31EA490-480E-441C-8494-E024A6A600C6}"/>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20C2F4DC-D5AB-445D-BBC2-3F2F9B4B9DB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71E8733E-1374-4D1E-98A3-963D05CAC7F0}"/>
              </a:ext>
            </a:extLst>
          </p:cNvPr>
          <p:cNvSpPr>
            <a:spLocks noGrp="1"/>
          </p:cNvSpPr>
          <p:nvPr>
            <p:ph type="dt" sz="half" idx="10"/>
          </p:nvPr>
        </p:nvSpPr>
        <p:spPr>
          <a:xfrm>
            <a:off x="838200" y="6356350"/>
            <a:ext cx="2743200" cy="365125"/>
          </a:xfrm>
          <a:prstGeom prst="rect">
            <a:avLst/>
          </a:prstGeom>
        </p:spPr>
        <p:txBody>
          <a:bodyPr/>
          <a:lstStyle/>
          <a:p>
            <a:fld id="{90060DCD-7F8A-4B5C-96CC-7C94658F1049}" type="datetimeFigureOut">
              <a:rPr lang="zh-CN" altLang="en-US" smtClean="0"/>
              <a:t>2023/7/22</a:t>
            </a:fld>
            <a:endParaRPr lang="zh-CN" altLang="en-US"/>
          </a:p>
        </p:txBody>
      </p:sp>
      <p:sp>
        <p:nvSpPr>
          <p:cNvPr id="6" name="页脚占位符 5">
            <a:extLst>
              <a:ext uri="{FF2B5EF4-FFF2-40B4-BE49-F238E27FC236}">
                <a16:creationId xmlns:a16="http://schemas.microsoft.com/office/drawing/2014/main" xmlns="" id="{F663A127-5F12-49C3-B5AC-4AE472467F8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9B2C636-E18B-43C1-A09C-990094FF9D06}"/>
              </a:ext>
            </a:extLst>
          </p:cNvPr>
          <p:cNvSpPr>
            <a:spLocks noGrp="1"/>
          </p:cNvSpPr>
          <p:nvPr>
            <p:ph type="sldNum" sz="quarter" idx="12"/>
          </p:nvPr>
        </p:nvSpPr>
        <p:spPr>
          <a:xfrm>
            <a:off x="8610600" y="6356350"/>
            <a:ext cx="2743200" cy="365125"/>
          </a:xfrm>
          <a:prstGeom prst="rect">
            <a:avLst/>
          </a:prstGeom>
        </p:spPr>
        <p:txBody>
          <a:bodyPr/>
          <a:lstStyle/>
          <a:p>
            <a:fld id="{99EFD42D-B656-411C-BC06-6E8DEDB31E98}" type="slidenum">
              <a:rPr lang="zh-CN" altLang="en-US" smtClean="0"/>
              <a:t>‹#›</a:t>
            </a:fld>
            <a:endParaRPr lang="zh-CN" altLang="en-US"/>
          </a:p>
        </p:txBody>
      </p:sp>
    </p:spTree>
    <p:extLst>
      <p:ext uri="{BB962C8B-B14F-4D97-AF65-F5344CB8AC3E}">
        <p14:creationId xmlns:p14="http://schemas.microsoft.com/office/powerpoint/2010/main" val="396874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91C745B-802C-4035-984F-D57722C9467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6FCEB93-B267-40C7-BACB-6B359AA5B2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E889C5F8-E328-427B-B6E4-D51C17A6202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938297A7-DE99-4E8E-BF22-0C3EFF58B83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918D0242-7806-4230-82A5-D6EF190DE56F}"/>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4FB32BF5-7CE0-418B-B118-1BA4C197F24E}"/>
              </a:ext>
            </a:extLst>
          </p:cNvPr>
          <p:cNvSpPr>
            <a:spLocks noGrp="1"/>
          </p:cNvSpPr>
          <p:nvPr>
            <p:ph type="dt" sz="half" idx="10"/>
          </p:nvPr>
        </p:nvSpPr>
        <p:spPr>
          <a:xfrm>
            <a:off x="838200" y="6356350"/>
            <a:ext cx="2743200" cy="365125"/>
          </a:xfrm>
          <a:prstGeom prst="rect">
            <a:avLst/>
          </a:prstGeom>
        </p:spPr>
        <p:txBody>
          <a:bodyPr/>
          <a:lstStyle/>
          <a:p>
            <a:fld id="{90060DCD-7F8A-4B5C-96CC-7C94658F1049}" type="datetimeFigureOut">
              <a:rPr lang="zh-CN" altLang="en-US" smtClean="0"/>
              <a:t>2023/7/22</a:t>
            </a:fld>
            <a:endParaRPr lang="zh-CN" altLang="en-US"/>
          </a:p>
        </p:txBody>
      </p:sp>
      <p:sp>
        <p:nvSpPr>
          <p:cNvPr id="8" name="页脚占位符 7">
            <a:extLst>
              <a:ext uri="{FF2B5EF4-FFF2-40B4-BE49-F238E27FC236}">
                <a16:creationId xmlns:a16="http://schemas.microsoft.com/office/drawing/2014/main" xmlns="" id="{97339414-B960-47DA-8214-41E4BC9E35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D046D9DB-B2F1-4948-8517-39F249E56990}"/>
              </a:ext>
            </a:extLst>
          </p:cNvPr>
          <p:cNvSpPr>
            <a:spLocks noGrp="1"/>
          </p:cNvSpPr>
          <p:nvPr>
            <p:ph type="sldNum" sz="quarter" idx="12"/>
          </p:nvPr>
        </p:nvSpPr>
        <p:spPr>
          <a:xfrm>
            <a:off x="8610600" y="6356350"/>
            <a:ext cx="2743200" cy="365125"/>
          </a:xfrm>
          <a:prstGeom prst="rect">
            <a:avLst/>
          </a:prstGeom>
        </p:spPr>
        <p:txBody>
          <a:bodyPr/>
          <a:lstStyle/>
          <a:p>
            <a:fld id="{99EFD42D-B656-411C-BC06-6E8DEDB31E98}" type="slidenum">
              <a:rPr lang="zh-CN" altLang="en-US" smtClean="0"/>
              <a:t>‹#›</a:t>
            </a:fld>
            <a:endParaRPr lang="zh-CN" altLang="en-US"/>
          </a:p>
        </p:txBody>
      </p:sp>
    </p:spTree>
    <p:extLst>
      <p:ext uri="{BB962C8B-B14F-4D97-AF65-F5344CB8AC3E}">
        <p14:creationId xmlns:p14="http://schemas.microsoft.com/office/powerpoint/2010/main" val="41522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F7C70CC-71A2-42B9-ABCD-B38E5C255D3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E400980-EFFA-4390-B55B-EEFC50AEF91D}"/>
              </a:ext>
            </a:extLst>
          </p:cNvPr>
          <p:cNvSpPr>
            <a:spLocks noGrp="1"/>
          </p:cNvSpPr>
          <p:nvPr>
            <p:ph type="dt" sz="half" idx="10"/>
          </p:nvPr>
        </p:nvSpPr>
        <p:spPr>
          <a:xfrm>
            <a:off x="838200" y="6356350"/>
            <a:ext cx="2743200" cy="365125"/>
          </a:xfrm>
          <a:prstGeom prst="rect">
            <a:avLst/>
          </a:prstGeom>
        </p:spPr>
        <p:txBody>
          <a:bodyPr/>
          <a:lstStyle/>
          <a:p>
            <a:fld id="{90060DCD-7F8A-4B5C-96CC-7C94658F1049}" type="datetimeFigureOut">
              <a:rPr lang="zh-CN" altLang="en-US" smtClean="0"/>
              <a:t>2023/7/22</a:t>
            </a:fld>
            <a:endParaRPr lang="zh-CN" altLang="en-US"/>
          </a:p>
        </p:txBody>
      </p:sp>
      <p:sp>
        <p:nvSpPr>
          <p:cNvPr id="4" name="页脚占位符 3">
            <a:extLst>
              <a:ext uri="{FF2B5EF4-FFF2-40B4-BE49-F238E27FC236}">
                <a16:creationId xmlns:a16="http://schemas.microsoft.com/office/drawing/2014/main" xmlns="" id="{F44194F6-04DF-4ABA-9C2B-246132AE984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345C7DA9-8B62-4481-AA69-58AD5B8E7D3E}"/>
              </a:ext>
            </a:extLst>
          </p:cNvPr>
          <p:cNvSpPr>
            <a:spLocks noGrp="1"/>
          </p:cNvSpPr>
          <p:nvPr>
            <p:ph type="sldNum" sz="quarter" idx="12"/>
          </p:nvPr>
        </p:nvSpPr>
        <p:spPr>
          <a:xfrm>
            <a:off x="8610600" y="6356350"/>
            <a:ext cx="2743200" cy="365125"/>
          </a:xfrm>
          <a:prstGeom prst="rect">
            <a:avLst/>
          </a:prstGeom>
        </p:spPr>
        <p:txBody>
          <a:bodyPr/>
          <a:lstStyle/>
          <a:p>
            <a:fld id="{99EFD42D-B656-411C-BC06-6E8DEDB31E98}" type="slidenum">
              <a:rPr lang="zh-CN" altLang="en-US" smtClean="0"/>
              <a:t>‹#›</a:t>
            </a:fld>
            <a:endParaRPr lang="zh-CN" altLang="en-US"/>
          </a:p>
        </p:txBody>
      </p:sp>
    </p:spTree>
    <p:extLst>
      <p:ext uri="{BB962C8B-B14F-4D97-AF65-F5344CB8AC3E}">
        <p14:creationId xmlns:p14="http://schemas.microsoft.com/office/powerpoint/2010/main" val="354329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1DA9B4A-34E3-4E82-BD42-B5F76D5600B7}"/>
              </a:ext>
            </a:extLst>
          </p:cNvPr>
          <p:cNvSpPr>
            <a:spLocks noGrp="1"/>
          </p:cNvSpPr>
          <p:nvPr>
            <p:ph type="dt" sz="half" idx="10"/>
          </p:nvPr>
        </p:nvSpPr>
        <p:spPr>
          <a:xfrm>
            <a:off x="838200" y="6356350"/>
            <a:ext cx="2743200" cy="365125"/>
          </a:xfrm>
          <a:prstGeom prst="rect">
            <a:avLst/>
          </a:prstGeom>
        </p:spPr>
        <p:txBody>
          <a:bodyPr/>
          <a:lstStyle/>
          <a:p>
            <a:fld id="{90060DCD-7F8A-4B5C-96CC-7C94658F1049}" type="datetimeFigureOut">
              <a:rPr lang="zh-CN" altLang="en-US" smtClean="0"/>
              <a:t>2023/7/22</a:t>
            </a:fld>
            <a:endParaRPr lang="zh-CN" altLang="en-US"/>
          </a:p>
        </p:txBody>
      </p:sp>
      <p:sp>
        <p:nvSpPr>
          <p:cNvPr id="3" name="页脚占位符 2">
            <a:extLst>
              <a:ext uri="{FF2B5EF4-FFF2-40B4-BE49-F238E27FC236}">
                <a16:creationId xmlns:a16="http://schemas.microsoft.com/office/drawing/2014/main" xmlns="" id="{FB331CB9-A5DB-420D-BBE6-8402D33CF54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2A4B73FA-ED5E-4D48-8ABD-691991469D2C}"/>
              </a:ext>
            </a:extLst>
          </p:cNvPr>
          <p:cNvSpPr>
            <a:spLocks noGrp="1"/>
          </p:cNvSpPr>
          <p:nvPr>
            <p:ph type="sldNum" sz="quarter" idx="12"/>
          </p:nvPr>
        </p:nvSpPr>
        <p:spPr>
          <a:xfrm>
            <a:off x="8610600" y="6356350"/>
            <a:ext cx="2743200" cy="365125"/>
          </a:xfrm>
          <a:prstGeom prst="rect">
            <a:avLst/>
          </a:prstGeom>
        </p:spPr>
        <p:txBody>
          <a:bodyPr/>
          <a:lstStyle/>
          <a:p>
            <a:fld id="{99EFD42D-B656-411C-BC06-6E8DEDB31E98}" type="slidenum">
              <a:rPr lang="zh-CN" altLang="en-US" smtClean="0"/>
              <a:t>‹#›</a:t>
            </a:fld>
            <a:endParaRPr lang="zh-CN" altLang="en-US"/>
          </a:p>
        </p:txBody>
      </p:sp>
    </p:spTree>
    <p:extLst>
      <p:ext uri="{BB962C8B-B14F-4D97-AF65-F5344CB8AC3E}">
        <p14:creationId xmlns:p14="http://schemas.microsoft.com/office/powerpoint/2010/main" val="358531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E243E6C-0C58-452B-B1B3-BAA00D84FE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A61EC65-A521-4B9C-A9D4-579F9E637CD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337D88F-2957-4512-ACE5-ACD58FE441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7C19EBF6-3E9E-45A6-8676-E1487D698026}"/>
              </a:ext>
            </a:extLst>
          </p:cNvPr>
          <p:cNvSpPr>
            <a:spLocks noGrp="1"/>
          </p:cNvSpPr>
          <p:nvPr>
            <p:ph type="dt" sz="half" idx="10"/>
          </p:nvPr>
        </p:nvSpPr>
        <p:spPr>
          <a:xfrm>
            <a:off x="838200" y="6356350"/>
            <a:ext cx="2743200" cy="365125"/>
          </a:xfrm>
          <a:prstGeom prst="rect">
            <a:avLst/>
          </a:prstGeom>
        </p:spPr>
        <p:txBody>
          <a:bodyPr/>
          <a:lstStyle/>
          <a:p>
            <a:fld id="{90060DCD-7F8A-4B5C-96CC-7C94658F1049}" type="datetimeFigureOut">
              <a:rPr lang="zh-CN" altLang="en-US" smtClean="0"/>
              <a:t>2023/7/22</a:t>
            </a:fld>
            <a:endParaRPr lang="zh-CN" altLang="en-US"/>
          </a:p>
        </p:txBody>
      </p:sp>
      <p:sp>
        <p:nvSpPr>
          <p:cNvPr id="6" name="页脚占位符 5">
            <a:extLst>
              <a:ext uri="{FF2B5EF4-FFF2-40B4-BE49-F238E27FC236}">
                <a16:creationId xmlns:a16="http://schemas.microsoft.com/office/drawing/2014/main" xmlns="" id="{D927299D-08E1-4475-900F-8DF7763E2DA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BDC5DD14-7E11-4505-A171-BCB144C67A28}"/>
              </a:ext>
            </a:extLst>
          </p:cNvPr>
          <p:cNvSpPr>
            <a:spLocks noGrp="1"/>
          </p:cNvSpPr>
          <p:nvPr>
            <p:ph type="sldNum" sz="quarter" idx="12"/>
          </p:nvPr>
        </p:nvSpPr>
        <p:spPr>
          <a:xfrm>
            <a:off x="8610600" y="6356350"/>
            <a:ext cx="2743200" cy="365125"/>
          </a:xfrm>
          <a:prstGeom prst="rect">
            <a:avLst/>
          </a:prstGeom>
        </p:spPr>
        <p:txBody>
          <a:bodyPr/>
          <a:lstStyle/>
          <a:p>
            <a:fld id="{99EFD42D-B656-411C-BC06-6E8DEDB31E98}" type="slidenum">
              <a:rPr lang="zh-CN" altLang="en-US" smtClean="0"/>
              <a:t>‹#›</a:t>
            </a:fld>
            <a:endParaRPr lang="zh-CN" altLang="en-US"/>
          </a:p>
        </p:txBody>
      </p:sp>
    </p:spTree>
    <p:extLst>
      <p:ext uri="{BB962C8B-B14F-4D97-AF65-F5344CB8AC3E}">
        <p14:creationId xmlns:p14="http://schemas.microsoft.com/office/powerpoint/2010/main" val="8087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EBB88E-0BCF-4E08-ABB2-591CC3515C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6E039A03-39F1-4EE6-BA32-DDF8D0A937D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F6FEC08E-CDCC-4AD5-BAD5-EA4711D8E9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D0D3537D-5BAD-43E0-8D53-0B3F6B6F3593}"/>
              </a:ext>
            </a:extLst>
          </p:cNvPr>
          <p:cNvSpPr>
            <a:spLocks noGrp="1"/>
          </p:cNvSpPr>
          <p:nvPr>
            <p:ph type="dt" sz="half" idx="10"/>
          </p:nvPr>
        </p:nvSpPr>
        <p:spPr>
          <a:xfrm>
            <a:off x="838200" y="6356350"/>
            <a:ext cx="2743200" cy="365125"/>
          </a:xfrm>
          <a:prstGeom prst="rect">
            <a:avLst/>
          </a:prstGeom>
        </p:spPr>
        <p:txBody>
          <a:bodyPr/>
          <a:lstStyle/>
          <a:p>
            <a:fld id="{90060DCD-7F8A-4B5C-96CC-7C94658F1049}" type="datetimeFigureOut">
              <a:rPr lang="zh-CN" altLang="en-US" smtClean="0"/>
              <a:t>2023/7/22</a:t>
            </a:fld>
            <a:endParaRPr lang="zh-CN" altLang="en-US"/>
          </a:p>
        </p:txBody>
      </p:sp>
      <p:sp>
        <p:nvSpPr>
          <p:cNvPr id="6" name="页脚占位符 5">
            <a:extLst>
              <a:ext uri="{FF2B5EF4-FFF2-40B4-BE49-F238E27FC236}">
                <a16:creationId xmlns:a16="http://schemas.microsoft.com/office/drawing/2014/main" xmlns="" id="{26920C17-934B-42AD-B288-2754B8B3BE1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95E9852B-D258-41EF-A786-11705543A822}"/>
              </a:ext>
            </a:extLst>
          </p:cNvPr>
          <p:cNvSpPr>
            <a:spLocks noGrp="1"/>
          </p:cNvSpPr>
          <p:nvPr>
            <p:ph type="sldNum" sz="quarter" idx="12"/>
          </p:nvPr>
        </p:nvSpPr>
        <p:spPr>
          <a:xfrm>
            <a:off x="8610600" y="6356350"/>
            <a:ext cx="2743200" cy="365125"/>
          </a:xfrm>
          <a:prstGeom prst="rect">
            <a:avLst/>
          </a:prstGeom>
        </p:spPr>
        <p:txBody>
          <a:bodyPr/>
          <a:lstStyle/>
          <a:p>
            <a:fld id="{99EFD42D-B656-411C-BC06-6E8DEDB31E98}" type="slidenum">
              <a:rPr lang="zh-CN" altLang="en-US" smtClean="0"/>
              <a:t>‹#›</a:t>
            </a:fld>
            <a:endParaRPr lang="zh-CN" altLang="en-US"/>
          </a:p>
        </p:txBody>
      </p:sp>
    </p:spTree>
    <p:extLst>
      <p:ext uri="{BB962C8B-B14F-4D97-AF65-F5344CB8AC3E}">
        <p14:creationId xmlns:p14="http://schemas.microsoft.com/office/powerpoint/2010/main" val="844365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798B0B1-41F7-426F-A97F-52E2233ED666}"/>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235"/>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6CEF4112-DC44-4C26-A4AF-DBBD0C23C28D}"/>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r="1235"/>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583ACB35-9442-493F-91A9-26C89F2A50E4}"/>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15552" r="10383"/>
          <a:stretch/>
        </p:blipFill>
        <p:spPr>
          <a:xfrm>
            <a:off x="10301287" y="-1"/>
            <a:ext cx="1890713" cy="2896545"/>
          </a:xfrm>
          <a:prstGeom prst="rect">
            <a:avLst/>
          </a:prstGeom>
        </p:spPr>
      </p:pic>
      <p:pic>
        <p:nvPicPr>
          <p:cNvPr id="8" name="图片 7">
            <a:extLst>
              <a:ext uri="{FF2B5EF4-FFF2-40B4-BE49-F238E27FC236}">
                <a16:creationId xmlns:a16="http://schemas.microsoft.com/office/drawing/2014/main" xmlns="" id="{68DEA26C-4785-4763-8F72-A180505BC7C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296525" y="6243637"/>
            <a:ext cx="1895475" cy="466725"/>
          </a:xfrm>
          <a:prstGeom prst="rect">
            <a:avLst/>
          </a:prstGeom>
        </p:spPr>
      </p:pic>
      <p:pic>
        <p:nvPicPr>
          <p:cNvPr id="9" name="图片 8">
            <a:extLst>
              <a:ext uri="{FF2B5EF4-FFF2-40B4-BE49-F238E27FC236}">
                <a16:creationId xmlns:a16="http://schemas.microsoft.com/office/drawing/2014/main" xmlns="" id="{FFB9C548-E8FC-40B7-B47B-035FD90B061B}"/>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83418" y="4011790"/>
            <a:ext cx="2657475" cy="5715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825095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344459B-ECEB-45BD-B869-E57393795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1304" y="3297304"/>
            <a:ext cx="3560696" cy="3560696"/>
          </a:xfrm>
          <a:prstGeom prst="rect">
            <a:avLst/>
          </a:prstGeom>
        </p:spPr>
      </p:pic>
      <p:sp>
        <p:nvSpPr>
          <p:cNvPr id="3" name="TextBox 2">
            <a:extLst>
              <a:ext uri="{FF2B5EF4-FFF2-40B4-BE49-F238E27FC236}">
                <a16:creationId xmlns:a16="http://schemas.microsoft.com/office/drawing/2014/main" xmlns="" id="{BE00684C-409A-F46B-9A4C-F78622A8A066}"/>
              </a:ext>
            </a:extLst>
          </p:cNvPr>
          <p:cNvSpPr txBox="1"/>
          <p:nvPr/>
        </p:nvSpPr>
        <p:spPr>
          <a:xfrm>
            <a:off x="1102384" y="988980"/>
            <a:ext cx="9290993" cy="230832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800" dirty="0" smtClean="0">
                <a:solidFill>
                  <a:srgbClr val="FF0000"/>
                </a:solidFill>
                <a:latin typeface="Times New Roman" panose="02020603050405020304" pitchFamily="18" charset="0"/>
                <a:cs typeface="Times New Roman" panose="02020603050405020304" pitchFamily="18" charset="0"/>
              </a:rPr>
              <a:t>TIẾT 4: SỬ </a:t>
            </a:r>
            <a:r>
              <a:rPr lang="en-US" sz="4800" dirty="0">
                <a:solidFill>
                  <a:srgbClr val="FF0000"/>
                </a:solidFill>
                <a:latin typeface="Times New Roman" panose="02020603050405020304" pitchFamily="18" charset="0"/>
                <a:cs typeface="Times New Roman" panose="02020603050405020304" pitchFamily="18" charset="0"/>
              </a:rPr>
              <a:t>DỤNG MỘT SỐ BIỆN</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a:solidFill>
                  <a:srgbClr val="FF0000"/>
                </a:solidFill>
                <a:latin typeface="Times New Roman" panose="02020603050405020304" pitchFamily="18" charset="0"/>
                <a:cs typeface="Times New Roman" panose="02020603050405020304" pitchFamily="18" charset="0"/>
              </a:rPr>
              <a:t>PHÁP NGHỆ THUẬT TRONG VĂN BẢN THUYẾT MINH </a:t>
            </a:r>
          </a:p>
        </p:txBody>
      </p:sp>
    </p:spTree>
    <p:extLst>
      <p:ext uri="{BB962C8B-B14F-4D97-AF65-F5344CB8AC3E}">
        <p14:creationId xmlns:p14="http://schemas.microsoft.com/office/powerpoint/2010/main" val="1586235401"/>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A60E7702-63CF-491B-A313-2B3B823441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9328" y="623677"/>
            <a:ext cx="6096012" cy="6096012"/>
          </a:xfrm>
          <a:prstGeom prst="rect">
            <a:avLst/>
          </a:prstGeom>
        </p:spPr>
      </p:pic>
      <p:pic>
        <p:nvPicPr>
          <p:cNvPr id="4" name="Picture 5" descr="ha_long_bay_110614">
            <a:extLst>
              <a:ext uri="{FF2B5EF4-FFF2-40B4-BE49-F238E27FC236}">
                <a16:creationId xmlns:a16="http://schemas.microsoft.com/office/drawing/2014/main" xmlns="" id="{1E7C09E5-9AAC-2844-5040-163C81F90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038"/>
            <a:ext cx="12192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631970"/>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5" descr="halong6_1350093839">
            <a:extLst>
              <a:ext uri="{FF2B5EF4-FFF2-40B4-BE49-F238E27FC236}">
                <a16:creationId xmlns:a16="http://schemas.microsoft.com/office/drawing/2014/main" xmlns="" id="{57139BAA-BC9C-4B61-8140-C02632924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9" descr="canh%20vinh%20ha%20long">
            <a:extLst>
              <a:ext uri="{FF2B5EF4-FFF2-40B4-BE49-F238E27FC236}">
                <a16:creationId xmlns:a16="http://schemas.microsoft.com/office/drawing/2014/main" xmlns="" id="{75C9F7AC-A776-4DFE-A267-3FF1085A6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xmlns="" id="{5BBF1DDB-A7D3-4DB5-B2A7-958D19168AA7}"/>
              </a:ext>
            </a:extLst>
          </p:cNvPr>
          <p:cNvSpPr txBox="1">
            <a:spLocks noChangeArrowheads="1"/>
          </p:cNvSpPr>
          <p:nvPr/>
        </p:nvSpPr>
        <p:spPr bwMode="auto">
          <a:xfrm>
            <a:off x="1905000" y="5257800"/>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dirty="0" err="1">
                <a:solidFill>
                  <a:srgbClr val="FF0000"/>
                </a:solidFill>
                <a:latin typeface="Times New Roman" panose="02020603050405020304" pitchFamily="18" charset="0"/>
                <a:cs typeface="Times New Roman" panose="02020603050405020304" pitchFamily="18" charset="0"/>
              </a:rPr>
              <a:t>Giới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thiệu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Vịnh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Hạ</a:t>
            </a:r>
            <a:r>
              <a:rPr lang="en-US" altLang="en-US" sz="2800" dirty="0">
                <a:solidFill>
                  <a:srgbClr val="FF0000"/>
                </a:solidFill>
                <a:latin typeface="Times New Roman" panose="02020603050405020304" pitchFamily="18" charset="0"/>
                <a:cs typeface="Times New Roman" panose="02020603050405020304" pitchFamily="18" charset="0"/>
              </a:rPr>
              <a:t> Long </a:t>
            </a:r>
            <a:r>
              <a:rPr lang="en-US" altLang="en-US" sz="2800" dirty="0" err="1">
                <a:solidFill>
                  <a:srgbClr val="FF0000"/>
                </a:solidFill>
                <a:latin typeface="Times New Roman" panose="02020603050405020304" pitchFamily="18" charset="0"/>
                <a:cs typeface="Times New Roman" panose="02020603050405020304" pitchFamily="18" charset="0"/>
              </a:rPr>
              <a:t>không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chỉ</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đá</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nước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còn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một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thế</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giới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sống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động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hồn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sinh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động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hấp</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dẫn</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5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checkerboard(across)">
                                      <p:cBhvr>
                                        <p:cTn id="7" dur="500"/>
                                        <p:tgtEl>
                                          <p:spTgt spid="18435"/>
                                        </p:tgtEl>
                                      </p:cBhvr>
                                    </p:animEffect>
                                  </p:childTnLst>
                                </p:cTn>
                              </p:par>
                              <p:par>
                                <p:cTn id="8" presetID="5" presetClass="entr" presetSubtype="10" fill="hold" nodeType="withEffect">
                                  <p:stCondLst>
                                    <p:cond delay="0"/>
                                  </p:stCondLst>
                                  <p:childTnLst>
                                    <p:set>
                                      <p:cBhvr>
                                        <p:cTn id="9" dur="1" fill="hold">
                                          <p:stCondLst>
                                            <p:cond delay="0"/>
                                          </p:stCondLst>
                                        </p:cTn>
                                        <p:tgtEl>
                                          <p:spTgt spid="18436"/>
                                        </p:tgtEl>
                                        <p:attrNameLst>
                                          <p:attrName>style.visibility</p:attrName>
                                        </p:attrNameLst>
                                      </p:cBhvr>
                                      <p:to>
                                        <p:strVal val="visible"/>
                                      </p:to>
                                    </p:set>
                                    <p:animEffect transition="in" filter="checkerboard(across)">
                                      <p:cBhvr>
                                        <p:cTn id="10" dur="500"/>
                                        <p:tgtEl>
                                          <p:spTgt spid="184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2C5980AB-5381-4E9D-9148-D5E50CB98F1C}"/>
              </a:ext>
            </a:extLst>
          </p:cNvPr>
          <p:cNvPicPr>
            <a:picLocks noChangeAspect="1"/>
          </p:cNvPicPr>
          <p:nvPr/>
        </p:nvPicPr>
        <p:blipFill rotWithShape="1">
          <a:blip r:embed="rId3">
            <a:extLst>
              <a:ext uri="{28A0092B-C50C-407E-A947-70E740481C1C}">
                <a14:useLocalDpi xmlns:a14="http://schemas.microsoft.com/office/drawing/2010/main" val="0"/>
              </a:ext>
            </a:extLst>
          </a:blip>
          <a:srcRect t="15552" r="10383"/>
          <a:stretch/>
        </p:blipFill>
        <p:spPr>
          <a:xfrm>
            <a:off x="10301287" y="-1"/>
            <a:ext cx="1890713" cy="2896545"/>
          </a:xfrm>
          <a:prstGeom prst="rect">
            <a:avLst/>
          </a:prstGeom>
        </p:spPr>
      </p:pic>
      <p:pic>
        <p:nvPicPr>
          <p:cNvPr id="12" name="图片 11">
            <a:extLst>
              <a:ext uri="{FF2B5EF4-FFF2-40B4-BE49-F238E27FC236}">
                <a16:creationId xmlns:a16="http://schemas.microsoft.com/office/drawing/2014/main" xmlns="" id="{14C9571E-D7B1-40A3-AE82-D1BBF2136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890712" cy="3073789"/>
          </a:xfrm>
          <a:prstGeom prst="rect">
            <a:avLst/>
          </a:prstGeom>
        </p:spPr>
      </p:pic>
      <p:pic>
        <p:nvPicPr>
          <p:cNvPr id="14" name="图片 13">
            <a:extLst>
              <a:ext uri="{FF2B5EF4-FFF2-40B4-BE49-F238E27FC236}">
                <a16:creationId xmlns:a16="http://schemas.microsoft.com/office/drawing/2014/main" xmlns="" id="{565C15B1-9C7D-4CBF-9323-E4A056CFC036}"/>
              </a:ext>
            </a:extLst>
          </p:cNvPr>
          <p:cNvPicPr>
            <a:picLocks noChangeAspect="1"/>
          </p:cNvPicPr>
          <p:nvPr/>
        </p:nvPicPr>
        <p:blipFill rotWithShape="1">
          <a:blip r:embed="rId4">
            <a:extLst>
              <a:ext uri="{28A0092B-C50C-407E-A947-70E740481C1C}">
                <a14:useLocalDpi xmlns:a14="http://schemas.microsoft.com/office/drawing/2010/main" val="0"/>
              </a:ext>
            </a:extLst>
          </a:blip>
          <a:srcRect r="12268" b="18837"/>
          <a:stretch/>
        </p:blipFill>
        <p:spPr>
          <a:xfrm flipH="1">
            <a:off x="0" y="4025900"/>
            <a:ext cx="3118283" cy="2832100"/>
          </a:xfrm>
          <a:prstGeom prst="rect">
            <a:avLst/>
          </a:prstGeom>
        </p:spPr>
      </p:pic>
      <p:sp>
        <p:nvSpPr>
          <p:cNvPr id="9" name="Rectangle 1">
            <a:extLst>
              <a:ext uri="{FF2B5EF4-FFF2-40B4-BE49-F238E27FC236}">
                <a16:creationId xmlns:a16="http://schemas.microsoft.com/office/drawing/2014/main" xmlns="" id="{71DAAF46-4972-C943-CDD4-6B55167AB5D6}"/>
              </a:ext>
            </a:extLst>
          </p:cNvPr>
          <p:cNvSpPr>
            <a:spLocks noChangeArrowheads="1"/>
          </p:cNvSpPr>
          <p:nvPr/>
        </p:nvSpPr>
        <p:spPr bwMode="auto">
          <a:xfrm>
            <a:off x="1814512" y="389815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3200" dirty="0">
                <a:solidFill>
                  <a:srgbClr val="FF3300"/>
                </a:solidFill>
                <a:latin typeface="#9Slide05 Fourth Medium" panose="00000600000000000000" pitchFamily="2" charset="-93"/>
                <a:cs typeface="Times New Roman" panose="02020603050405020304" pitchFamily="18" charset="0"/>
              </a:rPr>
              <a:t>? Ngoài các biện pháp được tác giả sử dụng trong bài, còn những biện pháp nào có thể vận dụng</a:t>
            </a:r>
            <a:r>
              <a:rPr lang="en-US" altLang="en-US" sz="3200" dirty="0">
                <a:solidFill>
                  <a:srgbClr val="FF3300"/>
                </a:solidFill>
                <a:latin typeface="#9Slide05 Fourth Medium" panose="00000600000000000000" pitchFamily="2" charset="-93"/>
                <a:cs typeface="Times New Roman" panose="02020603050405020304" pitchFamily="18" charset="0"/>
              </a:rPr>
              <a:t> </a:t>
            </a:r>
            <a:r>
              <a:rPr lang="en-US" altLang="en-US" sz="3200" dirty="0" err="1">
                <a:solidFill>
                  <a:srgbClr val="FF3300"/>
                </a:solidFill>
                <a:latin typeface="#9Slide05 Fourth Medium" panose="00000600000000000000" pitchFamily="2" charset="-93"/>
                <a:cs typeface="Times New Roman" panose="02020603050405020304" pitchFamily="18" charset="0"/>
              </a:rPr>
              <a:t>trong</a:t>
            </a:r>
            <a:r>
              <a:rPr lang="en-US" altLang="en-US" sz="3200" dirty="0">
                <a:solidFill>
                  <a:srgbClr val="FF3300"/>
                </a:solidFill>
                <a:latin typeface="#9Slide05 Fourth Medium" panose="00000600000000000000" pitchFamily="2" charset="-93"/>
                <a:cs typeface="Times New Roman" panose="02020603050405020304" pitchFamily="18" charset="0"/>
              </a:rPr>
              <a:t> VBTM? </a:t>
            </a:r>
          </a:p>
        </p:txBody>
      </p:sp>
      <p:sp>
        <p:nvSpPr>
          <p:cNvPr id="13" name="Text Box 6">
            <a:extLst>
              <a:ext uri="{FF2B5EF4-FFF2-40B4-BE49-F238E27FC236}">
                <a16:creationId xmlns:a16="http://schemas.microsoft.com/office/drawing/2014/main" xmlns="" id="{38712C3A-022F-C69F-6410-D659199E7F2B}"/>
              </a:ext>
            </a:extLst>
          </p:cNvPr>
          <p:cNvSpPr txBox="1">
            <a:spLocks noChangeArrowheads="1"/>
          </p:cNvSpPr>
          <p:nvPr/>
        </p:nvSpPr>
        <p:spPr bwMode="auto">
          <a:xfrm>
            <a:off x="1905000" y="-1"/>
            <a:ext cx="861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vận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thêm</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một số biện pháp như tự thuật, kể chuyện, đối thoại theo lối ẩn dụ, nhân hóa...</a:t>
            </a:r>
            <a:endParaRPr lang="en-US" altLang="en-US" sz="3200" dirty="0">
              <a:latin typeface="Times New Roman" panose="02020603050405020304" pitchFamily="18" charset="0"/>
              <a:cs typeface="Times New Roman" panose="02020603050405020304" pitchFamily="18" charset="0"/>
            </a:endParaRPr>
          </a:p>
        </p:txBody>
      </p:sp>
      <p:sp>
        <p:nvSpPr>
          <p:cNvPr id="15" name="Rectangle 1">
            <a:extLst>
              <a:ext uri="{FF2B5EF4-FFF2-40B4-BE49-F238E27FC236}">
                <a16:creationId xmlns:a16="http://schemas.microsoft.com/office/drawing/2014/main" xmlns="" id="{A5A54DB8-FA5E-BD8D-6C8F-087375F01928}"/>
              </a:ext>
            </a:extLst>
          </p:cNvPr>
          <p:cNvSpPr>
            <a:spLocks noChangeArrowheads="1"/>
          </p:cNvSpPr>
          <p:nvPr/>
        </p:nvSpPr>
        <p:spPr bwMode="auto">
          <a:xfrm>
            <a:off x="1814512" y="3830587"/>
            <a:ext cx="92997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Từ</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việc</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tìm</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hiểu</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văn</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bản</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Hạ</a:t>
            </a:r>
            <a:r>
              <a:rPr lang="en-US" altLang="en-US" sz="3600" dirty="0">
                <a:solidFill>
                  <a:srgbClr val="FF3300"/>
                </a:solidFill>
                <a:latin typeface="Times New Roman" panose="02020603050405020304" pitchFamily="18" charset="0"/>
                <a:cs typeface="Times New Roman" panose="02020603050405020304" pitchFamily="18" charset="0"/>
              </a:rPr>
              <a:t> Long </a:t>
            </a:r>
            <a:r>
              <a:rPr lang="en-US" altLang="en-US" sz="3600" dirty="0" err="1">
                <a:solidFill>
                  <a:srgbClr val="FF3300"/>
                </a:solidFill>
                <a:latin typeface="Times New Roman" panose="02020603050405020304" pitchFamily="18" charset="0"/>
                <a:cs typeface="Times New Roman" panose="02020603050405020304" pitchFamily="18" charset="0"/>
              </a:rPr>
              <a:t>Đá</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và</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Nước</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em</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thấy</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sử</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dụng</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các</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biện</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pháp</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nghệ</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thuật</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trong</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văn</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thuyết</a:t>
            </a:r>
            <a:r>
              <a:rPr lang="en-US" altLang="en-US" sz="3600" dirty="0">
                <a:solidFill>
                  <a:srgbClr val="FF3300"/>
                </a:solidFill>
                <a:latin typeface="Times New Roman" panose="02020603050405020304" pitchFamily="18" charset="0"/>
                <a:cs typeface="Times New Roman" panose="02020603050405020304" pitchFamily="18" charset="0"/>
              </a:rPr>
              <a:t> minh </a:t>
            </a:r>
            <a:r>
              <a:rPr lang="en-US" altLang="en-US" sz="3600" dirty="0" err="1">
                <a:solidFill>
                  <a:srgbClr val="FF3300"/>
                </a:solidFill>
                <a:latin typeface="Times New Roman" panose="02020603050405020304" pitchFamily="18" charset="0"/>
                <a:cs typeface="Times New Roman" panose="02020603050405020304" pitchFamily="18" charset="0"/>
              </a:rPr>
              <a:t>có</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tác</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dụng</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gì</a:t>
            </a:r>
            <a:r>
              <a:rPr lang="en-US" altLang="en-US" sz="3600" dirty="0">
                <a:solidFill>
                  <a:srgbClr val="FF3300"/>
                </a:solidFill>
                <a:latin typeface="Times New Roman" panose="02020603050405020304" pitchFamily="18" charset="0"/>
                <a:cs typeface="Times New Roman" panose="02020603050405020304" pitchFamily="18" charset="0"/>
              </a:rPr>
              <a:t>?</a:t>
            </a:r>
          </a:p>
        </p:txBody>
      </p:sp>
      <p:sp>
        <p:nvSpPr>
          <p:cNvPr id="16" name="Text Box 7">
            <a:extLst>
              <a:ext uri="{FF2B5EF4-FFF2-40B4-BE49-F238E27FC236}">
                <a16:creationId xmlns:a16="http://schemas.microsoft.com/office/drawing/2014/main" xmlns="" id="{D18511A8-29EC-0F9A-7A42-344C4E5B4224}"/>
              </a:ext>
            </a:extLst>
          </p:cNvPr>
          <p:cNvSpPr txBox="1">
            <a:spLocks noChangeArrowheads="1"/>
          </p:cNvSpPr>
          <p:nvPr/>
        </p:nvSpPr>
        <p:spPr bwMode="auto">
          <a:xfrm>
            <a:off x="1890712" y="1816242"/>
            <a:ext cx="8686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pháp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nghệ</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thuật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văn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thuyết</a:t>
            </a:r>
            <a:r>
              <a:rPr lang="en-US" altLang="en-US" sz="3200" dirty="0">
                <a:latin typeface="Times New Roman" panose="02020603050405020304" pitchFamily="18" charset="0"/>
                <a:cs typeface="Times New Roman" panose="02020603050405020304" pitchFamily="18" charset="0"/>
              </a:rPr>
              <a:t> minh </a:t>
            </a:r>
            <a:r>
              <a:rPr lang="en-US" altLang="en-US" sz="3200" dirty="0" err="1">
                <a:latin typeface="Times New Roman" panose="02020603050405020304" pitchFamily="18" charset="0"/>
                <a:cs typeface="Times New Roman" panose="02020603050405020304" pitchFamily="18" charset="0"/>
              </a:rPr>
              <a:t>thêm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hấp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dẫn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nổi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bật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điểm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tượng</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14801731"/>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2000"/>
                                        <p:tgtEl>
                                          <p:spTgt spid="16"/>
                                        </p:tgtEl>
                                      </p:cBhvr>
                                    </p:animEffect>
                                  </p:childTnLst>
                                </p:cTn>
                              </p:par>
                              <p:par>
                                <p:cTn id="23" presetID="5" presetClass="exit" presetSubtype="10" fill="hold" grpId="1" nodeType="withEffect">
                                  <p:stCondLst>
                                    <p:cond delay="0"/>
                                  </p:stCondLst>
                                  <p:childTnLst>
                                    <p:animEffect transition="out" filter="checkerboard(across)">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5" grpId="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7ADBB4A9-8076-43EF-AFFD-497C5CFA54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00" y="4730533"/>
            <a:ext cx="2806700" cy="2127467"/>
          </a:xfrm>
          <a:prstGeom prst="rect">
            <a:avLst/>
          </a:prstGeom>
        </p:spPr>
      </p:pic>
      <p:sp>
        <p:nvSpPr>
          <p:cNvPr id="4" name="Text Box 9">
            <a:extLst>
              <a:ext uri="{FF2B5EF4-FFF2-40B4-BE49-F238E27FC236}">
                <a16:creationId xmlns:a16="http://schemas.microsoft.com/office/drawing/2014/main" xmlns="" id="{A553FEB9-FC4C-1BDF-A835-32143052377B}"/>
              </a:ext>
            </a:extLst>
          </p:cNvPr>
          <p:cNvSpPr txBox="1">
            <a:spLocks noChangeArrowheads="1"/>
          </p:cNvSpPr>
          <p:nvPr/>
        </p:nvSpPr>
        <p:spPr bwMode="auto">
          <a:xfrm>
            <a:off x="2077419" y="256692"/>
            <a:ext cx="9034866" cy="3539430"/>
          </a:xfrm>
          <a:prstGeom prst="rect">
            <a:avLst/>
          </a:prstGeom>
          <a:solidFill>
            <a:schemeClr val="bg1">
              <a:alpha val="68000"/>
            </a:schemeClr>
          </a:solidFill>
          <a:ln w="9525">
            <a:solidFill>
              <a:srgbClr val="00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err="1">
                <a:solidFill>
                  <a:srgbClr val="FF0000"/>
                </a:solidFill>
                <a:latin typeface="Times New Roman" panose="02020603050405020304" pitchFamily="18" charset="0"/>
                <a:cs typeface="Times New Roman" panose="02020603050405020304" pitchFamily="18" charset="0"/>
              </a:rPr>
              <a:t>Ghi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nhớ</a:t>
            </a:r>
            <a:endParaRPr lang="en-US" altLang="en-US" sz="2800" dirty="0">
              <a:solidFill>
                <a:srgbClr val="FF0000"/>
              </a:solidFill>
              <a:latin typeface="Times New Roman" panose="02020603050405020304" pitchFamily="18" charset="0"/>
              <a:cs typeface="Times New Roman" panose="02020603050405020304" pitchFamily="18" charset="0"/>
            </a:endParaRPr>
          </a:p>
          <a:p>
            <a:pPr algn="just"/>
            <a:r>
              <a:rPr lang="vi-VN" altLang="en-US" sz="2800" dirty="0">
                <a:solidFill>
                  <a:srgbClr val="FF0000"/>
                </a:solidFill>
                <a:latin typeface="Times New Roman" panose="02020603050405020304" pitchFamily="18" charset="0"/>
                <a:cs typeface="Times New Roman" panose="02020603050405020304" pitchFamily="18" charset="0"/>
              </a:rPr>
              <a:t>- Muốn cho văn bản thuyết minh được sinh động, hấp dẫn người ta vận dụng thêm một số biện pháp nghệ thuật như kể chuyện, tự thuật, đối thoại theo lối ấn dụ, nhân hóa hoặc các hình thức vè, diễn ca...</a:t>
            </a:r>
          </a:p>
          <a:p>
            <a:pPr algn="just"/>
            <a:r>
              <a:rPr lang="vi-VN" altLang="en-US" sz="2800" dirty="0">
                <a:solidFill>
                  <a:srgbClr val="FF0000"/>
                </a:solidFill>
                <a:latin typeface="Times New Roman" panose="02020603050405020304" pitchFamily="18" charset="0"/>
                <a:cs typeface="Times New Roman" panose="02020603050405020304" pitchFamily="18" charset="0"/>
              </a:rPr>
              <a:t>- Các biện pháp nghệ thuật cần được sử dụng thích hợp góp phần làm nổi bật đặc điểm của đối tượng thuyết minh và gây hứng thú cho người đọc.</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753532"/>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1a19b4e57907d512d2f91383b007214"/>
          <p:cNvPicPr>
            <a:picLocks noChangeAspect="1"/>
          </p:cNvPicPr>
          <p:nvPr/>
        </p:nvPicPr>
        <p:blipFill>
          <a:blip r:embed="rId3"/>
          <a:stretch>
            <a:fillRect/>
          </a:stretch>
        </p:blipFill>
        <p:spPr>
          <a:xfrm>
            <a:off x="1305050" y="65449"/>
            <a:ext cx="9619033" cy="6068230"/>
          </a:xfrm>
          <a:prstGeom prst="rect">
            <a:avLst/>
          </a:prstGeom>
        </p:spPr>
      </p:pic>
      <p:sp>
        <p:nvSpPr>
          <p:cNvPr id="4100" name="Rectangle 4"/>
          <p:cNvSpPr>
            <a:spLocks noGrp="1" noChangeArrowheads="1"/>
          </p:cNvSpPr>
          <p:nvPr>
            <p:ph type="subTitle" idx="1"/>
          </p:nvPr>
        </p:nvSpPr>
        <p:spPr>
          <a:xfrm>
            <a:off x="2266165" y="4146017"/>
            <a:ext cx="7210344" cy="458237"/>
          </a:xfrm>
          <a:noFill/>
          <a:ln>
            <a:noFill/>
          </a:ln>
          <a:effectLst/>
        </p:spPr>
        <p:txBody>
          <a:bodyPr vert="horz" wrap="square" lIns="91404" tIns="45702" rIns="91404" bIns="45702" numCol="1" rtlCol="0" anchor="ctr" anchorCtr="0" compatLnSpc="1">
            <a:noAutofit/>
          </a:bodyPr>
          <a:lstStyle/>
          <a:p>
            <a:pPr algn="ctr">
              <a:spcBef>
                <a:spcPct val="0"/>
              </a:spcBef>
            </a:pPr>
            <a:r>
              <a:rPr lang="en-US" altLang="zh-CN" sz="8800" b="1" dirty="0">
                <a:solidFill>
                  <a:schemeClr val="bg1"/>
                </a:solidFill>
                <a:latin typeface="Times New Roman" panose="02020603050405020304" pitchFamily="18" charset="0"/>
                <a:ea typeface="+mj-ea"/>
                <a:cs typeface="Times New Roman" panose="02020603050405020304" pitchFamily="18" charset="0"/>
              </a:rPr>
              <a:t>II</a:t>
            </a:r>
            <a:r>
              <a:rPr lang="en-US" altLang="zh-CN" sz="8800" b="1">
                <a:solidFill>
                  <a:schemeClr val="bg1"/>
                </a:solidFill>
                <a:latin typeface="Times New Roman" panose="02020603050405020304" pitchFamily="18" charset="0"/>
                <a:ea typeface="+mj-ea"/>
                <a:cs typeface="Times New Roman" panose="02020603050405020304" pitchFamily="18" charset="0"/>
              </a:rPr>
              <a:t>. LUYỆN TẬP</a:t>
            </a:r>
            <a:endParaRPr lang="zh-CN" sz="8800" b="1" dirty="0">
              <a:solidFill>
                <a:schemeClr val="bg1"/>
              </a:solidFill>
              <a:latin typeface="Times New Roman" panose="02020603050405020304" pitchFamily="18" charset="0"/>
              <a:ea typeface="+mj-ea"/>
              <a:cs typeface="Times New Roman" panose="02020603050405020304" pitchFamily="18" charset="0"/>
            </a:endParaRPr>
          </a:p>
        </p:txBody>
      </p:sp>
      <p:pic>
        <p:nvPicPr>
          <p:cNvPr id="4" name="图片 3" descr="06346d6903f4883c3c2735af0435a240"/>
          <p:cNvPicPr>
            <a:picLocks noChangeAspect="1"/>
          </p:cNvPicPr>
          <p:nvPr/>
        </p:nvPicPr>
        <p:blipFill>
          <a:blip r:embed="rId4"/>
          <a:stretch>
            <a:fillRect/>
          </a:stretch>
        </p:blipFill>
        <p:spPr>
          <a:xfrm rot="21120000">
            <a:off x="543348" y="1859258"/>
            <a:ext cx="3649824" cy="2690079"/>
          </a:xfrm>
          <a:prstGeom prst="rect">
            <a:avLst/>
          </a:prstGeom>
        </p:spPr>
      </p:pic>
      <p:pic>
        <p:nvPicPr>
          <p:cNvPr id="5" name="图片 4" descr="06346d6903f4883c3c2735af0435a240"/>
          <p:cNvPicPr>
            <a:picLocks noChangeAspect="1"/>
          </p:cNvPicPr>
          <p:nvPr/>
        </p:nvPicPr>
        <p:blipFill>
          <a:blip r:embed="rId4"/>
          <a:stretch>
            <a:fillRect/>
          </a:stretch>
        </p:blipFill>
        <p:spPr>
          <a:xfrm rot="1200000" flipH="1">
            <a:off x="8282880" y="1960819"/>
            <a:ext cx="3416236" cy="2690079"/>
          </a:xfrm>
          <a:prstGeom prst="rect">
            <a:avLst/>
          </a:prstGeom>
        </p:spPr>
      </p:pic>
    </p:spTree>
    <p:extLst>
      <p:ext uri="{BB962C8B-B14F-4D97-AF65-F5344CB8AC3E}">
        <p14:creationId xmlns:p14="http://schemas.microsoft.com/office/powerpoint/2010/main" val="3747675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barn(inVertical)">
                                      <p:cBhvr>
                                        <p:cTn id="7" dur="5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xmlns="" id="{E5E4CCAE-ACA0-F179-1BD1-C5C3C2516EE1}"/>
              </a:ext>
            </a:extLst>
          </p:cNvPr>
          <p:cNvSpPr txBox="1">
            <a:spLocks noChangeArrowheads="1"/>
          </p:cNvSpPr>
          <p:nvPr/>
        </p:nvSpPr>
        <p:spPr bwMode="auto">
          <a:xfrm>
            <a:off x="1906836" y="692839"/>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a:solidFill>
                  <a:srgbClr val="FF0000"/>
                </a:solidFill>
                <a:latin typeface="Times New Roman" panose="02020603050405020304" pitchFamily="18" charset="0"/>
                <a:cs typeface="Times New Roman" panose="02020603050405020304" pitchFamily="18" charset="0"/>
              </a:rPr>
              <a:t>Bài 1.</a:t>
            </a:r>
            <a:r>
              <a:rPr lang="en-US" altLang="en-US" sz="3200">
                <a:latin typeface="Times New Roman" panose="02020603050405020304" pitchFamily="18" charset="0"/>
                <a:cs typeface="Times New Roman" panose="02020603050405020304" pitchFamily="18" charset="0"/>
              </a:rPr>
              <a:t> </a:t>
            </a:r>
            <a:r>
              <a:rPr lang="en-US" altLang="en-US" sz="3200">
                <a:solidFill>
                  <a:srgbClr val="0000FF"/>
                </a:solidFill>
                <a:latin typeface="Times New Roman" panose="02020603050405020304" pitchFamily="18" charset="0"/>
                <a:cs typeface="Times New Roman" panose="02020603050405020304" pitchFamily="18" charset="0"/>
              </a:rPr>
              <a:t>Đọc văn bản: “Ngọc Hoàng xử tội ruồi xanh”</a:t>
            </a:r>
          </a:p>
        </p:txBody>
      </p:sp>
      <p:sp>
        <p:nvSpPr>
          <p:cNvPr id="5" name="Rectangle 4">
            <a:extLst>
              <a:ext uri="{FF2B5EF4-FFF2-40B4-BE49-F238E27FC236}">
                <a16:creationId xmlns:a16="http://schemas.microsoft.com/office/drawing/2014/main" xmlns="" id="{1E6FF380-C0CA-56E9-DCD8-43820A385E34}"/>
              </a:ext>
            </a:extLst>
          </p:cNvPr>
          <p:cNvSpPr>
            <a:spLocks noChangeArrowheads="1"/>
          </p:cNvSpPr>
          <p:nvPr/>
        </p:nvSpPr>
        <p:spPr bwMode="auto">
          <a:xfrm>
            <a:off x="1983036" y="4431402"/>
            <a:ext cx="8686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a:solidFill>
                  <a:srgbClr val="FF3300"/>
                </a:solidFill>
                <a:latin typeface="Times New Roman" panose="02020603050405020304" pitchFamily="18" charset="0"/>
                <a:cs typeface="Times New Roman" panose="02020603050405020304" pitchFamily="18" charset="0"/>
              </a:rPr>
              <a:t>? Văn bản có tính chất thuyết minh không?</a:t>
            </a:r>
          </a:p>
          <a:p>
            <a:pPr algn="just"/>
            <a:r>
              <a:rPr lang="en-US" altLang="en-US" sz="3200">
                <a:solidFill>
                  <a:srgbClr val="FF3300"/>
                </a:solidFill>
                <a:latin typeface="Times New Roman" panose="02020603050405020304" pitchFamily="18" charset="0"/>
                <a:cs typeface="Times New Roman" panose="02020603050405020304" pitchFamily="18" charset="0"/>
              </a:rPr>
              <a:t>? Tính chất ấy thể hiện ở những điểm nào? Những phương pháp thuyết minh nào đã được sử dụng?</a:t>
            </a:r>
          </a:p>
        </p:txBody>
      </p:sp>
      <p:sp>
        <p:nvSpPr>
          <p:cNvPr id="7" name="Text Box 7">
            <a:extLst>
              <a:ext uri="{FF2B5EF4-FFF2-40B4-BE49-F238E27FC236}">
                <a16:creationId xmlns:a16="http://schemas.microsoft.com/office/drawing/2014/main" xmlns="" id="{0065EF5E-310A-C756-6ACF-E8C5700F9BDF}"/>
              </a:ext>
            </a:extLst>
          </p:cNvPr>
          <p:cNvSpPr txBox="1">
            <a:spLocks noChangeArrowheads="1"/>
          </p:cNvSpPr>
          <p:nvPr/>
        </p:nvSpPr>
        <p:spPr bwMode="auto">
          <a:xfrm>
            <a:off x="1906836" y="1354827"/>
            <a:ext cx="86868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a:latin typeface="Times New Roman" panose="02020603050405020304" pitchFamily="18" charset="0"/>
                <a:cs typeface="Times New Roman" panose="02020603050405020304" pitchFamily="18" charset="0"/>
              </a:rPr>
              <a:t>- Tính chất thuyết minh: giới thiệu loài ruồi.</a:t>
            </a:r>
          </a:p>
          <a:p>
            <a:pPr algn="just"/>
            <a:r>
              <a:rPr lang="en-US" altLang="en-US" sz="3200">
                <a:latin typeface="Times New Roman" panose="02020603050405020304" pitchFamily="18" charset="0"/>
                <a:cs typeface="Times New Roman" panose="02020603050405020304" pitchFamily="18" charset="0"/>
              </a:rPr>
              <a:t>     + Những tính chất chung về họ, giống, loài.</a:t>
            </a:r>
          </a:p>
          <a:p>
            <a:pPr algn="just"/>
            <a:r>
              <a:rPr lang="en-US" altLang="en-US" sz="3200">
                <a:latin typeface="Times New Roman" panose="02020603050405020304" pitchFamily="18" charset="0"/>
                <a:cs typeface="Times New Roman" panose="02020603050405020304" pitchFamily="18" charset="0"/>
              </a:rPr>
              <a:t>     + Các tập tính sinh sống.</a:t>
            </a:r>
          </a:p>
          <a:p>
            <a:pPr algn="just"/>
            <a:r>
              <a:rPr lang="en-US" altLang="en-US" sz="3200">
                <a:latin typeface="Times New Roman" panose="02020603050405020304" pitchFamily="18" charset="0"/>
                <a:cs typeface="Times New Roman" panose="02020603050405020304" pitchFamily="18" charset="0"/>
              </a:rPr>
              <a:t>     + Đặc điểm cơ thể…</a:t>
            </a:r>
          </a:p>
          <a:p>
            <a:pPr algn="just"/>
            <a:r>
              <a:rPr lang="en-US" altLang="en-US" sz="3200">
                <a:latin typeface="Times New Roman" panose="02020603050405020304" pitchFamily="18" charset="0"/>
                <a:cs typeface="Times New Roman" panose="02020603050405020304" pitchFamily="18" charset="0"/>
              </a:rPr>
              <a:t> - Phương pháp thuyết minh: định nghĩa, phân loại, nêu số liệu, liệt kê.</a:t>
            </a:r>
          </a:p>
        </p:txBody>
      </p:sp>
      <p:pic>
        <p:nvPicPr>
          <p:cNvPr id="8" name="Picture 7" descr="A picture containing toy, doll&#10;&#10;Description automatically generated">
            <a:extLst>
              <a:ext uri="{FF2B5EF4-FFF2-40B4-BE49-F238E27FC236}">
                <a16:creationId xmlns:a16="http://schemas.microsoft.com/office/drawing/2014/main" xmlns="" id="{7E3A3B40-A1F4-0D78-614C-A24A41AF6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80" y="4138045"/>
            <a:ext cx="2730256" cy="2730256"/>
          </a:xfrm>
          <a:prstGeom prst="rect">
            <a:avLst/>
          </a:prstGeom>
        </p:spPr>
      </p:pic>
    </p:spTree>
    <p:extLst>
      <p:ext uri="{BB962C8B-B14F-4D97-AF65-F5344CB8AC3E}">
        <p14:creationId xmlns:p14="http://schemas.microsoft.com/office/powerpoint/2010/main" val="274168345"/>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a:extLst>
              <a:ext uri="{FF2B5EF4-FFF2-40B4-BE49-F238E27FC236}">
                <a16:creationId xmlns:a16="http://schemas.microsoft.com/office/drawing/2014/main" xmlns="" id="{E33DB7CD-E773-4E6D-8485-ED38160FDE8F}"/>
              </a:ext>
            </a:extLst>
          </p:cNvPr>
          <p:cNvSpPr>
            <a:spLocks noChangeArrowheads="1"/>
          </p:cNvSpPr>
          <p:nvPr/>
        </p:nvSpPr>
        <p:spPr bwMode="auto">
          <a:xfrm>
            <a:off x="1676400" y="518160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a:solidFill>
                  <a:srgbClr val="FF0000"/>
                </a:solidFill>
                <a:latin typeface="Times New Roman" panose="02020603050405020304" pitchFamily="18" charset="0"/>
                <a:cs typeface="Times New Roman" panose="02020603050405020304" pitchFamily="18" charset="0"/>
              </a:rPr>
              <a:t>? Bài văn này có gì đặc biệt, tác đã sử dụng biện pháp nghệ thuật nào? Tác dụng của các biện pháp nghệ thuật đó?</a:t>
            </a:r>
          </a:p>
        </p:txBody>
      </p:sp>
      <p:sp>
        <p:nvSpPr>
          <p:cNvPr id="7" name="Text Box 9">
            <a:extLst>
              <a:ext uri="{FF2B5EF4-FFF2-40B4-BE49-F238E27FC236}">
                <a16:creationId xmlns:a16="http://schemas.microsoft.com/office/drawing/2014/main" xmlns="" id="{F4D9BD94-E783-4F28-8110-8F5E88551D10}"/>
              </a:ext>
            </a:extLst>
          </p:cNvPr>
          <p:cNvSpPr txBox="1">
            <a:spLocks noChangeArrowheads="1"/>
          </p:cNvSpPr>
          <p:nvPr/>
        </p:nvSpPr>
        <p:spPr bwMode="auto">
          <a:xfrm>
            <a:off x="1752600" y="152400"/>
            <a:ext cx="8763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a:solidFill>
                  <a:srgbClr val="6600FF"/>
                </a:solidFill>
                <a:latin typeface="Times New Roman" panose="02020603050405020304" pitchFamily="18" charset="0"/>
                <a:cs typeface="Times New Roman" panose="02020603050405020304" pitchFamily="18" charset="0"/>
              </a:rPr>
              <a:t>* Nét đặc biệt của bài văn thuyết minh:</a:t>
            </a:r>
          </a:p>
          <a:p>
            <a:pPr algn="just"/>
            <a:r>
              <a:rPr lang="en-US" altLang="en-US" sz="3200">
                <a:latin typeface="Times New Roman" panose="02020603050405020304" pitchFamily="18" charset="0"/>
                <a:cs typeface="Times New Roman" panose="02020603050405020304" pitchFamily="18" charset="0"/>
              </a:rPr>
              <a:t>- Về hình thức: Văn bản như bản tường thuật về một phiên tòa.</a:t>
            </a:r>
          </a:p>
          <a:p>
            <a:pPr algn="just"/>
            <a:r>
              <a:rPr lang="en-US" altLang="en-US" sz="3200">
                <a:latin typeface="Times New Roman" panose="02020603050405020304" pitchFamily="18" charset="0"/>
                <a:cs typeface="Times New Roman" panose="02020603050405020304" pitchFamily="18" charset="0"/>
              </a:rPr>
              <a:t>- Về cấu trúc: Như biên bản một cuộc tranh luận về pháp lí.</a:t>
            </a:r>
          </a:p>
          <a:p>
            <a:pPr algn="just"/>
            <a:r>
              <a:rPr lang="en-US" altLang="en-US" sz="3200">
                <a:latin typeface="Times New Roman" panose="02020603050405020304" pitchFamily="18" charset="0"/>
                <a:cs typeface="Times New Roman" panose="02020603050405020304" pitchFamily="18" charset="0"/>
              </a:rPr>
              <a:t>- Về nội dung: Như một câu chuyện kể về loài Ruồi.</a:t>
            </a:r>
          </a:p>
        </p:txBody>
      </p:sp>
      <p:sp>
        <p:nvSpPr>
          <p:cNvPr id="8" name="Text Box 6">
            <a:extLst>
              <a:ext uri="{FF2B5EF4-FFF2-40B4-BE49-F238E27FC236}">
                <a16:creationId xmlns:a16="http://schemas.microsoft.com/office/drawing/2014/main" xmlns="" id="{53D20485-2852-4C8A-89CC-971DD5BF5706}"/>
              </a:ext>
            </a:extLst>
          </p:cNvPr>
          <p:cNvSpPr txBox="1">
            <a:spLocks noChangeArrowheads="1"/>
          </p:cNvSpPr>
          <p:nvPr/>
        </p:nvSpPr>
        <p:spPr bwMode="auto">
          <a:xfrm>
            <a:off x="1676400" y="3200400"/>
            <a:ext cx="8763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a:solidFill>
                  <a:srgbClr val="0000FF"/>
                </a:solidFill>
                <a:latin typeface="Times New Roman" panose="02020603050405020304" pitchFamily="18" charset="0"/>
                <a:cs typeface="Times New Roman" panose="02020603050405020304" pitchFamily="18" charset="0"/>
              </a:rPr>
              <a:t> - Biện pháp nghệ thuật: nhân hóa, nhân vật tự thuật, tạo tình tiết cho câu chuyện.</a:t>
            </a:r>
          </a:p>
          <a:p>
            <a:pPr algn="just"/>
            <a:r>
              <a:rPr lang="en-US" altLang="en-US" sz="3200">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a:solidFill>
                  <a:srgbClr val="006600"/>
                </a:solidFill>
                <a:latin typeface="Times New Roman" panose="02020603050405020304" pitchFamily="18" charset="0"/>
                <a:cs typeface="Times New Roman" panose="02020603050405020304" pitchFamily="18" charset="0"/>
              </a:rPr>
              <a:t> Gây hứng thú cho người đọc, vừa vui, vừa có thêm tri thức.</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rot="16200000">
            <a:off x="2667000" y="-2667004"/>
            <a:ext cx="6858002" cy="12192001"/>
          </a:xfrm>
          <a:prstGeom prst="rect">
            <a:avLst/>
          </a:prstGeom>
          <a:ln>
            <a:solidFill>
              <a:schemeClr val="bg1"/>
            </a:solidFill>
          </a:ln>
        </p:spPr>
      </p:pic>
      <p:sp>
        <p:nvSpPr>
          <p:cNvPr id="5" name="Oval 4"/>
          <p:cNvSpPr/>
          <p:nvPr/>
        </p:nvSpPr>
        <p:spPr>
          <a:xfrm>
            <a:off x="3979817" y="1741714"/>
            <a:ext cx="3526972" cy="35269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066903" y="1828800"/>
            <a:ext cx="3344091" cy="3317965"/>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latin typeface="#9Slide03 Arima Madurai Black" panose="00000A00000000000000" pitchFamily="2" charset="0"/>
                <a:cs typeface="#9Slide03 Arima Madurai Black" panose="00000A00000000000000" pitchFamily="2" charset="0"/>
              </a:rPr>
              <a:t>Thank you !!!</a:t>
            </a:r>
          </a:p>
        </p:txBody>
      </p:sp>
    </p:spTree>
    <p:extLst>
      <p:ext uri="{BB962C8B-B14F-4D97-AF65-F5344CB8AC3E}">
        <p14:creationId xmlns:p14="http://schemas.microsoft.com/office/powerpoint/2010/main" val="505936582"/>
      </p:ext>
    </p:extLst>
  </p:cSld>
  <p:clrMapOvr>
    <a:masterClrMapping/>
  </p:clrMapOvr>
  <mc:AlternateContent xmlns:mc="http://schemas.openxmlformats.org/markup-compatibility/2006" xmlns:p14="http://schemas.microsoft.com/office/powerpoint/2010/main">
    <mc:Choice Requires="p14">
      <p:transition spd="slow" p14:dur="1250" advClick="0" advTm="0">
        <p14:prism isInverted="1"/>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1a19b4e57907d512d2f91383b007214"/>
          <p:cNvPicPr>
            <a:picLocks noChangeAspect="1"/>
          </p:cNvPicPr>
          <p:nvPr/>
        </p:nvPicPr>
        <p:blipFill>
          <a:blip r:embed="rId3"/>
          <a:stretch>
            <a:fillRect/>
          </a:stretch>
        </p:blipFill>
        <p:spPr>
          <a:xfrm>
            <a:off x="1305050" y="65449"/>
            <a:ext cx="9619033" cy="6068230"/>
          </a:xfrm>
          <a:prstGeom prst="rect">
            <a:avLst/>
          </a:prstGeom>
        </p:spPr>
      </p:pic>
      <p:pic>
        <p:nvPicPr>
          <p:cNvPr id="4" name="图片 3" descr="06346d6903f4883c3c2735af0435a240"/>
          <p:cNvPicPr>
            <a:picLocks noChangeAspect="1"/>
          </p:cNvPicPr>
          <p:nvPr/>
        </p:nvPicPr>
        <p:blipFill>
          <a:blip r:embed="rId4"/>
          <a:stretch>
            <a:fillRect/>
          </a:stretch>
        </p:blipFill>
        <p:spPr>
          <a:xfrm rot="21120000">
            <a:off x="543348" y="1859258"/>
            <a:ext cx="3649824" cy="2690079"/>
          </a:xfrm>
          <a:prstGeom prst="rect">
            <a:avLst/>
          </a:prstGeom>
        </p:spPr>
      </p:pic>
      <p:pic>
        <p:nvPicPr>
          <p:cNvPr id="5" name="图片 4" descr="06346d6903f4883c3c2735af0435a240"/>
          <p:cNvPicPr>
            <a:picLocks noChangeAspect="1"/>
          </p:cNvPicPr>
          <p:nvPr/>
        </p:nvPicPr>
        <p:blipFill>
          <a:blip r:embed="rId4"/>
          <a:stretch>
            <a:fillRect/>
          </a:stretch>
        </p:blipFill>
        <p:spPr>
          <a:xfrm rot="1200000" flipH="1">
            <a:off x="8282880" y="1960819"/>
            <a:ext cx="3416236" cy="2690079"/>
          </a:xfrm>
          <a:prstGeom prst="rect">
            <a:avLst/>
          </a:prstGeom>
        </p:spPr>
      </p:pic>
      <p:sp>
        <p:nvSpPr>
          <p:cNvPr id="9" name="TextBox 8">
            <a:extLst>
              <a:ext uri="{FF2B5EF4-FFF2-40B4-BE49-F238E27FC236}">
                <a16:creationId xmlns:a16="http://schemas.microsoft.com/office/drawing/2014/main" xmlns="" id="{FE311D7B-86F6-F005-A95E-E83DA0B3642C}"/>
              </a:ext>
            </a:extLst>
          </p:cNvPr>
          <p:cNvSpPr txBox="1"/>
          <p:nvPr/>
        </p:nvSpPr>
        <p:spPr>
          <a:xfrm>
            <a:off x="2368260" y="3305858"/>
            <a:ext cx="7899536" cy="175432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3600" b="1">
                <a:solidFill>
                  <a:schemeClr val="bg1"/>
                </a:solidFill>
                <a:latin typeface="#9Slide03 SFU Toledo Bold" panose="00000700000000000000" pitchFamily="2" charset="-93"/>
                <a:ea typeface="#9Slide05 SVNQuarzo" panose="04000000000000000000" pitchFamily="82" charset="0"/>
              </a:rPr>
              <a:t>I. TÌM HIỂU  VIỆC SỬ DỤNG MỘT SỐ BIỆN PHÁP NGHỆ THUẬT TRONG VĂN BẢN THUYẾT MINH</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565C15B1-9C7D-4CBF-9323-E4A056CFC036}"/>
              </a:ext>
            </a:extLst>
          </p:cNvPr>
          <p:cNvPicPr>
            <a:picLocks noChangeAspect="1"/>
          </p:cNvPicPr>
          <p:nvPr/>
        </p:nvPicPr>
        <p:blipFill rotWithShape="1">
          <a:blip r:embed="rId3">
            <a:extLst>
              <a:ext uri="{28A0092B-C50C-407E-A947-70E740481C1C}">
                <a14:useLocalDpi xmlns:a14="http://schemas.microsoft.com/office/drawing/2010/main" val="0"/>
              </a:ext>
            </a:extLst>
          </a:blip>
          <a:srcRect r="12268" b="18837"/>
          <a:stretch/>
        </p:blipFill>
        <p:spPr>
          <a:xfrm flipH="1">
            <a:off x="0" y="3847510"/>
            <a:ext cx="3314700" cy="3010490"/>
          </a:xfrm>
          <a:prstGeom prst="rect">
            <a:avLst/>
          </a:prstGeom>
        </p:spPr>
      </p:pic>
      <p:sp>
        <p:nvSpPr>
          <p:cNvPr id="3" name="矩形 2"/>
          <p:cNvSpPr/>
          <p:nvPr/>
        </p:nvSpPr>
        <p:spPr>
          <a:xfrm>
            <a:off x="1890712" y="320873"/>
            <a:ext cx="7816780" cy="523220"/>
          </a:xfrm>
          <a:prstGeom prst="rect">
            <a:avLst/>
          </a:prstGeom>
        </p:spPr>
        <p:txBody>
          <a:bodyPr wrap="square">
            <a:spAutoFit/>
          </a:bodyPr>
          <a:lstStyle/>
          <a:p>
            <a:r>
              <a:rPr lang="en-US" altLang="en-US" sz="2800" b="1" dirty="0">
                <a:solidFill>
                  <a:srgbClr val="002060"/>
                </a:solidFill>
                <a:latin typeface="Times New Roman" panose="02020603050405020304" pitchFamily="18" charset="0"/>
                <a:ea typeface="#9Slide05 SVNQuarzo" panose="04000000000000000000" pitchFamily="82" charset="0"/>
                <a:cs typeface="Times New Roman" panose="02020603050405020304" pitchFamily="18" charset="0"/>
              </a:rPr>
              <a:t>1. </a:t>
            </a:r>
            <a:r>
              <a:rPr lang="en-US" altLang="en-US" sz="2800" b="1" dirty="0" err="1">
                <a:solidFill>
                  <a:srgbClr val="002060"/>
                </a:solidFill>
                <a:latin typeface="Times New Roman" panose="02020603050405020304" pitchFamily="18" charset="0"/>
                <a:ea typeface="#9Slide05 SVNQuarzo" panose="04000000000000000000" pitchFamily="82" charset="0"/>
                <a:cs typeface="Times New Roman" panose="02020603050405020304" pitchFamily="18" charset="0"/>
              </a:rPr>
              <a:t>Ôn</a:t>
            </a:r>
            <a:r>
              <a:rPr lang="en-US" altLang="en-US" sz="2800" b="1" dirty="0">
                <a:solidFill>
                  <a:srgbClr val="002060"/>
                </a:solidFill>
                <a:latin typeface="Times New Roman" panose="02020603050405020304" pitchFamily="18" charset="0"/>
                <a:ea typeface="#9Slide05 SVNQuarzo" panose="04000000000000000000" pitchFamily="82"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9Slide05 SVNQuarzo" panose="04000000000000000000" pitchFamily="82" charset="0"/>
                <a:cs typeface="Times New Roman" panose="02020603050405020304" pitchFamily="18" charset="0"/>
              </a:rPr>
              <a:t>tập</a:t>
            </a:r>
            <a:r>
              <a:rPr lang="en-US" altLang="en-US" sz="2800" b="1" dirty="0">
                <a:solidFill>
                  <a:srgbClr val="002060"/>
                </a:solidFill>
                <a:latin typeface="Times New Roman" panose="02020603050405020304" pitchFamily="18" charset="0"/>
                <a:ea typeface="#9Slide05 SVNQuarzo" panose="04000000000000000000" pitchFamily="82"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9Slide05 SVNQuarzo" panose="04000000000000000000" pitchFamily="82" charset="0"/>
                <a:cs typeface="Times New Roman" panose="02020603050405020304" pitchFamily="18" charset="0"/>
              </a:rPr>
              <a:t>văn</a:t>
            </a:r>
            <a:r>
              <a:rPr lang="en-US" altLang="en-US" sz="2800" b="1" dirty="0">
                <a:solidFill>
                  <a:srgbClr val="002060"/>
                </a:solidFill>
                <a:latin typeface="Times New Roman" panose="02020603050405020304" pitchFamily="18" charset="0"/>
                <a:ea typeface="#9Slide05 SVNQuarzo" panose="04000000000000000000" pitchFamily="82"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9Slide05 SVNQuarzo" panose="04000000000000000000" pitchFamily="82" charset="0"/>
                <a:cs typeface="Times New Roman" panose="02020603050405020304" pitchFamily="18" charset="0"/>
              </a:rPr>
              <a:t>bản</a:t>
            </a:r>
            <a:r>
              <a:rPr lang="en-US" altLang="en-US" sz="2800" b="1" dirty="0">
                <a:solidFill>
                  <a:srgbClr val="002060"/>
                </a:solidFill>
                <a:latin typeface="Times New Roman" panose="02020603050405020304" pitchFamily="18" charset="0"/>
                <a:ea typeface="#9Slide05 SVNQuarzo" panose="04000000000000000000" pitchFamily="82"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9Slide05 SVNQuarzo" panose="04000000000000000000" pitchFamily="82" charset="0"/>
                <a:cs typeface="Times New Roman" panose="02020603050405020304" pitchFamily="18" charset="0"/>
              </a:rPr>
              <a:t>thuyết</a:t>
            </a:r>
            <a:r>
              <a:rPr lang="en-US" altLang="en-US" sz="2800" b="1" dirty="0">
                <a:solidFill>
                  <a:srgbClr val="002060"/>
                </a:solidFill>
                <a:latin typeface="Times New Roman" panose="02020603050405020304" pitchFamily="18" charset="0"/>
                <a:ea typeface="#9Slide05 SVNQuarzo" panose="04000000000000000000" pitchFamily="82" charset="0"/>
                <a:cs typeface="Times New Roman" panose="02020603050405020304" pitchFamily="18" charset="0"/>
              </a:rPr>
              <a:t> minh:</a:t>
            </a:r>
          </a:p>
        </p:txBody>
      </p:sp>
      <p:sp>
        <p:nvSpPr>
          <p:cNvPr id="8" name="矩形 7"/>
          <p:cNvSpPr/>
          <p:nvPr/>
        </p:nvSpPr>
        <p:spPr>
          <a:xfrm>
            <a:off x="1890712" y="933400"/>
            <a:ext cx="7132320" cy="523220"/>
          </a:xfrm>
          <a:prstGeom prst="rect">
            <a:avLst/>
          </a:prstGeom>
        </p:spPr>
        <p:txBody>
          <a:bodyPr wrap="square">
            <a:spAutoFit/>
          </a:bodyPr>
          <a:lstStyle/>
          <a:p>
            <a:pPr algn="just"/>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a. </a:t>
            </a:r>
            <a:r>
              <a:rPr lang="en-US" altLang="en-US" sz="2800" b="1" dirty="0" err="1">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Khái</a:t>
            </a:r>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niệm</a:t>
            </a:r>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a:t>
            </a:r>
          </a:p>
        </p:txBody>
      </p:sp>
      <p:pic>
        <p:nvPicPr>
          <p:cNvPr id="12" name="图片 11">
            <a:extLst>
              <a:ext uri="{FF2B5EF4-FFF2-40B4-BE49-F238E27FC236}">
                <a16:creationId xmlns:a16="http://schemas.microsoft.com/office/drawing/2014/main" xmlns="" id="{14C9571E-D7B1-40A3-AE82-D1BBF2136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890712" cy="3073789"/>
          </a:xfrm>
          <a:prstGeom prst="rect">
            <a:avLst/>
          </a:prstGeom>
        </p:spPr>
      </p:pic>
      <p:sp>
        <p:nvSpPr>
          <p:cNvPr id="9" name="Text Box 14">
            <a:extLst>
              <a:ext uri="{FF2B5EF4-FFF2-40B4-BE49-F238E27FC236}">
                <a16:creationId xmlns:a16="http://schemas.microsoft.com/office/drawing/2014/main" xmlns="" id="{1560BDFF-86D6-FAFF-2C82-2A23076051EE}"/>
              </a:ext>
            </a:extLst>
          </p:cNvPr>
          <p:cNvSpPr txBox="1">
            <a:spLocks noChangeArrowheads="1"/>
          </p:cNvSpPr>
          <p:nvPr/>
        </p:nvSpPr>
        <p:spPr bwMode="auto">
          <a:xfrm>
            <a:off x="1277020" y="1423031"/>
            <a:ext cx="1033871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Văn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bản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thuyết</a:t>
            </a:r>
            <a:r>
              <a:rPr lang="en-US" altLang="en-US" sz="2800" dirty="0">
                <a:solidFill>
                  <a:srgbClr val="0070C0"/>
                </a:solidFill>
                <a:latin typeface="Times New Roman" panose="02020603050405020304" pitchFamily="18" charset="0"/>
                <a:cs typeface="Times New Roman" panose="02020603050405020304" pitchFamily="18" charset="0"/>
              </a:rPr>
              <a:t> minh </a:t>
            </a:r>
            <a:r>
              <a:rPr lang="en-US" altLang="en-US" sz="2800" dirty="0" err="1">
                <a:solidFill>
                  <a:srgbClr val="0070C0"/>
                </a:solidFill>
                <a:latin typeface="Times New Roman" panose="02020603050405020304" pitchFamily="18" charset="0"/>
                <a:cs typeface="Times New Roman" panose="02020603050405020304" pitchFamily="18" charset="0"/>
              </a:rPr>
              <a:t>là</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kiểu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văn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bản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dụng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trong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mọi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lĩnh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vực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đời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sống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nhằm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cung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cấp</a:t>
            </a:r>
            <a:r>
              <a:rPr lang="en-US" altLang="en-US" sz="2800" dirty="0">
                <a:solidFill>
                  <a:srgbClr val="0070C0"/>
                </a:solidFill>
                <a:latin typeface="Times New Roman" panose="02020603050405020304" pitchFamily="18" charset="0"/>
                <a:cs typeface="Times New Roman" panose="02020603050405020304" pitchFamily="18" charset="0"/>
              </a:rPr>
              <a:t> tri </a:t>
            </a:r>
            <a:r>
              <a:rPr lang="en-US" altLang="en-US" sz="2800" dirty="0" err="1">
                <a:solidFill>
                  <a:srgbClr val="0070C0"/>
                </a:solidFill>
                <a:latin typeface="Times New Roman" panose="02020603050405020304" pitchFamily="18" charset="0"/>
                <a:cs typeface="Times New Roman" panose="02020603050405020304" pitchFamily="18" charset="0"/>
              </a:rPr>
              <a:t>thức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về</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các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hiện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tượng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và</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sự</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vật</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trong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tự</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nhiên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trong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xã</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hội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bằng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phương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thức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trình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bày</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giới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thiệu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giải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thích</a:t>
            </a:r>
            <a:r>
              <a:rPr lang="en-US" altLang="en-US" sz="2800" dirty="0">
                <a:solidFill>
                  <a:srgbClr val="0070C0"/>
                </a:solidFill>
                <a:latin typeface="Times New Roman" panose="02020603050405020304" pitchFamily="18" charset="0"/>
                <a:cs typeface="Times New Roman" panose="02020603050405020304" pitchFamily="18" charset="0"/>
              </a:rPr>
              <a:t>.</a:t>
            </a:r>
          </a:p>
        </p:txBody>
      </p:sp>
      <p:sp>
        <p:nvSpPr>
          <p:cNvPr id="11" name="Text Box 10">
            <a:extLst>
              <a:ext uri="{FF2B5EF4-FFF2-40B4-BE49-F238E27FC236}">
                <a16:creationId xmlns:a16="http://schemas.microsoft.com/office/drawing/2014/main" xmlns="" id="{3AC85F20-8761-4D25-A720-E3E17E0C0F8B}"/>
              </a:ext>
            </a:extLst>
          </p:cNvPr>
          <p:cNvSpPr txBox="1">
            <a:spLocks noChangeArrowheads="1"/>
          </p:cNvSpPr>
          <p:nvPr/>
        </p:nvSpPr>
        <p:spPr bwMode="auto">
          <a:xfrm>
            <a:off x="1277020" y="3652727"/>
            <a:ext cx="104162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Đáp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ứng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được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nhu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cầu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hiểu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biết</a:t>
            </a:r>
            <a:r>
              <a:rPr lang="vi-VN"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cung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cấp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cho</a:t>
            </a:r>
            <a:r>
              <a:rPr lang="en-US" altLang="en-US" sz="2800" dirty="0">
                <a:solidFill>
                  <a:srgbClr val="0070C0"/>
                </a:solidFill>
                <a:latin typeface="Times New Roman" panose="02020603050405020304" pitchFamily="18" charset="0"/>
                <a:cs typeface="Times New Roman" panose="02020603050405020304" pitchFamily="18" charset="0"/>
              </a:rPr>
              <a:t> con </a:t>
            </a:r>
            <a:r>
              <a:rPr lang="en-US" altLang="en-US" sz="2800" dirty="0" err="1">
                <a:solidFill>
                  <a:srgbClr val="0070C0"/>
                </a:solidFill>
                <a:latin typeface="Times New Roman" panose="02020603050405020304" pitchFamily="18" charset="0"/>
                <a:cs typeface="Times New Roman" panose="02020603050405020304" pitchFamily="18" charset="0"/>
              </a:rPr>
              <a:t>người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những</a:t>
            </a:r>
            <a:r>
              <a:rPr lang="en-US" altLang="en-US" sz="2800" dirty="0">
                <a:solidFill>
                  <a:srgbClr val="0070C0"/>
                </a:solidFill>
                <a:latin typeface="Times New Roman" panose="02020603050405020304" pitchFamily="18" charset="0"/>
                <a:cs typeface="Times New Roman" panose="02020603050405020304" pitchFamily="18" charset="0"/>
              </a:rPr>
              <a:t> tri </a:t>
            </a:r>
            <a:r>
              <a:rPr lang="en-US" altLang="en-US" sz="2800" dirty="0" err="1">
                <a:solidFill>
                  <a:srgbClr val="0070C0"/>
                </a:solidFill>
                <a:latin typeface="Times New Roman" panose="02020603050405020304" pitchFamily="18" charset="0"/>
                <a:cs typeface="Times New Roman" panose="02020603050405020304" pitchFamily="18" charset="0"/>
              </a:rPr>
              <a:t>thức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tự</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nhiên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và</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xã</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hội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để</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có</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thể</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vận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dụng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vào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phục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vụ</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lợi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ích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của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mình</a:t>
            </a:r>
            <a:r>
              <a:rPr lang="en-US" altLang="en-US" sz="2800" dirty="0">
                <a:solidFill>
                  <a:srgbClr val="0070C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xmlns="" id="{84E59EE2-B14F-C4E8-4280-860E56CCC93F}"/>
              </a:ext>
            </a:extLst>
          </p:cNvPr>
          <p:cNvSpPr>
            <a:spLocks noChangeArrowheads="1"/>
          </p:cNvSpPr>
          <p:nvPr/>
        </p:nvSpPr>
        <p:spPr bwMode="auto">
          <a:xfrm>
            <a:off x="1890712" y="2960608"/>
            <a:ext cx="21307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b. </a:t>
            </a:r>
            <a:r>
              <a:rPr lang="en-US" altLang="en-US" sz="2800" b="1" dirty="0" err="1">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Mục</a:t>
            </a:r>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đích</a:t>
            </a:r>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amond(i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BA3E634-105B-4D75-8246-475E87FC2A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4300" y="3647924"/>
            <a:ext cx="4280102" cy="3210076"/>
          </a:xfrm>
          <a:prstGeom prst="rect">
            <a:avLst/>
          </a:prstGeom>
        </p:spPr>
      </p:pic>
      <p:pic>
        <p:nvPicPr>
          <p:cNvPr id="4" name="图片 25">
            <a:extLst>
              <a:ext uri="{FF2B5EF4-FFF2-40B4-BE49-F238E27FC236}">
                <a16:creationId xmlns:a16="http://schemas.microsoft.com/office/drawing/2014/main" xmlns="" id="{98C548D8-4E22-47CA-501C-45B417FFD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890712" cy="3073789"/>
          </a:xfrm>
          <a:prstGeom prst="rect">
            <a:avLst/>
          </a:prstGeom>
        </p:spPr>
      </p:pic>
      <p:sp>
        <p:nvSpPr>
          <p:cNvPr id="6" name="Text Box 7">
            <a:extLst>
              <a:ext uri="{FF2B5EF4-FFF2-40B4-BE49-F238E27FC236}">
                <a16:creationId xmlns:a16="http://schemas.microsoft.com/office/drawing/2014/main" xmlns="" id="{FA50A86D-F9AF-F908-16CA-5B4640F9F9CC}"/>
              </a:ext>
            </a:extLst>
          </p:cNvPr>
          <p:cNvSpPr txBox="1">
            <a:spLocks noChangeArrowheads="1"/>
          </p:cNvSpPr>
          <p:nvPr/>
        </p:nvSpPr>
        <p:spPr bwMode="auto">
          <a:xfrm>
            <a:off x="1769390" y="254067"/>
            <a:ext cx="7810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c. </a:t>
            </a:r>
            <a:r>
              <a:rPr lang="en-US" altLang="en-US" sz="2800" b="1" dirty="0" err="1">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Tính</a:t>
            </a:r>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chất</a:t>
            </a:r>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của</a:t>
            </a:r>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văn</a:t>
            </a:r>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thuyết</a:t>
            </a:r>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 minh:</a:t>
            </a:r>
          </a:p>
        </p:txBody>
      </p:sp>
      <p:sp>
        <p:nvSpPr>
          <p:cNvPr id="7" name="Text Box 7">
            <a:extLst>
              <a:ext uri="{FF2B5EF4-FFF2-40B4-BE49-F238E27FC236}">
                <a16:creationId xmlns:a16="http://schemas.microsoft.com/office/drawing/2014/main" xmlns="" id="{9F2F5734-8646-7834-AB6E-1A5D3F4091E8}"/>
              </a:ext>
            </a:extLst>
          </p:cNvPr>
          <p:cNvSpPr txBox="1">
            <a:spLocks noChangeArrowheads="1"/>
          </p:cNvSpPr>
          <p:nvPr/>
        </p:nvSpPr>
        <p:spPr bwMode="auto">
          <a:xfrm>
            <a:off x="1769390" y="733354"/>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Xác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thực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khoa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học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rõ</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ràng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đồng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thời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cũng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hấp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dẫn</a:t>
            </a:r>
            <a:r>
              <a:rPr lang="en-US" altLang="en-US" sz="2800" dirty="0">
                <a:solidFill>
                  <a:srgbClr val="0070C0"/>
                </a:solidFill>
                <a:latin typeface="Times New Roman" panose="02020603050405020304" pitchFamily="18" charset="0"/>
                <a:cs typeface="Times New Roman" panose="02020603050405020304" pitchFamily="18" charset="0"/>
              </a:rPr>
              <a:t>.</a:t>
            </a:r>
          </a:p>
          <a:p>
            <a:pPr algn="just"/>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Ngôn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ngữ</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chính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xác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cô</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đọng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chặt</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và</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sinh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động</a:t>
            </a:r>
            <a:r>
              <a:rPr lang="en-US" altLang="en-US" sz="2800" dirty="0">
                <a:solidFill>
                  <a:srgbClr val="0070C0"/>
                </a:solidFill>
                <a:latin typeface="Times New Roman" panose="02020603050405020304" pitchFamily="18" charset="0"/>
                <a:cs typeface="Times New Roman" panose="02020603050405020304" pitchFamily="18" charset="0"/>
              </a:rPr>
              <a:t>.</a:t>
            </a:r>
          </a:p>
        </p:txBody>
      </p:sp>
      <p:sp>
        <p:nvSpPr>
          <p:cNvPr id="8" name="Text Box 8">
            <a:extLst>
              <a:ext uri="{FF2B5EF4-FFF2-40B4-BE49-F238E27FC236}">
                <a16:creationId xmlns:a16="http://schemas.microsoft.com/office/drawing/2014/main" xmlns="" id="{FC99E2B5-5D46-C845-A189-B650484FECD8}"/>
              </a:ext>
            </a:extLst>
          </p:cNvPr>
          <p:cNvSpPr txBox="1">
            <a:spLocks noChangeArrowheads="1"/>
          </p:cNvSpPr>
          <p:nvPr/>
        </p:nvSpPr>
        <p:spPr bwMode="auto">
          <a:xfrm>
            <a:off x="1890712" y="2576026"/>
            <a:ext cx="800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d. </a:t>
            </a:r>
            <a:r>
              <a:rPr lang="en-US" altLang="en-US" sz="2800" b="1" dirty="0" err="1">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Phương</a:t>
            </a:r>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pháp</a:t>
            </a:r>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thuyết</a:t>
            </a:r>
            <a:r>
              <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 minh:</a:t>
            </a:r>
          </a:p>
        </p:txBody>
      </p:sp>
      <p:sp>
        <p:nvSpPr>
          <p:cNvPr id="9" name="Text Box 8">
            <a:extLst>
              <a:ext uri="{FF2B5EF4-FFF2-40B4-BE49-F238E27FC236}">
                <a16:creationId xmlns:a16="http://schemas.microsoft.com/office/drawing/2014/main" xmlns="" id="{AFD09396-176E-CBCD-4724-5B6816F23952}"/>
              </a:ext>
            </a:extLst>
          </p:cNvPr>
          <p:cNvSpPr txBox="1">
            <a:spLocks noChangeArrowheads="1"/>
          </p:cNvSpPr>
          <p:nvPr/>
        </p:nvSpPr>
        <p:spPr bwMode="auto">
          <a:xfrm>
            <a:off x="3408218" y="3136065"/>
            <a:ext cx="82497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Phương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pháp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nêu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định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nghĩa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phương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pháp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liệt</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kê</a:t>
            </a:r>
            <a:r>
              <a:rPr lang="en-US" altLang="en-US" sz="2800" dirty="0">
                <a:solidFill>
                  <a:srgbClr val="0070C0"/>
                </a:solidFill>
                <a:latin typeface="Times New Roman" panose="02020603050405020304" pitchFamily="18" charset="0"/>
                <a:cs typeface="Times New Roman" panose="02020603050405020304" pitchFamily="18" charset="0"/>
              </a:rPr>
              <a:t>, PP </a:t>
            </a:r>
            <a:r>
              <a:rPr lang="en-US" altLang="en-US" sz="2800" dirty="0" err="1">
                <a:solidFill>
                  <a:srgbClr val="0070C0"/>
                </a:solidFill>
                <a:latin typeface="Times New Roman" panose="02020603050405020304" pitchFamily="18" charset="0"/>
                <a:cs typeface="Times New Roman" panose="02020603050405020304" pitchFamily="18" charset="0"/>
              </a:rPr>
              <a:t>nêu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số</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liệu</a:t>
            </a:r>
            <a:r>
              <a:rPr lang="en-US" altLang="en-US" sz="2800" dirty="0">
                <a:solidFill>
                  <a:srgbClr val="0070C0"/>
                </a:solidFill>
                <a:latin typeface="Times New Roman" panose="02020603050405020304" pitchFamily="18" charset="0"/>
                <a:cs typeface="Times New Roman" panose="02020603050405020304" pitchFamily="18" charset="0"/>
              </a:rPr>
              <a:t>, PP </a:t>
            </a:r>
            <a:r>
              <a:rPr lang="en-US" altLang="en-US" sz="2800" dirty="0" err="1">
                <a:solidFill>
                  <a:srgbClr val="0070C0"/>
                </a:solidFill>
                <a:latin typeface="Times New Roman" panose="02020603050405020304" pitchFamily="18" charset="0"/>
                <a:cs typeface="Times New Roman" panose="02020603050405020304" pitchFamily="18" charset="0"/>
              </a:rPr>
              <a:t>nêu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ví</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dụ</a:t>
            </a:r>
            <a:r>
              <a:rPr lang="en-US" altLang="en-US" sz="2800" dirty="0">
                <a:solidFill>
                  <a:srgbClr val="0070C0"/>
                </a:solidFill>
                <a:latin typeface="Times New Roman" panose="02020603050405020304" pitchFamily="18" charset="0"/>
                <a:cs typeface="Times New Roman" panose="02020603050405020304" pitchFamily="18" charset="0"/>
              </a:rPr>
              <a:t>, PP so </a:t>
            </a:r>
            <a:r>
              <a:rPr lang="en-US" altLang="en-US" sz="2800" dirty="0" err="1">
                <a:solidFill>
                  <a:srgbClr val="0070C0"/>
                </a:solidFill>
                <a:latin typeface="Times New Roman" panose="02020603050405020304" pitchFamily="18" charset="0"/>
                <a:cs typeface="Times New Roman" panose="02020603050405020304" pitchFamily="18" charset="0"/>
              </a:rPr>
              <a:t>sánh</a:t>
            </a:r>
            <a:r>
              <a:rPr lang="en-US" altLang="en-US" sz="2800" dirty="0">
                <a:solidFill>
                  <a:srgbClr val="0070C0"/>
                </a:solidFill>
                <a:latin typeface="Times New Roman" panose="02020603050405020304" pitchFamily="18" charset="0"/>
                <a:cs typeface="Times New Roman" panose="02020603050405020304" pitchFamily="18" charset="0"/>
              </a:rPr>
              <a:t>, PP </a:t>
            </a:r>
            <a:r>
              <a:rPr lang="en-US" altLang="en-US" sz="2800" dirty="0" err="1">
                <a:solidFill>
                  <a:srgbClr val="0070C0"/>
                </a:solidFill>
                <a:latin typeface="Times New Roman" panose="02020603050405020304" pitchFamily="18" charset="0"/>
                <a:cs typeface="Times New Roman" panose="02020603050405020304" pitchFamily="18" charset="0"/>
              </a:rPr>
              <a:t>phân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tích</a:t>
            </a:r>
            <a:r>
              <a:rPr lang="en-US" alt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3284749"/>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7883" y="2373324"/>
            <a:ext cx="7956232" cy="523220"/>
          </a:xfrm>
          <a:prstGeom prst="rect">
            <a:avLst/>
          </a:prstGeom>
        </p:spPr>
        <p:txBody>
          <a:bodyPr wrap="square">
            <a:spAutoFit/>
          </a:bodyPr>
          <a:lstStyle/>
          <a:p>
            <a:pPr>
              <a:spcBef>
                <a:spcPct val="50000"/>
              </a:spcBef>
              <a:defRPr/>
            </a:pPr>
            <a:r>
              <a:rPr lang="en-US" altLang="en-US" sz="2800" b="1">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rPr>
              <a:t>a. Đọc văn bản: “Hạ Long đá và nước”</a:t>
            </a:r>
            <a:endParaRPr lang="en-US" altLang="en-US" sz="2800" b="1" dirty="0">
              <a:solidFill>
                <a:srgbClr val="FF0000"/>
              </a:solidFill>
              <a:latin typeface="Times New Roman" panose="02020603050405020304" pitchFamily="18" charset="0"/>
              <a:ea typeface="#9Slide05 SVNQuarzo" panose="04000000000000000000" pitchFamily="82" charset="0"/>
              <a:cs typeface="Times New Roman" panose="02020603050405020304" pitchFamily="18" charset="0"/>
            </a:endParaRPr>
          </a:p>
        </p:txBody>
      </p:sp>
      <p:sp>
        <p:nvSpPr>
          <p:cNvPr id="10" name="矩形 9"/>
          <p:cNvSpPr/>
          <p:nvPr/>
        </p:nvSpPr>
        <p:spPr>
          <a:xfrm>
            <a:off x="2117882" y="909662"/>
            <a:ext cx="7956233" cy="1077218"/>
          </a:xfrm>
          <a:prstGeom prst="rect">
            <a:avLst/>
          </a:prstGeom>
        </p:spPr>
        <p:txBody>
          <a:bodyPr wrap="square">
            <a:spAutoFit/>
          </a:bodyPr>
          <a:lstStyle/>
          <a:p>
            <a:pPr algn="just">
              <a:spcBef>
                <a:spcPct val="50000"/>
              </a:spcBef>
            </a:pPr>
            <a:r>
              <a:rPr lang="en-US" altLang="en-US" sz="3200" b="1">
                <a:solidFill>
                  <a:srgbClr val="002060"/>
                </a:solidFill>
                <a:latin typeface="Times New Roman" panose="02020603050405020304" pitchFamily="18" charset="0"/>
                <a:ea typeface="#9Slide05 SVNQuarzo" panose="04000000000000000000" pitchFamily="82" charset="0"/>
                <a:cs typeface="Times New Roman" panose="02020603050405020304" pitchFamily="18" charset="0"/>
              </a:rPr>
              <a:t>2. Viết văn bản thuyết minh</a:t>
            </a:r>
            <a:r>
              <a:rPr lang="vi-VN" altLang="en-US" sz="3200" b="1">
                <a:solidFill>
                  <a:srgbClr val="002060"/>
                </a:solidFill>
                <a:latin typeface="Times New Roman" panose="02020603050405020304" pitchFamily="18" charset="0"/>
                <a:ea typeface="#9Slide05 SVNQuarzo" panose="04000000000000000000" pitchFamily="82" charset="0"/>
                <a:cs typeface="Times New Roman" panose="02020603050405020304" pitchFamily="18" charset="0"/>
              </a:rPr>
              <a:t> có</a:t>
            </a:r>
            <a:r>
              <a:rPr lang="en-US" altLang="en-US" sz="3200" b="1">
                <a:solidFill>
                  <a:srgbClr val="002060"/>
                </a:solidFill>
                <a:latin typeface="Times New Roman" panose="02020603050405020304" pitchFamily="18" charset="0"/>
                <a:ea typeface="#9Slide05 SVNQuarzo" panose="04000000000000000000" pitchFamily="82" charset="0"/>
                <a:cs typeface="Times New Roman" panose="02020603050405020304" pitchFamily="18" charset="0"/>
              </a:rPr>
              <a:t> sử dụng một số biện pháp nghệ thuật:</a:t>
            </a:r>
          </a:p>
        </p:txBody>
      </p:sp>
      <p:pic>
        <p:nvPicPr>
          <p:cNvPr id="11" name="图片 10">
            <a:extLst>
              <a:ext uri="{FF2B5EF4-FFF2-40B4-BE49-F238E27FC236}">
                <a16:creationId xmlns:a16="http://schemas.microsoft.com/office/drawing/2014/main" xmlns="" id="{2C5980AB-5381-4E9D-9148-D5E50CB98F1C}"/>
              </a:ext>
            </a:extLst>
          </p:cNvPr>
          <p:cNvPicPr>
            <a:picLocks noChangeAspect="1"/>
          </p:cNvPicPr>
          <p:nvPr/>
        </p:nvPicPr>
        <p:blipFill rotWithShape="1">
          <a:blip r:embed="rId3">
            <a:extLst>
              <a:ext uri="{28A0092B-C50C-407E-A947-70E740481C1C}">
                <a14:useLocalDpi xmlns:a14="http://schemas.microsoft.com/office/drawing/2010/main" val="0"/>
              </a:ext>
            </a:extLst>
          </a:blip>
          <a:srcRect t="15552" r="10383"/>
          <a:stretch/>
        </p:blipFill>
        <p:spPr>
          <a:xfrm>
            <a:off x="10301287" y="-1"/>
            <a:ext cx="1890713" cy="2896545"/>
          </a:xfrm>
          <a:prstGeom prst="rect">
            <a:avLst/>
          </a:prstGeom>
        </p:spPr>
      </p:pic>
      <p:pic>
        <p:nvPicPr>
          <p:cNvPr id="12" name="图片 11">
            <a:extLst>
              <a:ext uri="{FF2B5EF4-FFF2-40B4-BE49-F238E27FC236}">
                <a16:creationId xmlns:a16="http://schemas.microsoft.com/office/drawing/2014/main" xmlns="" id="{14C9571E-D7B1-40A3-AE82-D1BBF2136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890712" cy="3073789"/>
          </a:xfrm>
          <a:prstGeom prst="rect">
            <a:avLst/>
          </a:prstGeom>
        </p:spPr>
      </p:pic>
      <p:pic>
        <p:nvPicPr>
          <p:cNvPr id="14" name="图片 13">
            <a:extLst>
              <a:ext uri="{FF2B5EF4-FFF2-40B4-BE49-F238E27FC236}">
                <a16:creationId xmlns:a16="http://schemas.microsoft.com/office/drawing/2014/main" xmlns="" id="{565C15B1-9C7D-4CBF-9323-E4A056CFC036}"/>
              </a:ext>
            </a:extLst>
          </p:cNvPr>
          <p:cNvPicPr>
            <a:picLocks noChangeAspect="1"/>
          </p:cNvPicPr>
          <p:nvPr/>
        </p:nvPicPr>
        <p:blipFill rotWithShape="1">
          <a:blip r:embed="rId4">
            <a:extLst>
              <a:ext uri="{28A0092B-C50C-407E-A947-70E740481C1C}">
                <a14:useLocalDpi xmlns:a14="http://schemas.microsoft.com/office/drawing/2010/main" val="0"/>
              </a:ext>
            </a:extLst>
          </a:blip>
          <a:srcRect r="12268" b="18837"/>
          <a:stretch/>
        </p:blipFill>
        <p:spPr>
          <a:xfrm flipH="1">
            <a:off x="0" y="2303336"/>
            <a:ext cx="5014912" cy="4554664"/>
          </a:xfrm>
          <a:prstGeom prst="rect">
            <a:avLst/>
          </a:prstGeom>
        </p:spPr>
      </p:pic>
      <p:pic>
        <p:nvPicPr>
          <p:cNvPr id="9" name="Picture 5" descr="Ha_Long_-_vnh">
            <a:extLst>
              <a:ext uri="{FF2B5EF4-FFF2-40B4-BE49-F238E27FC236}">
                <a16:creationId xmlns:a16="http://schemas.microsoft.com/office/drawing/2014/main" xmlns="" id="{93C6C036-CC0F-30B4-71DB-CDCB78D5B7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1090" y="3392489"/>
            <a:ext cx="6160910" cy="346551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477741"/>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1F6878D-FA0E-39FB-35A7-1694FF27E5FC}"/>
              </a:ext>
            </a:extLst>
          </p:cNvPr>
          <p:cNvSpPr>
            <a:spLocks noChangeArrowheads="1"/>
          </p:cNvSpPr>
          <p:nvPr/>
        </p:nvSpPr>
        <p:spPr bwMode="auto">
          <a:xfrm>
            <a:off x="2019300" y="172244"/>
            <a:ext cx="8839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a:solidFill>
                  <a:srgbClr val="FF0000"/>
                </a:solidFill>
                <a:latin typeface="Times New Roman" panose="02020603050405020304" pitchFamily="18" charset="0"/>
                <a:cs typeface="Times New Roman" panose="02020603050405020304" pitchFamily="18" charset="0"/>
              </a:rPr>
              <a:t>1. Xác định đối tượng thuyết minh?</a:t>
            </a:r>
          </a:p>
          <a:p>
            <a:pPr algn="just"/>
            <a:r>
              <a:rPr lang="en-US" altLang="en-US" sz="3200">
                <a:solidFill>
                  <a:srgbClr val="FF0000"/>
                </a:solidFill>
                <a:latin typeface="Times New Roman" panose="02020603050405020304" pitchFamily="18" charset="0"/>
                <a:cs typeface="Times New Roman" panose="02020603050405020304" pitchFamily="18" charset="0"/>
              </a:rPr>
              <a:t>2. Bài văn thuyết minh đặc điểm gì của đối tượng?</a:t>
            </a:r>
          </a:p>
          <a:p>
            <a:pPr algn="just"/>
            <a:r>
              <a:rPr lang="en-US" altLang="en-US" sz="3200">
                <a:solidFill>
                  <a:srgbClr val="FF0000"/>
                </a:solidFill>
                <a:latin typeface="Times New Roman" panose="02020603050405020304" pitchFamily="18" charset="0"/>
                <a:cs typeface="Times New Roman" panose="02020603050405020304" pitchFamily="18" charset="0"/>
              </a:rPr>
              <a:t>3. </a:t>
            </a:r>
            <a:r>
              <a:rPr lang="vi-VN" altLang="en-US" sz="3200">
                <a:solidFill>
                  <a:srgbClr val="FF0000"/>
                </a:solidFill>
                <a:latin typeface="Times New Roman" panose="02020603050405020304" pitchFamily="18" charset="0"/>
                <a:cs typeface="Times New Roman" panose="02020603050405020304" pitchFamily="18" charset="0"/>
              </a:rPr>
              <a:t>Văn bản có cung cấp được tri thức một cách khách quan về đối tượng không</a:t>
            </a:r>
            <a:r>
              <a:rPr lang="en-US" altLang="en-US" sz="3200">
                <a:solidFill>
                  <a:srgbClr val="FF0000"/>
                </a:solidFill>
                <a:latin typeface="Times New Roman" panose="02020603050405020304" pitchFamily="18" charset="0"/>
                <a:cs typeface="Times New Roman" panose="02020603050405020304" pitchFamily="18" charset="0"/>
              </a:rPr>
              <a:t>?</a:t>
            </a:r>
          </a:p>
          <a:p>
            <a:pPr algn="just"/>
            <a:r>
              <a:rPr lang="en-US" altLang="en-US" sz="3200">
                <a:solidFill>
                  <a:srgbClr val="FF0000"/>
                </a:solidFill>
                <a:latin typeface="Times New Roman" panose="02020603050405020304" pitchFamily="18" charset="0"/>
                <a:cs typeface="Times New Roman" panose="02020603050405020304" pitchFamily="18" charset="0"/>
              </a:rPr>
              <a:t>4. Xác định hương pháp thuyết minh?</a:t>
            </a:r>
          </a:p>
        </p:txBody>
      </p:sp>
      <p:sp>
        <p:nvSpPr>
          <p:cNvPr id="6" name="Text Box 5">
            <a:extLst>
              <a:ext uri="{FF2B5EF4-FFF2-40B4-BE49-F238E27FC236}">
                <a16:creationId xmlns:a16="http://schemas.microsoft.com/office/drawing/2014/main" xmlns="" id="{06422C6C-F1EE-1B00-0BDC-87FAE7719EC3}"/>
              </a:ext>
            </a:extLst>
          </p:cNvPr>
          <p:cNvSpPr txBox="1">
            <a:spLocks noChangeArrowheads="1"/>
          </p:cNvSpPr>
          <p:nvPr/>
        </p:nvSpPr>
        <p:spPr bwMode="auto">
          <a:xfrm>
            <a:off x="469538" y="3158901"/>
            <a:ext cx="11141266" cy="3046988"/>
          </a:xfrm>
          <a:prstGeom prst="rect">
            <a:avLst/>
          </a:prstGeom>
          <a:solidFill>
            <a:schemeClr val="bg1">
              <a:alpha val="60000"/>
            </a:schemeClr>
          </a:solidFill>
          <a:ln>
            <a:solidFill>
              <a:schemeClr val="accent5">
                <a:lumMod val="60000"/>
                <a:lumOff val="40000"/>
              </a:schemeClr>
            </a:solid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Đối</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tượng</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thuyết</a:t>
            </a:r>
            <a:r>
              <a:rPr lang="en-US" altLang="en-US" sz="3200" dirty="0">
                <a:solidFill>
                  <a:srgbClr val="7030A0"/>
                </a:solidFill>
                <a:latin typeface="Times New Roman" panose="02020603050405020304" pitchFamily="18" charset="0"/>
                <a:cs typeface="Times New Roman" panose="02020603050405020304" pitchFamily="18" charset="0"/>
              </a:rPr>
              <a:t> minh: </a:t>
            </a:r>
            <a:r>
              <a:rPr lang="en-US" altLang="en-US" sz="3200" dirty="0" err="1">
                <a:solidFill>
                  <a:srgbClr val="7030A0"/>
                </a:solidFill>
                <a:latin typeface="Times New Roman" panose="02020603050405020304" pitchFamily="18" charset="0"/>
                <a:cs typeface="Times New Roman" panose="02020603050405020304" pitchFamily="18" charset="0"/>
              </a:rPr>
              <a:t>Vịnh</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Hạ</a:t>
            </a:r>
            <a:r>
              <a:rPr lang="en-US" altLang="en-US" sz="3200" dirty="0">
                <a:solidFill>
                  <a:srgbClr val="7030A0"/>
                </a:solidFill>
                <a:latin typeface="Times New Roman" panose="02020603050405020304" pitchFamily="18" charset="0"/>
                <a:cs typeface="Times New Roman" panose="02020603050405020304" pitchFamily="18" charset="0"/>
              </a:rPr>
              <a:t> Long</a:t>
            </a:r>
          </a:p>
          <a:p>
            <a:pPr algn="just"/>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rPr>
              <a:t>Sự</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kỳ</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lạ</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vô</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tận</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của</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Hạ</a:t>
            </a:r>
            <a:r>
              <a:rPr lang="en-US" altLang="en-US" sz="3200" dirty="0">
                <a:solidFill>
                  <a:srgbClr val="7030A0"/>
                </a:solidFill>
                <a:latin typeface="Times New Roman" panose="02020603050405020304" pitchFamily="18" charset="0"/>
                <a:cs typeface="Times New Roman" panose="02020603050405020304" pitchFamily="18" charset="0"/>
              </a:rPr>
              <a:t> Long do </a:t>
            </a:r>
            <a:r>
              <a:rPr lang="en-US" altLang="en-US" sz="3200" dirty="0" err="1">
                <a:solidFill>
                  <a:srgbClr val="7030A0"/>
                </a:solidFill>
                <a:latin typeface="Times New Roman" panose="02020603050405020304" pitchFamily="18" charset="0"/>
                <a:cs typeface="Times New Roman" panose="02020603050405020304" pitchFamily="18" charset="0"/>
              </a:rPr>
              <a:t>Đá</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và</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Nước</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tạo</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nên</a:t>
            </a:r>
            <a:r>
              <a:rPr lang="en-US" altLang="en-US" sz="3200" dirty="0">
                <a:solidFill>
                  <a:srgbClr val="7030A0"/>
                </a:solidFill>
                <a:latin typeface="Times New Roman" panose="02020603050405020304" pitchFamily="18" charset="0"/>
                <a:cs typeface="Times New Roman" panose="02020603050405020304" pitchFamily="18" charset="0"/>
              </a:rPr>
              <a:t>. </a:t>
            </a:r>
          </a:p>
          <a:p>
            <a:pPr algn="just"/>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Văn</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bản</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cung</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cấp</a:t>
            </a:r>
            <a:r>
              <a:rPr lang="en-US" altLang="en-US" sz="3200" dirty="0">
                <a:solidFill>
                  <a:srgbClr val="7030A0"/>
                </a:solidFill>
                <a:latin typeface="Times New Roman" panose="02020603050405020304" pitchFamily="18" charset="0"/>
                <a:cs typeface="Times New Roman" panose="02020603050405020304" pitchFamily="18" charset="0"/>
              </a:rPr>
              <a:t> tri </a:t>
            </a:r>
            <a:r>
              <a:rPr lang="en-US" altLang="en-US" sz="3200" dirty="0" err="1">
                <a:solidFill>
                  <a:srgbClr val="7030A0"/>
                </a:solidFill>
                <a:latin typeface="Times New Roman" panose="02020603050405020304" pitchFamily="18" charset="0"/>
                <a:cs typeface="Times New Roman" panose="02020603050405020304" pitchFamily="18" charset="0"/>
              </a:rPr>
              <a:t>thức</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khách</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quan</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về</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đối</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tượng</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đó</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là</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sự</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kì</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lạ</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của</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Hạ</a:t>
            </a:r>
            <a:r>
              <a:rPr lang="en-US" altLang="en-US" sz="3200" dirty="0">
                <a:solidFill>
                  <a:srgbClr val="7030A0"/>
                </a:solidFill>
                <a:latin typeface="Times New Roman" panose="02020603050405020304" pitchFamily="18" charset="0"/>
                <a:cs typeface="Times New Roman" panose="02020603050405020304" pitchFamily="18" charset="0"/>
              </a:rPr>
              <a:t> Long </a:t>
            </a:r>
            <a:r>
              <a:rPr lang="en-US" altLang="en-US" sz="3200" dirty="0" err="1">
                <a:solidFill>
                  <a:srgbClr val="7030A0"/>
                </a:solidFill>
                <a:latin typeface="Times New Roman" panose="02020603050405020304" pitchFamily="18" charset="0"/>
                <a:cs typeface="Times New Roman" panose="02020603050405020304" pitchFamily="18" charset="0"/>
              </a:rPr>
              <a:t>là</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vô</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tận</a:t>
            </a:r>
            <a:r>
              <a:rPr lang="en-US" altLang="en-US" sz="3200" dirty="0">
                <a:solidFill>
                  <a:srgbClr val="7030A0"/>
                </a:solidFill>
                <a:latin typeface="Times New Roman" panose="02020603050405020304" pitchFamily="18" charset="0"/>
                <a:cs typeface="Times New Roman" panose="02020603050405020304" pitchFamily="18" charset="0"/>
              </a:rPr>
              <a:t>.</a:t>
            </a:r>
          </a:p>
          <a:p>
            <a:pPr algn="just">
              <a:buFontTx/>
              <a:buChar char="-"/>
            </a:pP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Phương</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pháp</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thuyết</a:t>
            </a:r>
            <a:r>
              <a:rPr lang="en-US" altLang="en-US" sz="3200" dirty="0">
                <a:solidFill>
                  <a:srgbClr val="7030A0"/>
                </a:solidFill>
                <a:latin typeface="Times New Roman" panose="02020603050405020304" pitchFamily="18" charset="0"/>
                <a:cs typeface="Times New Roman" panose="02020603050405020304" pitchFamily="18" charset="0"/>
              </a:rPr>
              <a:t> minh: </a:t>
            </a:r>
            <a:r>
              <a:rPr lang="en-US" altLang="en-US" sz="3200" dirty="0" err="1">
                <a:solidFill>
                  <a:srgbClr val="7030A0"/>
                </a:solidFill>
                <a:latin typeface="Times New Roman" panose="02020603050405020304" pitchFamily="18" charset="0"/>
                <a:cs typeface="Times New Roman" panose="02020603050405020304" pitchFamily="18" charset="0"/>
              </a:rPr>
              <a:t>Liệt</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kê</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kết</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hợp</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giải</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thích</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những</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khái</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niệm</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trừu</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tượng</a:t>
            </a:r>
            <a:r>
              <a:rPr lang="en-US" altLang="en-US" sz="3200" dirty="0">
                <a:solidFill>
                  <a:srgbClr val="7030A0"/>
                </a:solidFill>
                <a:latin typeface="Times New Roman" panose="02020603050405020304" pitchFamily="18" charset="0"/>
                <a:cs typeface="Times New Roman" panose="02020603050405020304" pitchFamily="18" charset="0"/>
              </a:rPr>
              <a:t> </a:t>
            </a:r>
            <a:r>
              <a:rPr lang="vi-VN" altLang="en-US" sz="3200" dirty="0">
                <a:solidFill>
                  <a:srgbClr val="7030A0"/>
                </a:solidFill>
                <a:latin typeface="Times New Roman" panose="02020603050405020304" pitchFamily="18" charset="0"/>
                <a:cs typeface="Times New Roman" panose="02020603050405020304" pitchFamily="18" charset="0"/>
              </a:rPr>
              <a:t> </a:t>
            </a:r>
            <a:endParaRPr lang="en-US" altLang="en-US"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503058"/>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checkerboard(across)">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checkerboard(across)">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checkerboard(across)">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checkerboard(across)">
                                      <p:cBhvr>
                                        <p:cTn id="2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60A2D46-689B-0C67-94EA-6721E24DF860}"/>
              </a:ext>
            </a:extLst>
          </p:cNvPr>
          <p:cNvSpPr>
            <a:spLocks noChangeArrowheads="1"/>
          </p:cNvSpPr>
          <p:nvPr/>
        </p:nvSpPr>
        <p:spPr bwMode="auto">
          <a:xfrm>
            <a:off x="679010" y="0"/>
            <a:ext cx="96392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dirty="0">
                <a:solidFill>
                  <a:srgbClr val="7030A0"/>
                </a:solidFill>
                <a:latin typeface="Times New Roman" panose="02020603050405020304" pitchFamily="18" charset="0"/>
                <a:cs typeface="Times New Roman" panose="02020603050405020304" pitchFamily="18" charset="0"/>
              </a:rPr>
              <a:t>? </a:t>
            </a:r>
            <a:r>
              <a:rPr lang="vi-VN" altLang="en-US" sz="2800" dirty="0">
                <a:solidFill>
                  <a:srgbClr val="7030A0"/>
                </a:solidFill>
                <a:latin typeface="Times New Roman" panose="02020603050405020304" pitchFamily="18" charset="0"/>
                <a:cs typeface="Times New Roman" panose="02020603050405020304" pitchFamily="18" charset="0"/>
              </a:rPr>
              <a:t>Tác giả hiểu sự “</a:t>
            </a:r>
            <a:r>
              <a:rPr lang="en-US" altLang="en-US" sz="2800" dirty="0" err="1">
                <a:solidFill>
                  <a:srgbClr val="7030A0"/>
                </a:solidFill>
                <a:latin typeface="Times New Roman" panose="02020603050405020304" pitchFamily="18" charset="0"/>
                <a:cs typeface="Times New Roman" panose="02020603050405020304" pitchFamily="18" charset="0"/>
              </a:rPr>
              <a:t>Kì</a:t>
            </a:r>
            <a:r>
              <a:rPr lang="vi-VN" altLang="en-US" sz="2800" dirty="0">
                <a:solidFill>
                  <a:srgbClr val="7030A0"/>
                </a:solidFill>
                <a:latin typeface="Times New Roman" panose="02020603050405020304" pitchFamily="18" charset="0"/>
                <a:cs typeface="Times New Roman" panose="02020603050405020304" pitchFamily="18" charset="0"/>
              </a:rPr>
              <a:t> lạ</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của</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Đá</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và</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Nước</a:t>
            </a:r>
            <a:r>
              <a:rPr lang="vi-VN" altLang="en-US" sz="2800" dirty="0">
                <a:solidFill>
                  <a:srgbClr val="7030A0"/>
                </a:solidFill>
                <a:latin typeface="Times New Roman" panose="02020603050405020304" pitchFamily="18" charset="0"/>
                <a:cs typeface="Times New Roman" panose="02020603050405020304" pitchFamily="18" charset="0"/>
              </a:rPr>
              <a:t>”</a:t>
            </a:r>
            <a:r>
              <a:rPr lang="en-US" altLang="en-US" sz="2800" dirty="0">
                <a:solidFill>
                  <a:srgbClr val="7030A0"/>
                </a:solidFill>
                <a:latin typeface="Times New Roman" panose="02020603050405020304" pitchFamily="18" charset="0"/>
                <a:cs typeface="Times New Roman" panose="02020603050405020304" pitchFamily="18" charset="0"/>
              </a:rPr>
              <a:t> ở </a:t>
            </a:r>
            <a:r>
              <a:rPr lang="en-US" altLang="en-US" sz="2800" dirty="0" err="1">
                <a:solidFill>
                  <a:srgbClr val="7030A0"/>
                </a:solidFill>
                <a:latin typeface="Times New Roman" panose="02020603050405020304" pitchFamily="18" charset="0"/>
                <a:cs typeface="Times New Roman" panose="02020603050405020304" pitchFamily="18" charset="0"/>
              </a:rPr>
              <a:t>Hạ</a:t>
            </a:r>
            <a:r>
              <a:rPr lang="en-US" altLang="en-US" sz="2800" dirty="0">
                <a:solidFill>
                  <a:srgbClr val="7030A0"/>
                </a:solidFill>
                <a:latin typeface="Times New Roman" panose="02020603050405020304" pitchFamily="18" charset="0"/>
                <a:cs typeface="Times New Roman" panose="02020603050405020304" pitchFamily="18" charset="0"/>
              </a:rPr>
              <a:t> Long </a:t>
            </a:r>
            <a:r>
              <a:rPr lang="vi-VN" altLang="en-US" sz="2800" dirty="0">
                <a:solidFill>
                  <a:srgbClr val="7030A0"/>
                </a:solidFill>
                <a:latin typeface="Times New Roman" panose="02020603050405020304" pitchFamily="18" charset="0"/>
                <a:cs typeface="Times New Roman" panose="02020603050405020304" pitchFamily="18" charset="0"/>
              </a:rPr>
              <a:t> là gì </a:t>
            </a:r>
            <a:r>
              <a:rPr lang="en-US" altLang="en-US" sz="2800" dirty="0">
                <a:solidFill>
                  <a:srgbClr val="7030A0"/>
                </a:solidFill>
                <a:latin typeface="Times New Roman" panose="02020603050405020304" pitchFamily="18" charset="0"/>
                <a:cs typeface="Times New Roman" panose="02020603050405020304" pitchFamily="18" charset="0"/>
              </a:rPr>
              <a:t>?</a:t>
            </a:r>
            <a:r>
              <a:rPr lang="vi-VN" altLang="en-US" sz="2800" dirty="0">
                <a:solidFill>
                  <a:srgbClr val="7030A0"/>
                </a:solidFill>
                <a:latin typeface="Times New Roman" panose="02020603050405020304" pitchFamily="18" charset="0"/>
                <a:cs typeface="Times New Roman" panose="02020603050405020304" pitchFamily="18" charset="0"/>
              </a:rPr>
              <a:t> Hãy </a:t>
            </a:r>
            <a:r>
              <a:rPr lang="en-US" altLang="en-US" sz="2800" dirty="0" err="1">
                <a:solidFill>
                  <a:srgbClr val="7030A0"/>
                </a:solidFill>
                <a:latin typeface="Times New Roman" panose="02020603050405020304" pitchFamily="18" charset="0"/>
                <a:cs typeface="Times New Roman" panose="02020603050405020304" pitchFamily="18" charset="0"/>
              </a:rPr>
              <a:t>tìm</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những</a:t>
            </a:r>
            <a:r>
              <a:rPr lang="vi-VN" altLang="en-US" sz="2800" dirty="0">
                <a:solidFill>
                  <a:srgbClr val="7030A0"/>
                </a:solidFill>
                <a:latin typeface="Times New Roman" panose="02020603050405020304" pitchFamily="18" charset="0"/>
                <a:cs typeface="Times New Roman" panose="02020603050405020304" pitchFamily="18" charset="0"/>
              </a:rPr>
              <a:t> câu văn nêu khái quát sự kỳ lạ ấy?</a:t>
            </a:r>
            <a:endParaRPr lang="en-US" altLang="en-US" sz="2800" dirty="0">
              <a:solidFill>
                <a:srgbClr val="7030A0"/>
              </a:solidFill>
              <a:latin typeface="Times New Roman" panose="02020603050405020304" pitchFamily="18" charset="0"/>
              <a:cs typeface="Times New Roman" panose="02020603050405020304" pitchFamily="18" charset="0"/>
            </a:endParaRPr>
          </a:p>
        </p:txBody>
      </p:sp>
      <p:sp>
        <p:nvSpPr>
          <p:cNvPr id="6" name="Text Box 5">
            <a:extLst>
              <a:ext uri="{FF2B5EF4-FFF2-40B4-BE49-F238E27FC236}">
                <a16:creationId xmlns:a16="http://schemas.microsoft.com/office/drawing/2014/main" xmlns="" id="{71F58422-577A-21D5-DA9A-03F1EC1B2D1C}"/>
              </a:ext>
            </a:extLst>
          </p:cNvPr>
          <p:cNvSpPr txBox="1">
            <a:spLocks noChangeArrowheads="1"/>
          </p:cNvSpPr>
          <p:nvPr/>
        </p:nvSpPr>
        <p:spPr bwMode="auto">
          <a:xfrm>
            <a:off x="1047744" y="1238369"/>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Sự</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kì</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lạ</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của</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Đá</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Nước</a:t>
            </a:r>
            <a:r>
              <a:rPr lang="en-US" altLang="en-US" sz="2800" b="1" dirty="0">
                <a:solidFill>
                  <a:srgbClr val="002060"/>
                </a:solidFill>
                <a:latin typeface="Times New Roman" panose="02020603050405020304" pitchFamily="18" charset="0"/>
                <a:cs typeface="Times New Roman" panose="02020603050405020304" pitchFamily="18" charset="0"/>
              </a:rPr>
              <a:t> ở </a:t>
            </a:r>
            <a:r>
              <a:rPr lang="en-US" altLang="en-US" sz="2800" b="1" dirty="0" err="1">
                <a:solidFill>
                  <a:srgbClr val="002060"/>
                </a:solidFill>
                <a:latin typeface="Times New Roman" panose="02020603050405020304" pitchFamily="18" charset="0"/>
                <a:cs typeface="Times New Roman" panose="02020603050405020304" pitchFamily="18" charset="0"/>
              </a:rPr>
              <a:t>Hạ</a:t>
            </a:r>
            <a:r>
              <a:rPr lang="en-US" altLang="en-US" sz="2800" b="1" dirty="0">
                <a:solidFill>
                  <a:srgbClr val="002060"/>
                </a:solidFill>
                <a:latin typeface="Times New Roman" panose="02020603050405020304" pitchFamily="18" charset="0"/>
                <a:cs typeface="Times New Roman" panose="02020603050405020304" pitchFamily="18" charset="0"/>
              </a:rPr>
              <a:t> Long:</a:t>
            </a:r>
          </a:p>
        </p:txBody>
      </p:sp>
      <p:sp>
        <p:nvSpPr>
          <p:cNvPr id="7" name="Text Box 6">
            <a:extLst>
              <a:ext uri="{FF2B5EF4-FFF2-40B4-BE49-F238E27FC236}">
                <a16:creationId xmlns:a16="http://schemas.microsoft.com/office/drawing/2014/main" xmlns="" id="{B5405EBE-F954-F563-8497-4C502C4A981E}"/>
              </a:ext>
            </a:extLst>
          </p:cNvPr>
          <p:cNvSpPr txBox="1">
            <a:spLocks noChangeArrowheads="1"/>
          </p:cNvSpPr>
          <p:nvPr/>
        </p:nvSpPr>
        <p:spPr bwMode="auto">
          <a:xfrm>
            <a:off x="1047744" y="1614962"/>
            <a:ext cx="1022985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Sự</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sáng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tạo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của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nước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làm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đá</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sống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dậy</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linh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hoạt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tâm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hồn</a:t>
            </a:r>
            <a:r>
              <a:rPr lang="en-US" altLang="en-US" sz="2800" dirty="0">
                <a:solidFill>
                  <a:srgbClr val="FF0000"/>
                </a:solidFill>
                <a:latin typeface="Times New Roman" panose="02020603050405020304" pitchFamily="18" charset="0"/>
                <a:cs typeface="Times New Roman" panose="02020603050405020304" pitchFamily="18" charset="0"/>
              </a:rPr>
              <a:t>:</a:t>
            </a:r>
            <a:endParaRPr lang="it-IT" altLang="en-US" sz="2800" dirty="0">
              <a:solidFill>
                <a:srgbClr val="FF0000"/>
              </a:solidFill>
              <a:latin typeface="Times New Roman" panose="02020603050405020304" pitchFamily="18" charset="0"/>
              <a:cs typeface="Times New Roman" panose="02020603050405020304" pitchFamily="18" charset="0"/>
            </a:endParaRPr>
          </a:p>
          <a:p>
            <a:pPr algn="just"/>
            <a:r>
              <a:rPr lang="it-IT" altLang="en-US" sz="2800" dirty="0">
                <a:solidFill>
                  <a:srgbClr val="FF0000"/>
                </a:solidFill>
                <a:latin typeface="Times New Roman" panose="02020603050405020304" pitchFamily="18" charset="0"/>
                <a:cs typeface="Times New Roman" panose="02020603050405020304" pitchFamily="18" charset="0"/>
              </a:rPr>
              <a:t> - Nước tạo nên sự di chuyển...</a:t>
            </a:r>
          </a:p>
          <a:p>
            <a:pPr algn="just"/>
            <a:r>
              <a:rPr lang="it-IT" altLang="en-US" sz="2800" dirty="0">
                <a:solidFill>
                  <a:srgbClr val="FF0000"/>
                </a:solidFill>
                <a:latin typeface="Times New Roman" panose="02020603050405020304" pitchFamily="18" charset="0"/>
                <a:cs typeface="Times New Roman" panose="02020603050405020304" pitchFamily="18" charset="0"/>
              </a:rPr>
              <a:t>  + Tùy theo góc độ và tốc độ di chuyển.</a:t>
            </a:r>
          </a:p>
          <a:p>
            <a:pPr algn="just"/>
            <a:r>
              <a:rPr lang="it-IT" altLang="en-US" sz="2800" dirty="0">
                <a:solidFill>
                  <a:srgbClr val="FF0000"/>
                </a:solidFill>
                <a:latin typeface="Times New Roman" panose="02020603050405020304" pitchFamily="18" charset="0"/>
                <a:cs typeface="Times New Roman" panose="02020603050405020304" pitchFamily="18" charset="0"/>
              </a:rPr>
              <a:t>  + Tùy theo hướng ánh sáng rọi vào chúng</a:t>
            </a:r>
          </a:p>
          <a:p>
            <a:pPr algn="just"/>
            <a:r>
              <a:rPr lang="it-IT" altLang="en-US" sz="2800" dirty="0">
                <a:solidFill>
                  <a:srgbClr val="FF0000"/>
                </a:solidFill>
                <a:latin typeface="Times New Roman" panose="02020603050405020304" pitchFamily="18" charset="0"/>
                <a:cs typeface="Times New Roman" panose="02020603050405020304" pitchFamily="18" charset="0"/>
              </a:rPr>
              <a:t> </a:t>
            </a:r>
            <a:r>
              <a:rPr lang="vi-VN" altLang="en-US" sz="2800" dirty="0">
                <a:solidFill>
                  <a:srgbClr val="FF0000"/>
                </a:solidFill>
                <a:latin typeface="Times New Roman" panose="02020603050405020304" pitchFamily="18" charset="0"/>
                <a:cs typeface="Times New Roman" panose="02020603050405020304" pitchFamily="18" charset="0"/>
              </a:rPr>
              <a:t> </a:t>
            </a:r>
            <a:r>
              <a:rPr lang="it-IT" altLang="en-US" sz="2800" dirty="0">
                <a:solidFill>
                  <a:srgbClr val="FF0000"/>
                </a:solidFill>
                <a:latin typeface="Times New Roman" panose="02020603050405020304" pitchFamily="18" charset="0"/>
                <a:cs typeface="Times New Roman" panose="02020603050405020304" pitchFamily="18" charset="0"/>
              </a:rPr>
              <a:t>+ Đá có tuổi: Già, trẻ…</a:t>
            </a:r>
          </a:p>
          <a:p>
            <a:pPr algn="just"/>
            <a:r>
              <a:rPr lang="it-IT" altLang="en-US" sz="2800" dirty="0">
                <a:solidFill>
                  <a:srgbClr val="FF0000"/>
                </a:solidFill>
                <a:latin typeface="Times New Roman" panose="02020603050405020304" pitchFamily="18" charset="0"/>
                <a:cs typeface="Times New Roman" panose="02020603050405020304" pitchFamily="18" charset="0"/>
              </a:rPr>
              <a:t>  + Đá có tâm hồn, tính cách: Tinh nghịch, nghiêm trang...</a:t>
            </a:r>
          </a:p>
          <a:p>
            <a:pPr algn="just"/>
            <a:r>
              <a:rPr lang="it-IT" altLang="en-US" sz="2800" dirty="0">
                <a:solidFill>
                  <a:srgbClr val="FF0000"/>
                </a:solidFill>
                <a:latin typeface="Times New Roman" panose="02020603050405020304" pitchFamily="18" charset="0"/>
                <a:cs typeface="Times New Roman" panose="02020603050405020304" pitchFamily="18" charset="0"/>
              </a:rPr>
              <a:t>  + Đá có cảm xúc: Vui, buồn...</a:t>
            </a:r>
          </a:p>
          <a:p>
            <a:pPr algn="just"/>
            <a:r>
              <a:rPr lang="it-IT" altLang="en-US" sz="2800" dirty="0">
                <a:solidFill>
                  <a:srgbClr val="FF0000"/>
                </a:solidFill>
                <a:latin typeface="Times New Roman" panose="02020603050405020304" pitchFamily="18" charset="0"/>
                <a:cs typeface="Times New Roman" panose="02020603050405020304" pitchFamily="18" charset="0"/>
              </a:rPr>
              <a:t>  + Đá biết tụ họp: Trò chuyện...</a:t>
            </a:r>
          </a:p>
          <a:p>
            <a:pPr algn="just"/>
            <a:r>
              <a:rPr lang="it-IT" altLang="en-US" sz="2800" dirty="0">
                <a:solidFill>
                  <a:srgbClr val="7030A0"/>
                </a:solidFill>
                <a:latin typeface="Times New Roman" panose="02020603050405020304" pitchFamily="18" charset="0"/>
                <a:cs typeface="Times New Roman" panose="02020603050405020304" pitchFamily="18" charset="0"/>
              </a:rPr>
              <a:t>* Triết lí: Thiên nhiên tạo nên thế giới bằng những nghịch lý đến lạ lùng.</a:t>
            </a:r>
            <a:endParaRPr lang="en-US" altLang="en-US"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976097"/>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 calcmode="lin" valueType="num">
                                      <p:cBhvr additive="base">
                                        <p:cTn id="4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additive="base">
                                        <p:cTn id="4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 calcmode="lin" valueType="num">
                                      <p:cBhvr additive="base">
                                        <p:cTn id="5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xEl>
                                              <p:pRg st="7" end="7"/>
                                            </p:txEl>
                                          </p:spTgt>
                                        </p:tgtEl>
                                        <p:attrNameLst>
                                          <p:attrName>style.visibility</p:attrName>
                                        </p:attrNameLst>
                                      </p:cBhvr>
                                      <p:to>
                                        <p:strVal val="visible"/>
                                      </p:to>
                                    </p:set>
                                    <p:anim calcmode="lin" valueType="num">
                                      <p:cBhvr additive="base">
                                        <p:cTn id="5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
                                            <p:txEl>
                                              <p:pRg st="8" end="8"/>
                                            </p:txEl>
                                          </p:spTgt>
                                        </p:tgtEl>
                                        <p:attrNameLst>
                                          <p:attrName>style.visibility</p:attrName>
                                        </p:attrNameLst>
                                      </p:cBhvr>
                                      <p:to>
                                        <p:strVal val="visible"/>
                                      </p:to>
                                    </p:set>
                                    <p:anim calcmode="lin" valueType="num">
                                      <p:cBhvr additive="base">
                                        <p:cTn id="6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xmlns="" id="{E097E1AB-4A4D-2EE9-C3B5-DBD2ADC4E764}"/>
              </a:ext>
            </a:extLst>
          </p:cNvPr>
          <p:cNvSpPr txBox="1">
            <a:spLocks noChangeArrowheads="1"/>
          </p:cNvSpPr>
          <p:nvPr/>
        </p:nvSpPr>
        <p:spPr bwMode="auto">
          <a:xfrm>
            <a:off x="1168400" y="2144713"/>
            <a:ext cx="8763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600"/>
              </a:spcBef>
              <a:spcAft>
                <a:spcPts val="600"/>
              </a:spcAft>
            </a:pP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Biện pháp: liên tưởng, tưởng tượng.</a:t>
            </a:r>
            <a:r>
              <a:rPr lang="en-US" altLang="en-US" sz="2800">
                <a:latin typeface="Times New Roman" panose="02020603050405020304" pitchFamily="18" charset="0"/>
                <a:cs typeface="Times New Roman" panose="02020603050405020304" pitchFamily="18" charset="0"/>
              </a:rPr>
              <a:t> </a:t>
            </a:r>
          </a:p>
          <a:p>
            <a:pPr algn="just">
              <a:spcBef>
                <a:spcPts val="600"/>
              </a:spcBef>
              <a:spcAft>
                <a:spcPts val="600"/>
              </a:spcAft>
            </a:pPr>
            <a:r>
              <a:rPr lang="en-US" altLang="en-US" sz="2800">
                <a:latin typeface="Times New Roman" panose="02020603050405020304" pitchFamily="18" charset="0"/>
                <a:cs typeface="Times New Roman" panose="02020603050405020304" pitchFamily="18" charset="0"/>
              </a:rPr>
              <a:t>- Tác giả d</a:t>
            </a:r>
            <a:r>
              <a:rPr lang="vi-VN" altLang="en-US" sz="2800">
                <a:latin typeface="Times New Roman" panose="02020603050405020304" pitchFamily="18" charset="0"/>
                <a:cs typeface="Times New Roman" panose="02020603050405020304" pitchFamily="18" charset="0"/>
              </a:rPr>
              <a:t>ùng cách miêu tả, so sánh, tưởng tượng </a:t>
            </a:r>
            <a:r>
              <a:rPr lang="en-US" altLang="en-US" sz="2800">
                <a:latin typeface="Times New Roman" panose="02020603050405020304" pitchFamily="18" charset="0"/>
                <a:cs typeface="Times New Roman" panose="02020603050405020304" pitchFamily="18" charset="0"/>
              </a:rPr>
              <a:t>(cuộc dạo chơi) </a:t>
            </a:r>
            <a:r>
              <a:rPr lang="vi-VN" altLang="en-US" sz="2800">
                <a:latin typeface="Times New Roman" panose="02020603050405020304" pitchFamily="18" charset="0"/>
                <a:cs typeface="Times New Roman" panose="02020603050405020304" pitchFamily="18" charset="0"/>
              </a:rPr>
              <a:t>vẻ đẹp của đá dưới ánh sáng</a:t>
            </a:r>
            <a:r>
              <a:rPr lang="en-US" altLang="en-US" sz="2800">
                <a:latin typeface="Times New Roman" panose="02020603050405020304" pitchFamily="18" charset="0"/>
                <a:cs typeface="Times New Roman" panose="02020603050405020304" pitchFamily="18" charset="0"/>
              </a:rPr>
              <a:t>. Phép nhân hóa</a:t>
            </a:r>
            <a:r>
              <a:rPr lang="vi-VN" altLang="en-US" sz="2800">
                <a:latin typeface="Times New Roman" panose="02020603050405020304" pitchFamily="18" charset="0"/>
                <a:cs typeface="Times New Roman" panose="02020603050405020304" pitchFamily="18" charset="0"/>
              </a:rPr>
              <a:t> biến chúng từ vật vô tri thành vật sống động có hồn.</a:t>
            </a:r>
            <a:endParaRPr lang="en-US" altLang="en-US" sz="2800">
              <a:latin typeface="Times New Roman" panose="02020603050405020304" pitchFamily="18" charset="0"/>
              <a:cs typeface="Times New Roman" panose="02020603050405020304" pitchFamily="18" charset="0"/>
            </a:endParaRPr>
          </a:p>
          <a:p>
            <a:pPr algn="just">
              <a:spcBef>
                <a:spcPts val="600"/>
              </a:spcBef>
              <a:spcAft>
                <a:spcPts val="600"/>
              </a:spcAft>
            </a:pPr>
            <a:r>
              <a:rPr lang="en-US" altLang="en-US" sz="28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a:solidFill>
                  <a:srgbClr val="0000FF"/>
                </a:solidFill>
                <a:latin typeface="Times New Roman" panose="02020603050405020304" pitchFamily="18" charset="0"/>
                <a:cs typeface="Times New Roman" panose="02020603050405020304" pitchFamily="18" charset="0"/>
              </a:rPr>
              <a:t> Tạo hứng thú cho người đọc.</a:t>
            </a:r>
          </a:p>
        </p:txBody>
      </p:sp>
      <p:sp>
        <p:nvSpPr>
          <p:cNvPr id="5" name="Rectangle 4">
            <a:extLst>
              <a:ext uri="{FF2B5EF4-FFF2-40B4-BE49-F238E27FC236}">
                <a16:creationId xmlns:a16="http://schemas.microsoft.com/office/drawing/2014/main" xmlns="" id="{A18BF332-B103-CDFA-CD3C-0EEF14607D18}"/>
              </a:ext>
            </a:extLst>
          </p:cNvPr>
          <p:cNvSpPr>
            <a:spLocks noChangeArrowheads="1"/>
          </p:cNvSpPr>
          <p:nvPr/>
        </p:nvSpPr>
        <p:spPr bwMode="auto">
          <a:xfrm>
            <a:off x="1206500" y="55245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600">
                <a:solidFill>
                  <a:srgbClr val="FF0000"/>
                </a:solidFill>
                <a:latin typeface="Times New Roman" panose="02020603050405020304" pitchFamily="18" charset="0"/>
                <a:cs typeface="Times New Roman" panose="02020603050405020304" pitchFamily="18" charset="0"/>
              </a:rPr>
              <a:t>? </a:t>
            </a:r>
            <a:r>
              <a:rPr lang="vi-VN" altLang="en-US" sz="3600">
                <a:solidFill>
                  <a:srgbClr val="FF0000"/>
                </a:solidFill>
                <a:latin typeface="Times New Roman" panose="02020603050405020304" pitchFamily="18" charset="0"/>
                <a:cs typeface="Times New Roman" panose="02020603050405020304" pitchFamily="18" charset="0"/>
              </a:rPr>
              <a:t>Để làm rõ sự “k</a:t>
            </a:r>
            <a:r>
              <a:rPr lang="en-US" altLang="en-US" sz="3600">
                <a:solidFill>
                  <a:srgbClr val="FF0000"/>
                </a:solidFill>
                <a:latin typeface="Times New Roman" panose="02020603050405020304" pitchFamily="18" charset="0"/>
                <a:cs typeface="Times New Roman" panose="02020603050405020304" pitchFamily="18" charset="0"/>
              </a:rPr>
              <a:t>ì</a:t>
            </a:r>
            <a:r>
              <a:rPr lang="vi-VN" altLang="en-US" sz="3600">
                <a:solidFill>
                  <a:srgbClr val="FF0000"/>
                </a:solidFill>
                <a:latin typeface="Times New Roman" panose="02020603050405020304" pitchFamily="18" charset="0"/>
                <a:cs typeface="Times New Roman" panose="02020603050405020304" pitchFamily="18" charset="0"/>
              </a:rPr>
              <a:t> l</a:t>
            </a:r>
            <a:r>
              <a:rPr lang="en-US" altLang="en-US" sz="3600">
                <a:solidFill>
                  <a:srgbClr val="FF0000"/>
                </a:solidFill>
                <a:latin typeface="Times New Roman" panose="02020603050405020304" pitchFamily="18" charset="0"/>
                <a:cs typeface="Times New Roman" panose="02020603050405020304" pitchFamily="18" charset="0"/>
              </a:rPr>
              <a:t>ạ”</a:t>
            </a:r>
            <a:r>
              <a:rPr lang="vi-VN" altLang="en-US" sz="3600">
                <a:solidFill>
                  <a:srgbClr val="FF0000"/>
                </a:solidFill>
                <a:latin typeface="Times New Roman" panose="02020603050405020304" pitchFamily="18" charset="0"/>
                <a:cs typeface="Times New Roman" panose="02020603050405020304" pitchFamily="18" charset="0"/>
              </a:rPr>
              <a:t> của Hạ Long, tác giả còn sử dụng biện pháp nghệ thuật nào ?</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7384"/>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xmlns="" id="{1B1AF192-98C0-9AD0-1509-1BE70B70A2E9}"/>
              </a:ext>
            </a:extLst>
          </p:cNvPr>
          <p:cNvSpPr txBox="1">
            <a:spLocks noChangeArrowheads="1"/>
          </p:cNvSpPr>
          <p:nvPr/>
        </p:nvSpPr>
        <p:spPr bwMode="auto">
          <a:xfrm>
            <a:off x="1177109" y="655782"/>
            <a:ext cx="9728200" cy="5016758"/>
          </a:xfrm>
          <a:prstGeom prst="rect">
            <a:avLst/>
          </a:prstGeom>
          <a:solidFill>
            <a:schemeClr val="bg1">
              <a:alpha val="58000"/>
            </a:schemeClr>
          </a:solidFill>
          <a:ln w="9525">
            <a:solidFill>
              <a:srgbClr val="00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dirty="0">
                <a:latin typeface="Times New Roman" panose="02020603050405020304" pitchFamily="18" charset="0"/>
                <a:cs typeface="Times New Roman" panose="02020603050405020304" pitchFamily="18" charset="0"/>
              </a:rPr>
              <a:t>	</a:t>
            </a:r>
            <a:r>
              <a:rPr lang="vi-VN" altLang="en-US" sz="3200" dirty="0">
                <a:solidFill>
                  <a:srgbClr val="FF3300"/>
                </a:solidFill>
                <a:latin typeface="Times New Roman" panose="02020603050405020304" pitchFamily="18" charset="0"/>
                <a:cs typeface="Times New Roman" panose="02020603050405020304" pitchFamily="18" charset="0"/>
              </a:rPr>
              <a:t>Tưởng tượng</a:t>
            </a:r>
            <a:r>
              <a:rPr lang="vi-VN" altLang="en-US" sz="3200" dirty="0">
                <a:solidFill>
                  <a:srgbClr val="000000"/>
                </a:solidFill>
                <a:latin typeface="Times New Roman" panose="02020603050405020304" pitchFamily="18" charset="0"/>
                <a:cs typeface="Times New Roman" panose="02020603050405020304" pitchFamily="18" charset="0"/>
              </a:rPr>
              <a:t> những cuộc dạo chơi đúng hơn là các khả năng dạo chơi: thả cho thuyền nổi trôi hoặc buông theo dòng, hoặc chèo nhẹ, hoặc lướt nhanh hoặc tùy hứng lúc nhanh lúc dừng (toàn bài dùng 8 chữ “có thể” ) khơi gợi những cảm giác có thể có: bỗng nhiên nhí nhảnh tinh nghịch hơn, buồn hơn hay vui hơn...hóa thân không ngừng.</a:t>
            </a:r>
          </a:p>
          <a:p>
            <a:pPr algn="just"/>
            <a:r>
              <a:rPr lang="vi-VN" altLang="en-US" sz="3200" dirty="0">
                <a:solidFill>
                  <a:srgbClr val="000000"/>
                </a:solidFill>
                <a:latin typeface="Times New Roman" panose="02020603050405020304" pitchFamily="18" charset="0"/>
                <a:cs typeface="Times New Roman" panose="02020603050405020304" pitchFamily="18" charset="0"/>
              </a:rPr>
              <a:t>	</a:t>
            </a:r>
            <a:r>
              <a:rPr lang="vi-VN" altLang="en-US" sz="3200" dirty="0">
                <a:solidFill>
                  <a:srgbClr val="FF3300"/>
                </a:solidFill>
                <a:latin typeface="Times New Roman" panose="02020603050405020304" pitchFamily="18" charset="0"/>
                <a:cs typeface="Times New Roman" panose="02020603050405020304" pitchFamily="18" charset="0"/>
              </a:rPr>
              <a:t>Dùng phép nhân hóa</a:t>
            </a:r>
            <a:r>
              <a:rPr lang="vi-VN" altLang="en-US" sz="3200" dirty="0">
                <a:solidFill>
                  <a:srgbClr val="000000"/>
                </a:solidFill>
                <a:latin typeface="Times New Roman" panose="02020603050405020304" pitchFamily="18" charset="0"/>
                <a:cs typeface="Times New Roman" panose="02020603050405020304" pitchFamily="18" charset="0"/>
              </a:rPr>
              <a:t> để tả các đảo đá: gọi chúng là thập loại chúng sinh, phải là thế giới người, là bọn người bằng đá hối hả trở về.</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861784"/>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至节气"/>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0&quot;/&gt;&lt;/objec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3&quot;/&gt;&lt;property id=&quot;20307&quot; value=&quot;431&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quot;/&gt;&lt;property id=&quot;20307&quot; value=&quot;7309&quot;/&gt;&lt;/object&gt;&lt;object type=&quot;3&quot; unique_id=&quot;10008&quot;&gt;&lt;property id=&quot;20148&quot; value=&quot;5&quot;/&gt;&lt;property id=&quot;20300&quot; value=&quot;Slide 6&quot;/&gt;&lt;property id=&quot;20307&quot; value=&quot;262&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6&quot;/&gt;&lt;/object&gt;&lt;object type=&quot;3&quot; unique_id=&quot;10011&quot;&gt;&lt;property id=&quot;20148&quot; value=&quot;5&quot;/&gt;&lt;property id=&quot;20300&quot; value=&quot;Slide 9&quot;/&gt;&lt;property id=&quot;20307&quot; value=&quot;265&quot;/&gt;&lt;/object&gt;&lt;object type=&quot;3&quot; unique_id=&quot;10012&quot;&gt;&lt;property id=&quot;20148&quot; value=&quot;5&quot;/&gt;&lt;property id=&quot;20300&quot; value=&quot;Slide 10&quot;/&gt;&lt;property id=&quot;20307&quot; value=&quot;263&quot;/&gt;&lt;/object&gt;&lt;object type=&quot;3&quot; unique_id=&quot;10013&quot;&gt;&lt;property id=&quot;20148&quot; value=&quot;5&quot;/&gt;&lt;property id=&quot;20300&quot; value=&quot;Slide 11&quot;/&gt;&lt;property id=&quot;20307&quot; value=&quot;359&quot;/&gt;&lt;/object&gt;&lt;object type=&quot;3&quot; unique_id=&quot;10014&quot;&gt;&lt;property id=&quot;20148&quot; value=&quot;5&quot;/&gt;&lt;property id=&quot;20300&quot; value=&quot;Slide 12&quot;/&gt;&lt;property id=&quot;20307&quot; value=&quot;7310&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306&quot;/&gt;&lt;/object&gt;&lt;object type=&quot;3&quot; unique_id=&quot;10017&quot;&gt;&lt;property id=&quot;20148&quot; value=&quot;5&quot;/&gt;&lt;property id=&quot;20300&quot; value=&quot;Slide 15&quot;/&gt;&lt;property id=&quot;20307&quot; value=&quot;267&quot;/&gt;&lt;/object&gt;&lt;object type=&quot;3&quot; unique_id=&quot;10018&quot;&gt;&lt;property id=&quot;20148&quot; value=&quot;5&quot;/&gt;&lt;property id=&quot;20300&quot; value=&quot;Slide 16&quot;/&gt;&lt;property id=&quot;20307&quot; value=&quot;344&quot;/&gt;&lt;/object&gt;&lt;object type=&quot;3&quot; unique_id=&quot;10019&quot;&gt;&lt;property id=&quot;20148&quot; value=&quot;5&quot;/&gt;&lt;property id=&quot;20300&quot; value=&quot;Slide 17&quot;/&gt;&lt;property id=&quot;20307&quot; value=&quot;311&quot;/&gt;&lt;/object&gt;&lt;/object&gt;&lt;object type=&quot;8&quot; unique_id=&quot;10038&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自定义 2423">
      <a:dk1>
        <a:sysClr val="windowText" lastClr="000000"/>
      </a:dk1>
      <a:lt1>
        <a:sysClr val="window" lastClr="FFFFFF"/>
      </a:lt1>
      <a:dk2>
        <a:srgbClr val="44546A"/>
      </a:dk2>
      <a:lt2>
        <a:srgbClr val="E7E6E6"/>
      </a:lt2>
      <a:accent1>
        <a:srgbClr val="267F65"/>
      </a:accent1>
      <a:accent2>
        <a:srgbClr val="267F65"/>
      </a:accent2>
      <a:accent3>
        <a:srgbClr val="267F65"/>
      </a:accent3>
      <a:accent4>
        <a:srgbClr val="267F65"/>
      </a:accent4>
      <a:accent5>
        <a:srgbClr val="267F65"/>
      </a:accent5>
      <a:accent6>
        <a:srgbClr val="267F65"/>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1077</Words>
  <Application>Microsoft Office PowerPoint</Application>
  <PresentationFormat>Widescreen</PresentationFormat>
  <Paragraphs>79</Paragraphs>
  <Slides>17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#9Slide03 Arima Madurai Black</vt:lpstr>
      <vt:lpstr>#9Slide03 SFU Toledo Bold</vt:lpstr>
      <vt:lpstr>#9Slide05 Fourth Medium</vt:lpstr>
      <vt:lpstr>#9Slide05 SVNQuarzo</vt:lpstr>
      <vt:lpstr>Arial</vt:lpstr>
      <vt:lpstr>Times New Roman</vt:lpstr>
      <vt:lpstr>Wingdings</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夏至节气</dc:title>
  <dc:creator>qqqqq</dc:creator>
  <cp:lastModifiedBy>Admin</cp:lastModifiedBy>
  <cp:revision>26</cp:revision>
  <dcterms:created xsi:type="dcterms:W3CDTF">2020-05-12T01:52:55Z</dcterms:created>
  <dcterms:modified xsi:type="dcterms:W3CDTF">2023-07-22T09:43:54Z</dcterms:modified>
</cp:coreProperties>
</file>