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74" r:id="rId2"/>
    <p:sldId id="281" r:id="rId3"/>
    <p:sldId id="265" r:id="rId4"/>
    <p:sldId id="256" r:id="rId5"/>
    <p:sldId id="268" r:id="rId6"/>
    <p:sldId id="273" r:id="rId7"/>
    <p:sldId id="261" r:id="rId8"/>
    <p:sldId id="287" r:id="rId9"/>
    <p:sldId id="264" r:id="rId10"/>
    <p:sldId id="290" r:id="rId11"/>
    <p:sldId id="288" r:id="rId12"/>
    <p:sldId id="289" r:id="rId13"/>
    <p:sldId id="291" r:id="rId14"/>
    <p:sldId id="292" r:id="rId15"/>
    <p:sldId id="286" r:id="rId16"/>
    <p:sldId id="259" r:id="rId17"/>
    <p:sldId id="283" r:id="rId18"/>
    <p:sldId id="293" r:id="rId19"/>
    <p:sldId id="294" r:id="rId20"/>
    <p:sldId id="269" r:id="rId21"/>
    <p:sldId id="267" r:id="rId22"/>
    <p:sldId id="295" r:id="rId23"/>
    <p:sldId id="296" r:id="rId24"/>
    <p:sldId id="297" r:id="rId25"/>
    <p:sldId id="282" r:id="rId26"/>
    <p:sldId id="298" r:id="rId27"/>
    <p:sldId id="299" r:id="rId28"/>
    <p:sldId id="300" r:id="rId29"/>
    <p:sldId id="266" r:id="rId30"/>
    <p:sldId id="301" r:id="rId31"/>
    <p:sldId id="260" r:id="rId32"/>
    <p:sldId id="263" r:id="rId33"/>
    <p:sldId id="275" r:id="rId34"/>
    <p:sldId id="280" r:id="rId35"/>
    <p:sldId id="302" r:id="rId36"/>
    <p:sldId id="303" r:id="rId37"/>
    <p:sldId id="304" r:id="rId38"/>
    <p:sldId id="305" r:id="rId39"/>
  </p:sldIdLst>
  <p:sldSz cx="18288000" cy="10287000"/>
  <p:notesSz cx="6858000" cy="9144000"/>
  <p:embeddedFontLst>
    <p:embeddedFont>
      <p:font typeface="HK Grotesk Bold" panose="020B0604020202020204" charset="0"/>
      <p:regular r:id="rId41"/>
    </p:embeddedFont>
    <p:embeddedFont>
      <p:font typeface="Clear Sans Regular" panose="020B0604020202020204"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22"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25D2B-97AC-49BB-B81B-E9214599CC6B}"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53FB-FBF5-47A4-B7B0-650085581941}" type="slidenum">
              <a:rPr lang="en-US" smtClean="0"/>
              <a:t>‹#›</a:t>
            </a:fld>
            <a:endParaRPr lang="en-US"/>
          </a:p>
        </p:txBody>
      </p:sp>
    </p:spTree>
    <p:extLst>
      <p:ext uri="{BB962C8B-B14F-4D97-AF65-F5344CB8AC3E}">
        <p14:creationId xmlns:p14="http://schemas.microsoft.com/office/powerpoint/2010/main" val="32004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21</a:t>
            </a:fld>
            <a:endParaRPr lang="en-US"/>
          </a:p>
        </p:txBody>
      </p:sp>
    </p:spTree>
    <p:extLst>
      <p:ext uri="{BB962C8B-B14F-4D97-AF65-F5344CB8AC3E}">
        <p14:creationId xmlns:p14="http://schemas.microsoft.com/office/powerpoint/2010/main" val="61280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30</a:t>
            </a:fld>
            <a:endParaRPr lang="en-US"/>
          </a:p>
        </p:txBody>
      </p:sp>
    </p:spTree>
    <p:extLst>
      <p:ext uri="{BB962C8B-B14F-4D97-AF65-F5344CB8AC3E}">
        <p14:creationId xmlns:p14="http://schemas.microsoft.com/office/powerpoint/2010/main" val="18641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36</a:t>
            </a:fld>
            <a:endParaRPr lang="en-US"/>
          </a:p>
        </p:txBody>
      </p:sp>
    </p:spTree>
    <p:extLst>
      <p:ext uri="{BB962C8B-B14F-4D97-AF65-F5344CB8AC3E}">
        <p14:creationId xmlns:p14="http://schemas.microsoft.com/office/powerpoint/2010/main" val="54587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98.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28.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svg"/><Relationship Id="rId3" Type="http://schemas.openxmlformats.org/officeDocument/2006/relationships/image" Target="../media/image30.svg"/><Relationship Id="rId7" Type="http://schemas.openxmlformats.org/officeDocument/2006/relationships/image" Target="../media/image8.svg"/><Relationship Id="rId12" Type="http://schemas.openxmlformats.org/officeDocument/2006/relationships/image" Target="../media/image10.png"/><Relationship Id="rId17" Type="http://schemas.openxmlformats.org/officeDocument/2006/relationships/image" Target="../media/image2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2.svg"/><Relationship Id="rId5" Type="http://schemas.openxmlformats.org/officeDocument/2006/relationships/image" Target="../media/image2.svg"/><Relationship Id="rId4" Type="http://schemas.openxmlformats.org/officeDocument/2006/relationships/image" Target="../media/image9.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 Id="rId9"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8.svg"/><Relationship Id="rId17" Type="http://schemas.openxmlformats.org/officeDocument/2006/relationships/image" Target="../media/image7.png"/><Relationship Id="rId2" Type="http://schemas.openxmlformats.org/officeDocument/2006/relationships/image" Target="../media/image3.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4.svg"/><Relationship Id="rId15" Type="http://schemas.openxmlformats.org/officeDocument/2006/relationships/image" Target="NUL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52.png"/><Relationship Id="rId4" Type="http://schemas.openxmlformats.org/officeDocument/2006/relationships/image" Target="../media/image64.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2.svg"/><Relationship Id="rId7" Type="http://schemas.openxmlformats.org/officeDocument/2006/relationships/image" Target="../media/image83.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22.svg"/><Relationship Id="rId5" Type="http://schemas.openxmlformats.org/officeDocument/2006/relationships/image" Target="../media/image5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85.sv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7" Type="http://schemas.openxmlformats.org/officeDocument/2006/relationships/image" Target="../media/image5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2.svg"/><Relationship Id="rId11" Type="http://schemas.openxmlformats.org/officeDocument/2006/relationships/image" Target="../media/image143.svg"/><Relationship Id="rId5" Type="http://schemas.openxmlformats.org/officeDocument/2006/relationships/image" Target="../media/image19.png"/><Relationship Id="rId4" Type="http://schemas.openxmlformats.org/officeDocument/2006/relationships/image" Target="../media/image90.sv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6.svg"/><Relationship Id="rId7" Type="http://schemas.openxmlformats.org/officeDocument/2006/relationships/image" Target="../media/image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2.svg"/></Relationships>
</file>

<file path=ppt/slides/_rels/slide32.xml.rels><?xml version="1.0" encoding="UTF-8" standalone="yes"?>
<Relationships xmlns="http://schemas.openxmlformats.org/package/2006/relationships"><Relationship Id="rId13" Type="http://schemas.openxmlformats.org/officeDocument/2006/relationships/image" Target="../media/image40.svg"/><Relationship Id="rId3" Type="http://schemas.openxmlformats.org/officeDocument/2006/relationships/image" Target="../media/image50.svg"/><Relationship Id="rId12"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2.svg"/><Relationship Id="rId5" Type="http://schemas.openxmlformats.org/officeDocument/2006/relationships/image" Target="../media/image52.svg"/><Relationship Id="rId10"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54.svg"/></Relationships>
</file>

<file path=ppt/slides/_rels/slide33.xml.rels><?xml version="1.0" encoding="UTF-8" standalone="yes"?>
<Relationships xmlns="http://schemas.openxmlformats.org/package/2006/relationships"><Relationship Id="rId3" Type="http://schemas.openxmlformats.org/officeDocument/2006/relationships/image" Target="../media/image102.svg"/><Relationship Id="rId7" Type="http://schemas.openxmlformats.org/officeDocument/2006/relationships/image" Target="../media/image141.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3.sv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6.svg"/><Relationship Id="rId7" Type="http://schemas.openxmlformats.org/officeDocument/2006/relationships/image" Target="../media/image44.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129.svg"/><Relationship Id="rId5" Type="http://schemas.openxmlformats.org/officeDocument/2006/relationships/image" Target="../media/image4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120.sv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6.svg"/><Relationship Id="rId7" Type="http://schemas.openxmlformats.org/officeDocument/2006/relationships/image" Target="../media/image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0.svg"/><Relationship Id="rId4" Type="http://schemas.openxmlformats.org/officeDocument/2006/relationships/image" Target="../media/image15.png"/><Relationship Id="rId9"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98.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0.svg"/><Relationship Id="rId4" Type="http://schemas.openxmlformats.org/officeDocument/2006/relationships/image" Target="../media/image15.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8.svg"/><Relationship Id="rId10" Type="http://schemas.openxmlformats.org/officeDocument/2006/relationships/image" Target="../media/image12.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0.svg"/><Relationship Id="rId7" Type="http://schemas.openxmlformats.org/officeDocument/2006/relationships/image" Target="../media/image5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6.svg"/><Relationship Id="rId4" Type="http://schemas.openxmlformats.org/officeDocument/2006/relationships/image" Target="../media/image24.png"/><Relationship Id="rId9" Type="http://schemas.openxmlformats.org/officeDocument/2006/relationships/image" Target="../media/image1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1EE"/>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48760" cy="1965250"/>
            <a:chOff x="0" y="0"/>
            <a:chExt cx="6186311" cy="660400"/>
          </a:xfrm>
        </p:grpSpPr>
        <p:sp>
          <p:nvSpPr>
            <p:cNvPr id="3" name="Freeform 3"/>
            <p:cNvSpPr/>
            <p:nvPr/>
          </p:nvSpPr>
          <p:spPr>
            <a:xfrm>
              <a:off x="0" y="0"/>
              <a:ext cx="6186311" cy="660400"/>
            </a:xfrm>
            <a:custGeom>
              <a:avLst/>
              <a:gdLst/>
              <a:ahLst/>
              <a:cxnLst/>
              <a:rect l="l" t="t"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FFFFFF"/>
            </a:solidFill>
          </p:spPr>
        </p:sp>
      </p:grpSp>
      <p:grpSp>
        <p:nvGrpSpPr>
          <p:cNvPr id="9" name="Group 9"/>
          <p:cNvGrpSpPr/>
          <p:nvPr/>
        </p:nvGrpSpPr>
        <p:grpSpPr>
          <a:xfrm>
            <a:off x="9473" y="0"/>
            <a:ext cx="18374161" cy="5372100"/>
            <a:chOff x="0" y="0"/>
            <a:chExt cx="4680717" cy="1085283"/>
          </a:xfrm>
        </p:grpSpPr>
        <p:sp>
          <p:nvSpPr>
            <p:cNvPr id="10" name="Freeform 10"/>
            <p:cNvSpPr/>
            <p:nvPr/>
          </p:nvSpPr>
          <p:spPr>
            <a:xfrm>
              <a:off x="0" y="0"/>
              <a:ext cx="4680717" cy="1085283"/>
            </a:xfrm>
            <a:custGeom>
              <a:avLst/>
              <a:gdLst/>
              <a:ahLst/>
              <a:cxnLst/>
              <a:rect l="l" t="t" r="r" b="b"/>
              <a:pathLst>
                <a:path w="3814623" h="1085283">
                  <a:moveTo>
                    <a:pt x="3690163" y="1085283"/>
                  </a:moveTo>
                  <a:lnTo>
                    <a:pt x="124460" y="1085283"/>
                  </a:lnTo>
                  <a:cubicBezTo>
                    <a:pt x="55880" y="1085283"/>
                    <a:pt x="0" y="1029403"/>
                    <a:pt x="0" y="960823"/>
                  </a:cubicBezTo>
                  <a:lnTo>
                    <a:pt x="0" y="124460"/>
                  </a:lnTo>
                  <a:cubicBezTo>
                    <a:pt x="0" y="55880"/>
                    <a:pt x="55880" y="0"/>
                    <a:pt x="124460" y="0"/>
                  </a:cubicBezTo>
                  <a:lnTo>
                    <a:pt x="3690163" y="0"/>
                  </a:lnTo>
                  <a:cubicBezTo>
                    <a:pt x="3758743" y="0"/>
                    <a:pt x="3814623" y="55880"/>
                    <a:pt x="3814623" y="124460"/>
                  </a:cubicBezTo>
                  <a:lnTo>
                    <a:pt x="3814623" y="960823"/>
                  </a:lnTo>
                  <a:cubicBezTo>
                    <a:pt x="3814623" y="1029403"/>
                    <a:pt x="3758743" y="1085283"/>
                    <a:pt x="3690163" y="1085283"/>
                  </a:cubicBezTo>
                  <a:close/>
                </a:path>
              </a:pathLst>
            </a:custGeom>
            <a:solidFill>
              <a:srgbClr val="FFC3D4"/>
            </a:solidFill>
          </p:spPr>
        </p:sp>
      </p:grpSp>
      <p:sp>
        <p:nvSpPr>
          <p:cNvPr id="11" name="TextBox 11"/>
          <p:cNvSpPr txBox="1"/>
          <p:nvPr/>
        </p:nvSpPr>
        <p:spPr>
          <a:xfrm>
            <a:off x="34874" y="1562100"/>
            <a:ext cx="18348760" cy="2308324"/>
          </a:xfrm>
          <a:prstGeom prst="rect">
            <a:avLst/>
          </a:prstGeom>
        </p:spPr>
        <p:txBody>
          <a:bodyPr wrap="square" lIns="0" tIns="0" rIns="0" bIns="0" rtlCol="0" anchor="t">
            <a:spAutoFit/>
          </a:bodyPr>
          <a:lstStyle/>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CHÀO MỪNG CÁC EM</a:t>
            </a:r>
          </a:p>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ĐẾN VỚI BÀI HỌC NGÀY HÔM NAY!</a:t>
            </a:r>
            <a:endParaRPr lang="en-US" sz="7000" b="1" dirty="0">
              <a:solidFill>
                <a:srgbClr val="914184"/>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 y="8097766"/>
            <a:ext cx="1828800" cy="204024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424"/>
          <a:stretch>
            <a:fillRect/>
          </a:stretch>
        </p:blipFill>
        <p:spPr>
          <a:xfrm>
            <a:off x="6705600" y="3695700"/>
            <a:ext cx="4038600" cy="6908975"/>
          </a:xfrm>
          <a:prstGeom prst="rect">
            <a:avLst/>
          </a:prstGeom>
        </p:spPr>
      </p:pic>
      <p:pic>
        <p:nvPicPr>
          <p:cNvPr id="17"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35200" y="5274956"/>
            <a:ext cx="1828800" cy="2040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ục nhuộm răng đen của người Việt xưa - Văn hóa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815" y="647700"/>
            <a:ext cx="8001000" cy="800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32815" y="8716304"/>
            <a:ext cx="787808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a:t>
            </a:r>
            <a:r>
              <a:rPr lang="vi-VN" sz="4500" b="1" dirty="0" smtClean="0">
                <a:solidFill>
                  <a:schemeClr val="bg2">
                    <a:lumMod val="10000"/>
                  </a:schemeClr>
                </a:solidFill>
                <a:latin typeface="Arial" panose="020B0604020202020204" pitchFamily="34" charset="0"/>
                <a:cs typeface="Arial" panose="020B0604020202020204" pitchFamily="34" charset="0"/>
              </a:rPr>
              <a:t>ục </a:t>
            </a:r>
            <a:r>
              <a:rPr lang="vi-VN" sz="4500" b="1" dirty="0">
                <a:solidFill>
                  <a:schemeClr val="bg2">
                    <a:lumMod val="10000"/>
                  </a:schemeClr>
                </a:solidFill>
                <a:latin typeface="Arial" panose="020B0604020202020204" pitchFamily="34" charset="0"/>
                <a:cs typeface="Arial" panose="020B0604020202020204" pitchFamily="34" charset="0"/>
              </a:rPr>
              <a:t>nhuộm </a:t>
            </a:r>
            <a:r>
              <a:rPr lang="vi-VN" sz="4500" b="1" dirty="0" smtClean="0">
                <a:solidFill>
                  <a:schemeClr val="bg2">
                    <a:lumMod val="10000"/>
                  </a:schemeClr>
                </a:solidFill>
                <a:latin typeface="Arial" panose="020B0604020202020204" pitchFamily="34" charset="0"/>
                <a:cs typeface="Arial" panose="020B0604020202020204" pitchFamily="34" charset="0"/>
              </a:rPr>
              <a:t>răng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descr="Tín ngưỡng thờ cúng tổ tiên của người Việt - Nghệ thuật trúc chỉ Việt Nam -  Thiết kế phòng thờ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671287"/>
            <a:ext cx="8382001" cy="7977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457201" y="8762856"/>
            <a:ext cx="83820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Tín ngưỡng thờ cúng tổ tiên</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9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9691914" y="8915256"/>
            <a:ext cx="787808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búi tóc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4" name="TextBox 3"/>
          <p:cNvSpPr txBox="1"/>
          <p:nvPr/>
        </p:nvSpPr>
        <p:spPr>
          <a:xfrm>
            <a:off x="609601" y="8915256"/>
            <a:ext cx="83820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ăn trầu</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2" descr="Tục ăn trầu ở châu 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02" y="945107"/>
            <a:ext cx="8096250" cy="7855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Phác thảo về kiểu tóc của người Việt | TTVH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14" y="926120"/>
            <a:ext cx="7681686" cy="7989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8842809" y="8915256"/>
            <a:ext cx="8727185"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Làm bánh chưng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4" name="TextBox 3"/>
          <p:cNvSpPr txBox="1"/>
          <p:nvPr/>
        </p:nvSpPr>
        <p:spPr>
          <a:xfrm>
            <a:off x="609601" y="8915256"/>
            <a:ext cx="7894299"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xăm mình</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926120"/>
            <a:ext cx="7894299" cy="7798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Nguồn gốc, ý nghĩa của bánh chưng bánh giầy và bánh tét trong ngày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22" y="926120"/>
            <a:ext cx="8738071" cy="7798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533401" y="8915256"/>
            <a:ext cx="17163162"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Mặc váy và yếm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4" name="Picture 2" descr="Váy yếm Hà thành xưa và tích cũ đào nương đất Thăng Long dùng hạ y giết giặ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62" y="821601"/>
            <a:ext cx="8102599" cy="8091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6" descr="Trữ tình yếm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952500"/>
            <a:ext cx="9085962" cy="7960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80243"/>
            <a:ext cx="7543800" cy="7997700"/>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8660723" y="574800"/>
            <a:ext cx="9246277" cy="7845300"/>
          </a:xfrm>
          <a:prstGeom prst="rect">
            <a:avLst/>
          </a:prstGeom>
          <a:ln>
            <a:noFill/>
          </a:ln>
          <a:effectLst>
            <a:softEdge rad="112500"/>
          </a:effectLst>
        </p:spPr>
      </p:pic>
      <p:sp>
        <p:nvSpPr>
          <p:cNvPr id="4" name="TextBox 3"/>
          <p:cNvSpPr txBox="1"/>
          <p:nvPr/>
        </p:nvSpPr>
        <p:spPr>
          <a:xfrm>
            <a:off x="8667980" y="8806543"/>
            <a:ext cx="962002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Nhà của người Việt thời Bắc thuộc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399" y="8806543"/>
            <a:ext cx="754380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Làm bành giày</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6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985989">
            <a:off x="-2856466" y="6650517"/>
            <a:ext cx="7600452" cy="3591214"/>
          </a:xfrm>
          <a:prstGeom prst="rect">
            <a:avLst/>
          </a:prstGeom>
        </p:spPr>
      </p:pic>
      <p:pic>
        <p:nvPicPr>
          <p:cNvPr id="3" name="Picture 3"/>
          <p:cNvPicPr>
            <a:picLocks noChangeAspect="1"/>
          </p:cNvPicPr>
          <p:nvPr/>
        </p:nvPicPr>
        <p:blipFill>
          <a:blip r:embed="rId3"/>
          <a:srcRect/>
          <a:stretch>
            <a:fillRect/>
          </a:stretch>
        </p:blipFill>
        <p:spPr>
          <a:xfrm rot="2700000">
            <a:off x="14815136" y="-385024"/>
            <a:ext cx="5202584" cy="310854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143" y="8712084"/>
            <a:ext cx="2563269" cy="1574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13157" y="419100"/>
            <a:ext cx="2555177" cy="3688576"/>
          </a:xfrm>
          <a:prstGeom prst="rect">
            <a:avLst/>
          </a:prstGeom>
        </p:spPr>
      </p:pic>
      <p:sp>
        <p:nvSpPr>
          <p:cNvPr id="6" name="TextBox 6"/>
          <p:cNvSpPr txBox="1"/>
          <p:nvPr/>
        </p:nvSpPr>
        <p:spPr>
          <a:xfrm>
            <a:off x="0" y="1885836"/>
            <a:ext cx="18268334" cy="656077"/>
          </a:xfrm>
          <a:prstGeom prst="rect">
            <a:avLst/>
          </a:prstGeom>
        </p:spPr>
        <p:txBody>
          <a:bodyPr wrap="square" lIns="0" tIns="0" rIns="0" bIns="0" rtlCol="0" anchor="t">
            <a:spAutoFit/>
          </a:bodyPr>
          <a:lstStyle/>
          <a:p>
            <a:pPr algn="ctr">
              <a:lnSpc>
                <a:spcPts val="5040"/>
              </a:lnSpc>
            </a:pPr>
            <a:r>
              <a:rPr lang="en-US" sz="6000" b="1" spc="126" dirty="0" smtClean="0">
                <a:solidFill>
                  <a:schemeClr val="accent4">
                    <a:lumMod val="50000"/>
                  </a:schemeClr>
                </a:solidFill>
                <a:latin typeface="Arial" panose="020B0604020202020204" pitchFamily="34" charset="0"/>
                <a:cs typeface="Arial" panose="020B0604020202020204" pitchFamily="34" charset="0"/>
              </a:rPr>
              <a:t>2. PHÁT TRIỂN VĂN HÓA DÂN TỘC</a:t>
            </a:r>
            <a:endParaRPr lang="en-US" sz="6000" b="1" spc="126" dirty="0">
              <a:solidFill>
                <a:schemeClr val="accent4">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2842973" y="2881575"/>
            <a:ext cx="12582388" cy="6638099"/>
          </a:xfrm>
          <a:prstGeom prst="rect">
            <a:avLst/>
          </a:prstGeom>
        </p:spPr>
        <p:txBody>
          <a:bodyPr wrap="square" lIns="0" tIns="0" rIns="0" bIns="0" rtlCol="0" anchor="t">
            <a:spAutoFit/>
          </a:bodyPr>
          <a:lstStyle/>
          <a:p>
            <a:pPr algn="just">
              <a:lnSpc>
                <a:spcPts val="7500"/>
              </a:lnSpc>
            </a:pPr>
            <a:r>
              <a:rPr lang="vi-VN" sz="5000" spc="126" dirty="0">
                <a:solidFill>
                  <a:schemeClr val="accent4">
                    <a:lumMod val="50000"/>
                  </a:schemeClr>
                </a:solidFill>
                <a:cs typeface="Arial" panose="020B0604020202020204" pitchFamily="34" charset="0"/>
              </a:rPr>
              <a:t>Trong thời Bắc thuộc, người Việt đã tiếp thu một cách chủ động và sáng tạo những giá trị văn hoá bên ngoài nhằm phát triển văn hoá truyền thống thêm đặc sắc và đa dạng. Trong đó, giao thoa văn hoá và sự xuất hiện của những yếu tố văn hoá mới là những xu hướng nổi bật. </a:t>
            </a:r>
            <a:endParaRPr lang="en-US" sz="5000" spc="126"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17736" flipV="1">
            <a:off x="15818559" y="212943"/>
            <a:ext cx="1911415" cy="25030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55632" y="8825565"/>
            <a:ext cx="4203339" cy="14367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19746" y="9773620"/>
            <a:ext cx="1121067" cy="50142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9504014"/>
            <a:ext cx="1919378" cy="85848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7534" y="420175"/>
            <a:ext cx="1703180" cy="180144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96273">
            <a:off x="1501901" y="475276"/>
            <a:ext cx="2206258" cy="288914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28600" y="6746678"/>
            <a:ext cx="2467038" cy="3528365"/>
          </a:xfrm>
          <a:prstGeom prst="rect">
            <a:avLst/>
          </a:prstGeom>
        </p:spPr>
      </p:pic>
      <p:sp>
        <p:nvSpPr>
          <p:cNvPr id="15" name="TextBox 15"/>
          <p:cNvSpPr txBox="1"/>
          <p:nvPr/>
        </p:nvSpPr>
        <p:spPr>
          <a:xfrm>
            <a:off x="3705657" y="2008512"/>
            <a:ext cx="11454209" cy="913648"/>
          </a:xfrm>
          <a:prstGeom prst="rect">
            <a:avLst/>
          </a:prstGeom>
        </p:spPr>
        <p:txBody>
          <a:bodyPr lIns="0" tIns="0" rIns="0" bIns="0" rtlCol="0" anchor="t">
            <a:spAutoFit/>
          </a:bodyPr>
          <a:lstStyle/>
          <a:p>
            <a:pPr marL="0" lvl="0" indent="0" algn="ctr">
              <a:lnSpc>
                <a:spcPts val="7839"/>
              </a:lnSpc>
              <a:spcBef>
                <a:spcPct val="0"/>
              </a:spcBef>
            </a:pPr>
            <a:r>
              <a:rPr lang="en-US" sz="5500" b="1" u="none" dirty="0" smtClean="0">
                <a:solidFill>
                  <a:srgbClr val="000000"/>
                </a:solidFill>
                <a:latin typeface="Arial" panose="020B0604020202020204" pitchFamily="34" charset="0"/>
                <a:cs typeface="Arial" panose="020B0604020202020204" pitchFamily="34" charset="0"/>
              </a:rPr>
              <a:t>Thảo luận và trả lời câu hỏi</a:t>
            </a:r>
            <a:endParaRPr lang="en-US" sz="5500" b="1" u="none" dirty="0">
              <a:solidFill>
                <a:srgbClr val="0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00445" y="3045072"/>
            <a:ext cx="4664631" cy="218723"/>
          </a:xfrm>
          <a:prstGeom prst="rect">
            <a:avLst/>
          </a:prstGeom>
        </p:spPr>
      </p:pic>
      <p:sp>
        <p:nvSpPr>
          <p:cNvPr id="23" name="Rectangle 22"/>
          <p:cNvSpPr/>
          <p:nvPr/>
        </p:nvSpPr>
        <p:spPr>
          <a:xfrm>
            <a:off x="2544892" y="3800416"/>
            <a:ext cx="13868400" cy="5863144"/>
          </a:xfrm>
          <a:prstGeom prst="rect">
            <a:avLst/>
          </a:prstGeom>
        </p:spPr>
        <p:txBody>
          <a:bodyPr wrap="square">
            <a:spAutoFit/>
          </a:bodyPr>
          <a:lstStyle/>
          <a:p>
            <a:pPr marL="685800" indent="-685800">
              <a:lnSpc>
                <a:spcPts val="7500"/>
              </a:lnSpc>
              <a:buFont typeface="Arial" panose="020B0604020202020204" pitchFamily="34" charset="0"/>
              <a:buChar char="•"/>
            </a:pPr>
            <a:r>
              <a:rPr lang="fr-FR" sz="5000" b="1" dirty="0">
                <a:solidFill>
                  <a:srgbClr val="000000"/>
                </a:solidFill>
                <a:latin typeface="Arial" panose="020B0604020202020204" pitchFamily="34" charset="0"/>
                <a:ea typeface="Calibri" panose="020F0502020204030204" pitchFamily="34" charset="0"/>
                <a:cs typeface="Arial" panose="020B0604020202020204" pitchFamily="34" charset="0"/>
              </a:rPr>
              <a:t>Nhóm 1:</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Tìm hiểu sự phát triển văn hóa dân </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tộc qua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các sản phẩm thủ công tiêu </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biểu.</a:t>
            </a:r>
          </a:p>
          <a:p>
            <a:pPr marL="685800" indent="-685800">
              <a:lnSpc>
                <a:spcPts val="7500"/>
              </a:lnSpc>
              <a:buFont typeface="Arial" panose="020B0604020202020204" pitchFamily="34" charset="0"/>
              <a:buChar char="•"/>
            </a:pPr>
            <a:r>
              <a:rPr lang="vi-VN" sz="5000" b="1" dirty="0">
                <a:latin typeface="Arial" panose="020B0604020202020204" pitchFamily="34" charset="0"/>
                <a:cs typeface="Arial" panose="020B0604020202020204" pitchFamily="34" charset="0"/>
              </a:rPr>
              <a:t>Nhóm 2:</a:t>
            </a:r>
            <a:r>
              <a:rPr lang="vi-VN" sz="5000" dirty="0">
                <a:latin typeface="Arial" panose="020B0604020202020204" pitchFamily="34" charset="0"/>
                <a:cs typeface="Arial" panose="020B0604020202020204" pitchFamily="34" charset="0"/>
              </a:rPr>
              <a:t> Tìm hiểu sự phát triển văn hóa dân tộc qua ngôn ngữ.</a:t>
            </a:r>
          </a:p>
          <a:p>
            <a:pPr marL="685800" indent="-685800">
              <a:lnSpc>
                <a:spcPts val="7500"/>
              </a:lnSpc>
              <a:buFont typeface="Arial" panose="020B0604020202020204" pitchFamily="34" charset="0"/>
              <a:buChar char="•"/>
            </a:pPr>
            <a:r>
              <a:rPr lang="vi-VN" sz="5000" b="1" dirty="0" smtClean="0">
                <a:latin typeface="Arial" panose="020B0604020202020204" pitchFamily="34" charset="0"/>
                <a:cs typeface="Arial" panose="020B0604020202020204" pitchFamily="34" charset="0"/>
              </a:rPr>
              <a:t>Nhóm </a:t>
            </a:r>
            <a:r>
              <a:rPr lang="vi-VN" sz="5000" b="1" dirty="0">
                <a:latin typeface="Arial" panose="020B0604020202020204" pitchFamily="34" charset="0"/>
                <a:cs typeface="Arial" panose="020B0604020202020204" pitchFamily="34" charset="0"/>
              </a:rPr>
              <a:t>3: </a:t>
            </a:r>
            <a:r>
              <a:rPr lang="vi-VN" sz="5000" dirty="0">
                <a:latin typeface="Arial" panose="020B0604020202020204" pitchFamily="34" charset="0"/>
                <a:cs typeface="Arial" panose="020B0604020202020204" pitchFamily="34" charset="0"/>
              </a:rPr>
              <a:t>Tìm hiểu sự phát triển văn hóa dân tộc qua tôn giáo, tư </a:t>
            </a:r>
            <a:r>
              <a:rPr lang="vi-VN" sz="5000" dirty="0" smtClean="0">
                <a:latin typeface="Arial" panose="020B0604020202020204" pitchFamily="34" charset="0"/>
                <a:cs typeface="Arial" panose="020B0604020202020204" pitchFamily="34" charset="0"/>
              </a:rPr>
              <a:t>tưởng</a:t>
            </a:r>
            <a:endParaRPr lang="vi-VN" sz="5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down)">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down)">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down)">
                                      <p:cBhvr>
                                        <p:cTn id="2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7498">
            <a:off x="14119570" y="3631230"/>
            <a:ext cx="4356288" cy="4341446"/>
          </a:xfrm>
          <a:prstGeom prst="rect">
            <a:avLst/>
          </a:prstGeom>
        </p:spPr>
      </p:pic>
      <p:sp>
        <p:nvSpPr>
          <p:cNvPr id="8" name="TextBox 4"/>
          <p:cNvSpPr txBox="1"/>
          <p:nvPr/>
        </p:nvSpPr>
        <p:spPr>
          <a:xfrm>
            <a:off x="0" y="1290737"/>
            <a:ext cx="18288000" cy="1795363"/>
          </a:xfrm>
          <a:prstGeom prst="rect">
            <a:avLst/>
          </a:prstGeom>
        </p:spPr>
        <p:txBody>
          <a:bodyPr wrap="square" lIns="0" tIns="0" rIns="0" bIns="0" rtlCol="0" anchor="t">
            <a:spAutoFit/>
          </a:bodyPr>
          <a:lstStyle/>
          <a:p>
            <a:pPr algn="ctr">
              <a:lnSpc>
                <a:spcPts val="7000"/>
              </a:lnSpc>
            </a:pPr>
            <a:r>
              <a:rPr lang="en-US" sz="5500" b="1" dirty="0">
                <a:solidFill>
                  <a:srgbClr val="302B70"/>
                </a:solidFill>
                <a:latin typeface="Arial" panose="020B0604020202020204" pitchFamily="34" charset="0"/>
                <a:cs typeface="Arial" panose="020B0604020202020204" pitchFamily="34" charset="0"/>
              </a:rPr>
              <a:t>S</a:t>
            </a:r>
            <a:r>
              <a:rPr lang="en-US" sz="5500" b="1" dirty="0" smtClean="0">
                <a:solidFill>
                  <a:srgbClr val="302B70"/>
                </a:solidFill>
                <a:latin typeface="Arial" panose="020B0604020202020204" pitchFamily="34" charset="0"/>
                <a:cs typeface="Arial" panose="020B0604020202020204" pitchFamily="34" charset="0"/>
              </a:rPr>
              <a:t>ự </a:t>
            </a:r>
            <a:r>
              <a:rPr lang="en-US" sz="5500" b="1" dirty="0">
                <a:solidFill>
                  <a:srgbClr val="302B70"/>
                </a:solidFill>
                <a:latin typeface="Arial" panose="020B0604020202020204" pitchFamily="34" charset="0"/>
                <a:cs typeface="Arial" panose="020B0604020202020204" pitchFamily="34" charset="0"/>
              </a:rPr>
              <a:t>phát triển văn hóa dân tộc </a:t>
            </a:r>
            <a:endParaRPr lang="en-US" sz="5500" b="1" dirty="0" smtClean="0">
              <a:solidFill>
                <a:srgbClr val="302B70"/>
              </a:solidFill>
              <a:latin typeface="Arial" panose="020B0604020202020204" pitchFamily="34" charset="0"/>
              <a:cs typeface="Arial" panose="020B0604020202020204" pitchFamily="34" charset="0"/>
            </a:endParaRPr>
          </a:p>
          <a:p>
            <a:pPr algn="ctr">
              <a:lnSpc>
                <a:spcPts val="7000"/>
              </a:lnSpc>
            </a:pPr>
            <a:r>
              <a:rPr lang="en-US" sz="5500" b="1" dirty="0" smtClean="0">
                <a:solidFill>
                  <a:srgbClr val="302B70"/>
                </a:solidFill>
                <a:latin typeface="Arial" panose="020B0604020202020204" pitchFamily="34" charset="0"/>
                <a:cs typeface="Arial" panose="020B0604020202020204" pitchFamily="34" charset="0"/>
              </a:rPr>
              <a:t>qua </a:t>
            </a:r>
            <a:r>
              <a:rPr lang="en-US" sz="5500" b="1" dirty="0">
                <a:solidFill>
                  <a:srgbClr val="302B70"/>
                </a:solidFill>
                <a:latin typeface="Arial" panose="020B0604020202020204" pitchFamily="34" charset="0"/>
                <a:cs typeface="Arial" panose="020B0604020202020204" pitchFamily="34" charset="0"/>
              </a:rPr>
              <a:t>các sản phẩm thủ công tiêu </a:t>
            </a:r>
            <a:r>
              <a:rPr lang="en-US" sz="5500" b="1" dirty="0" smtClean="0">
                <a:solidFill>
                  <a:srgbClr val="302B70"/>
                </a:solidFill>
                <a:latin typeface="Arial" panose="020B0604020202020204" pitchFamily="34" charset="0"/>
                <a:cs typeface="Arial" panose="020B0604020202020204" pitchFamily="34" charset="0"/>
              </a:rPr>
              <a:t>biểu</a:t>
            </a:r>
            <a:endParaRPr lang="en-US" sz="5500" b="1" dirty="0">
              <a:solidFill>
                <a:srgbClr val="302B70"/>
              </a:solidFill>
              <a:latin typeface="Arial" panose="020B0604020202020204" pitchFamily="34" charset="0"/>
              <a:cs typeface="Arial" panose="020B0604020202020204" pitchFamily="34" charset="0"/>
            </a:endParaRPr>
          </a:p>
        </p:txBody>
      </p:sp>
      <p:sp>
        <p:nvSpPr>
          <p:cNvPr id="9" name="Rectangle 8"/>
          <p:cNvSpPr/>
          <p:nvPr/>
        </p:nvSpPr>
        <p:spPr>
          <a:xfrm>
            <a:off x="609600" y="3382240"/>
            <a:ext cx="13711892" cy="6465873"/>
          </a:xfrm>
          <a:prstGeom prst="rect">
            <a:avLst/>
          </a:prstGeom>
        </p:spPr>
        <p:txBody>
          <a:bodyPr wrap="square">
            <a:spAutoFit/>
          </a:bodyPr>
          <a:lstStyle/>
          <a:p>
            <a:pPr marL="685800" indent="-685800" algn="just">
              <a:lnSpc>
                <a:spcPts val="7000"/>
              </a:lnSpc>
              <a:spcBef>
                <a:spcPts val="700"/>
              </a:spcBef>
              <a:spcAft>
                <a:spcPts val="700"/>
              </a:spcAft>
              <a:buFont typeface="Arial" panose="020B0604020202020204" pitchFamily="34" charset="0"/>
              <a:buChar char="•"/>
            </a:pPr>
            <a:r>
              <a:rPr lang="fr-FR" sz="5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Ấm:</a:t>
            </a: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2060"/>
                </a:solidFill>
                <a:latin typeface="Arial" panose="020B0604020202020204" pitchFamily="34" charset="0"/>
                <a:ea typeface="Calibri" panose="020F0502020204030204" pitchFamily="34" charset="0"/>
                <a:cs typeface="Arial" panose="020B0604020202020204" pitchFamily="34" charset="0"/>
              </a:rPr>
              <a:t>được làm từ kĩ thuật gốm men của người Hán nhưng vòi ấm được trang trí hình đầu gà, con vật gần gũi với người Việt.</a:t>
            </a:r>
            <a:endParaRPr lang="en-US" sz="5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fr-FR" sz="5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Khay gốm: </a:t>
            </a:r>
            <a:r>
              <a:rPr lang="fr-FR" sz="5000" dirty="0">
                <a:solidFill>
                  <a:srgbClr val="002060"/>
                </a:solidFill>
                <a:latin typeface="Arial" panose="020B0604020202020204" pitchFamily="34" charset="0"/>
                <a:ea typeface="Calibri" panose="020F0502020204030204" pitchFamily="34" charset="0"/>
                <a:cs typeface="Arial" panose="020B0604020202020204" pitchFamily="34" charset="0"/>
              </a:rPr>
              <a:t>có hình ba con cá chụm vào nhau, thể hiện ảnh hưởng của văn hóa Trung Quốc, nhưng viền ngoài của khay lại được trang trí hoa văn kiểu Văn hóa Đông </a:t>
            </a: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Sơn.</a:t>
            </a:r>
            <a:endParaRPr lang="en-US" sz="5000" dirty="0">
              <a:solidFill>
                <a:srgbClr val="002060"/>
              </a:solidFill>
              <a:latin typeface="Arial" panose="020B0604020202020204" pitchFamily="34" charset="0"/>
              <a:cs typeface="Arial" panose="020B0604020202020204" pitchFamily="34" charset="0"/>
            </a:endParaRPr>
          </a:p>
        </p:txBody>
      </p:sp>
      <p:pic>
        <p:nvPicPr>
          <p:cNvPr id="10"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020800" y="4457700"/>
            <a:ext cx="4997674" cy="7038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99196"/>
            <a:ext cx="7924800" cy="7696200"/>
          </a:xfrm>
          <a:prstGeom prst="rect">
            <a:avLst/>
          </a:prstGeom>
        </p:spPr>
      </p:pic>
      <p:sp>
        <p:nvSpPr>
          <p:cNvPr id="3" name="TextBox 2"/>
          <p:cNvSpPr txBox="1"/>
          <p:nvPr/>
        </p:nvSpPr>
        <p:spPr>
          <a:xfrm>
            <a:off x="762000" y="7818859"/>
            <a:ext cx="7543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Ấm men</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1026" name="Picture 2" descr="K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1" y="413496"/>
            <a:ext cx="7543800" cy="746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84229" y="7879282"/>
            <a:ext cx="7543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Khay gốm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74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343900"/>
            <a:ext cx="8312296"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Trống đồng Tân Long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2050" name="Picture 2" descr="Trống Tân Long (loại Hege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
            <a:ext cx="8540896" cy="807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77400" y="1447800"/>
            <a:ext cx="7086600" cy="5715000"/>
          </a:xfrm>
          <a:prstGeom prst="rect">
            <a:avLst/>
          </a:prstGeom>
        </p:spPr>
      </p:pic>
      <p:sp>
        <p:nvSpPr>
          <p:cNvPr id="8" name="TextBox 7"/>
          <p:cNvSpPr txBox="1"/>
          <p:nvPr/>
        </p:nvSpPr>
        <p:spPr>
          <a:xfrm>
            <a:off x="9466182" y="7997715"/>
            <a:ext cx="8312296" cy="1590051"/>
          </a:xfrm>
          <a:prstGeom prst="rect">
            <a:avLst/>
          </a:prstGeom>
        </p:spPr>
        <p:txBody>
          <a:bodyPr wrap="square" lIns="0" tIns="0" rIns="0" bIns="0" rtlCol="0" anchor="t">
            <a:spAutoFit/>
          </a:bodyPr>
          <a:lstStyle/>
          <a:p>
            <a:pPr algn="ctr">
              <a:lnSpc>
                <a:spcPts val="6500"/>
              </a:lnSpc>
            </a:pPr>
            <a:r>
              <a:rPr lang="en-US" sz="4500" b="1" dirty="0" smtClean="0">
                <a:solidFill>
                  <a:schemeClr val="bg2">
                    <a:lumMod val="10000"/>
                  </a:schemeClr>
                </a:solidFill>
                <a:latin typeface="Arial" panose="020B0604020202020204" pitchFamily="34" charset="0"/>
                <a:cs typeface="Arial" panose="020B0604020202020204" pitchFamily="34" charset="0"/>
              </a:rPr>
              <a:t>Mặt ngoài của trống đồng</a:t>
            </a:r>
          </a:p>
          <a:p>
            <a:pPr algn="ctr">
              <a:lnSpc>
                <a:spcPts val="6500"/>
              </a:lnSpc>
            </a:pPr>
            <a:r>
              <a:rPr lang="en-US" sz="4500" b="1" dirty="0" smtClean="0">
                <a:solidFill>
                  <a:schemeClr val="bg2">
                    <a:lumMod val="10000"/>
                  </a:schemeClr>
                </a:solidFill>
                <a:latin typeface="Arial" panose="020B0604020202020204" pitchFamily="34" charset="0"/>
                <a:cs typeface="Arial" panose="020B0604020202020204" pitchFamily="34" charset="0"/>
              </a:rPr>
              <a:t>Lạch Trường (Thanh Hóa)</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7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TextBox 2"/>
          <p:cNvSpPr txBox="1"/>
          <p:nvPr/>
        </p:nvSpPr>
        <p:spPr>
          <a:xfrm>
            <a:off x="0" y="1019175"/>
            <a:ext cx="18288000" cy="1098506"/>
          </a:xfrm>
          <a:prstGeom prst="rect">
            <a:avLst/>
          </a:prstGeom>
        </p:spPr>
        <p:txBody>
          <a:bodyPr wrap="square" lIns="0" tIns="0" rIns="0" bIns="0" rtlCol="0" anchor="t">
            <a:spAutoFit/>
          </a:bodyPr>
          <a:lstStyle/>
          <a:p>
            <a:pPr algn="ctr">
              <a:lnSpc>
                <a:spcPts val="9600"/>
              </a:lnSpc>
            </a:pPr>
            <a:r>
              <a:rPr lang="en-US" sz="6000" b="1" dirty="0" smtClean="0">
                <a:solidFill>
                  <a:srgbClr val="302B70"/>
                </a:solidFill>
                <a:latin typeface="Arial" panose="020B0604020202020204" pitchFamily="34" charset="0"/>
                <a:cs typeface="Arial" panose="020B0604020202020204" pitchFamily="34" charset="0"/>
              </a:rPr>
              <a:t>KHỞI ĐỘNG</a:t>
            </a:r>
            <a:endParaRPr lang="en-US" sz="6000" b="1" dirty="0">
              <a:solidFill>
                <a:srgbClr val="302B70"/>
              </a:solidFill>
              <a:latin typeface="Arial" panose="020B0604020202020204" pitchFamily="34" charset="0"/>
              <a:cs typeface="Arial" panose="020B0604020202020204" pitchFamily="34" charset="0"/>
            </a:endParaRPr>
          </a:p>
        </p:txBody>
      </p:sp>
      <p:sp>
        <p:nvSpPr>
          <p:cNvPr id="4" name="AutoShape 4"/>
          <p:cNvSpPr/>
          <p:nvPr/>
        </p:nvSpPr>
        <p:spPr>
          <a:xfrm>
            <a:off x="0" y="8191500"/>
            <a:ext cx="18288000" cy="2095500"/>
          </a:xfrm>
          <a:prstGeom prst="rect">
            <a:avLst/>
          </a:prstGeom>
          <a:solidFill>
            <a:srgbClr val="787CD1"/>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52914" y="4305300"/>
            <a:ext cx="1281245" cy="128124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87600" y="3581289"/>
            <a:ext cx="4727526" cy="6705711"/>
          </a:xfrm>
          <a:prstGeom prst="rect">
            <a:avLst/>
          </a:prstGeom>
        </p:spPr>
      </p:pic>
      <p:sp>
        <p:nvSpPr>
          <p:cNvPr id="8" name="Rectangle 7"/>
          <p:cNvSpPr/>
          <p:nvPr/>
        </p:nvSpPr>
        <p:spPr>
          <a:xfrm>
            <a:off x="838200" y="2878955"/>
            <a:ext cx="15240000" cy="4580741"/>
          </a:xfrm>
          <a:prstGeom prst="rect">
            <a:avLst/>
          </a:prstGeom>
        </p:spPr>
        <p:txBody>
          <a:bodyPr wrap="square">
            <a:spAutoFit/>
          </a:bodyPr>
          <a:lstStyle/>
          <a:p>
            <a:pPr algn="just">
              <a:lnSpc>
                <a:spcPts val="7000"/>
              </a:lnSpc>
            </a:pPr>
            <a:r>
              <a:rPr lang="en-US" sz="5000" dirty="0" smtClean="0">
                <a:latin typeface="Arial" panose="020B0604020202020204" pitchFamily="34" charset="0"/>
                <a:ea typeface="Calibri" panose="020F0502020204030204" pitchFamily="34" charset="0"/>
                <a:cs typeface="Arial" panose="020B0604020202020204" pitchFamily="34" charset="0"/>
              </a:rPr>
              <a:t>Em có biết:</a:t>
            </a:r>
          </a:p>
          <a:p>
            <a:pPr marL="685800" indent="-685800" algn="just">
              <a:lnSpc>
                <a:spcPts val="7000"/>
              </a:lnSpc>
              <a:buFont typeface="Arial" panose="020B0604020202020204" pitchFamily="34" charset="0"/>
              <a:buChar char="•"/>
            </a:pPr>
            <a:r>
              <a:rPr lang="en-US" sz="4800" dirty="0" smtClean="0">
                <a:latin typeface="Arial" panose="020B0604020202020204" pitchFamily="34" charset="0"/>
                <a:ea typeface="Calibri" panose="020F0502020204030204" pitchFamily="34" charset="0"/>
                <a:cs typeface="Arial" panose="020B0604020202020204" pitchFamily="34" charset="0"/>
              </a:rPr>
              <a:t>Một </a:t>
            </a:r>
            <a:r>
              <a:rPr lang="en-US" sz="4800" dirty="0">
                <a:latin typeface="Arial" panose="020B0604020202020204" pitchFamily="34" charset="0"/>
                <a:ea typeface="Calibri" panose="020F0502020204030204" pitchFamily="34" charset="0"/>
                <a:cs typeface="Arial" panose="020B0604020202020204" pitchFamily="34" charset="0"/>
              </a:rPr>
              <a:t>phong tục phổ biến của người Việt cổ, </a:t>
            </a:r>
            <a:r>
              <a:rPr lang="en-US" sz="4800" dirty="0" smtClean="0">
                <a:latin typeface="Arial" panose="020B0604020202020204" pitchFamily="34" charset="0"/>
                <a:ea typeface="Calibri" panose="020F0502020204030204" pitchFamily="34" charset="0"/>
                <a:cs typeface="Arial" panose="020B0604020202020204" pitchFamily="34" charset="0"/>
              </a:rPr>
              <a:t>ngày </a:t>
            </a:r>
            <a:r>
              <a:rPr lang="en-US" sz="4800" dirty="0">
                <a:latin typeface="Arial" panose="020B0604020202020204" pitchFamily="34" charset="0"/>
                <a:ea typeface="Calibri" panose="020F0502020204030204" pitchFamily="34" charset="0"/>
                <a:cs typeface="Arial" panose="020B0604020202020204" pitchFamily="34" charset="0"/>
              </a:rPr>
              <a:t>nay vẫn xuất hiện trong lễ cưới </a:t>
            </a:r>
            <a:r>
              <a:rPr lang="en-US" sz="4800" dirty="0" smtClean="0">
                <a:latin typeface="Arial" panose="020B0604020202020204" pitchFamily="34" charset="0"/>
                <a:ea typeface="Calibri" panose="020F0502020204030204" pitchFamily="34" charset="0"/>
                <a:cs typeface="Arial" panose="020B0604020202020204" pitchFamily="34" charset="0"/>
              </a:rPr>
              <a:t>hỏi</a:t>
            </a:r>
          </a:p>
          <a:p>
            <a:pPr marL="685800" indent="-685800" algn="just">
              <a:lnSpc>
                <a:spcPts val="7000"/>
              </a:lnSpc>
              <a:buFont typeface="Arial" panose="020B0604020202020204" pitchFamily="34" charset="0"/>
              <a:buChar char="•"/>
            </a:pPr>
            <a:r>
              <a:rPr lang="en-US" sz="4800" dirty="0" smtClean="0">
                <a:latin typeface="Arial" panose="020B0604020202020204" pitchFamily="34" charset="0"/>
                <a:ea typeface="Calibri" panose="020F0502020204030204" pitchFamily="34" charset="0"/>
                <a:cs typeface="Arial" panose="020B0604020202020204" pitchFamily="34" charset="0"/>
              </a:rPr>
              <a:t>Truyền </a:t>
            </a:r>
            <a:r>
              <a:rPr lang="en-US" sz="4800" dirty="0">
                <a:latin typeface="Arial" panose="020B0604020202020204" pitchFamily="34" charset="0"/>
                <a:ea typeface="Calibri" panose="020F0502020204030204" pitchFamily="34" charset="0"/>
                <a:cs typeface="Arial" panose="020B0604020202020204" pitchFamily="34" charset="0"/>
              </a:rPr>
              <a:t>thuyết giải thích về một phong tục có nội dung  </a:t>
            </a:r>
            <a:r>
              <a:rPr lang="en-US" sz="4800" dirty="0" smtClean="0">
                <a:latin typeface="Arial" panose="020B0604020202020204" pitchFamily="34" charset="0"/>
                <a:ea typeface="Calibri" panose="020F0502020204030204" pitchFamily="34" charset="0"/>
                <a:cs typeface="Arial" panose="020B0604020202020204" pitchFamily="34" charset="0"/>
              </a:rPr>
              <a:t>ca </a:t>
            </a:r>
            <a:r>
              <a:rPr lang="en-US" sz="4800" dirty="0">
                <a:latin typeface="Arial" panose="020B0604020202020204" pitchFamily="34" charset="0"/>
                <a:ea typeface="Calibri" panose="020F0502020204030204" pitchFamily="34" charset="0"/>
                <a:cs typeface="Arial" panose="020B0604020202020204" pitchFamily="34" charset="0"/>
              </a:rPr>
              <a:t>ngợi tình nghĩa vợ chồng, tình cảm anh </a:t>
            </a:r>
            <a:r>
              <a:rPr lang="en-US" sz="4800" dirty="0" smtClean="0">
                <a:latin typeface="Arial" panose="020B0604020202020204" pitchFamily="34" charset="0"/>
                <a:ea typeface="Calibri" panose="020F0502020204030204" pitchFamily="34" charset="0"/>
                <a:cs typeface="Arial" panose="020B0604020202020204" pitchFamily="34" charset="0"/>
              </a:rPr>
              <a:t>em</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2">
            <a:extLst>
              <a:ext uri="{FF2B5EF4-FFF2-40B4-BE49-F238E27FC236}">
                <a16:creationId xmlns:a16="http://schemas.microsoft.com/office/drawing/2014/main" xmlns="" id="{5AE0AB7B-E8BC-458A-B550-6F6D86EEBD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181600" y="723900"/>
            <a:ext cx="1500847" cy="1657562"/>
          </a:xfrm>
          <a:prstGeom prst="rect">
            <a:avLst/>
          </a:prstGeom>
        </p:spPr>
      </p:pic>
      <p:pic>
        <p:nvPicPr>
          <p:cNvPr id="10" name="Google Shape;808;p51"/>
          <p:cNvPicPr preferRelativeResize="0"/>
          <p:nvPr/>
        </p:nvPicPr>
        <p:blipFill>
          <a:blip r:embed="rId16">
            <a:alphaModFix/>
          </a:blip>
          <a:stretch>
            <a:fillRect/>
          </a:stretch>
        </p:blipFill>
        <p:spPr>
          <a:xfrm>
            <a:off x="15299451" y="1782418"/>
            <a:ext cx="2180941" cy="1402331"/>
          </a:xfrm>
          <a:prstGeom prst="rect">
            <a:avLst/>
          </a:prstGeom>
          <a:noFill/>
          <a:ln>
            <a:noFill/>
          </a:ln>
        </p:spPr>
      </p:pic>
      <p:pic>
        <p:nvPicPr>
          <p:cNvPr id="11" name="Google Shape;807;p51"/>
          <p:cNvPicPr preferRelativeResize="0"/>
          <p:nvPr/>
        </p:nvPicPr>
        <p:blipFill rotWithShape="1">
          <a:blip r:embed="rId17">
            <a:alphaModFix/>
          </a:blip>
          <a:srcRect t="835" b="826"/>
          <a:stretch/>
        </p:blipFill>
        <p:spPr>
          <a:xfrm>
            <a:off x="14493408" y="2867622"/>
            <a:ext cx="1189695" cy="6449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ECCF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8229600"/>
            <a:chOff x="0" y="0"/>
            <a:chExt cx="4897496" cy="2783840"/>
          </a:xfrm>
        </p:grpSpPr>
        <p:sp>
          <p:nvSpPr>
            <p:cNvPr id="3" name="Freeform 3"/>
            <p:cNvSpPr/>
            <p:nvPr/>
          </p:nvSpPr>
          <p:spPr>
            <a:xfrm>
              <a:off x="0" y="0"/>
              <a:ext cx="4897496" cy="2783840"/>
            </a:xfrm>
            <a:custGeom>
              <a:avLst/>
              <a:gdLst/>
              <a:ahLst/>
              <a:cxnLst/>
              <a:rect l="l" t="t" r="r" b="b"/>
              <a:pathLst>
                <a:path w="4897496" h="2783840">
                  <a:moveTo>
                    <a:pt x="4773036" y="2783840"/>
                  </a:moveTo>
                  <a:lnTo>
                    <a:pt x="124460" y="2783840"/>
                  </a:lnTo>
                  <a:cubicBezTo>
                    <a:pt x="55880" y="2783840"/>
                    <a:pt x="0" y="2727960"/>
                    <a:pt x="0" y="2659380"/>
                  </a:cubicBezTo>
                  <a:lnTo>
                    <a:pt x="0" y="124460"/>
                  </a:lnTo>
                  <a:cubicBezTo>
                    <a:pt x="0" y="55880"/>
                    <a:pt x="55880" y="0"/>
                    <a:pt x="124460" y="0"/>
                  </a:cubicBezTo>
                  <a:lnTo>
                    <a:pt x="4773037" y="0"/>
                  </a:lnTo>
                  <a:cubicBezTo>
                    <a:pt x="4841616" y="0"/>
                    <a:pt x="4897496" y="55880"/>
                    <a:pt x="4897496" y="124460"/>
                  </a:cubicBezTo>
                  <a:lnTo>
                    <a:pt x="4897496" y="2659380"/>
                  </a:lnTo>
                  <a:cubicBezTo>
                    <a:pt x="4897496" y="2727960"/>
                    <a:pt x="4841616" y="2783840"/>
                    <a:pt x="4773037" y="2783840"/>
                  </a:cubicBezTo>
                  <a:close/>
                </a:path>
              </a:pathLst>
            </a:custGeom>
            <a:solidFill>
              <a:srgbClr val="F6F6F6"/>
            </a:solidFill>
          </p:spPr>
        </p:sp>
      </p:grpSp>
      <p:sp>
        <p:nvSpPr>
          <p:cNvPr id="4" name="TextBox 4"/>
          <p:cNvSpPr txBox="1"/>
          <p:nvPr/>
        </p:nvSpPr>
        <p:spPr>
          <a:xfrm>
            <a:off x="1186543" y="2215766"/>
            <a:ext cx="16040100" cy="901144"/>
          </a:xfrm>
          <a:prstGeom prst="rect">
            <a:avLst/>
          </a:prstGeom>
        </p:spPr>
        <p:txBody>
          <a:bodyPr wrap="square" lIns="0" tIns="0" rIns="0" bIns="0" rtlCol="0" anchor="t">
            <a:spAutoFit/>
          </a:bodyPr>
          <a:lstStyle/>
          <a:p>
            <a:pPr algn="ctr">
              <a:lnSpc>
                <a:spcPts val="7699"/>
              </a:lnSpc>
            </a:pPr>
            <a:r>
              <a:rPr lang="en-US" sz="5500" b="1" dirty="0" smtClean="0">
                <a:solidFill>
                  <a:srgbClr val="002060"/>
                </a:solidFill>
                <a:latin typeface="Arial" panose="020B0604020202020204" pitchFamily="34" charset="0"/>
                <a:cs typeface="Arial" panose="020B0604020202020204" pitchFamily="34" charset="0"/>
              </a:rPr>
              <a:t>Sự phát triển văn hóa dân tộc qua ngôn ngữ</a:t>
            </a:r>
            <a:endParaRPr lang="en-US" sz="5500" b="1" dirty="0">
              <a:solidFill>
                <a:srgbClr val="00206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5205120"/>
            <a:ext cx="3917667" cy="508188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540302" cy="135075"/>
          </a:xfrm>
          <a:prstGeom prst="rect">
            <a:avLst/>
          </a:prstGeom>
        </p:spPr>
      </p:pic>
      <p:sp>
        <p:nvSpPr>
          <p:cNvPr id="7" name="Rectangle 6"/>
          <p:cNvSpPr/>
          <p:nvPr/>
        </p:nvSpPr>
        <p:spPr>
          <a:xfrm>
            <a:off x="3135398" y="4000500"/>
            <a:ext cx="12207704" cy="2785378"/>
          </a:xfrm>
          <a:prstGeom prst="rect">
            <a:avLst/>
          </a:prstGeom>
        </p:spPr>
        <p:txBody>
          <a:bodyPr wrap="square">
            <a:spAutoFit/>
          </a:bodyPr>
          <a:lstStyle/>
          <a:p>
            <a:pPr algn="just">
              <a:lnSpc>
                <a:spcPts val="7000"/>
              </a:lnSpc>
            </a:pP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Người Việt vẫn giữ được những yếu tố của tiếng Việt truyền thống, đồng thời tiếp nhận thêm nhiều lớp từ Hán và chữ Hán.</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657" y="114300"/>
            <a:ext cx="2274362" cy="24384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644065" y="7718124"/>
            <a:ext cx="3510132" cy="2335833"/>
          </a:xfrm>
          <a:prstGeom prst="rect">
            <a:avLst/>
          </a:prstGeom>
        </p:spPr>
      </p:pic>
      <p:sp>
        <p:nvSpPr>
          <p:cNvPr id="5" name="TextBox 5"/>
          <p:cNvSpPr txBox="1"/>
          <p:nvPr/>
        </p:nvSpPr>
        <p:spPr>
          <a:xfrm>
            <a:off x="-32657" y="1790700"/>
            <a:ext cx="18186854" cy="1863908"/>
          </a:xfrm>
          <a:prstGeom prst="rect">
            <a:avLst/>
          </a:prstGeom>
        </p:spPr>
        <p:txBody>
          <a:bodyPr wrap="square" lIns="0" tIns="0" rIns="0" bIns="0" rtlCol="0" anchor="t">
            <a:spAutoFit/>
          </a:bodyPr>
          <a:lstStyle/>
          <a:p>
            <a:pPr algn="ctr">
              <a:lnSpc>
                <a:spcPts val="7500"/>
              </a:lnSpc>
            </a:pPr>
            <a:r>
              <a:rPr lang="en-US" sz="5500" b="1" dirty="0" smtClean="0">
                <a:solidFill>
                  <a:srgbClr val="7683C6"/>
                </a:solidFill>
                <a:latin typeface="Arial" panose="020B0604020202020204" pitchFamily="34" charset="0"/>
                <a:cs typeface="Arial" panose="020B0604020202020204" pitchFamily="34" charset="0"/>
              </a:rPr>
              <a:t>S</a:t>
            </a:r>
            <a:r>
              <a:rPr lang="vi-VN" sz="5500" b="1" dirty="0" smtClean="0">
                <a:solidFill>
                  <a:srgbClr val="7683C6"/>
                </a:solidFill>
              </a:rPr>
              <a:t>ự </a:t>
            </a:r>
            <a:r>
              <a:rPr lang="vi-VN" sz="5500" b="1" dirty="0">
                <a:solidFill>
                  <a:srgbClr val="7683C6"/>
                </a:solidFill>
              </a:rPr>
              <a:t>phát triển văn hóa dân </a:t>
            </a:r>
            <a:r>
              <a:rPr lang="vi-VN" sz="5500" b="1" dirty="0" smtClean="0">
                <a:solidFill>
                  <a:srgbClr val="7683C6"/>
                </a:solidFill>
              </a:rPr>
              <a:t>tộc</a:t>
            </a:r>
            <a:endParaRPr lang="en-US" sz="5500" b="1" dirty="0" smtClean="0">
              <a:solidFill>
                <a:srgbClr val="7683C6"/>
              </a:solidFill>
            </a:endParaRPr>
          </a:p>
          <a:p>
            <a:pPr algn="ctr">
              <a:lnSpc>
                <a:spcPts val="7500"/>
              </a:lnSpc>
            </a:pPr>
            <a:r>
              <a:rPr lang="vi-VN" sz="5500" b="1" dirty="0" smtClean="0">
                <a:solidFill>
                  <a:srgbClr val="7683C6"/>
                </a:solidFill>
              </a:rPr>
              <a:t> </a:t>
            </a:r>
            <a:r>
              <a:rPr lang="vi-VN" sz="5500" b="1" dirty="0">
                <a:solidFill>
                  <a:srgbClr val="7683C6"/>
                </a:solidFill>
              </a:rPr>
              <a:t>qua tôn giáo, tư </a:t>
            </a:r>
            <a:r>
              <a:rPr lang="vi-VN" sz="5500" b="1" dirty="0" smtClean="0">
                <a:solidFill>
                  <a:srgbClr val="7683C6"/>
                </a:solidFill>
              </a:rPr>
              <a:t>tưởng</a:t>
            </a:r>
            <a:endParaRPr lang="en-US" sz="5500" b="1" dirty="0">
              <a:solidFill>
                <a:srgbClr val="7683C6"/>
              </a:solidFill>
            </a:endParaRPr>
          </a:p>
        </p:txBody>
      </p:sp>
      <p:sp>
        <p:nvSpPr>
          <p:cNvPr id="7" name="Rectangle 6"/>
          <p:cNvSpPr/>
          <p:nvPr/>
        </p:nvSpPr>
        <p:spPr>
          <a:xfrm>
            <a:off x="3193370" y="4305300"/>
            <a:ext cx="11734800" cy="4580741"/>
          </a:xfrm>
          <a:prstGeom prst="rect">
            <a:avLst/>
          </a:prstGeom>
        </p:spPr>
        <p:txBody>
          <a:bodyPr wrap="square">
            <a:spAutoFit/>
          </a:bodyPr>
          <a:lstStyle/>
          <a:p>
            <a:pPr algn="just">
              <a:lnSpc>
                <a:spcPts val="7000"/>
              </a:lnSpc>
            </a:pP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Nho giáo, Phật giáo, Đạo giáo được truyền bá ngày càng sâu rộng trong xã hội Việt Nam. Trong đó, Phật giáo, Đạo giáo được người Việt tiếp nhận một cách tự nhiên, phổ biến, sâu sắc hơn.</a:t>
            </a:r>
            <a:endParaRPr lang="en-US" sz="5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nơi nào cuộc sống tốt đẹp hơn Tây Phương Cực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9176"/>
            <a:ext cx="8463075" cy="769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Nho giáo Việt Nam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104900"/>
            <a:ext cx="7924800" cy="761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589" y="8953500"/>
            <a:ext cx="8312296"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Phật giáo</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5" name="TextBox 4"/>
          <p:cNvSpPr txBox="1"/>
          <p:nvPr/>
        </p:nvSpPr>
        <p:spPr>
          <a:xfrm>
            <a:off x="9448800" y="8813316"/>
            <a:ext cx="7924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Truyền bá Nho giáo</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8496300"/>
            <a:ext cx="14249400" cy="1513235"/>
          </a:xfrm>
          <a:prstGeom prst="rect">
            <a:avLst/>
          </a:prstGeom>
        </p:spPr>
        <p:txBody>
          <a:bodyPr wrap="square" lIns="0" tIns="0" rIns="0" bIns="0" rtlCol="0" anchor="t">
            <a:spAutoFit/>
          </a:bodyPr>
          <a:lstStyle/>
          <a:p>
            <a:pPr algn="ctr">
              <a:lnSpc>
                <a:spcPts val="5900"/>
              </a:lnSpc>
            </a:pPr>
            <a:r>
              <a:rPr lang="en-US" sz="4500" b="1" dirty="0" smtClean="0">
                <a:solidFill>
                  <a:schemeClr val="bg2">
                    <a:lumMod val="10000"/>
                  </a:schemeClr>
                </a:solidFill>
                <a:latin typeface="Arial" panose="020B0604020202020204" pitchFamily="34" charset="0"/>
                <a:cs typeface="Arial" panose="020B0604020202020204" pitchFamily="34" charset="0"/>
              </a:rPr>
              <a:t>Nội dung lời dạy của đức phật</a:t>
            </a:r>
          </a:p>
          <a:p>
            <a:pPr algn="ctr">
              <a:lnSpc>
                <a:spcPts val="5900"/>
              </a:lnSpc>
            </a:pPr>
            <a:r>
              <a:rPr lang="en-US" sz="4500" b="1" dirty="0" smtClean="0">
                <a:solidFill>
                  <a:schemeClr val="bg2">
                    <a:lumMod val="10000"/>
                  </a:schemeClr>
                </a:solidFill>
                <a:latin typeface="Arial" panose="020B0604020202020204" pitchFamily="34" charset="0"/>
                <a:cs typeface="Arial" panose="020B0604020202020204" pitchFamily="34" charset="0"/>
              </a:rPr>
              <a:t>Bia Xá lợi tháp minh</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362200" y="1028700"/>
            <a:ext cx="13487400" cy="7224076"/>
          </a:xfrm>
          <a:prstGeom prst="rect">
            <a:avLst/>
          </a:prstGeom>
        </p:spPr>
      </p:pic>
    </p:spTree>
    <p:extLst>
      <p:ext uri="{BB962C8B-B14F-4D97-AF65-F5344CB8AC3E}">
        <p14:creationId xmlns:p14="http://schemas.microsoft.com/office/powerpoint/2010/main" val="17675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0200" y="1028700"/>
            <a:ext cx="5124730" cy="8976047"/>
          </a:xfrm>
          <a:prstGeom prst="rect">
            <a:avLst/>
          </a:prstGeom>
          <a:ln>
            <a:noFill/>
          </a:ln>
          <a:effectLst>
            <a:softEdge rad="112500"/>
          </a:effectLst>
        </p:spPr>
      </p:pic>
      <p:sp>
        <p:nvSpPr>
          <p:cNvPr id="3" name="Rectangle 2"/>
          <p:cNvSpPr/>
          <p:nvPr/>
        </p:nvSpPr>
        <p:spPr>
          <a:xfrm>
            <a:off x="381000" y="1028700"/>
            <a:ext cx="12268200" cy="9069149"/>
          </a:xfrm>
          <a:prstGeom prst="rect">
            <a:avLst/>
          </a:prstGeom>
        </p:spPr>
        <p:txBody>
          <a:bodyPr wrap="square">
            <a:spAutoFit/>
          </a:bodyPr>
          <a:lstStyle/>
          <a:p>
            <a:pPr marL="685800" indent="-685800" algn="just">
              <a:lnSpc>
                <a:spcPts val="7000"/>
              </a:lnSpc>
              <a:buFont typeface="Arial" panose="020B0604020202020204" pitchFamily="34" charset="0"/>
              <a:buChar char="•"/>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Chuông Thanh Mai là </a:t>
            </a:r>
            <a:r>
              <a:rPr lang="nl-NL"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bảo </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vật quốc gia có niên đại sớm nhất (năm 798) được phát hiện ở Việt Nam. </a:t>
            </a:r>
            <a:endParaRPr lang="nl-NL"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nl-NL" sz="4500" dirty="0" smtClean="0">
                <a:latin typeface="Arial" panose="020B0604020202020204" pitchFamily="34" charset="0"/>
                <a:cs typeface="Arial" panose="020B0604020202020204" pitchFamily="34" charset="0"/>
              </a:rPr>
              <a:t>Cho </a:t>
            </a:r>
            <a:r>
              <a:rPr lang="nl-NL" sz="4500" dirty="0">
                <a:latin typeface="Arial" panose="020B0604020202020204" pitchFamily="34" charset="0"/>
                <a:cs typeface="Arial" panose="020B0604020202020204" pitchFamily="34" charset="0"/>
              </a:rPr>
              <a:t>biết </a:t>
            </a:r>
            <a:r>
              <a:rPr lang="nl-NL" sz="4500" dirty="0" smtClean="0">
                <a:latin typeface="Arial" panose="020B0604020202020204" pitchFamily="34" charset="0"/>
                <a:cs typeface="Arial" panose="020B0604020202020204" pitchFamily="34" charset="0"/>
              </a:rPr>
              <a:t>ảnh </a:t>
            </a:r>
            <a:r>
              <a:rPr lang="nl-NL" sz="4500" dirty="0">
                <a:latin typeface="Arial" panose="020B0604020202020204" pitchFamily="34" charset="0"/>
                <a:cs typeface="Arial" panose="020B0604020202020204" pitchFamily="34" charset="0"/>
              </a:rPr>
              <a:t>hưởng của Phật giáo và sự giao lưu văn hoá, xã hội Việt Nam thời Bắc thuộc. </a:t>
            </a:r>
            <a:endParaRPr lang="nl-NL" sz="4500" dirty="0" smtClean="0">
              <a:latin typeface="Arial" panose="020B060402020202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nl-NL" sz="4500" dirty="0" smtClean="0">
                <a:latin typeface="Arial" panose="020B0604020202020204" pitchFamily="34" charset="0"/>
                <a:cs typeface="Arial" panose="020B0604020202020204" pitchFamily="34" charset="0"/>
              </a:rPr>
              <a:t>Trải </a:t>
            </a:r>
            <a:r>
              <a:rPr lang="nl-NL" sz="4500" dirty="0">
                <a:latin typeface="Arial" panose="020B0604020202020204" pitchFamily="34" charset="0"/>
                <a:cs typeface="Arial" panose="020B0604020202020204" pitchFamily="34" charset="0"/>
              </a:rPr>
              <a:t>qua hàng nghìn năm, chiếc chuông không bị hoen </a:t>
            </a:r>
            <a:r>
              <a:rPr lang="nl-NL" sz="4500" dirty="0" smtClean="0">
                <a:latin typeface="Arial" panose="020B0604020202020204" pitchFamily="34" charset="0"/>
                <a:cs typeface="Arial" panose="020B0604020202020204" pitchFamily="34" charset="0"/>
              </a:rPr>
              <a:t>gỉ, vẫn </a:t>
            </a:r>
            <a:r>
              <a:rPr lang="nl-NL" sz="4500" dirty="0">
                <a:latin typeface="Arial" panose="020B0604020202020204" pitchFamily="34" charset="0"/>
                <a:cs typeface="Arial" panose="020B0604020202020204" pitchFamily="34" charset="0"/>
              </a:rPr>
              <a:t>giữ nguyên được hình dáng, màu sắc ban đầu cho thấy kĩ thuật đúc đồng đỉnh cao của thời kì này</a:t>
            </a:r>
            <a:r>
              <a:rPr lang="nl-NL"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0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9061011"/>
            <a:ext cx="18288000" cy="1225989"/>
          </a:xfrm>
          <a:prstGeom prst="rect">
            <a:avLst/>
          </a:prstGeom>
          <a:solidFill>
            <a:srgbClr val="787CD1"/>
          </a:solidFill>
        </p:spPr>
      </p:sp>
      <p:grpSp>
        <p:nvGrpSpPr>
          <p:cNvPr id="3" name="Group 3"/>
          <p:cNvGrpSpPr/>
          <p:nvPr/>
        </p:nvGrpSpPr>
        <p:grpSpPr>
          <a:xfrm rot="-10800000">
            <a:off x="8622802" y="9578728"/>
            <a:ext cx="1042396" cy="190555"/>
            <a:chOff x="0" y="0"/>
            <a:chExt cx="1389862" cy="254073"/>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54073" cy="254073"/>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67894" y="0"/>
              <a:ext cx="254073" cy="25407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5788" y="0"/>
              <a:ext cx="254073" cy="254073"/>
            </a:xfrm>
            <a:prstGeom prst="rect">
              <a:avLst/>
            </a:prstGeom>
          </p:spPr>
        </p:pic>
      </p:grpSp>
      <p:pic>
        <p:nvPicPr>
          <p:cNvPr id="1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16017"/>
          <a:stretch>
            <a:fillRect/>
          </a:stretch>
        </p:blipFill>
        <p:spPr>
          <a:xfrm rot="5487575">
            <a:off x="4825019" y="-3384158"/>
            <a:ext cx="8828518" cy="16170509"/>
          </a:xfrm>
          <a:prstGeom prst="rect">
            <a:avLst/>
          </a:prstGeom>
        </p:spPr>
      </p:pic>
      <p:sp>
        <p:nvSpPr>
          <p:cNvPr id="12" name="TextBox 4"/>
          <p:cNvSpPr txBox="1"/>
          <p:nvPr/>
        </p:nvSpPr>
        <p:spPr>
          <a:xfrm>
            <a:off x="2453359" y="2180825"/>
            <a:ext cx="13571837" cy="5386090"/>
          </a:xfrm>
          <a:prstGeom prst="rect">
            <a:avLst/>
          </a:prstGeom>
        </p:spPr>
        <p:txBody>
          <a:bodyPr wrap="square" lIns="0" tIns="0" rIns="0" bIns="0" rtlCol="0" anchor="t">
            <a:spAutoFit/>
          </a:bodyPr>
          <a:lstStyle/>
          <a:p>
            <a:pPr algn="just">
              <a:lnSpc>
                <a:spcPts val="7000"/>
              </a:lnSpc>
            </a:pPr>
            <a:r>
              <a:rPr lang="vi-VN" sz="5000" dirty="0">
                <a:solidFill>
                  <a:srgbClr val="073A64"/>
                </a:solidFill>
                <a:cs typeface="Arial" panose="020B0604020202020204" pitchFamily="34" charset="0"/>
              </a:rPr>
              <a:t>Ngoài một số </a:t>
            </a:r>
            <a:r>
              <a:rPr lang="vi-VN" sz="5000" dirty="0" smtClean="0">
                <a:solidFill>
                  <a:srgbClr val="073A64"/>
                </a:solidFill>
                <a:cs typeface="Arial" panose="020B0604020202020204" pitchFamily="34" charset="0"/>
              </a:rPr>
              <a:t>tiếp </a:t>
            </a:r>
            <a:r>
              <a:rPr lang="vi-VN" sz="5000" dirty="0">
                <a:solidFill>
                  <a:srgbClr val="073A64"/>
                </a:solidFill>
                <a:cs typeface="Arial" panose="020B0604020202020204" pitchFamily="34" charset="0"/>
              </a:rPr>
              <a:t>thu có sáng tạo và chọn lọc </a:t>
            </a:r>
            <a:r>
              <a:rPr lang="vi-VN" sz="5000" dirty="0" smtClean="0">
                <a:solidFill>
                  <a:srgbClr val="073A64"/>
                </a:solidFill>
                <a:cs typeface="Arial" panose="020B0604020202020204" pitchFamily="34" charset="0"/>
              </a:rPr>
              <a:t>nhân </a:t>
            </a:r>
            <a:r>
              <a:rPr lang="vi-VN" sz="5000" dirty="0">
                <a:solidFill>
                  <a:srgbClr val="073A64"/>
                </a:solidFill>
                <a:cs typeface="Arial" panose="020B0604020202020204" pitchFamily="34" charset="0"/>
              </a:rPr>
              <a:t>dân ta còn tiếp thu, sáng tạo một số có nguồn gốc từ Trung Quốc như tết Hàn thực, tết Đoan Ngọ, tết Trung thu,... nhưng đã có sự vận dụng cho phù hợp với sinh hoạt văn hoá của người Việt. </a:t>
            </a:r>
            <a:endParaRPr lang="en-US" sz="5000" dirty="0">
              <a:solidFill>
                <a:srgbClr val="073A64"/>
              </a:solidFill>
              <a:latin typeface="Arial" panose="020B0604020202020204" pitchFamily="34" charset="0"/>
              <a:cs typeface="Arial" panose="020B0604020202020204" pitchFamily="34" charset="0"/>
            </a:endParaRPr>
          </a:p>
        </p:txBody>
      </p:sp>
      <p:pic>
        <p:nvPicPr>
          <p:cNvPr id="13"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69818" y="8536133"/>
            <a:ext cx="2763175" cy="783737"/>
          </a:xfrm>
          <a:prstGeom prst="rect">
            <a:avLst/>
          </a:prstGeom>
        </p:spPr>
      </p:pic>
      <p:pic>
        <p:nvPicPr>
          <p:cNvPr id="14"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0556" y="5916457"/>
            <a:ext cx="2697416" cy="4350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353006" y="8572500"/>
            <a:ext cx="7848600" cy="1282402"/>
          </a:xfrm>
          <a:prstGeom prst="rect">
            <a:avLst/>
          </a:prstGeom>
        </p:spPr>
        <p:txBody>
          <a:bodyPr wrap="square" lIns="0" tIns="0" rIns="0" bIns="0" rtlCol="0" anchor="t">
            <a:spAutoFit/>
          </a:bodyPr>
          <a:lstStyle/>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Bánh trôi bánh chay (Việt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424543" y="8572500"/>
            <a:ext cx="7772400" cy="1282402"/>
          </a:xfrm>
          <a:prstGeom prst="rect">
            <a:avLst/>
          </a:prstGeom>
        </p:spPr>
        <p:txBody>
          <a:bodyPr wrap="square" lIns="0" tIns="0" rIns="0" bIns="0" rtlCol="0" anchor="t">
            <a:spAutoFit/>
          </a:bodyPr>
          <a:lstStyle/>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Hàn thực </a:t>
            </a:r>
          </a:p>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(Trung Quốc)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4" name="Picture 2" descr="mon an Tet Han thuc a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6120"/>
            <a:ext cx="8001000" cy="741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Tết Hàn thực nhớ bánh trôi, bánh chay - Nhịp sống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006" y="926120"/>
            <a:ext cx="8172994" cy="741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753600" y="8915256"/>
            <a:ext cx="762000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giết sâu bọ (Việt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669815" y="8915256"/>
            <a:ext cx="8321784" cy="804579"/>
          </a:xfrm>
          <a:prstGeom prst="rect">
            <a:avLst/>
          </a:prstGeom>
        </p:spPr>
        <p:txBody>
          <a:bodyPr wrap="square" lIns="0" tIns="0" rIns="0" bIns="0" rtlCol="0" anchor="t">
            <a:spAutoFit/>
          </a:bodyPr>
          <a:lstStyle/>
          <a:p>
            <a:pPr algn="ctr">
              <a:lnSpc>
                <a:spcPts val="7000"/>
              </a:lnSpc>
            </a:pPr>
            <a:r>
              <a:rPr lang="en-US" sz="4500" b="1" dirty="0">
                <a:solidFill>
                  <a:srgbClr val="000000"/>
                </a:solidFill>
                <a:latin typeface="Arial" panose="020B0604020202020204" pitchFamily="34" charset="0"/>
                <a:cs typeface="Arial" panose="020B0604020202020204" pitchFamily="34" charset="0"/>
              </a:rPr>
              <a:t>Tết Đoan </a:t>
            </a:r>
            <a:r>
              <a:rPr lang="en-US" sz="4500" b="1" dirty="0" smtClean="0">
                <a:solidFill>
                  <a:srgbClr val="000000"/>
                </a:solidFill>
                <a:latin typeface="Arial" panose="020B0604020202020204" pitchFamily="34" charset="0"/>
                <a:cs typeface="Arial" panose="020B0604020202020204" pitchFamily="34" charset="0"/>
              </a:rPr>
              <a:t>ngọ (Trung Quốc)</a:t>
            </a:r>
            <a:endParaRPr lang="en-US" sz="4500" b="1" dirty="0">
              <a:solidFill>
                <a:srgbClr val="000000"/>
              </a:solidFill>
              <a:latin typeface="Arial" panose="020B0604020202020204" pitchFamily="34" charset="0"/>
              <a:cs typeface="Arial" panose="020B0604020202020204" pitchFamily="34" charset="0"/>
            </a:endParaRPr>
          </a:p>
        </p:txBody>
      </p:sp>
      <p:pic>
        <p:nvPicPr>
          <p:cNvPr id="4" name="Picture 2" descr="Khám phá Tết Đoan Ngọ người Trung Quốc có gì đặc biệt với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15" y="864834"/>
            <a:ext cx="8321785" cy="7860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Tết Đoan Ngọ - Tết “giết sâu bọ” - Nhịp sống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952500"/>
            <a:ext cx="7772400"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677400" y="8431766"/>
            <a:ext cx="7513692" cy="1477840"/>
          </a:xfrm>
          <a:prstGeom prst="rect">
            <a:avLst/>
          </a:prstGeom>
        </p:spPr>
        <p:txBody>
          <a:bodyPr wrap="square" lIns="0" tIns="0" rIns="0" bIns="0" rtlCol="0" anchor="t">
            <a:spAutoFit/>
          </a:bodyPr>
          <a:lstStyle/>
          <a:p>
            <a:pPr algn="ctr">
              <a:lnSpc>
                <a:spcPts val="6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trung thu cho trẻ em</a:t>
            </a:r>
          </a:p>
          <a:p>
            <a:pPr algn="ctr">
              <a:lnSpc>
                <a:spcPts val="6000"/>
              </a:lnSpc>
            </a:pPr>
            <a:r>
              <a:rPr lang="en-US" sz="4500" b="1" dirty="0" smtClean="0">
                <a:solidFill>
                  <a:schemeClr val="bg2">
                    <a:lumMod val="10000"/>
                  </a:schemeClr>
                </a:solidFill>
                <a:latin typeface="Arial" panose="020B0604020202020204" pitchFamily="34" charset="0"/>
                <a:cs typeface="Arial" panose="020B0604020202020204" pitchFamily="34" charset="0"/>
              </a:rPr>
              <a:t>(Việt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457200" y="8431766"/>
            <a:ext cx="9601200" cy="1477840"/>
          </a:xfrm>
          <a:prstGeom prst="rect">
            <a:avLst/>
          </a:prstGeom>
        </p:spPr>
        <p:txBody>
          <a:bodyPr wrap="square" lIns="0" tIns="0" rIns="0" bIns="0" rtlCol="0" anchor="t">
            <a:spAutoFit/>
          </a:bodyPr>
          <a:lstStyle/>
          <a:p>
            <a:pPr algn="ctr">
              <a:lnSpc>
                <a:spcPts val="6000"/>
              </a:lnSpc>
            </a:pPr>
            <a:r>
              <a:rPr lang="en-US" sz="4500" b="1" dirty="0">
                <a:solidFill>
                  <a:srgbClr val="000000"/>
                </a:solidFill>
                <a:latin typeface="Arial" panose="020B0604020202020204" pitchFamily="34" charset="0"/>
                <a:cs typeface="Arial" panose="020B0604020202020204" pitchFamily="34" charset="0"/>
              </a:rPr>
              <a:t>Tết </a:t>
            </a:r>
            <a:r>
              <a:rPr lang="en-US" sz="4500" b="1" dirty="0" smtClean="0">
                <a:solidFill>
                  <a:srgbClr val="000000"/>
                </a:solidFill>
                <a:latin typeface="Arial" panose="020B0604020202020204" pitchFamily="34" charset="0"/>
                <a:cs typeface="Arial" panose="020B0604020202020204" pitchFamily="34" charset="0"/>
              </a:rPr>
              <a:t>trung thu sum họp gia đình</a:t>
            </a:r>
          </a:p>
          <a:p>
            <a:pPr algn="ctr">
              <a:lnSpc>
                <a:spcPts val="6000"/>
              </a:lnSpc>
            </a:pPr>
            <a:r>
              <a:rPr lang="en-US" sz="4500" b="1" dirty="0" smtClean="0">
                <a:solidFill>
                  <a:srgbClr val="000000"/>
                </a:solidFill>
                <a:latin typeface="Arial" panose="020B0604020202020204" pitchFamily="34" charset="0"/>
                <a:cs typeface="Arial" panose="020B0604020202020204" pitchFamily="34" charset="0"/>
              </a:rPr>
              <a:t>(Trung Quốc)</a:t>
            </a:r>
            <a:endParaRPr lang="en-US" sz="4500" b="1" dirty="0">
              <a:solidFill>
                <a:srgbClr val="000000"/>
              </a:solidFill>
              <a:latin typeface="Arial" panose="020B0604020202020204" pitchFamily="34" charset="0"/>
              <a:cs typeface="Arial" panose="020B0604020202020204" pitchFamily="34" charset="0"/>
            </a:endParaRPr>
          </a:p>
        </p:txBody>
      </p:sp>
      <p:pic>
        <p:nvPicPr>
          <p:cNvPr id="4" name="Picture 2" descr="Tết Trung Thu Gia đình ăn Và Xem Moo Hình ảnh | Định dạng hình ảnh PSD  40037738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71500"/>
            <a:ext cx="8191500"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Nguồn gốc Tết Trung Thu - Đêm rằm trăng tròn nhất nă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1" y="571500"/>
            <a:ext cx="7666092"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3924301"/>
            <a:ext cx="18288000" cy="6362699"/>
          </a:xfrm>
          <a:prstGeom prst="rect">
            <a:avLst/>
          </a:prstGeom>
          <a:solidFill>
            <a:schemeClr val="accent4">
              <a:lumMod val="20000"/>
              <a:lumOff val="80000"/>
            </a:schemeClr>
          </a:solidFill>
        </p:spPr>
      </p:sp>
      <p:sp>
        <p:nvSpPr>
          <p:cNvPr id="4" name="TextBox 4"/>
          <p:cNvSpPr txBox="1"/>
          <p:nvPr/>
        </p:nvSpPr>
        <p:spPr>
          <a:xfrm>
            <a:off x="0" y="1529220"/>
            <a:ext cx="18288000" cy="1716880"/>
          </a:xfrm>
          <a:prstGeom prst="rect">
            <a:avLst/>
          </a:prstGeom>
        </p:spPr>
        <p:txBody>
          <a:bodyPr wrap="square" lIns="0" tIns="0" rIns="0" bIns="0" rtlCol="0" anchor="t">
            <a:spAutoFit/>
          </a:bodyPr>
          <a:lstStyle/>
          <a:p>
            <a:pPr algn="ctr">
              <a:lnSpc>
                <a:spcPts val="7000"/>
              </a:lnSpc>
            </a:pPr>
            <a:r>
              <a:rPr lang="en-US" sz="5000" dirty="0" smtClean="0">
                <a:solidFill>
                  <a:srgbClr val="302B70"/>
                </a:solidFill>
                <a:latin typeface="Arial" panose="020B0604020202020204" pitchFamily="34" charset="0"/>
                <a:cs typeface="Arial" panose="020B0604020202020204" pitchFamily="34" charset="0"/>
              </a:rPr>
              <a:t>Lời tâu của viên quan đô hộ </a:t>
            </a:r>
          </a:p>
          <a:p>
            <a:pPr algn="ctr">
              <a:lnSpc>
                <a:spcPts val="7000"/>
              </a:lnSpc>
            </a:pPr>
            <a:r>
              <a:rPr lang="en-US" sz="5000" dirty="0" smtClean="0">
                <a:solidFill>
                  <a:srgbClr val="302B70"/>
                </a:solidFill>
                <a:latin typeface="Arial" panose="020B0604020202020204" pitchFamily="34" charset="0"/>
                <a:cs typeface="Arial" panose="020B0604020202020204" pitchFamily="34" charset="0"/>
              </a:rPr>
              <a:t>Người Hán cho em biết điều gì?</a:t>
            </a:r>
            <a:endParaRPr lang="en-US" sz="5000" dirty="0">
              <a:solidFill>
                <a:srgbClr val="302B70"/>
              </a:solidFill>
              <a:latin typeface="Arial" panose="020B0604020202020204" pitchFamily="34" charset="0"/>
              <a:cs typeface="Arial" panose="020B0604020202020204" pitchFamily="34" charset="0"/>
            </a:endParaRPr>
          </a:p>
        </p:txBody>
      </p:sp>
      <p:grpSp>
        <p:nvGrpSpPr>
          <p:cNvPr id="8" name="Group 8"/>
          <p:cNvGrpSpPr/>
          <p:nvPr/>
        </p:nvGrpSpPr>
        <p:grpSpPr>
          <a:xfrm>
            <a:off x="1028700" y="1028700"/>
            <a:ext cx="1042396" cy="190555"/>
            <a:chOff x="0" y="0"/>
            <a:chExt cx="1389862" cy="25407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254073" cy="25407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7894" y="0"/>
              <a:ext cx="254073" cy="25407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5788" y="0"/>
              <a:ext cx="254073" cy="254073"/>
            </a:xfrm>
            <a:prstGeom prst="rect">
              <a:avLst/>
            </a:prstGeom>
          </p:spPr>
        </p:pic>
      </p:grpSp>
      <p:sp>
        <p:nvSpPr>
          <p:cNvPr id="15" name="Rectangle 14"/>
          <p:cNvSpPr/>
          <p:nvPr/>
        </p:nvSpPr>
        <p:spPr>
          <a:xfrm>
            <a:off x="616884" y="5143500"/>
            <a:ext cx="17054231" cy="3683060"/>
          </a:xfrm>
          <a:prstGeom prst="rect">
            <a:avLst/>
          </a:prstGeom>
        </p:spPr>
        <p:txBody>
          <a:bodyPr wrap="square">
            <a:spAutoFit/>
          </a:bodyPr>
          <a:lstStyle/>
          <a:p>
            <a:pPr algn="just">
              <a:lnSpc>
                <a:spcPts val="7000"/>
              </a:lnSpc>
            </a:pPr>
            <a:r>
              <a:rPr lang="nl-NL" sz="50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5000" i="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Việt là đất ở ngoài cõi. Dân cắt tóc vẽ mình, không thể lấy pháp độ của nước đội mũ mang đai mà trị được”. </a:t>
            </a:r>
            <a:endParaRPr lang="nl-NL" sz="5000" i="1" dirty="0" smtClean="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pPr algn="r">
              <a:lnSpc>
                <a:spcPts val="7000"/>
              </a:lnSpc>
            </a:pPr>
            <a:r>
              <a:rPr lang="nl-NL" sz="5000" dirty="0" smtClean="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a:t>
            </a:r>
            <a:r>
              <a:rPr lang="nl-NL" sz="50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Ngô Sỹ Liên và các sử thần thời Lê, Đại Việt sử kí toàn thư (bản dịch), NXB Khoa học xã hội, Hà Nội, 1998, tr.147). </a:t>
            </a:r>
            <a:endParaRPr lang="en-US" sz="5000" dirty="0">
              <a:solidFill>
                <a:schemeClr val="accent4">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A3D7"/>
        </a:solidFill>
        <a:effectLst/>
      </p:bgPr>
    </p:bg>
    <p:spTree>
      <p:nvGrpSpPr>
        <p:cNvPr id="1" name=""/>
        <p:cNvGrpSpPr/>
        <p:nvPr/>
      </p:nvGrpSpPr>
      <p:grpSpPr>
        <a:xfrm>
          <a:off x="0" y="0"/>
          <a:ext cx="0" cy="0"/>
          <a:chOff x="0" y="0"/>
          <a:chExt cx="0" cy="0"/>
        </a:xfrm>
      </p:grpSpPr>
      <p:sp>
        <p:nvSpPr>
          <p:cNvPr id="4" name="TextBox 4"/>
          <p:cNvSpPr txBox="1"/>
          <p:nvPr/>
        </p:nvSpPr>
        <p:spPr>
          <a:xfrm>
            <a:off x="1447800" y="1257300"/>
            <a:ext cx="15468600" cy="4809009"/>
          </a:xfrm>
          <a:prstGeom prst="rect">
            <a:avLst/>
          </a:prstGeom>
        </p:spPr>
        <p:txBody>
          <a:bodyPr wrap="square" lIns="0" tIns="0" rIns="0" bIns="0" rtlCol="0" anchor="t">
            <a:spAutoFit/>
          </a:bodyPr>
          <a:lstStyle/>
          <a:p>
            <a:pPr algn="just">
              <a:lnSpc>
                <a:spcPts val="7500"/>
              </a:lnSpc>
            </a:pPr>
            <a:r>
              <a:rPr lang="vi-VN" sz="5000" dirty="0">
                <a:solidFill>
                  <a:srgbClr val="242254"/>
                </a:solidFill>
                <a:cs typeface="Arial" panose="020B0604020202020204" pitchFamily="34" charset="0"/>
              </a:rPr>
              <a:t>Suốt hơn một ngàn năm Bắc thuộc, các chính quyền phong kiến phương Bắc đã thi hành chính sách đồng hoá nhằm thủ tiêu quốc gia, dân tộc Việt. Người Việt đã làm gì đề chống đồng hoá, bảo tồn và phát triển những giá trị văn hoá hình thành tư thời dựng nước?</a:t>
            </a:r>
            <a:endParaRPr lang="en-US" sz="5000" dirty="0">
              <a:solidFill>
                <a:srgbClr val="242254"/>
              </a:solidFill>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43600" y="6286500"/>
            <a:ext cx="5865670" cy="3792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9602">
            <a:off x="12249779" y="7964640"/>
            <a:ext cx="6162283" cy="249572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78200" y="8496300"/>
            <a:ext cx="1381915" cy="1685262"/>
          </a:xfrm>
          <a:prstGeom prst="rect">
            <a:avLst/>
          </a:prstGeom>
        </p:spPr>
      </p:pic>
      <p:sp>
        <p:nvSpPr>
          <p:cNvPr id="10" name="TextBox 10"/>
          <p:cNvSpPr txBox="1"/>
          <p:nvPr/>
        </p:nvSpPr>
        <p:spPr>
          <a:xfrm>
            <a:off x="11506201" y="2171700"/>
            <a:ext cx="6781799" cy="1716880"/>
          </a:xfrm>
          <a:prstGeom prst="rect">
            <a:avLst/>
          </a:prstGeom>
        </p:spPr>
        <p:txBody>
          <a:bodyPr wrap="square" lIns="0" tIns="0" rIns="0" bIns="0" rtlCol="0" anchor="t">
            <a:spAutoFit/>
          </a:bodyPr>
          <a:lstStyle/>
          <a:p>
            <a:pPr marL="0" lvl="0" indent="0" algn="ctr">
              <a:lnSpc>
                <a:spcPts val="7000"/>
              </a:lnSpc>
              <a:spcBef>
                <a:spcPct val="0"/>
              </a:spcBef>
            </a:pPr>
            <a:r>
              <a:rPr lang="en-US" sz="5000" u="none" dirty="0" smtClean="0">
                <a:solidFill>
                  <a:schemeClr val="bg1"/>
                </a:solidFill>
                <a:latin typeface="Arial" panose="020B0604020202020204" pitchFamily="34" charset="0"/>
                <a:cs typeface="Arial" panose="020B0604020202020204" pitchFamily="34" charset="0"/>
              </a:rPr>
              <a:t>Lời tâu của viên quan người Hán </a:t>
            </a:r>
            <a:endParaRPr lang="en-US" sz="5000" u="none" dirty="0">
              <a:solidFill>
                <a:schemeClr val="bg1"/>
              </a:solidFill>
              <a:latin typeface="Arial" panose="020B0604020202020204" pitchFamily="34" charset="0"/>
              <a:cs typeface="Arial" panose="020B0604020202020204" pitchFamily="34" charset="0"/>
            </a:endParaRPr>
          </a:p>
        </p:txBody>
      </p:sp>
      <p:grpSp>
        <p:nvGrpSpPr>
          <p:cNvPr id="11" name="Group 12"/>
          <p:cNvGrpSpPr/>
          <p:nvPr/>
        </p:nvGrpSpPr>
        <p:grpSpPr>
          <a:xfrm>
            <a:off x="533401" y="876300"/>
            <a:ext cx="10972800" cy="8991600"/>
            <a:chOff x="0" y="0"/>
            <a:chExt cx="2744861" cy="2527481"/>
          </a:xfrm>
        </p:grpSpPr>
        <p:sp>
          <p:nvSpPr>
            <p:cNvPr id="12" name="Freeform 13"/>
            <p:cNvSpPr/>
            <p:nvPr/>
          </p:nvSpPr>
          <p:spPr>
            <a:xfrm>
              <a:off x="0" y="0"/>
              <a:ext cx="2744861" cy="2527482"/>
            </a:xfrm>
            <a:custGeom>
              <a:avLst/>
              <a:gdLst/>
              <a:ahLst/>
              <a:cxnLst/>
              <a:rect l="l" t="t" r="r" b="b"/>
              <a:pathLst>
                <a:path w="2744861" h="2527482">
                  <a:moveTo>
                    <a:pt x="2620401" y="2527481"/>
                  </a:moveTo>
                  <a:lnTo>
                    <a:pt x="124460" y="2527481"/>
                  </a:lnTo>
                  <a:cubicBezTo>
                    <a:pt x="55880" y="2527481"/>
                    <a:pt x="0" y="2471601"/>
                    <a:pt x="0" y="2403021"/>
                  </a:cubicBezTo>
                  <a:lnTo>
                    <a:pt x="0" y="124460"/>
                  </a:lnTo>
                  <a:cubicBezTo>
                    <a:pt x="0" y="55880"/>
                    <a:pt x="55880" y="0"/>
                    <a:pt x="124460" y="0"/>
                  </a:cubicBezTo>
                  <a:lnTo>
                    <a:pt x="2620401" y="0"/>
                  </a:lnTo>
                  <a:cubicBezTo>
                    <a:pt x="2688981" y="0"/>
                    <a:pt x="2744861" y="55880"/>
                    <a:pt x="2744861" y="124460"/>
                  </a:cubicBezTo>
                  <a:lnTo>
                    <a:pt x="2744861" y="2403022"/>
                  </a:lnTo>
                  <a:cubicBezTo>
                    <a:pt x="2744861" y="2471601"/>
                    <a:pt x="2688981" y="2527482"/>
                    <a:pt x="2620401" y="2527482"/>
                  </a:cubicBezTo>
                  <a:close/>
                </a:path>
              </a:pathLst>
            </a:custGeom>
            <a:solidFill>
              <a:srgbClr val="F8F4EB"/>
            </a:solidFill>
          </p:spPr>
        </p:sp>
      </p:grpSp>
      <p:pic>
        <p:nvPicPr>
          <p:cNvPr id="13"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283323" flipV="1">
            <a:off x="11225527" y="4213693"/>
            <a:ext cx="2551488" cy="774724"/>
          </a:xfrm>
          <a:prstGeom prst="rect">
            <a:avLst/>
          </a:prstGeom>
        </p:spPr>
      </p:pic>
      <p:sp>
        <p:nvSpPr>
          <p:cNvPr id="14" name="Rectangle 13"/>
          <p:cNvSpPr/>
          <p:nvPr/>
        </p:nvSpPr>
        <p:spPr>
          <a:xfrm>
            <a:off x="726351" y="1181100"/>
            <a:ext cx="10318584" cy="8171468"/>
          </a:xfrm>
          <a:prstGeom prst="rect">
            <a:avLst/>
          </a:prstGeom>
        </p:spPr>
        <p:txBody>
          <a:bodyPr wrap="square">
            <a:spAutoFit/>
          </a:bodyPr>
          <a:lstStyle/>
          <a:p>
            <a:pPr marL="685800" indent="-685800" algn="just">
              <a:lnSpc>
                <a:spcPts val="7000"/>
              </a:lnSpc>
              <a:buFont typeface="Arial" panose="020B0604020202020204" pitchFamily="34" charset="0"/>
              <a:buChar char="•"/>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Nước ta vốn là một nước độc lập </a:t>
            </a:r>
            <a:r>
              <a:rPr lang="nl-NL" sz="5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(ngoài cõi), </a:t>
            </a: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có truyền thống văn hoá, phong tục tập quán riêng </a:t>
            </a:r>
            <a:r>
              <a:rPr lang="nl-NL" sz="5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(cắt tóc, vẽ mình), </a:t>
            </a: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khác với người Hán, không thể áp đặt được.</a:t>
            </a:r>
          </a:p>
          <a:p>
            <a:pPr marL="685800" indent="-685800" algn="just">
              <a:lnSpc>
                <a:spcPts val="7000"/>
              </a:lnSpc>
              <a:buFont typeface="Arial" panose="020B0604020202020204" pitchFamily="34" charset="0"/>
              <a:buChar char="•"/>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Phản ánh sự thừa nhận thất bại từ chính sách cai trị của các triều đại phong kiến phương Bắc.</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7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4800">
            <a:off x="-1726781" y="3945109"/>
            <a:ext cx="7552033" cy="7552033"/>
          </a:xfrm>
          <a:prstGeom prst="rect">
            <a:avLst/>
          </a:prstGeom>
        </p:spPr>
      </p:pic>
      <p:sp>
        <p:nvSpPr>
          <p:cNvPr id="4" name="TextBox 4"/>
          <p:cNvSpPr txBox="1"/>
          <p:nvPr/>
        </p:nvSpPr>
        <p:spPr>
          <a:xfrm>
            <a:off x="0" y="2305882"/>
            <a:ext cx="18288000" cy="1000274"/>
          </a:xfrm>
          <a:prstGeom prst="rect">
            <a:avLst/>
          </a:prstGeom>
        </p:spPr>
        <p:txBody>
          <a:bodyPr wrap="square" lIns="0" tIns="0" rIns="0" bIns="0" rtlCol="0" anchor="t">
            <a:spAutoFit/>
          </a:bodyPr>
          <a:lstStyle/>
          <a:p>
            <a:pPr marL="0" lvl="0" indent="0" algn="ctr">
              <a:lnSpc>
                <a:spcPts val="7839"/>
              </a:lnSpc>
              <a:spcBef>
                <a:spcPct val="0"/>
              </a:spcBef>
            </a:pPr>
            <a:r>
              <a:rPr lang="en-US" sz="7000" b="1" u="none" dirty="0" smtClean="0">
                <a:solidFill>
                  <a:srgbClr val="000000"/>
                </a:solidFill>
                <a:latin typeface="Arial" panose="020B0604020202020204" pitchFamily="34" charset="0"/>
                <a:cs typeface="Arial" panose="020B0604020202020204" pitchFamily="34" charset="0"/>
              </a:rPr>
              <a:t>LUYỆN TẬP</a:t>
            </a:r>
            <a:endParaRPr lang="en-US" sz="7000" b="1" u="none" dirty="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68612" y="8459120"/>
            <a:ext cx="3463596" cy="15491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01800" y="8505826"/>
            <a:ext cx="3982297" cy="178117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74032" t="21291"/>
          <a:stretch>
            <a:fillRect/>
          </a:stretch>
        </p:blipFill>
        <p:spPr>
          <a:xfrm>
            <a:off x="16840200" y="5598472"/>
            <a:ext cx="924413" cy="42453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74032" t="21291"/>
          <a:stretch>
            <a:fillRect/>
          </a:stretch>
        </p:blipFill>
        <p:spPr>
          <a:xfrm>
            <a:off x="1057696" y="5448300"/>
            <a:ext cx="924413" cy="424530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60461" y="3603938"/>
            <a:ext cx="4191000" cy="406236"/>
          </a:xfrm>
          <a:prstGeom prst="rect">
            <a:avLst/>
          </a:prstGeom>
        </p:spPr>
      </p:pic>
      <p:pic>
        <p:nvPicPr>
          <p:cNvPr id="1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70608" y="4723263"/>
            <a:ext cx="5865670" cy="3792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9259345"/>
            <a:ext cx="18288000" cy="1027655"/>
          </a:xfrm>
          <a:prstGeom prst="rect">
            <a:avLst/>
          </a:prstGeom>
          <a:solidFill>
            <a:schemeClr val="accent4">
              <a:lumMod val="60000"/>
              <a:lumOff val="40000"/>
            </a:schemeClr>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78000" y="4591365"/>
            <a:ext cx="1152256" cy="11522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 y="6282759"/>
            <a:ext cx="2262433" cy="303682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630400" y="3670300"/>
            <a:ext cx="4653261" cy="6600371"/>
          </a:xfrm>
          <a:prstGeom prst="rect">
            <a:avLst/>
          </a:prstGeom>
        </p:spPr>
      </p:pic>
      <p:sp>
        <p:nvSpPr>
          <p:cNvPr id="8" name="TextBox 8"/>
          <p:cNvSpPr txBox="1"/>
          <p:nvPr/>
        </p:nvSpPr>
        <p:spPr>
          <a:xfrm>
            <a:off x="1167065" y="1125004"/>
            <a:ext cx="16649700" cy="1795363"/>
          </a:xfrm>
          <a:prstGeom prst="rect">
            <a:avLst/>
          </a:prstGeom>
        </p:spPr>
        <p:txBody>
          <a:bodyPr wrap="square" lIns="0" tIns="0" rIns="0" bIns="0" rtlCol="0" anchor="t">
            <a:spAutoFit/>
          </a:bodyPr>
          <a:lstStyle/>
          <a:p>
            <a:pPr algn="ctr">
              <a:lnSpc>
                <a:spcPts val="7000"/>
              </a:lnSpc>
            </a:pPr>
            <a:r>
              <a:rPr lang="vi-VN" sz="5000" dirty="0">
                <a:solidFill>
                  <a:srgbClr val="302B70"/>
                </a:solidFill>
                <a:cs typeface="Arial" panose="020B0604020202020204" pitchFamily="34" charset="0"/>
              </a:rPr>
              <a:t>Trong thời Bắc thuộc, người Việt vẫn giữ được những yếu tố </a:t>
            </a:r>
            <a:r>
              <a:rPr lang="vi-VN" sz="5000" dirty="0" smtClean="0">
                <a:solidFill>
                  <a:srgbClr val="302B70"/>
                </a:solidFill>
                <a:cs typeface="Arial" panose="020B0604020202020204" pitchFamily="34" charset="0"/>
              </a:rPr>
              <a:t>của </a:t>
            </a:r>
            <a:r>
              <a:rPr lang="vi-VN" sz="5000" dirty="0">
                <a:solidFill>
                  <a:srgbClr val="302B70"/>
                </a:solidFill>
                <a:cs typeface="Arial" panose="020B0604020202020204" pitchFamily="34" charset="0"/>
              </a:rPr>
              <a:t>tiếng Việt truyền thống, đồng thời tiếp thu thêm:</a:t>
            </a:r>
          </a:p>
        </p:txBody>
      </p:sp>
      <p:grpSp>
        <p:nvGrpSpPr>
          <p:cNvPr id="10" name="Group 10"/>
          <p:cNvGrpSpPr/>
          <p:nvPr/>
        </p:nvGrpSpPr>
        <p:grpSpPr>
          <a:xfrm>
            <a:off x="8718256" y="9453173"/>
            <a:ext cx="851487" cy="155656"/>
            <a:chOff x="0" y="0"/>
            <a:chExt cx="1135316" cy="207541"/>
          </a:xfrm>
        </p:grpSpPr>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207541" cy="207541"/>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3887" y="0"/>
              <a:ext cx="207541" cy="20754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7775" y="0"/>
              <a:ext cx="207541" cy="207541"/>
            </a:xfrm>
            <a:prstGeom prst="rect">
              <a:avLst/>
            </a:prstGeom>
          </p:spPr>
        </p:pic>
      </p:grpSp>
      <p:sp>
        <p:nvSpPr>
          <p:cNvPr id="15" name="Oval 14"/>
          <p:cNvSpPr/>
          <p:nvPr/>
        </p:nvSpPr>
        <p:spPr>
          <a:xfrm>
            <a:off x="5894402" y="3268889"/>
            <a:ext cx="1219200" cy="11684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Arial" panose="020B0604020202020204" pitchFamily="34" charset="0"/>
                <a:cs typeface="Arial" panose="020B0604020202020204" pitchFamily="34" charset="0"/>
              </a:rPr>
              <a:t>A</a:t>
            </a:r>
          </a:p>
        </p:txBody>
      </p:sp>
      <p:sp>
        <p:nvSpPr>
          <p:cNvPr id="16" name="TextBox 8"/>
          <p:cNvSpPr txBox="1"/>
          <p:nvPr/>
        </p:nvSpPr>
        <p:spPr>
          <a:xfrm>
            <a:off x="8028001" y="3503650"/>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Phạn</a:t>
            </a:r>
            <a:endParaRPr lang="vi-VN" sz="5000" dirty="0">
              <a:solidFill>
                <a:srgbClr val="302B70"/>
              </a:solidFill>
              <a:latin typeface="Arial" panose="020B0604020202020204" pitchFamily="34" charset="0"/>
              <a:cs typeface="Arial" panose="020B0604020202020204" pitchFamily="34" charset="0"/>
            </a:endParaRPr>
          </a:p>
        </p:txBody>
      </p:sp>
      <p:sp>
        <p:nvSpPr>
          <p:cNvPr id="17" name="Oval 16"/>
          <p:cNvSpPr/>
          <p:nvPr/>
        </p:nvSpPr>
        <p:spPr>
          <a:xfrm>
            <a:off x="5905176" y="4785811"/>
            <a:ext cx="1219200" cy="11684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Arial" panose="020B0604020202020204" pitchFamily="34" charset="0"/>
                <a:cs typeface="Arial" panose="020B0604020202020204" pitchFamily="34" charset="0"/>
              </a:rPr>
              <a:t>B</a:t>
            </a:r>
            <a:endParaRPr lang="en-US" sz="5000" dirty="0">
              <a:latin typeface="Arial" panose="020B0604020202020204" pitchFamily="34" charset="0"/>
              <a:cs typeface="Arial" panose="020B0604020202020204" pitchFamily="34" charset="0"/>
            </a:endParaRPr>
          </a:p>
        </p:txBody>
      </p:sp>
      <p:sp>
        <p:nvSpPr>
          <p:cNvPr id="18" name="TextBox 8"/>
          <p:cNvSpPr txBox="1"/>
          <p:nvPr/>
        </p:nvSpPr>
        <p:spPr>
          <a:xfrm>
            <a:off x="8038775" y="5020572"/>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Hán</a:t>
            </a:r>
            <a:endParaRPr lang="vi-VN" sz="5000" dirty="0">
              <a:solidFill>
                <a:srgbClr val="302B70"/>
              </a:solidFill>
              <a:latin typeface="Arial" panose="020B0604020202020204" pitchFamily="34" charset="0"/>
              <a:cs typeface="Arial" panose="020B0604020202020204" pitchFamily="34" charset="0"/>
            </a:endParaRPr>
          </a:p>
        </p:txBody>
      </p:sp>
      <p:sp>
        <p:nvSpPr>
          <p:cNvPr id="19" name="Oval 18"/>
          <p:cNvSpPr/>
          <p:nvPr/>
        </p:nvSpPr>
        <p:spPr>
          <a:xfrm>
            <a:off x="5957177" y="6396544"/>
            <a:ext cx="1219200" cy="1168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Arial" panose="020B0604020202020204" pitchFamily="34" charset="0"/>
                <a:cs typeface="Arial" panose="020B0604020202020204" pitchFamily="34" charset="0"/>
              </a:rPr>
              <a:t>C</a:t>
            </a:r>
          </a:p>
        </p:txBody>
      </p:sp>
      <p:sp>
        <p:nvSpPr>
          <p:cNvPr id="20" name="TextBox 8"/>
          <p:cNvSpPr txBox="1"/>
          <p:nvPr/>
        </p:nvSpPr>
        <p:spPr>
          <a:xfrm>
            <a:off x="8038775" y="6589333"/>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La tinh</a:t>
            </a:r>
            <a:endParaRPr lang="vi-VN" sz="5000" dirty="0">
              <a:solidFill>
                <a:srgbClr val="302B70"/>
              </a:solidFill>
              <a:latin typeface="Arial" panose="020B0604020202020204" pitchFamily="34" charset="0"/>
              <a:cs typeface="Arial" panose="020B0604020202020204" pitchFamily="34" charset="0"/>
            </a:endParaRPr>
          </a:p>
        </p:txBody>
      </p:sp>
      <p:sp>
        <p:nvSpPr>
          <p:cNvPr id="21" name="Oval 20"/>
          <p:cNvSpPr/>
          <p:nvPr/>
        </p:nvSpPr>
        <p:spPr>
          <a:xfrm>
            <a:off x="5905176" y="7975564"/>
            <a:ext cx="1219200" cy="1168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Arial" panose="020B0604020202020204" pitchFamily="34" charset="0"/>
                <a:cs typeface="Arial" panose="020B0604020202020204" pitchFamily="34" charset="0"/>
              </a:rPr>
              <a:t>D</a:t>
            </a:r>
            <a:endParaRPr lang="en-US" sz="5000" dirty="0">
              <a:latin typeface="Arial" panose="020B0604020202020204" pitchFamily="34" charset="0"/>
              <a:cs typeface="Arial" panose="020B0604020202020204" pitchFamily="34" charset="0"/>
            </a:endParaRPr>
          </a:p>
        </p:txBody>
      </p:sp>
      <p:sp>
        <p:nvSpPr>
          <p:cNvPr id="22" name="TextBox 8"/>
          <p:cNvSpPr txBox="1"/>
          <p:nvPr/>
        </p:nvSpPr>
        <p:spPr>
          <a:xfrm>
            <a:off x="8038775" y="8110923"/>
            <a:ext cx="5510227" cy="897682"/>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Chăm cổ</a:t>
            </a:r>
            <a:endParaRPr lang="vi-VN" sz="5000" dirty="0">
              <a:solidFill>
                <a:srgbClr val="302B70"/>
              </a:solidFill>
              <a:latin typeface="Arial" panose="020B0604020202020204" pitchFamily="34" charset="0"/>
              <a:cs typeface="Arial" panose="020B0604020202020204" pitchFamily="34" charset="0"/>
            </a:endParaRPr>
          </a:p>
        </p:txBody>
      </p:sp>
      <p:sp>
        <p:nvSpPr>
          <p:cNvPr id="24" name="Oval 23"/>
          <p:cNvSpPr/>
          <p:nvPr/>
        </p:nvSpPr>
        <p:spPr>
          <a:xfrm>
            <a:off x="6096000" y="4785811"/>
            <a:ext cx="861377" cy="1168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p:bldP spid="17" grpId="0" animBg="1"/>
      <p:bldP spid="18" grpId="0"/>
      <p:bldP spid="19" grpId="0" animBg="1"/>
      <p:bldP spid="20" grpId="0"/>
      <p:bldP spid="21" grpId="0" animBg="1"/>
      <p:bldP spid="22" grpId="0"/>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409020" y="3398835"/>
            <a:ext cx="4616709" cy="6807811"/>
          </a:xfrm>
          <a:prstGeom prst="rect">
            <a:avLst/>
          </a:prstGeom>
        </p:spPr>
      </p:pic>
      <p:sp>
        <p:nvSpPr>
          <p:cNvPr id="3" name="AutoShape 3"/>
          <p:cNvSpPr/>
          <p:nvPr/>
        </p:nvSpPr>
        <p:spPr>
          <a:xfrm>
            <a:off x="0" y="0"/>
            <a:ext cx="13254004" cy="10287000"/>
          </a:xfrm>
          <a:prstGeom prst="rect">
            <a:avLst/>
          </a:prstGeom>
          <a:solidFill>
            <a:srgbClr val="FFFFFF"/>
          </a:solidFill>
        </p:spPr>
      </p:sp>
      <p:grpSp>
        <p:nvGrpSpPr>
          <p:cNvPr id="11" name="Group 2"/>
          <p:cNvGrpSpPr/>
          <p:nvPr/>
        </p:nvGrpSpPr>
        <p:grpSpPr>
          <a:xfrm>
            <a:off x="1330512" y="3471340"/>
            <a:ext cx="10972800" cy="1447800"/>
            <a:chOff x="0" y="0"/>
            <a:chExt cx="7660157" cy="1060682"/>
          </a:xfrm>
          <a:solidFill>
            <a:schemeClr val="accent4">
              <a:lumMod val="20000"/>
              <a:lumOff val="80000"/>
            </a:schemeClr>
          </a:solidFill>
        </p:grpSpPr>
        <p:sp>
          <p:nvSpPr>
            <p:cNvPr id="12"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grpFill/>
          </p:spPr>
        </p:sp>
      </p:grpSp>
      <p:sp>
        <p:nvSpPr>
          <p:cNvPr id="13" name="TextBox 4"/>
          <p:cNvSpPr txBox="1"/>
          <p:nvPr/>
        </p:nvSpPr>
        <p:spPr>
          <a:xfrm>
            <a:off x="1606494" y="3999337"/>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A. Phật giáo và Nho giáo</a:t>
            </a:r>
            <a:endParaRPr lang="en-US" sz="5000" dirty="0">
              <a:solidFill>
                <a:srgbClr val="0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35153" flipV="1">
            <a:off x="296172" y="4054297"/>
            <a:ext cx="1908601" cy="579521"/>
          </a:xfrm>
          <a:prstGeom prst="rect">
            <a:avLst/>
          </a:prstGeom>
        </p:spPr>
      </p:pic>
      <p:sp>
        <p:nvSpPr>
          <p:cNvPr id="15" name="TextBox 16"/>
          <p:cNvSpPr txBox="1"/>
          <p:nvPr/>
        </p:nvSpPr>
        <p:spPr>
          <a:xfrm>
            <a:off x="372139" y="778295"/>
            <a:ext cx="12509726" cy="2693045"/>
          </a:xfrm>
          <a:prstGeom prst="rect">
            <a:avLst/>
          </a:prstGeom>
        </p:spPr>
        <p:txBody>
          <a:bodyPr wrap="square" lIns="0" tIns="0" rIns="0" bIns="0" rtlCol="0" anchor="t">
            <a:spAutoFit/>
          </a:bodyPr>
          <a:lstStyle/>
          <a:p>
            <a:pPr algn="just">
              <a:lnSpc>
                <a:spcPts val="7000"/>
              </a:lnSpc>
            </a:pPr>
            <a:r>
              <a:rPr lang="en-US" sz="5000" dirty="0" smtClean="0">
                <a:solidFill>
                  <a:srgbClr val="000000"/>
                </a:solidFill>
                <a:latin typeface="Arial" panose="020B0604020202020204" pitchFamily="34" charset="0"/>
                <a:cs typeface="Arial" panose="020B0604020202020204" pitchFamily="34" charset="0"/>
              </a:rPr>
              <a:t>Dưới thời Bắc thuộc, tư tưởng, tôn giáo nào được tiếp nhận một cách tự nhiên cùng với văn hóa truyền thống của người Việt?</a:t>
            </a:r>
          </a:p>
        </p:txBody>
      </p:sp>
      <p:grpSp>
        <p:nvGrpSpPr>
          <p:cNvPr id="16" name="Group 2"/>
          <p:cNvGrpSpPr/>
          <p:nvPr/>
        </p:nvGrpSpPr>
        <p:grpSpPr>
          <a:xfrm>
            <a:off x="1334141" y="5147916"/>
            <a:ext cx="10972800" cy="1447800"/>
            <a:chOff x="0" y="0"/>
            <a:chExt cx="7660157" cy="1060682"/>
          </a:xfrm>
          <a:solidFill>
            <a:schemeClr val="accent4">
              <a:lumMod val="20000"/>
              <a:lumOff val="80000"/>
            </a:schemeClr>
          </a:solidFill>
        </p:grpSpPr>
        <p:sp>
          <p:nvSpPr>
            <p:cNvPr id="17"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grpFill/>
          </p:spPr>
        </p:sp>
      </p:grpSp>
      <p:sp>
        <p:nvSpPr>
          <p:cNvPr id="18" name="TextBox 4"/>
          <p:cNvSpPr txBox="1"/>
          <p:nvPr/>
        </p:nvSpPr>
        <p:spPr>
          <a:xfrm>
            <a:off x="1610123" y="5675913"/>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B. Phật giáo và Thiên chúa giáo</a:t>
            </a:r>
            <a:endParaRPr lang="en-US" sz="5000" dirty="0">
              <a:solidFill>
                <a:srgbClr val="000000"/>
              </a:solidFill>
              <a:latin typeface="Arial" panose="020B0604020202020204" pitchFamily="34" charset="0"/>
              <a:cs typeface="Arial" panose="020B0604020202020204" pitchFamily="34" charset="0"/>
            </a:endParaRPr>
          </a:p>
        </p:txBody>
      </p:sp>
      <p:grpSp>
        <p:nvGrpSpPr>
          <p:cNvPr id="19" name="Group 11"/>
          <p:cNvGrpSpPr/>
          <p:nvPr/>
        </p:nvGrpSpPr>
        <p:grpSpPr>
          <a:xfrm>
            <a:off x="425630" y="5604272"/>
            <a:ext cx="1472537" cy="283971"/>
            <a:chOff x="0" y="0"/>
            <a:chExt cx="2994890" cy="577549"/>
          </a:xfrm>
        </p:grpSpPr>
        <p:sp>
          <p:nvSpPr>
            <p:cNvPr id="20" name="Freeform 12"/>
            <p:cNvSpPr/>
            <p:nvPr/>
          </p:nvSpPr>
          <p:spPr>
            <a:xfrm>
              <a:off x="-32193" y="-26797"/>
              <a:ext cx="3033197" cy="642041"/>
            </a:xfrm>
            <a:custGeom>
              <a:avLst/>
              <a:gdLst/>
              <a:ahLst/>
              <a:cxnLst/>
              <a:rect l="l" t="t" r="r" b="b"/>
              <a:pathLst>
                <a:path w="3033197" h="642041">
                  <a:moveTo>
                    <a:pt x="3014086" y="368169"/>
                  </a:moveTo>
                  <a:cubicBezTo>
                    <a:pt x="3010930" y="378701"/>
                    <a:pt x="3005663" y="388638"/>
                    <a:pt x="2998185" y="397059"/>
                  </a:cubicBezTo>
                  <a:cubicBezTo>
                    <a:pt x="2931498" y="472176"/>
                    <a:pt x="2836975" y="522827"/>
                    <a:pt x="2763775" y="591867"/>
                  </a:cubicBezTo>
                  <a:cubicBezTo>
                    <a:pt x="2710575" y="642041"/>
                    <a:pt x="2663525" y="527415"/>
                    <a:pt x="2706916" y="486490"/>
                  </a:cubicBezTo>
                  <a:cubicBezTo>
                    <a:pt x="2743045" y="452415"/>
                    <a:pt x="2784379" y="422807"/>
                    <a:pt x="2824999" y="392527"/>
                  </a:cubicBezTo>
                  <a:cubicBezTo>
                    <a:pt x="2362933" y="384081"/>
                    <a:pt x="2016353" y="379346"/>
                    <a:pt x="1592345" y="378908"/>
                  </a:cubicBezTo>
                  <a:cubicBezTo>
                    <a:pt x="1095019" y="378438"/>
                    <a:pt x="596257" y="375898"/>
                    <a:pt x="100811" y="424981"/>
                  </a:cubicBezTo>
                  <a:cubicBezTo>
                    <a:pt x="28227" y="432172"/>
                    <a:pt x="0" y="337039"/>
                    <a:pt x="82377" y="328879"/>
                  </a:cubicBezTo>
                  <a:cubicBezTo>
                    <a:pt x="577823" y="279797"/>
                    <a:pt x="1076585" y="282336"/>
                    <a:pt x="1573912" y="282806"/>
                  </a:cubicBezTo>
                  <a:cubicBezTo>
                    <a:pt x="2016353" y="283254"/>
                    <a:pt x="2364985" y="288153"/>
                    <a:pt x="2837288" y="296965"/>
                  </a:cubicBezTo>
                  <a:cubicBezTo>
                    <a:pt x="2776337" y="238209"/>
                    <a:pt x="2709547" y="184033"/>
                    <a:pt x="2641499" y="137691"/>
                  </a:cubicBezTo>
                  <a:cubicBezTo>
                    <a:pt x="2584967" y="99191"/>
                    <a:pt x="2661474" y="0"/>
                    <a:pt x="2710886" y="33652"/>
                  </a:cubicBezTo>
                  <a:cubicBezTo>
                    <a:pt x="2821363" y="108890"/>
                    <a:pt x="2929555" y="199696"/>
                    <a:pt x="3016535" y="301696"/>
                  </a:cubicBezTo>
                  <a:cubicBezTo>
                    <a:pt x="3033197" y="321235"/>
                    <a:pt x="3028400" y="347199"/>
                    <a:pt x="3014086" y="368169"/>
                  </a:cubicBezTo>
                  <a:close/>
                </a:path>
              </a:pathLst>
            </a:custGeom>
            <a:solidFill>
              <a:srgbClr val="000000"/>
            </a:solidFill>
          </p:spPr>
        </p:sp>
      </p:grpSp>
      <p:grpSp>
        <p:nvGrpSpPr>
          <p:cNvPr id="21" name="Group 2"/>
          <p:cNvGrpSpPr/>
          <p:nvPr/>
        </p:nvGrpSpPr>
        <p:grpSpPr>
          <a:xfrm>
            <a:off x="1526455" y="6858147"/>
            <a:ext cx="10972800" cy="1447800"/>
            <a:chOff x="0" y="0"/>
            <a:chExt cx="7660157" cy="1060682"/>
          </a:xfrm>
        </p:grpSpPr>
        <p:sp>
          <p:nvSpPr>
            <p:cNvPr id="22"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chemeClr val="accent4">
                <a:lumMod val="20000"/>
                <a:lumOff val="80000"/>
              </a:schemeClr>
            </a:solidFill>
          </p:spPr>
        </p:sp>
      </p:grpSp>
      <p:sp>
        <p:nvSpPr>
          <p:cNvPr id="23" name="TextBox 4"/>
          <p:cNvSpPr txBox="1"/>
          <p:nvPr/>
        </p:nvSpPr>
        <p:spPr>
          <a:xfrm>
            <a:off x="1802437" y="7386144"/>
            <a:ext cx="10744200" cy="521040"/>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C. Nho giáo và Thiên chúa giáo</a:t>
            </a:r>
            <a:endParaRPr lang="en-US" sz="5000" dirty="0">
              <a:solidFill>
                <a:srgbClr val="000000"/>
              </a:solidFill>
              <a:latin typeface="Arial" panose="020B0604020202020204" pitchFamily="34" charset="0"/>
              <a:cs typeface="Arial" panose="020B0604020202020204" pitchFamily="34" charset="0"/>
            </a:endParaRPr>
          </a:p>
        </p:txBody>
      </p:sp>
      <p:pic>
        <p:nvPicPr>
          <p:cNvPr id="24"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388669" flipH="1">
            <a:off x="407369" y="7008220"/>
            <a:ext cx="1577563" cy="843279"/>
          </a:xfrm>
          <a:prstGeom prst="rect">
            <a:avLst/>
          </a:prstGeom>
        </p:spPr>
      </p:pic>
      <p:grpSp>
        <p:nvGrpSpPr>
          <p:cNvPr id="25" name="Group 2"/>
          <p:cNvGrpSpPr/>
          <p:nvPr/>
        </p:nvGrpSpPr>
        <p:grpSpPr>
          <a:xfrm>
            <a:off x="1784294" y="8479599"/>
            <a:ext cx="10972800" cy="1447800"/>
            <a:chOff x="0" y="0"/>
            <a:chExt cx="7660157" cy="1060682"/>
          </a:xfrm>
        </p:grpSpPr>
        <p:sp>
          <p:nvSpPr>
            <p:cNvPr id="26"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chemeClr val="accent4">
                <a:lumMod val="20000"/>
                <a:lumOff val="80000"/>
              </a:schemeClr>
            </a:solidFill>
          </p:spPr>
        </p:sp>
      </p:grpSp>
      <p:sp>
        <p:nvSpPr>
          <p:cNvPr id="27" name="TextBox 4"/>
          <p:cNvSpPr txBox="1"/>
          <p:nvPr/>
        </p:nvSpPr>
        <p:spPr>
          <a:xfrm>
            <a:off x="2078419" y="9026210"/>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D. Đạo giáo và Thiên chúa giáo</a:t>
            </a:r>
            <a:endParaRPr lang="en-US" sz="5000" dirty="0">
              <a:solidFill>
                <a:srgbClr val="000000"/>
              </a:solidFill>
              <a:latin typeface="Arial" panose="020B0604020202020204" pitchFamily="34" charset="0"/>
              <a:cs typeface="Arial" panose="020B0604020202020204" pitchFamily="34" charset="0"/>
            </a:endParaRPr>
          </a:p>
        </p:txBody>
      </p:sp>
      <p:pic>
        <p:nvPicPr>
          <p:cNvPr id="2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35153" flipV="1">
            <a:off x="608440" y="8906772"/>
            <a:ext cx="1908601" cy="579521"/>
          </a:xfrm>
          <a:prstGeom prst="rect">
            <a:avLst/>
          </a:prstGeom>
        </p:spPr>
      </p:pic>
      <p:sp>
        <p:nvSpPr>
          <p:cNvPr id="30" name="Oval 29"/>
          <p:cNvSpPr/>
          <p:nvPr/>
        </p:nvSpPr>
        <p:spPr>
          <a:xfrm>
            <a:off x="3205909" y="3616337"/>
            <a:ext cx="990600" cy="1148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3" grpId="0"/>
      <p:bldP spid="27"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chemeClr val="accent4">
              <a:lumMod val="60000"/>
              <a:lumOff val="40000"/>
            </a:schemeClr>
          </a:solidFill>
        </p:spPr>
      </p:sp>
      <p:grpSp>
        <p:nvGrpSpPr>
          <p:cNvPr id="6" name="Group 6"/>
          <p:cNvGrpSpPr/>
          <p:nvPr/>
        </p:nvGrpSpPr>
        <p:grpSpPr>
          <a:xfrm>
            <a:off x="8718256" y="9518212"/>
            <a:ext cx="851487" cy="155656"/>
            <a:chOff x="0" y="0"/>
            <a:chExt cx="1135316" cy="207541"/>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07541" cy="20754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887" y="0"/>
              <a:ext cx="207541" cy="20754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7775" y="0"/>
              <a:ext cx="207541" cy="207541"/>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08393" y="4415017"/>
            <a:ext cx="1664175" cy="248384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068578" y="4234543"/>
            <a:ext cx="3886200" cy="7353300"/>
          </a:xfrm>
          <a:prstGeom prst="rect">
            <a:avLst/>
          </a:prstGeom>
        </p:spPr>
      </p:pic>
      <p:sp>
        <p:nvSpPr>
          <p:cNvPr id="13" name="TextBox 17"/>
          <p:cNvSpPr txBox="1"/>
          <p:nvPr/>
        </p:nvSpPr>
        <p:spPr>
          <a:xfrm>
            <a:off x="0" y="977090"/>
            <a:ext cx="18440400" cy="2693045"/>
          </a:xfrm>
          <a:prstGeom prst="rect">
            <a:avLst/>
          </a:prstGeom>
        </p:spPr>
        <p:txBody>
          <a:bodyPr wrap="square" lIns="0" tIns="0" rIns="0" bIns="0" rtlCol="0" anchor="t">
            <a:spAutoFit/>
          </a:bodyPr>
          <a:lstStyle/>
          <a:p>
            <a:pPr algn="ctr">
              <a:lnSpc>
                <a:spcPts val="7000"/>
              </a:lnSpc>
            </a:pPr>
            <a:r>
              <a:rPr lang="vi-VN" sz="5000" dirty="0">
                <a:solidFill>
                  <a:srgbClr val="002060"/>
                </a:solidFill>
              </a:rPr>
              <a:t>Những phong tục, tập quán nào được người Việt được </a:t>
            </a:r>
            <a:endParaRPr lang="en-US" sz="5000" dirty="0" smtClean="0">
              <a:solidFill>
                <a:srgbClr val="002060"/>
              </a:solidFill>
            </a:endParaRPr>
          </a:p>
          <a:p>
            <a:pPr algn="ctr">
              <a:lnSpc>
                <a:spcPts val="7000"/>
              </a:lnSpc>
            </a:pPr>
            <a:r>
              <a:rPr lang="vi-VN" sz="5000" dirty="0" smtClean="0">
                <a:solidFill>
                  <a:srgbClr val="002060"/>
                </a:solidFill>
              </a:rPr>
              <a:t>bảo </a:t>
            </a:r>
            <a:r>
              <a:rPr lang="vi-VN" sz="5000" dirty="0">
                <a:solidFill>
                  <a:srgbClr val="002060"/>
                </a:solidFill>
              </a:rPr>
              <a:t>tồn suốt thời Bắc thuộc và vẫn lưu giữ </a:t>
            </a:r>
            <a:r>
              <a:rPr lang="vi-VN" sz="5000" dirty="0" smtClean="0">
                <a:solidFill>
                  <a:srgbClr val="002060"/>
                </a:solidFill>
              </a:rPr>
              <a:t>trong </a:t>
            </a:r>
            <a:r>
              <a:rPr lang="vi-VN" sz="5000" dirty="0">
                <a:solidFill>
                  <a:srgbClr val="002060"/>
                </a:solidFill>
              </a:rPr>
              <a:t>đời </a:t>
            </a:r>
            <a:r>
              <a:rPr lang="vi-VN" sz="5000" dirty="0" smtClean="0">
                <a:solidFill>
                  <a:srgbClr val="002060"/>
                </a:solidFill>
              </a:rPr>
              <a:t>sống</a:t>
            </a:r>
            <a:endParaRPr lang="en-US" sz="5000" dirty="0" smtClean="0">
              <a:solidFill>
                <a:srgbClr val="002060"/>
              </a:solidFill>
            </a:endParaRPr>
          </a:p>
          <a:p>
            <a:pPr algn="ctr">
              <a:lnSpc>
                <a:spcPts val="7000"/>
              </a:lnSpc>
            </a:pPr>
            <a:r>
              <a:rPr lang="vi-VN" sz="5000" dirty="0" smtClean="0">
                <a:solidFill>
                  <a:srgbClr val="002060"/>
                </a:solidFill>
              </a:rPr>
              <a:t> </a:t>
            </a:r>
            <a:r>
              <a:rPr lang="vi-VN" sz="5000" dirty="0">
                <a:solidFill>
                  <a:srgbClr val="002060"/>
                </a:solidFill>
              </a:rPr>
              <a:t>văn hoá hằng ngày của chúng ta ngày nay?</a:t>
            </a:r>
            <a:endParaRPr lang="en-US" sz="5000" dirty="0">
              <a:solidFill>
                <a:srgbClr val="002060"/>
              </a:solidFill>
            </a:endParaRPr>
          </a:p>
        </p:txBody>
      </p:sp>
      <p:pic>
        <p:nvPicPr>
          <p:cNvPr id="1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6416" y="4131662"/>
            <a:ext cx="5179627" cy="1976732"/>
          </a:xfrm>
          <a:prstGeom prst="rect">
            <a:avLst/>
          </a:prstGeom>
        </p:spPr>
      </p:pic>
      <p:pic>
        <p:nvPicPr>
          <p:cNvPr id="23"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10575072" y="5669799"/>
            <a:ext cx="4114800" cy="1829522"/>
          </a:xfrm>
          <a:prstGeom prst="rect">
            <a:avLst/>
          </a:prstGeom>
        </p:spPr>
      </p:pic>
      <p:sp>
        <p:nvSpPr>
          <p:cNvPr id="24" name="TextBox 9"/>
          <p:cNvSpPr txBox="1"/>
          <p:nvPr/>
        </p:nvSpPr>
        <p:spPr>
          <a:xfrm>
            <a:off x="625259" y="4888362"/>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Thờ cúng tổ tiên</a:t>
            </a:r>
            <a:endParaRPr lang="en-US" sz="5000" dirty="0">
              <a:solidFill>
                <a:srgbClr val="000000"/>
              </a:solidFill>
              <a:latin typeface="Arial" panose="020B0604020202020204" pitchFamily="34" charset="0"/>
              <a:cs typeface="Arial" panose="020B0604020202020204" pitchFamily="34" charset="0"/>
            </a:endParaRPr>
          </a:p>
        </p:txBody>
      </p:sp>
      <p:sp>
        <p:nvSpPr>
          <p:cNvPr id="26" name="TextBox 9"/>
          <p:cNvSpPr txBox="1"/>
          <p:nvPr/>
        </p:nvSpPr>
        <p:spPr>
          <a:xfrm>
            <a:off x="10289058" y="5814956"/>
            <a:ext cx="4686827" cy="1604670"/>
          </a:xfrm>
          <a:prstGeom prst="rect">
            <a:avLst/>
          </a:prstGeom>
        </p:spPr>
        <p:txBody>
          <a:bodyPr wrap="square" lIns="0" tIns="0" rIns="0" bIns="0" rtlCol="0" anchor="t">
            <a:spAutoFit/>
          </a:bodyPr>
          <a:lstStyle/>
          <a:p>
            <a:pPr algn="ctr">
              <a:lnSpc>
                <a:spcPts val="6500"/>
              </a:lnSpc>
            </a:pPr>
            <a:r>
              <a:rPr lang="en-US" sz="5000" dirty="0" smtClean="0">
                <a:solidFill>
                  <a:srgbClr val="000000"/>
                </a:solidFill>
                <a:latin typeface="Arial" panose="020B0604020202020204" pitchFamily="34" charset="0"/>
                <a:cs typeface="Arial" panose="020B0604020202020204" pitchFamily="34" charset="0"/>
              </a:rPr>
              <a:t>Làm bánh chưng </a:t>
            </a:r>
            <a:endParaRPr lang="en-US" sz="5000" dirty="0">
              <a:solidFill>
                <a:srgbClr val="0000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7302" y="6704226"/>
            <a:ext cx="4371019" cy="1668138"/>
          </a:xfrm>
          <a:prstGeom prst="rect">
            <a:avLst/>
          </a:prstGeom>
        </p:spPr>
      </p:pic>
      <p:sp>
        <p:nvSpPr>
          <p:cNvPr id="30" name="TextBox 9"/>
          <p:cNvSpPr txBox="1"/>
          <p:nvPr/>
        </p:nvSpPr>
        <p:spPr>
          <a:xfrm>
            <a:off x="213996" y="7300805"/>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Ăn trầu</a:t>
            </a:r>
            <a:endParaRPr lang="en-US" sz="5000" dirty="0">
              <a:solidFill>
                <a:srgbClr val="000000"/>
              </a:solidFill>
              <a:latin typeface="Arial" panose="020B0604020202020204" pitchFamily="34" charset="0"/>
              <a:cs typeface="Arial" panose="020B0604020202020204" pitchFamily="34" charset="0"/>
            </a:endParaRPr>
          </a:p>
        </p:txBody>
      </p:sp>
      <p:pic>
        <p:nvPicPr>
          <p:cNvPr id="32"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16581" y="4156049"/>
            <a:ext cx="4803819" cy="1833310"/>
          </a:xfrm>
          <a:prstGeom prst="rect">
            <a:avLst/>
          </a:prstGeom>
        </p:spPr>
      </p:pic>
      <p:sp>
        <p:nvSpPr>
          <p:cNvPr id="33" name="TextBox 9"/>
          <p:cNvSpPr txBox="1"/>
          <p:nvPr/>
        </p:nvSpPr>
        <p:spPr>
          <a:xfrm>
            <a:off x="6285973" y="4888362"/>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Nhuộm răng</a:t>
            </a:r>
            <a:endParaRPr lang="en-US" sz="5000" dirty="0">
              <a:solidFill>
                <a:srgbClr val="000000"/>
              </a:solidFill>
              <a:latin typeface="Arial" panose="020B0604020202020204" pitchFamily="34" charset="0"/>
              <a:cs typeface="Arial" panose="020B0604020202020204" pitchFamily="34" charset="0"/>
            </a:endParaRPr>
          </a:p>
        </p:txBody>
      </p:sp>
      <p:pic>
        <p:nvPicPr>
          <p:cNvPr id="34"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222011" y="6584560"/>
            <a:ext cx="4803819" cy="1833310"/>
          </a:xfrm>
          <a:prstGeom prst="rect">
            <a:avLst/>
          </a:prstGeom>
        </p:spPr>
      </p:pic>
      <p:sp>
        <p:nvSpPr>
          <p:cNvPr id="35" name="TextBox 9"/>
          <p:cNvSpPr txBox="1"/>
          <p:nvPr/>
        </p:nvSpPr>
        <p:spPr>
          <a:xfrm>
            <a:off x="5383513" y="7253154"/>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Ăn mắm</a:t>
            </a:r>
            <a:endParaRPr lang="en-US" sz="50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par>
                                <p:cTn id="37" presetID="16" presetClass="entr" presetSubtype="2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30" grpId="0"/>
      <p:bldP spid="33"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4800">
            <a:off x="-1726781" y="3945109"/>
            <a:ext cx="7552033" cy="7552033"/>
          </a:xfrm>
          <a:prstGeom prst="rect">
            <a:avLst/>
          </a:prstGeom>
        </p:spPr>
      </p:pic>
      <p:sp>
        <p:nvSpPr>
          <p:cNvPr id="4" name="TextBox 4"/>
          <p:cNvSpPr txBox="1"/>
          <p:nvPr/>
        </p:nvSpPr>
        <p:spPr>
          <a:xfrm>
            <a:off x="0" y="2305882"/>
            <a:ext cx="18288000" cy="1000274"/>
          </a:xfrm>
          <a:prstGeom prst="rect">
            <a:avLst/>
          </a:prstGeom>
        </p:spPr>
        <p:txBody>
          <a:bodyPr wrap="square" lIns="0" tIns="0" rIns="0" bIns="0" rtlCol="0" anchor="t">
            <a:spAutoFit/>
          </a:bodyPr>
          <a:lstStyle/>
          <a:p>
            <a:pPr marL="0" lvl="0" indent="0" algn="ctr">
              <a:lnSpc>
                <a:spcPts val="7839"/>
              </a:lnSpc>
              <a:spcBef>
                <a:spcPct val="0"/>
              </a:spcBef>
            </a:pPr>
            <a:r>
              <a:rPr lang="en-US" sz="7000" b="1" u="none" dirty="0" smtClean="0">
                <a:solidFill>
                  <a:srgbClr val="000000"/>
                </a:solidFill>
                <a:latin typeface="Arial" panose="020B0604020202020204" pitchFamily="34" charset="0"/>
                <a:cs typeface="Arial" panose="020B0604020202020204" pitchFamily="34" charset="0"/>
              </a:rPr>
              <a:t>VẬN DỤNG</a:t>
            </a:r>
            <a:endParaRPr lang="en-US" sz="7000" b="1" u="none" dirty="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68612" y="8459120"/>
            <a:ext cx="3463596" cy="15491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01800" y="8505826"/>
            <a:ext cx="3982297" cy="178117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74032" t="21291"/>
          <a:stretch>
            <a:fillRect/>
          </a:stretch>
        </p:blipFill>
        <p:spPr>
          <a:xfrm>
            <a:off x="16840200" y="5598472"/>
            <a:ext cx="924413" cy="42453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74032" t="21291"/>
          <a:stretch>
            <a:fillRect/>
          </a:stretch>
        </p:blipFill>
        <p:spPr>
          <a:xfrm>
            <a:off x="1057696" y="5448300"/>
            <a:ext cx="924413" cy="424530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60461" y="3603938"/>
            <a:ext cx="4191000" cy="406236"/>
          </a:xfrm>
          <a:prstGeom prst="rect">
            <a:avLst/>
          </a:prstGeom>
        </p:spPr>
      </p:pic>
      <p:pic>
        <p:nvPicPr>
          <p:cNvPr id="1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70608" y="4723263"/>
            <a:ext cx="5865670" cy="3792753"/>
          </a:xfrm>
          <a:prstGeom prst="rect">
            <a:avLst/>
          </a:prstGeom>
        </p:spPr>
      </p:pic>
    </p:spTree>
    <p:extLst>
      <p:ext uri="{BB962C8B-B14F-4D97-AF65-F5344CB8AC3E}">
        <p14:creationId xmlns:p14="http://schemas.microsoft.com/office/powerpoint/2010/main" val="40895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sp>
        <p:nvSpPr>
          <p:cNvPr id="9" name="TextBox 2"/>
          <p:cNvSpPr txBox="1"/>
          <p:nvPr/>
        </p:nvSpPr>
        <p:spPr>
          <a:xfrm>
            <a:off x="0" y="1409700"/>
            <a:ext cx="18288000" cy="1795363"/>
          </a:xfrm>
          <a:prstGeom prst="rect">
            <a:avLst/>
          </a:prstGeom>
        </p:spPr>
        <p:txBody>
          <a:bodyPr wrap="square" lIns="0" tIns="0" rIns="0" bIns="0" rtlCol="0" anchor="t">
            <a:spAutoFit/>
          </a:bodyPr>
          <a:lstStyle/>
          <a:p>
            <a:pPr algn="ctr">
              <a:lnSpc>
                <a:spcPts val="7000"/>
              </a:lnSpc>
            </a:pPr>
            <a:r>
              <a:rPr lang="nl-NL" sz="5000" dirty="0">
                <a:solidFill>
                  <a:schemeClr val="bg1"/>
                </a:solidFill>
                <a:latin typeface="Arial" panose="020B0604020202020204" pitchFamily="34" charset="0"/>
                <a:cs typeface="Arial" panose="020B0604020202020204" pitchFamily="34" charset="0"/>
              </a:rPr>
              <a:t>Em có suy nghĩ gì về hiện tượng nhiều học </a:t>
            </a:r>
            <a:r>
              <a:rPr lang="nl-NL" sz="5000" dirty="0" smtClean="0">
                <a:solidFill>
                  <a:schemeClr val="bg1"/>
                </a:solidFill>
                <a:latin typeface="Arial" panose="020B0604020202020204" pitchFamily="34" charset="0"/>
                <a:cs typeface="Arial" panose="020B0604020202020204" pitchFamily="34" charset="0"/>
              </a:rPr>
              <a:t>sinh</a:t>
            </a:r>
          </a:p>
          <a:p>
            <a:pPr algn="ctr">
              <a:lnSpc>
                <a:spcPts val="7000"/>
              </a:lnSpc>
            </a:pPr>
            <a:r>
              <a:rPr lang="nl-NL" sz="5000" dirty="0" smtClean="0">
                <a:solidFill>
                  <a:schemeClr val="bg1"/>
                </a:solidFill>
                <a:latin typeface="Arial" panose="020B0604020202020204" pitchFamily="34" charset="0"/>
                <a:cs typeface="Arial" panose="020B0604020202020204" pitchFamily="34" charset="0"/>
              </a:rPr>
              <a:t> </a:t>
            </a:r>
            <a:r>
              <a:rPr lang="nl-NL" sz="5000" dirty="0">
                <a:solidFill>
                  <a:schemeClr val="bg1"/>
                </a:solidFill>
                <a:latin typeface="Arial" panose="020B0604020202020204" pitchFamily="34" charset="0"/>
                <a:cs typeface="Arial" panose="020B0604020202020204" pitchFamily="34" charset="0"/>
              </a:rPr>
              <a:t>“pha” tiếng nước ngoài vào tiếng Việt khi giao tiếp? </a:t>
            </a:r>
            <a:endParaRPr lang="en-US" sz="5000" dirty="0">
              <a:solidFill>
                <a:schemeClr val="bg1"/>
              </a:solidFill>
              <a:latin typeface="Arial" panose="020B0604020202020204" pitchFamily="34" charset="0"/>
              <a:cs typeface="Arial" panose="020B0604020202020204" pitchFamily="34" charset="0"/>
            </a:endParaRPr>
          </a:p>
        </p:txBody>
      </p:sp>
      <p:grpSp>
        <p:nvGrpSpPr>
          <p:cNvPr id="15" name="Group 16"/>
          <p:cNvGrpSpPr/>
          <p:nvPr/>
        </p:nvGrpSpPr>
        <p:grpSpPr>
          <a:xfrm>
            <a:off x="228600" y="6057900"/>
            <a:ext cx="5257800" cy="1828800"/>
            <a:chOff x="-11405612" y="-4015877"/>
            <a:chExt cx="5961819" cy="3860800"/>
          </a:xfrm>
        </p:grpSpPr>
        <p:grpSp>
          <p:nvGrpSpPr>
            <p:cNvPr id="16" name="Group 17"/>
            <p:cNvGrpSpPr/>
            <p:nvPr/>
          </p:nvGrpSpPr>
          <p:grpSpPr>
            <a:xfrm>
              <a:off x="-11405612" y="-4015877"/>
              <a:ext cx="5961819" cy="3860800"/>
              <a:chOff x="-5670573" y="-1996589"/>
              <a:chExt cx="2964061" cy="1919489"/>
            </a:xfrm>
          </p:grpSpPr>
          <p:sp>
            <p:nvSpPr>
              <p:cNvPr id="18" name="Freeform 18"/>
              <p:cNvSpPr/>
              <p:nvPr/>
            </p:nvSpPr>
            <p:spPr>
              <a:xfrm>
                <a:off x="-5670573" y="-1996589"/>
                <a:ext cx="2964061" cy="1919489"/>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rgbClr val="FDFAF2"/>
              </a:solidFill>
            </p:spPr>
          </p:sp>
        </p:grpSp>
        <p:sp>
          <p:nvSpPr>
            <p:cNvPr id="17" name="TextBox 19"/>
            <p:cNvSpPr txBox="1"/>
            <p:nvPr/>
          </p:nvSpPr>
          <p:spPr>
            <a:xfrm>
              <a:off x="-11119356" y="-2377790"/>
              <a:ext cx="5389306" cy="1152111"/>
            </a:xfrm>
            <a:prstGeom prst="rect">
              <a:avLst/>
            </a:prstGeom>
          </p:spPr>
          <p:txBody>
            <a:bodyPr lIns="0" tIns="0" rIns="0" bIns="0" rtlCol="0" anchor="t">
              <a:spAutoFit/>
            </a:bodyPr>
            <a:lstStyle/>
            <a:p>
              <a:pPr algn="ctr">
                <a:lnSpc>
                  <a:spcPts val="3200"/>
                </a:lnSpc>
              </a:pPr>
              <a:r>
                <a:rPr lang="en-US" sz="5000" dirty="0" smtClean="0">
                  <a:solidFill>
                    <a:srgbClr val="000000"/>
                  </a:solidFill>
                  <a:latin typeface="Arial" panose="020B0604020202020204" pitchFamily="34" charset="0"/>
                  <a:cs typeface="Arial" panose="020B0604020202020204" pitchFamily="34" charset="0"/>
                </a:rPr>
                <a:t>Không đồng tình</a:t>
              </a:r>
              <a:endParaRPr lang="en-US" sz="5000" dirty="0">
                <a:solidFill>
                  <a:srgbClr val="000000"/>
                </a:solidFill>
                <a:latin typeface="Arial" panose="020B0604020202020204" pitchFamily="34" charset="0"/>
                <a:cs typeface="Arial" panose="020B0604020202020204" pitchFamily="34" charset="0"/>
              </a:endParaRPr>
            </a:p>
          </p:txBody>
        </p:sp>
      </p:grpSp>
      <p:sp>
        <p:nvSpPr>
          <p:cNvPr id="19" name="Freeform 18"/>
          <p:cNvSpPr/>
          <p:nvPr/>
        </p:nvSpPr>
        <p:spPr>
          <a:xfrm>
            <a:off x="5867400" y="4076700"/>
            <a:ext cx="12192000" cy="5588645"/>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rgbClr val="FDFAF2"/>
          </a:solidFill>
        </p:spPr>
      </p:sp>
      <p:sp>
        <p:nvSpPr>
          <p:cNvPr id="20" name="TextBox 19"/>
          <p:cNvSpPr txBox="1"/>
          <p:nvPr/>
        </p:nvSpPr>
        <p:spPr>
          <a:xfrm>
            <a:off x="6151514" y="4279255"/>
            <a:ext cx="11623771" cy="5386090"/>
          </a:xfrm>
          <a:prstGeom prst="rect">
            <a:avLst/>
          </a:prstGeom>
        </p:spPr>
        <p:txBody>
          <a:bodyPr wrap="square" lIns="0" tIns="0" rIns="0" bIns="0" rtlCol="0" anchor="t">
            <a:spAutoFit/>
          </a:bodyPr>
          <a:lstStyle/>
          <a:p>
            <a:pPr marL="685800" indent="-685800" algn="just">
              <a:lnSpc>
                <a:spcPts val="7000"/>
              </a:lnSpc>
              <a:buFont typeface="Arial" panose="020B0604020202020204" pitchFamily="34" charset="0"/>
              <a:buChar char="•"/>
            </a:pPr>
            <a:r>
              <a:rPr lang="en-US" sz="5000" dirty="0" smtClean="0">
                <a:solidFill>
                  <a:srgbClr val="000000"/>
                </a:solidFill>
                <a:latin typeface="Arial" panose="020B0604020202020204" pitchFamily="34" charset="0"/>
                <a:cs typeface="Arial" panose="020B0604020202020204" pitchFamily="34" charset="0"/>
              </a:rPr>
              <a:t>“Pha” tiếng </a:t>
            </a:r>
            <a:r>
              <a:rPr lang="vi-VN" sz="5000" dirty="0" smtClean="0">
                <a:solidFill>
                  <a:srgbClr val="000000"/>
                </a:solidFill>
                <a:latin typeface="Arial" panose="020B0604020202020204" pitchFamily="34" charset="0"/>
                <a:cs typeface="Arial" panose="020B0604020202020204" pitchFamily="34" charset="0"/>
              </a:rPr>
              <a:t>có </a:t>
            </a:r>
            <a:r>
              <a:rPr lang="vi-VN" sz="5000" dirty="0">
                <a:solidFill>
                  <a:srgbClr val="000000"/>
                </a:solidFill>
                <a:latin typeface="Arial" panose="020B0604020202020204" pitchFamily="34" charset="0"/>
                <a:cs typeface="Arial" panose="020B0604020202020204" pitchFamily="34" charset="0"/>
              </a:rPr>
              <a:t>tác dụng nhất định </a:t>
            </a:r>
            <a:r>
              <a:rPr lang="vi-VN" sz="5000" dirty="0" smtClean="0">
                <a:solidFill>
                  <a:srgbClr val="000000"/>
                </a:solidFill>
                <a:latin typeface="Arial" panose="020B0604020202020204" pitchFamily="34" charset="0"/>
                <a:cs typeface="Arial" panose="020B0604020202020204" pitchFamily="34" charset="0"/>
              </a:rPr>
              <a:t>: </a:t>
            </a:r>
            <a:r>
              <a:rPr lang="vi-VN" sz="5000" dirty="0">
                <a:solidFill>
                  <a:srgbClr val="000000"/>
                </a:solidFill>
                <a:latin typeface="Arial" panose="020B0604020202020204" pitchFamily="34" charset="0"/>
                <a:cs typeface="Arial" panose="020B0604020202020204" pitchFamily="34" charset="0"/>
              </a:rPr>
              <a:t>khả năng truyền đạt thông tin nhanh, tiết kiệm thời </a:t>
            </a:r>
            <a:r>
              <a:rPr lang="vi-VN" sz="5000" dirty="0" smtClean="0">
                <a:solidFill>
                  <a:srgbClr val="000000"/>
                </a:solidFill>
                <a:latin typeface="Arial" panose="020B0604020202020204" pitchFamily="34" charset="0"/>
                <a:cs typeface="Arial" panose="020B0604020202020204" pitchFamily="34" charset="0"/>
              </a:rPr>
              <a:t>gian</a:t>
            </a:r>
            <a:r>
              <a:rPr lang="en-US" sz="5000" dirty="0" smtClean="0">
                <a:solidFill>
                  <a:srgbClr val="000000"/>
                </a:solidFill>
                <a:latin typeface="Arial" panose="020B0604020202020204" pitchFamily="34" charset="0"/>
                <a:cs typeface="Arial" panose="020B0604020202020204" pitchFamily="34" charset="0"/>
              </a:rPr>
              <a:t>.</a:t>
            </a:r>
          </a:p>
          <a:p>
            <a:pPr marL="685800" indent="-685800" algn="just">
              <a:lnSpc>
                <a:spcPts val="7000"/>
              </a:lnSpc>
              <a:buFont typeface="Arial" panose="020B0604020202020204" pitchFamily="34" charset="0"/>
              <a:buChar char="•"/>
            </a:pPr>
            <a:r>
              <a:rPr lang="en-US" sz="5000" dirty="0" smtClean="0">
                <a:solidFill>
                  <a:srgbClr val="000000"/>
                </a:solidFill>
                <a:latin typeface="Arial" panose="020B0604020202020204" pitchFamily="34" charset="0"/>
                <a:cs typeface="Arial" panose="020B0604020202020204" pitchFamily="34" charset="0"/>
              </a:rPr>
              <a:t>Tuy nhiên, việc </a:t>
            </a:r>
            <a:r>
              <a:rPr lang="en-US" sz="5000" dirty="0">
                <a:solidFill>
                  <a:srgbClr val="000000"/>
                </a:solidFill>
                <a:latin typeface="Arial" panose="020B0604020202020204" pitchFamily="34" charset="0"/>
                <a:cs typeface="Arial" panose="020B0604020202020204" pitchFamily="34" charset="0"/>
              </a:rPr>
              <a:t>lạm dụng sử dụng quá đà sẽ đánh mất đi bản sắc dân tộc, mất đi sự trong sáng của tiếng Việt. </a:t>
            </a:r>
            <a:endParaRPr lang="en-US" sz="50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5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3" name="TextBox 3"/>
          <p:cNvSpPr txBox="1"/>
          <p:nvPr/>
        </p:nvSpPr>
        <p:spPr>
          <a:xfrm>
            <a:off x="32947" y="1842593"/>
            <a:ext cx="18288000" cy="1021562"/>
          </a:xfrm>
          <a:prstGeom prst="rect">
            <a:avLst/>
          </a:prstGeom>
        </p:spPr>
        <p:txBody>
          <a:bodyPr wrap="square" lIns="0" tIns="0" rIns="0" bIns="0" rtlCol="0" anchor="t">
            <a:spAutoFit/>
          </a:bodyPr>
          <a:lstStyle/>
          <a:p>
            <a:pPr marL="0" lvl="0" indent="0" algn="ctr">
              <a:lnSpc>
                <a:spcPts val="8800"/>
              </a:lnSpc>
              <a:spcBef>
                <a:spcPct val="0"/>
              </a:spcBef>
            </a:pPr>
            <a:r>
              <a:rPr lang="en-US" sz="6000" b="1" u="none" dirty="0" smtClean="0">
                <a:solidFill>
                  <a:srgbClr val="926F4B"/>
                </a:solidFill>
                <a:latin typeface="Arial" panose="020B0604020202020204" pitchFamily="34" charset="0"/>
                <a:cs typeface="Arial" panose="020B0604020202020204" pitchFamily="34" charset="0"/>
              </a:rPr>
              <a:t>HƯỚNG DẪN VỀ NHÀ</a:t>
            </a:r>
            <a:endParaRPr lang="en-US" sz="6000" b="1" u="none" dirty="0">
              <a:solidFill>
                <a:srgbClr val="926F4B"/>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4300"/>
            <a:ext cx="2886555" cy="27553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09746" y="7030853"/>
            <a:ext cx="3411201" cy="325614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03118" y="6402576"/>
            <a:ext cx="2378583" cy="230506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1887" y="649377"/>
            <a:ext cx="5016769" cy="1523274"/>
          </a:xfrm>
          <a:prstGeom prst="rect">
            <a:avLst/>
          </a:prstGeom>
        </p:spPr>
      </p:pic>
      <p:sp>
        <p:nvSpPr>
          <p:cNvPr id="9" name="Oval 8"/>
          <p:cNvSpPr/>
          <p:nvPr/>
        </p:nvSpPr>
        <p:spPr>
          <a:xfrm>
            <a:off x="2890184" y="3130897"/>
            <a:ext cx="1337375" cy="143627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1</a:t>
            </a:r>
            <a:endParaRPr lang="en-US" sz="5000" b="1" dirty="0">
              <a:latin typeface="Arial" panose="020B0604020202020204" pitchFamily="34" charset="0"/>
              <a:cs typeface="Arial" panose="020B0604020202020204" pitchFamily="34" charset="0"/>
            </a:endParaRPr>
          </a:p>
        </p:txBody>
      </p:sp>
      <p:sp>
        <p:nvSpPr>
          <p:cNvPr id="10" name="TextBox 3"/>
          <p:cNvSpPr txBox="1"/>
          <p:nvPr/>
        </p:nvSpPr>
        <p:spPr>
          <a:xfrm>
            <a:off x="4871383" y="3404725"/>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4">
                    <a:lumMod val="50000"/>
                  </a:schemeClr>
                </a:solidFill>
                <a:latin typeface="Arial" panose="020B0604020202020204" pitchFamily="34" charset="0"/>
                <a:cs typeface="Arial" panose="020B0604020202020204" pitchFamily="34" charset="0"/>
              </a:rPr>
              <a:t>Trả lời câu 1 – Luyện tập, SGK trang 84</a:t>
            </a:r>
            <a:endParaRPr lang="en-US" sz="5000" u="none" dirty="0">
              <a:solidFill>
                <a:schemeClr val="accent4">
                  <a:lumMod val="50000"/>
                </a:schemeClr>
              </a:solidFill>
              <a:latin typeface="Arial" panose="020B0604020202020204" pitchFamily="34" charset="0"/>
              <a:cs typeface="Arial" panose="020B0604020202020204" pitchFamily="34" charset="0"/>
            </a:endParaRPr>
          </a:p>
        </p:txBody>
      </p:sp>
      <p:sp>
        <p:nvSpPr>
          <p:cNvPr id="11" name="Oval 10"/>
          <p:cNvSpPr/>
          <p:nvPr/>
        </p:nvSpPr>
        <p:spPr>
          <a:xfrm>
            <a:off x="2908617" y="5061858"/>
            <a:ext cx="1337375" cy="14362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2</a:t>
            </a:r>
            <a:endParaRPr lang="en-US" sz="5000" b="1" dirty="0">
              <a:latin typeface="Arial" panose="020B0604020202020204" pitchFamily="34" charset="0"/>
              <a:cs typeface="Arial" panose="020B0604020202020204" pitchFamily="34" charset="0"/>
            </a:endParaRPr>
          </a:p>
        </p:txBody>
      </p:sp>
      <p:sp>
        <p:nvSpPr>
          <p:cNvPr id="12" name="TextBox 3"/>
          <p:cNvSpPr txBox="1"/>
          <p:nvPr/>
        </p:nvSpPr>
        <p:spPr>
          <a:xfrm>
            <a:off x="4889816" y="5335686"/>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5">
                    <a:lumMod val="50000"/>
                  </a:schemeClr>
                </a:solidFill>
                <a:latin typeface="Arial" panose="020B0604020202020204" pitchFamily="34" charset="0"/>
                <a:cs typeface="Arial" panose="020B0604020202020204" pitchFamily="34" charset="0"/>
              </a:rPr>
              <a:t>Làm bài tập Bài 50, Sách bài tập </a:t>
            </a:r>
            <a:endParaRPr lang="en-US" sz="5000" u="none" dirty="0">
              <a:solidFill>
                <a:schemeClr val="accent5">
                  <a:lumMod val="50000"/>
                </a:schemeClr>
              </a:solidFill>
              <a:latin typeface="Arial" panose="020B0604020202020204" pitchFamily="34" charset="0"/>
              <a:cs typeface="Arial" panose="020B0604020202020204" pitchFamily="34" charset="0"/>
            </a:endParaRPr>
          </a:p>
        </p:txBody>
      </p:sp>
      <p:sp>
        <p:nvSpPr>
          <p:cNvPr id="13" name="Oval 12"/>
          <p:cNvSpPr/>
          <p:nvPr/>
        </p:nvSpPr>
        <p:spPr>
          <a:xfrm>
            <a:off x="2908617" y="7120532"/>
            <a:ext cx="1337375" cy="1436276"/>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3</a:t>
            </a:r>
            <a:endParaRPr lang="en-US" sz="5000" b="1" dirty="0">
              <a:latin typeface="Arial" panose="020B0604020202020204" pitchFamily="34" charset="0"/>
              <a:cs typeface="Arial" panose="020B0604020202020204" pitchFamily="34" charset="0"/>
            </a:endParaRPr>
          </a:p>
        </p:txBody>
      </p:sp>
      <p:sp>
        <p:nvSpPr>
          <p:cNvPr id="14" name="TextBox 3"/>
          <p:cNvSpPr txBox="1"/>
          <p:nvPr/>
        </p:nvSpPr>
        <p:spPr>
          <a:xfrm>
            <a:off x="4889816" y="7394360"/>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dirty="0" smtClean="0">
                <a:solidFill>
                  <a:schemeClr val="bg2">
                    <a:lumMod val="25000"/>
                  </a:schemeClr>
                </a:solidFill>
                <a:latin typeface="Arial" panose="020B0604020202020204" pitchFamily="34" charset="0"/>
                <a:cs typeface="Arial" panose="020B0604020202020204" pitchFamily="34" charset="0"/>
              </a:rPr>
              <a:t>Đọc trước Bài 17, SGK trang 85</a:t>
            </a:r>
            <a:endParaRPr lang="en-US" sz="5000" u="none"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6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P spid="12" grpId="0"/>
      <p:bldP spid="13"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1EE"/>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48760" cy="1965250"/>
            <a:chOff x="0" y="0"/>
            <a:chExt cx="6186311" cy="660400"/>
          </a:xfrm>
        </p:grpSpPr>
        <p:sp>
          <p:nvSpPr>
            <p:cNvPr id="3" name="Freeform 3"/>
            <p:cNvSpPr/>
            <p:nvPr/>
          </p:nvSpPr>
          <p:spPr>
            <a:xfrm>
              <a:off x="0" y="0"/>
              <a:ext cx="6186311" cy="660400"/>
            </a:xfrm>
            <a:custGeom>
              <a:avLst/>
              <a:gdLst/>
              <a:ahLst/>
              <a:cxnLst/>
              <a:rect l="l" t="t"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FFFFFF"/>
            </a:solidFill>
          </p:spPr>
        </p:sp>
      </p:grpSp>
      <p:grpSp>
        <p:nvGrpSpPr>
          <p:cNvPr id="9" name="Group 9"/>
          <p:cNvGrpSpPr/>
          <p:nvPr/>
        </p:nvGrpSpPr>
        <p:grpSpPr>
          <a:xfrm>
            <a:off x="9473" y="0"/>
            <a:ext cx="18374161" cy="5372100"/>
            <a:chOff x="0" y="0"/>
            <a:chExt cx="4680717" cy="1085283"/>
          </a:xfrm>
        </p:grpSpPr>
        <p:sp>
          <p:nvSpPr>
            <p:cNvPr id="10" name="Freeform 10"/>
            <p:cNvSpPr/>
            <p:nvPr/>
          </p:nvSpPr>
          <p:spPr>
            <a:xfrm>
              <a:off x="0" y="0"/>
              <a:ext cx="4680717" cy="1085283"/>
            </a:xfrm>
            <a:custGeom>
              <a:avLst/>
              <a:gdLst/>
              <a:ahLst/>
              <a:cxnLst/>
              <a:rect l="l" t="t" r="r" b="b"/>
              <a:pathLst>
                <a:path w="3814623" h="1085283">
                  <a:moveTo>
                    <a:pt x="3690163" y="1085283"/>
                  </a:moveTo>
                  <a:lnTo>
                    <a:pt x="124460" y="1085283"/>
                  </a:lnTo>
                  <a:cubicBezTo>
                    <a:pt x="55880" y="1085283"/>
                    <a:pt x="0" y="1029403"/>
                    <a:pt x="0" y="960823"/>
                  </a:cubicBezTo>
                  <a:lnTo>
                    <a:pt x="0" y="124460"/>
                  </a:lnTo>
                  <a:cubicBezTo>
                    <a:pt x="0" y="55880"/>
                    <a:pt x="55880" y="0"/>
                    <a:pt x="124460" y="0"/>
                  </a:cubicBezTo>
                  <a:lnTo>
                    <a:pt x="3690163" y="0"/>
                  </a:lnTo>
                  <a:cubicBezTo>
                    <a:pt x="3758743" y="0"/>
                    <a:pt x="3814623" y="55880"/>
                    <a:pt x="3814623" y="124460"/>
                  </a:cubicBezTo>
                  <a:lnTo>
                    <a:pt x="3814623" y="960823"/>
                  </a:lnTo>
                  <a:cubicBezTo>
                    <a:pt x="3814623" y="1029403"/>
                    <a:pt x="3758743" y="1085283"/>
                    <a:pt x="3690163" y="1085283"/>
                  </a:cubicBezTo>
                  <a:close/>
                </a:path>
              </a:pathLst>
            </a:custGeom>
            <a:solidFill>
              <a:srgbClr val="FFC3D4"/>
            </a:solidFill>
          </p:spPr>
        </p:sp>
      </p:grpSp>
      <p:sp>
        <p:nvSpPr>
          <p:cNvPr id="11" name="TextBox 11"/>
          <p:cNvSpPr txBox="1"/>
          <p:nvPr/>
        </p:nvSpPr>
        <p:spPr>
          <a:xfrm>
            <a:off x="34874" y="1562100"/>
            <a:ext cx="18348760" cy="2308324"/>
          </a:xfrm>
          <a:prstGeom prst="rect">
            <a:avLst/>
          </a:prstGeom>
        </p:spPr>
        <p:txBody>
          <a:bodyPr wrap="square" lIns="0" tIns="0" rIns="0" bIns="0" rtlCol="0" anchor="t">
            <a:spAutoFit/>
          </a:bodyPr>
          <a:lstStyle/>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CẢM ƠN CÁC EM </a:t>
            </a:r>
          </a:p>
          <a:p>
            <a:pPr algn="ctr">
              <a:lnSpc>
                <a:spcPts val="9000"/>
              </a:lnSpc>
            </a:pPr>
            <a:r>
              <a:rPr lang="en-US" sz="7000" b="1" smtClean="0">
                <a:solidFill>
                  <a:srgbClr val="914184"/>
                </a:solidFill>
                <a:latin typeface="Arial" panose="020B0604020202020204" pitchFamily="34" charset="0"/>
                <a:cs typeface="Arial" panose="020B0604020202020204" pitchFamily="34" charset="0"/>
              </a:rPr>
              <a:t>ĐÃ LẮNG NGHE BÀI GIẢNG!</a:t>
            </a:r>
            <a:endParaRPr lang="en-US" sz="7000" b="1" dirty="0">
              <a:solidFill>
                <a:srgbClr val="914184"/>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 y="8097766"/>
            <a:ext cx="1828800" cy="204024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424"/>
          <a:stretch>
            <a:fillRect/>
          </a:stretch>
        </p:blipFill>
        <p:spPr>
          <a:xfrm>
            <a:off x="6705600" y="3695700"/>
            <a:ext cx="4038600" cy="6908975"/>
          </a:xfrm>
          <a:prstGeom prst="rect">
            <a:avLst/>
          </a:prstGeom>
        </p:spPr>
      </p:pic>
      <p:pic>
        <p:nvPicPr>
          <p:cNvPr id="17"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35200" y="5274956"/>
            <a:ext cx="1828800" cy="2040244"/>
          </a:xfrm>
          <a:prstGeom prst="rect">
            <a:avLst/>
          </a:prstGeom>
        </p:spPr>
      </p:pic>
    </p:spTree>
    <p:extLst>
      <p:ext uri="{BB962C8B-B14F-4D97-AF65-F5344CB8AC3E}">
        <p14:creationId xmlns:p14="http://schemas.microsoft.com/office/powerpoint/2010/main" val="1060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101528"/>
            <a:ext cx="18288000" cy="4231928"/>
          </a:xfrm>
          <a:prstGeom prst="rect">
            <a:avLst/>
          </a:prstGeom>
        </p:spPr>
        <p:txBody>
          <a:bodyPr wrap="square" lIns="0" tIns="0" rIns="0" bIns="0" rtlCol="0" anchor="t">
            <a:spAutoFit/>
          </a:bodyPr>
          <a:lstStyle/>
          <a:p>
            <a:pPr marL="0" lvl="0" indent="0" algn="ctr">
              <a:lnSpc>
                <a:spcPts val="11000"/>
              </a:lnSpc>
              <a:spcBef>
                <a:spcPct val="0"/>
              </a:spcBef>
            </a:pPr>
            <a:r>
              <a:rPr lang="en-US" sz="7000" b="1" u="none" dirty="0" smtClean="0">
                <a:solidFill>
                  <a:srgbClr val="000000"/>
                </a:solidFill>
                <a:latin typeface="Arial" panose="020B0604020202020204" pitchFamily="34" charset="0"/>
                <a:cs typeface="Arial" panose="020B0604020202020204" pitchFamily="34" charset="0"/>
              </a:rPr>
              <a:t>BÀI 16: CUỘC ĐẤU TRANH GIỮ GÌN VÀ PHÁT TRIỂN VĂN HÓA DÂN TỘC </a:t>
            </a:r>
          </a:p>
          <a:p>
            <a:pPr marL="0" lvl="0" indent="0" algn="ctr">
              <a:lnSpc>
                <a:spcPts val="11000"/>
              </a:lnSpc>
              <a:spcBef>
                <a:spcPct val="0"/>
              </a:spcBef>
            </a:pPr>
            <a:r>
              <a:rPr lang="en-US" sz="7000" b="1" u="none" dirty="0" smtClean="0">
                <a:solidFill>
                  <a:srgbClr val="000000"/>
                </a:solidFill>
                <a:latin typeface="Arial" panose="020B0604020202020204" pitchFamily="34" charset="0"/>
                <a:cs typeface="Arial" panose="020B0604020202020204" pitchFamily="34" charset="0"/>
              </a:rPr>
              <a:t>THỜI BẮC THUỘC</a:t>
            </a:r>
            <a:endParaRPr lang="en-US" sz="7000" b="1" u="none" dirty="0">
              <a:solidFill>
                <a:srgbClr val="000000"/>
              </a:solidFill>
              <a:latin typeface="Arial" panose="020B0604020202020204" pitchFamily="34" charset="0"/>
              <a:cs typeface="Arial" panose="020B0604020202020204" pitchFamily="34" charset="0"/>
            </a:endParaRPr>
          </a:p>
        </p:txBody>
      </p:sp>
      <p:grpSp>
        <p:nvGrpSpPr>
          <p:cNvPr id="3" name="Group 3"/>
          <p:cNvGrpSpPr/>
          <p:nvPr/>
        </p:nvGrpSpPr>
        <p:grpSpPr>
          <a:xfrm>
            <a:off x="-138650" y="7866153"/>
            <a:ext cx="19583400" cy="2909891"/>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E3F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3721" y="8826568"/>
            <a:ext cx="4498532" cy="153768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79609" y="8914770"/>
            <a:ext cx="4203339" cy="14367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42135" y="4995206"/>
            <a:ext cx="3433664" cy="468614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74032" t="21291"/>
          <a:stretch>
            <a:fillRect/>
          </a:stretch>
        </p:blipFill>
        <p:spPr>
          <a:xfrm>
            <a:off x="166089" y="4581262"/>
            <a:ext cx="924413" cy="42453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68927" y="8623367"/>
            <a:ext cx="1121067" cy="50142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68427" y="9439124"/>
            <a:ext cx="1121067" cy="50142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23027" y="8372656"/>
            <a:ext cx="1121067" cy="50142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57127" y="6836854"/>
            <a:ext cx="1121067" cy="5014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65327" y="8121944"/>
            <a:ext cx="1121067" cy="5014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3548" y="-480622"/>
            <a:ext cx="1971824" cy="2582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3" name="TextBox 3"/>
          <p:cNvSpPr txBox="1"/>
          <p:nvPr/>
        </p:nvSpPr>
        <p:spPr>
          <a:xfrm>
            <a:off x="32947" y="1842593"/>
            <a:ext cx="18288000"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u="none" dirty="0" smtClean="0">
                <a:solidFill>
                  <a:srgbClr val="926F4B"/>
                </a:solidFill>
                <a:latin typeface="Arial" panose="020B0604020202020204" pitchFamily="34" charset="0"/>
                <a:cs typeface="Arial" panose="020B0604020202020204" pitchFamily="34" charset="0"/>
              </a:rPr>
              <a:t>NỘI DUNG BÀI HỌC</a:t>
            </a:r>
            <a:endParaRPr lang="en-US" sz="6000" b="1" u="none" dirty="0">
              <a:solidFill>
                <a:srgbClr val="926F4B"/>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4300"/>
            <a:ext cx="2886555" cy="27553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09746" y="7030853"/>
            <a:ext cx="3411201" cy="325614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03118" y="6402576"/>
            <a:ext cx="2378583" cy="230506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1887" y="649377"/>
            <a:ext cx="5016769" cy="1523274"/>
          </a:xfrm>
          <a:prstGeom prst="rect">
            <a:avLst/>
          </a:prstGeom>
        </p:spPr>
      </p:pic>
      <p:sp>
        <p:nvSpPr>
          <p:cNvPr id="9" name="Oval 8"/>
          <p:cNvSpPr/>
          <p:nvPr/>
        </p:nvSpPr>
        <p:spPr>
          <a:xfrm>
            <a:off x="2893812" y="3890495"/>
            <a:ext cx="1337375" cy="143627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1</a:t>
            </a:r>
            <a:endParaRPr lang="en-US" sz="5000" b="1" dirty="0">
              <a:latin typeface="Arial" panose="020B0604020202020204" pitchFamily="34" charset="0"/>
              <a:cs typeface="Arial" panose="020B0604020202020204" pitchFamily="34" charset="0"/>
            </a:endParaRPr>
          </a:p>
        </p:txBody>
      </p:sp>
      <p:sp>
        <p:nvSpPr>
          <p:cNvPr id="10" name="TextBox 3"/>
          <p:cNvSpPr txBox="1"/>
          <p:nvPr/>
        </p:nvSpPr>
        <p:spPr>
          <a:xfrm>
            <a:off x="4875011" y="4164323"/>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4">
                    <a:lumMod val="50000"/>
                  </a:schemeClr>
                </a:solidFill>
                <a:latin typeface="Arial" panose="020B0604020202020204" pitchFamily="34" charset="0"/>
                <a:cs typeface="Arial" panose="020B0604020202020204" pitchFamily="34" charset="0"/>
              </a:rPr>
              <a:t>Giữ gìn văn hóa dân tộc</a:t>
            </a:r>
            <a:endParaRPr lang="en-US" sz="5000" u="none" dirty="0">
              <a:solidFill>
                <a:schemeClr val="accent4">
                  <a:lumMod val="50000"/>
                </a:schemeClr>
              </a:solidFill>
              <a:latin typeface="Arial" panose="020B0604020202020204" pitchFamily="34" charset="0"/>
              <a:cs typeface="Arial" panose="020B0604020202020204" pitchFamily="34" charset="0"/>
            </a:endParaRPr>
          </a:p>
        </p:txBody>
      </p:sp>
      <p:sp>
        <p:nvSpPr>
          <p:cNvPr id="11" name="Oval 10"/>
          <p:cNvSpPr/>
          <p:nvPr/>
        </p:nvSpPr>
        <p:spPr>
          <a:xfrm>
            <a:off x="2912245" y="5821456"/>
            <a:ext cx="1337375" cy="14362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2</a:t>
            </a:r>
            <a:endParaRPr lang="en-US" sz="5000" b="1" dirty="0">
              <a:latin typeface="Arial" panose="020B0604020202020204" pitchFamily="34" charset="0"/>
              <a:cs typeface="Arial" panose="020B0604020202020204" pitchFamily="34" charset="0"/>
            </a:endParaRPr>
          </a:p>
        </p:txBody>
      </p:sp>
      <p:sp>
        <p:nvSpPr>
          <p:cNvPr id="12" name="TextBox 3"/>
          <p:cNvSpPr txBox="1"/>
          <p:nvPr/>
        </p:nvSpPr>
        <p:spPr>
          <a:xfrm>
            <a:off x="4893444" y="6095284"/>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5">
                    <a:lumMod val="50000"/>
                  </a:schemeClr>
                </a:solidFill>
                <a:latin typeface="Arial" panose="020B0604020202020204" pitchFamily="34" charset="0"/>
                <a:cs typeface="Arial" panose="020B0604020202020204" pitchFamily="34" charset="0"/>
              </a:rPr>
              <a:t>Phát triển văn hóa dân tộc</a:t>
            </a:r>
            <a:endParaRPr lang="en-US" sz="5000" u="none"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39602">
            <a:off x="-608197" y="8574239"/>
            <a:ext cx="6162283" cy="249572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04055">
            <a:off x="13050836" y="-110947"/>
            <a:ext cx="6969129" cy="2922766"/>
          </a:xfrm>
          <a:prstGeom prst="rect">
            <a:avLst/>
          </a:prstGeom>
        </p:spPr>
      </p:pic>
      <p:sp>
        <p:nvSpPr>
          <p:cNvPr id="6" name="TextBox 6"/>
          <p:cNvSpPr txBox="1"/>
          <p:nvPr/>
        </p:nvSpPr>
        <p:spPr>
          <a:xfrm>
            <a:off x="0" y="2270818"/>
            <a:ext cx="18288000" cy="656077"/>
          </a:xfrm>
          <a:prstGeom prst="rect">
            <a:avLst/>
          </a:prstGeom>
        </p:spPr>
        <p:txBody>
          <a:bodyPr wrap="square" lIns="0" tIns="0" rIns="0" bIns="0" rtlCol="0" anchor="t">
            <a:spAutoFit/>
          </a:bodyPr>
          <a:lstStyle/>
          <a:p>
            <a:pPr algn="ctr">
              <a:lnSpc>
                <a:spcPts val="5040"/>
              </a:lnSpc>
            </a:pPr>
            <a:r>
              <a:rPr lang="en-US" sz="6000" b="1" spc="126" dirty="0" smtClean="0">
                <a:solidFill>
                  <a:srgbClr val="FBF1EF"/>
                </a:solidFill>
                <a:latin typeface="Arial" panose="020B0604020202020204" pitchFamily="34" charset="0"/>
                <a:cs typeface="Arial" panose="020B0604020202020204" pitchFamily="34" charset="0"/>
              </a:rPr>
              <a:t>1. GIỮ GÌN VĂN HÓA DÂN TỘC</a:t>
            </a:r>
            <a:endParaRPr lang="en-US" sz="6000" b="1" spc="126" dirty="0">
              <a:solidFill>
                <a:srgbClr val="FBF1E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2604299"/>
            <a:ext cx="1381915" cy="168526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35400" y="8601738"/>
            <a:ext cx="1381915" cy="1685262"/>
          </a:xfrm>
          <a:prstGeom prst="rect">
            <a:avLst/>
          </a:prstGeom>
        </p:spPr>
      </p:pic>
      <p:sp>
        <p:nvSpPr>
          <p:cNvPr id="9" name="TextBox 6"/>
          <p:cNvSpPr txBox="1"/>
          <p:nvPr/>
        </p:nvSpPr>
        <p:spPr>
          <a:xfrm>
            <a:off x="2472944" y="3285130"/>
            <a:ext cx="14519655" cy="5386090"/>
          </a:xfrm>
          <a:prstGeom prst="rect">
            <a:avLst/>
          </a:prstGeom>
        </p:spPr>
        <p:txBody>
          <a:bodyPr wrap="square" lIns="0" tIns="0" rIns="0" bIns="0" rtlCol="0" anchor="t">
            <a:spAutoFit/>
          </a:bodyPr>
          <a:lstStyle/>
          <a:p>
            <a:pPr algn="just">
              <a:lnSpc>
                <a:spcPts val="7000"/>
              </a:lnSpc>
            </a:pPr>
            <a:r>
              <a:rPr lang="en-US" sz="5000" spc="126" dirty="0" smtClean="0">
                <a:solidFill>
                  <a:srgbClr val="FBF1EF"/>
                </a:solidFill>
                <a:cs typeface="Arial" panose="020B0604020202020204" pitchFamily="34" charset="0"/>
              </a:rPr>
              <a:t>Bên </a:t>
            </a:r>
            <a:r>
              <a:rPr lang="vi-VN" sz="5000" spc="126" dirty="0" smtClean="0">
                <a:solidFill>
                  <a:srgbClr val="FBF1EF"/>
                </a:solidFill>
                <a:cs typeface="Arial" panose="020B0604020202020204" pitchFamily="34" charset="0"/>
              </a:rPr>
              <a:t>cạnh </a:t>
            </a:r>
            <a:r>
              <a:rPr lang="vi-VN" sz="5000" spc="126" dirty="0">
                <a:solidFill>
                  <a:srgbClr val="FBF1EF"/>
                </a:solidFill>
                <a:cs typeface="Arial" panose="020B0604020202020204" pitchFamily="34" charset="0"/>
              </a:rPr>
              <a:t>chính sách đô hộ về chính </a:t>
            </a:r>
            <a:r>
              <a:rPr lang="vi-VN" sz="5000" spc="126" dirty="0" smtClean="0">
                <a:solidFill>
                  <a:srgbClr val="FBF1EF"/>
                </a:solidFill>
                <a:cs typeface="Arial" panose="020B0604020202020204" pitchFamily="34" charset="0"/>
              </a:rPr>
              <a:t>trị</a:t>
            </a:r>
            <a:r>
              <a:rPr lang="en-US" sz="5000" spc="126" dirty="0" smtClean="0">
                <a:solidFill>
                  <a:srgbClr val="FBF1EF"/>
                </a:solidFill>
                <a:cs typeface="Arial" panose="020B0604020202020204" pitchFamily="34" charset="0"/>
              </a:rPr>
              <a:t>, </a:t>
            </a:r>
            <a:r>
              <a:rPr lang="vi-VN" sz="5000" spc="126" dirty="0" smtClean="0">
                <a:solidFill>
                  <a:srgbClr val="FBF1EF"/>
                </a:solidFill>
                <a:cs typeface="Arial" panose="020B0604020202020204" pitchFamily="34" charset="0"/>
              </a:rPr>
              <a:t>bóc </a:t>
            </a:r>
            <a:r>
              <a:rPr lang="vi-VN" sz="5000" spc="126" dirty="0">
                <a:solidFill>
                  <a:srgbClr val="FBF1EF"/>
                </a:solidFill>
                <a:cs typeface="Arial" panose="020B0604020202020204" pitchFamily="34" charset="0"/>
              </a:rPr>
              <a:t>lột về kinh tế, chính sách đồng hoá về văn hoá luôn được các triều đại phong kiến phương Bắc thực </a:t>
            </a:r>
            <a:r>
              <a:rPr lang="vi-VN" sz="5000" spc="126" dirty="0" smtClean="0">
                <a:solidFill>
                  <a:srgbClr val="FBF1EF"/>
                </a:solidFill>
                <a:cs typeface="Arial" panose="020B0604020202020204" pitchFamily="34" charset="0"/>
              </a:rPr>
              <a:t>hiện. </a:t>
            </a:r>
            <a:r>
              <a:rPr lang="vi-VN" sz="5000" spc="126" dirty="0">
                <a:solidFill>
                  <a:srgbClr val="FBF1EF"/>
                </a:solidFill>
                <a:cs typeface="Arial" panose="020B0604020202020204" pitchFamily="34" charset="0"/>
              </a:rPr>
              <a:t>Tuy nhiên, những giá trị văn hoá cốt lõi của dân tộc vốn có từ thời dựng nước tiếp tục được giữ gìn trong các làng xã của người Việt.</a:t>
            </a:r>
            <a:endParaRPr lang="en-US" sz="5000" spc="126" dirty="0" smtClean="0">
              <a:solidFill>
                <a:srgbClr val="FBF1E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416562" y="506351"/>
            <a:ext cx="6086464" cy="9216241"/>
            <a:chOff x="0" y="0"/>
            <a:chExt cx="5863658" cy="8878865"/>
          </a:xfrm>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solidFill>
              <a:srgbClr val="CED8FF"/>
            </a:solidFill>
          </p:spPr>
        </p:sp>
      </p:grpSp>
      <p:sp>
        <p:nvSpPr>
          <p:cNvPr id="6" name="TextBox 6"/>
          <p:cNvSpPr txBox="1"/>
          <p:nvPr/>
        </p:nvSpPr>
        <p:spPr>
          <a:xfrm>
            <a:off x="533400" y="1425744"/>
            <a:ext cx="5976260" cy="1795363"/>
          </a:xfrm>
          <a:prstGeom prst="rect">
            <a:avLst/>
          </a:prstGeom>
        </p:spPr>
        <p:txBody>
          <a:bodyPr wrap="square" lIns="0" tIns="0" rIns="0" bIns="0" rtlCol="0" anchor="t">
            <a:spAutoFit/>
          </a:bodyPr>
          <a:lstStyle/>
          <a:p>
            <a:pPr algn="ctr">
              <a:lnSpc>
                <a:spcPts val="7000"/>
              </a:lnSpc>
            </a:pPr>
            <a:r>
              <a:rPr lang="en-US" sz="5500" b="1" dirty="0" smtClean="0">
                <a:solidFill>
                  <a:srgbClr val="272626"/>
                </a:solidFill>
                <a:latin typeface="Arial" panose="020B0604020202020204" pitchFamily="34" charset="0"/>
                <a:cs typeface="Arial" panose="020B0604020202020204" pitchFamily="34" charset="0"/>
              </a:rPr>
              <a:t>Quan sát Hình 16.2, 16.3</a:t>
            </a:r>
            <a:endParaRPr lang="en-US" sz="5500" b="1" dirty="0">
              <a:solidFill>
                <a:srgbClr val="272626"/>
              </a:solidFill>
              <a:latin typeface="Arial" panose="020B0604020202020204" pitchFamily="34" charset="0"/>
              <a:cs typeface="Arial" panose="020B0604020202020204" pitchFamily="34" charset="0"/>
            </a:endParaRPr>
          </a:p>
        </p:txBody>
      </p:sp>
      <p:sp>
        <p:nvSpPr>
          <p:cNvPr id="8" name="TextBox 8"/>
          <p:cNvSpPr txBox="1"/>
          <p:nvPr/>
        </p:nvSpPr>
        <p:spPr>
          <a:xfrm>
            <a:off x="7391400" y="2933700"/>
            <a:ext cx="9742714" cy="2438232"/>
          </a:xfrm>
          <a:prstGeom prst="rect">
            <a:avLst/>
          </a:prstGeom>
        </p:spPr>
        <p:txBody>
          <a:bodyPr wrap="square" lIns="0" tIns="0" rIns="0" bIns="0" rtlCol="0" anchor="t">
            <a:spAutoFit/>
          </a:bodyPr>
          <a:lstStyle/>
          <a:p>
            <a:pPr lvl="0" algn="just">
              <a:lnSpc>
                <a:spcPts val="6500"/>
              </a:lnSpc>
              <a:spcBef>
                <a:spcPct val="0"/>
              </a:spcBef>
            </a:pPr>
            <a:r>
              <a:rPr lang="vi-VN" sz="5000" dirty="0">
                <a:solidFill>
                  <a:srgbClr val="272626"/>
                </a:solidFill>
                <a:cs typeface="Arial" panose="020B0604020202020204" pitchFamily="34" charset="0"/>
              </a:rPr>
              <a:t>Hãy nêu tên một số nét văn hóa của người Việt vẫn được giữ gìn và phát triển trong thời Bắc thuộc</a:t>
            </a:r>
            <a:endParaRPr lang="en-US" sz="5000" u="none" dirty="0">
              <a:solidFill>
                <a:srgbClr val="272626"/>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72600" y="5600700"/>
            <a:ext cx="6289039" cy="304800"/>
          </a:xfrm>
          <a:prstGeom prst="rect">
            <a:avLst/>
          </a:prstGeom>
        </p:spPr>
      </p:pic>
      <p:pic>
        <p:nvPicPr>
          <p:cNvPr id="15"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54400" y="8915399"/>
            <a:ext cx="2286000" cy="1371601"/>
          </a:xfrm>
          <a:prstGeom prst="rect">
            <a:avLst/>
          </a:prstGeom>
        </p:spPr>
      </p:pic>
      <p:pic>
        <p:nvPicPr>
          <p:cNvPr id="1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400" y="8606762"/>
            <a:ext cx="2555486" cy="1680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257300"/>
            <a:ext cx="8534400" cy="73914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9753600" y="1257300"/>
            <a:ext cx="7543800" cy="7391400"/>
          </a:xfrm>
          <a:prstGeom prst="rect">
            <a:avLst/>
          </a:prstGeom>
          <a:ln>
            <a:noFill/>
          </a:ln>
          <a:effectLst>
            <a:softEdge rad="112500"/>
          </a:effectLst>
        </p:spPr>
      </p:pic>
      <p:sp>
        <p:nvSpPr>
          <p:cNvPr id="6" name="TextBox 6"/>
          <p:cNvSpPr txBox="1"/>
          <p:nvPr/>
        </p:nvSpPr>
        <p:spPr>
          <a:xfrm>
            <a:off x="838200" y="8648700"/>
            <a:ext cx="8534400" cy="1282402"/>
          </a:xfrm>
          <a:prstGeom prst="rect">
            <a:avLst/>
          </a:prstGeom>
        </p:spPr>
        <p:txBody>
          <a:bodyPr wrap="square" lIns="0" tIns="0" rIns="0" bIns="0" rtlCol="0" anchor="t">
            <a:spAutoFit/>
          </a:bodyPr>
          <a:lstStyle/>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Tín ngưỡng thờ cúng tổ tiên </a:t>
            </a:r>
          </a:p>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vẫn được duy trì đến ngày nay</a:t>
            </a:r>
            <a:endParaRPr lang="en-US" sz="4500" dirty="0">
              <a:solidFill>
                <a:srgbClr val="272626"/>
              </a:solidFill>
              <a:latin typeface="Arial" panose="020B0604020202020204" pitchFamily="34" charset="0"/>
              <a:cs typeface="Arial" panose="020B0604020202020204" pitchFamily="34" charset="0"/>
            </a:endParaRPr>
          </a:p>
        </p:txBody>
      </p:sp>
      <p:sp>
        <p:nvSpPr>
          <p:cNvPr id="7" name="TextBox 6"/>
          <p:cNvSpPr txBox="1"/>
          <p:nvPr/>
        </p:nvSpPr>
        <p:spPr>
          <a:xfrm>
            <a:off x="9753600" y="8969300"/>
            <a:ext cx="7543800" cy="641201"/>
          </a:xfrm>
          <a:prstGeom prst="rect">
            <a:avLst/>
          </a:prstGeom>
        </p:spPr>
        <p:txBody>
          <a:bodyPr wrap="square" lIns="0" tIns="0" rIns="0" bIns="0" rtlCol="0" anchor="t">
            <a:spAutoFit/>
          </a:bodyPr>
          <a:lstStyle/>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Hội làng (tranh dân gian)</a:t>
            </a:r>
            <a:endParaRPr lang="en-US" sz="4500" dirty="0">
              <a:solidFill>
                <a:srgbClr val="27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6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7CD1"/>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9258300"/>
          </a:xfrm>
          <a:prstGeom prst="rect">
            <a:avLst/>
          </a:prstGeom>
          <a:solidFill>
            <a:srgbClr val="F0F2F6"/>
          </a:solidFill>
        </p:spPr>
      </p:sp>
      <p:grpSp>
        <p:nvGrpSpPr>
          <p:cNvPr id="3" name="Group 3"/>
          <p:cNvGrpSpPr/>
          <p:nvPr/>
        </p:nvGrpSpPr>
        <p:grpSpPr>
          <a:xfrm>
            <a:off x="12908611" y="2912392"/>
            <a:ext cx="4684069" cy="2155954"/>
            <a:chOff x="0" y="0"/>
            <a:chExt cx="6245425" cy="2874605"/>
          </a:xfrm>
        </p:grpSpPr>
        <p:sp>
          <p:nvSpPr>
            <p:cNvPr id="4" name="TextBox 4"/>
            <p:cNvSpPr txBox="1"/>
            <p:nvPr/>
          </p:nvSpPr>
          <p:spPr>
            <a:xfrm>
              <a:off x="0" y="-9525"/>
              <a:ext cx="6245425" cy="1621826"/>
            </a:xfrm>
            <a:prstGeom prst="rect">
              <a:avLst/>
            </a:prstGeom>
          </p:spPr>
          <p:txBody>
            <a:bodyPr lIns="0" tIns="0" rIns="0" bIns="0" rtlCol="0" anchor="t">
              <a:spAutoFit/>
            </a:bodyPr>
            <a:lstStyle/>
            <a:p>
              <a:pPr algn="r">
                <a:lnSpc>
                  <a:spcPts val="9600"/>
                </a:lnSpc>
              </a:pPr>
              <a:r>
                <a:rPr lang="en-US" sz="8000">
                  <a:solidFill>
                    <a:srgbClr val="F0F2F6"/>
                  </a:solidFill>
                  <a:latin typeface="HK Grotesk Bold"/>
                </a:rPr>
                <a:t>Solution</a:t>
              </a:r>
            </a:p>
          </p:txBody>
        </p:sp>
        <p:sp>
          <p:nvSpPr>
            <p:cNvPr id="5" name="TextBox 5"/>
            <p:cNvSpPr txBox="1"/>
            <p:nvPr/>
          </p:nvSpPr>
          <p:spPr>
            <a:xfrm>
              <a:off x="0" y="1696761"/>
              <a:ext cx="6245425" cy="1177844"/>
            </a:xfrm>
            <a:prstGeom prst="rect">
              <a:avLst/>
            </a:prstGeom>
          </p:spPr>
          <p:txBody>
            <a:bodyPr lIns="0" tIns="0" rIns="0" bIns="0" rtlCol="0" anchor="t">
              <a:spAutoFit/>
            </a:bodyPr>
            <a:lstStyle/>
            <a:p>
              <a:pPr algn="r">
                <a:lnSpc>
                  <a:spcPts val="3640"/>
                </a:lnSpc>
                <a:spcBef>
                  <a:spcPct val="0"/>
                </a:spcBef>
              </a:pPr>
              <a:r>
                <a:rPr lang="en-US" sz="2600" dirty="0">
                  <a:solidFill>
                    <a:srgbClr val="F0F2F6"/>
                  </a:solidFill>
                  <a:latin typeface="Clear Sans Regular"/>
                </a:rPr>
                <a:t>List 1-3 ways your company proposes to solve them.</a:t>
              </a:r>
            </a:p>
          </p:txBody>
        </p:sp>
      </p:grpSp>
      <p:grpSp>
        <p:nvGrpSpPr>
          <p:cNvPr id="6" name="Group 6"/>
          <p:cNvGrpSpPr/>
          <p:nvPr/>
        </p:nvGrpSpPr>
        <p:grpSpPr>
          <a:xfrm>
            <a:off x="16216904" y="838145"/>
            <a:ext cx="1042396" cy="190555"/>
            <a:chOff x="0" y="0"/>
            <a:chExt cx="1389862" cy="254073"/>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54073" cy="25407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67894" y="0"/>
              <a:ext cx="254073" cy="25407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5788" y="0"/>
              <a:ext cx="254073" cy="254073"/>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07458" y="6997803"/>
            <a:ext cx="1914255" cy="3268492"/>
          </a:xfrm>
          <a:prstGeom prst="rect">
            <a:avLst/>
          </a:prstGeom>
        </p:spPr>
      </p:pic>
      <p:sp>
        <p:nvSpPr>
          <p:cNvPr id="12" name="TextBox 12"/>
          <p:cNvSpPr txBox="1"/>
          <p:nvPr/>
        </p:nvSpPr>
        <p:spPr>
          <a:xfrm>
            <a:off x="0" y="911389"/>
            <a:ext cx="18302514" cy="1731500"/>
          </a:xfrm>
          <a:prstGeom prst="rect">
            <a:avLst/>
          </a:prstGeom>
        </p:spPr>
        <p:txBody>
          <a:bodyPr wrap="square" lIns="0" tIns="0" rIns="0" bIns="0" rtlCol="0" anchor="t">
            <a:spAutoFit/>
          </a:bodyPr>
          <a:lstStyle/>
          <a:p>
            <a:pPr algn="ctr">
              <a:lnSpc>
                <a:spcPts val="6500"/>
              </a:lnSpc>
            </a:pPr>
            <a:r>
              <a:rPr lang="en-US" sz="5500" b="1" dirty="0" smtClean="0">
                <a:solidFill>
                  <a:srgbClr val="302B70"/>
                </a:solidFill>
                <a:latin typeface="Arial" panose="020B0604020202020204" pitchFamily="34" charset="0"/>
                <a:cs typeface="Arial" panose="020B0604020202020204" pitchFamily="34" charset="0"/>
              </a:rPr>
              <a:t>Một số nét văn hóa của người Việt </a:t>
            </a:r>
          </a:p>
          <a:p>
            <a:pPr algn="ctr">
              <a:lnSpc>
                <a:spcPts val="6500"/>
              </a:lnSpc>
            </a:pPr>
            <a:r>
              <a:rPr lang="en-US" sz="5500" b="1" dirty="0" smtClean="0">
                <a:solidFill>
                  <a:srgbClr val="302B70"/>
                </a:solidFill>
                <a:latin typeface="Arial" panose="020B0604020202020204" pitchFamily="34" charset="0"/>
                <a:cs typeface="Arial" panose="020B0604020202020204" pitchFamily="34" charset="0"/>
              </a:rPr>
              <a:t>vẫn được duy trì trong thời Bắc thuộc</a:t>
            </a:r>
            <a:endParaRPr lang="en-US" sz="5500" b="1" dirty="0">
              <a:solidFill>
                <a:srgbClr val="302B70"/>
              </a:solidFill>
              <a:latin typeface="Arial" panose="020B0604020202020204" pitchFamily="34" charset="0"/>
              <a:cs typeface="Arial" panose="020B0604020202020204" pitchFamily="34" charset="0"/>
            </a:endParaRPr>
          </a:p>
        </p:txBody>
      </p:sp>
      <p:grpSp>
        <p:nvGrpSpPr>
          <p:cNvPr id="21" name="Group 4"/>
          <p:cNvGrpSpPr/>
          <p:nvPr/>
        </p:nvGrpSpPr>
        <p:grpSpPr>
          <a:xfrm>
            <a:off x="1676780" y="4957962"/>
            <a:ext cx="14630400" cy="1898959"/>
            <a:chOff x="0" y="0"/>
            <a:chExt cx="8471392" cy="2599261"/>
          </a:xfrm>
        </p:grpSpPr>
        <p:sp>
          <p:nvSpPr>
            <p:cNvPr id="22"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25" name="TextBox 3"/>
          <p:cNvSpPr txBox="1"/>
          <p:nvPr/>
        </p:nvSpPr>
        <p:spPr>
          <a:xfrm>
            <a:off x="2238380" y="2997674"/>
            <a:ext cx="13189972" cy="1716880"/>
          </a:xfrm>
          <a:prstGeom prst="rect">
            <a:avLst/>
          </a:prstGeom>
        </p:spPr>
        <p:txBody>
          <a:bodyPr wrap="square" lIns="0" tIns="0" rIns="0" bIns="0" rtlCol="0" anchor="t">
            <a:spAutoFit/>
          </a:bodyPr>
          <a:lstStyle/>
          <a:p>
            <a:pPr algn="just">
              <a:lnSpc>
                <a:spcPts val="7000"/>
              </a:lnSpc>
            </a:pPr>
            <a:r>
              <a:rPr lang="vi-VN" sz="5000" dirty="0">
                <a:solidFill>
                  <a:schemeClr val="bg2">
                    <a:lumMod val="10000"/>
                  </a:schemeClr>
                </a:solidFill>
                <a:cs typeface="Arial" panose="020B0604020202020204" pitchFamily="34" charset="0"/>
              </a:rPr>
              <a:t>Người Việt vẫn nghe - nói, truyền lại cho con cháu tiếng mẹ đẻ.</a:t>
            </a:r>
            <a:endParaRPr lang="en-US" sz="5000" dirty="0">
              <a:solidFill>
                <a:schemeClr val="bg2">
                  <a:lumMod val="10000"/>
                </a:schemeClr>
              </a:solidFill>
              <a:latin typeface="Arial" panose="020B0604020202020204" pitchFamily="34" charset="0"/>
              <a:cs typeface="Arial" panose="020B0604020202020204" pitchFamily="34" charset="0"/>
            </a:endParaRPr>
          </a:p>
        </p:txBody>
      </p:sp>
      <p:grpSp>
        <p:nvGrpSpPr>
          <p:cNvPr id="26" name="Group 4"/>
          <p:cNvGrpSpPr/>
          <p:nvPr/>
        </p:nvGrpSpPr>
        <p:grpSpPr>
          <a:xfrm>
            <a:off x="1619932" y="2896554"/>
            <a:ext cx="14630400" cy="1928255"/>
            <a:chOff x="0" y="0"/>
            <a:chExt cx="8471392" cy="2599261"/>
          </a:xfrm>
        </p:grpSpPr>
        <p:sp>
          <p:nvSpPr>
            <p:cNvPr id="27"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28" name="TextBox 3"/>
          <p:cNvSpPr txBox="1"/>
          <p:nvPr/>
        </p:nvSpPr>
        <p:spPr>
          <a:xfrm>
            <a:off x="2399187" y="4980832"/>
            <a:ext cx="13189972" cy="1716880"/>
          </a:xfrm>
          <a:prstGeom prst="rect">
            <a:avLst/>
          </a:prstGeom>
        </p:spPr>
        <p:txBody>
          <a:bodyPr wrap="square" lIns="0" tIns="0" rIns="0" bIns="0" rtlCol="0" anchor="t">
            <a:spAutoFit/>
          </a:bodyPr>
          <a:lstStyle/>
          <a:p>
            <a:pPr algn="just">
              <a:lnSpc>
                <a:spcPts val="7000"/>
              </a:lnSpc>
            </a:pPr>
            <a:r>
              <a:rPr lang="en-US" sz="5000" dirty="0" smtClean="0">
                <a:solidFill>
                  <a:schemeClr val="bg2">
                    <a:lumMod val="10000"/>
                  </a:schemeClr>
                </a:solidFill>
                <a:cs typeface="Arial" panose="020B0604020202020204" pitchFamily="34" charset="0"/>
              </a:rPr>
              <a:t>T</a:t>
            </a:r>
            <a:r>
              <a:rPr lang="vi-VN" sz="5000" dirty="0" smtClean="0">
                <a:solidFill>
                  <a:schemeClr val="bg2">
                    <a:lumMod val="10000"/>
                  </a:schemeClr>
                </a:solidFill>
                <a:cs typeface="Arial" panose="020B0604020202020204" pitchFamily="34" charset="0"/>
              </a:rPr>
              <a:t>ín </a:t>
            </a:r>
            <a:r>
              <a:rPr lang="vi-VN" sz="5000" dirty="0">
                <a:solidFill>
                  <a:schemeClr val="bg2">
                    <a:lumMod val="10000"/>
                  </a:schemeClr>
                </a:solidFill>
                <a:cs typeface="Arial" panose="020B0604020202020204" pitchFamily="34" charset="0"/>
              </a:rPr>
              <a:t>ngưỡng truyền thống như thờ cúng tổ tiên, thờ các vị thần tự nhiên tiếp tục được duy trì.</a:t>
            </a:r>
            <a:endParaRPr lang="en-US" sz="5000" dirty="0">
              <a:solidFill>
                <a:schemeClr val="bg2">
                  <a:lumMod val="10000"/>
                </a:schemeClr>
              </a:solidFill>
              <a:latin typeface="Arial" panose="020B0604020202020204" pitchFamily="34" charset="0"/>
              <a:cs typeface="Arial" panose="020B0604020202020204" pitchFamily="34" charset="0"/>
            </a:endParaRPr>
          </a:p>
        </p:txBody>
      </p:sp>
      <p:grpSp>
        <p:nvGrpSpPr>
          <p:cNvPr id="29" name="Group 4"/>
          <p:cNvGrpSpPr/>
          <p:nvPr/>
        </p:nvGrpSpPr>
        <p:grpSpPr>
          <a:xfrm>
            <a:off x="1657567" y="7113510"/>
            <a:ext cx="14630400" cy="2121204"/>
            <a:chOff x="0" y="0"/>
            <a:chExt cx="8471392" cy="2599261"/>
          </a:xfrm>
        </p:grpSpPr>
        <p:sp>
          <p:nvSpPr>
            <p:cNvPr id="30"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31" name="TextBox 3"/>
          <p:cNvSpPr txBox="1"/>
          <p:nvPr/>
        </p:nvSpPr>
        <p:spPr>
          <a:xfrm>
            <a:off x="2429111" y="7205620"/>
            <a:ext cx="13189972" cy="1795363"/>
          </a:xfrm>
          <a:prstGeom prst="rect">
            <a:avLst/>
          </a:prstGeom>
        </p:spPr>
        <p:txBody>
          <a:bodyPr wrap="square" lIns="0" tIns="0" rIns="0" bIns="0" rtlCol="0" anchor="t">
            <a:spAutoFit/>
          </a:bodyPr>
          <a:lstStyle/>
          <a:p>
            <a:pPr algn="just">
              <a:lnSpc>
                <a:spcPts val="7000"/>
              </a:lnSpc>
            </a:pPr>
            <a:r>
              <a:rPr lang="vi-VN" sz="5000" dirty="0">
                <a:solidFill>
                  <a:schemeClr val="bg2">
                    <a:lumMod val="10000"/>
                  </a:schemeClr>
                </a:solidFill>
                <a:cs typeface="Arial" panose="020B0604020202020204" pitchFamily="34" charset="0"/>
              </a:rPr>
              <a:t>Phong tục, tập quán Việt vẫn được giữ gìn </a:t>
            </a:r>
            <a:r>
              <a:rPr lang="vi-VN" sz="5000" dirty="0" smtClean="0">
                <a:solidFill>
                  <a:schemeClr val="bg2">
                    <a:lumMod val="10000"/>
                  </a:schemeClr>
                </a:solidFill>
                <a:cs typeface="Arial" panose="020B0604020202020204" pitchFamily="34" charset="0"/>
              </a:rPr>
              <a:t>như</a:t>
            </a:r>
            <a:r>
              <a:rPr lang="en-US" sz="5000" dirty="0" smtClean="0">
                <a:solidFill>
                  <a:schemeClr val="bg2">
                    <a:lumMod val="10000"/>
                  </a:schemeClr>
                </a:solidFill>
                <a:cs typeface="Arial" panose="020B0604020202020204" pitchFamily="34" charset="0"/>
              </a:rPr>
              <a:t>: </a:t>
            </a:r>
            <a:r>
              <a:rPr lang="en-US" sz="5000" dirty="0" smtClean="0">
                <a:solidFill>
                  <a:schemeClr val="bg2">
                    <a:lumMod val="10000"/>
                  </a:schemeClr>
                </a:solidFill>
                <a:latin typeface="Arial" panose="020B0604020202020204" pitchFamily="34" charset="0"/>
                <a:cs typeface="Arial" panose="020B0604020202020204" pitchFamily="34" charset="0"/>
              </a:rPr>
              <a:t>hội làng, </a:t>
            </a:r>
            <a:r>
              <a:rPr lang="vi-VN" sz="5000" dirty="0" smtClean="0">
                <a:solidFill>
                  <a:schemeClr val="bg2">
                    <a:lumMod val="10000"/>
                  </a:schemeClr>
                </a:solidFill>
                <a:cs typeface="Arial" panose="020B0604020202020204" pitchFamily="34" charset="0"/>
              </a:rPr>
              <a:t>tục </a:t>
            </a:r>
            <a:r>
              <a:rPr lang="vi-VN" sz="5000" dirty="0">
                <a:solidFill>
                  <a:schemeClr val="bg2">
                    <a:lumMod val="10000"/>
                  </a:schemeClr>
                </a:solidFill>
                <a:cs typeface="Arial" panose="020B0604020202020204" pitchFamily="34" charset="0"/>
              </a:rPr>
              <a:t>nhuộm răng, ăn trầu</a:t>
            </a:r>
            <a:r>
              <a:rPr lang="vi-VN" sz="5000" dirty="0" smtClean="0">
                <a:solidFill>
                  <a:schemeClr val="bg2">
                    <a:lumMod val="10000"/>
                  </a:schemeClr>
                </a:solidFill>
                <a:cs typeface="Arial" panose="020B0604020202020204" pitchFamily="34" charset="0"/>
              </a:rPr>
              <a:t>,</a:t>
            </a:r>
            <a:r>
              <a:rPr lang="en-US" sz="5000" dirty="0" smtClean="0">
                <a:solidFill>
                  <a:schemeClr val="bg2">
                    <a:lumMod val="10000"/>
                  </a:schemeClr>
                </a:solidFill>
                <a:cs typeface="Arial" panose="020B0604020202020204" pitchFamily="34" charset="0"/>
              </a:rPr>
              <a:t>…..</a:t>
            </a:r>
            <a:endParaRPr lang="en-US" sz="5000" dirty="0">
              <a:solidFill>
                <a:schemeClr val="bg2">
                  <a:lumMod val="10000"/>
                </a:schemeClr>
              </a:solidFill>
              <a:latin typeface="Arial" panose="020B0604020202020204" pitchFamily="34" charset="0"/>
              <a:cs typeface="Arial" panose="020B0604020202020204" pitchFamily="34" charset="0"/>
            </a:endParaRPr>
          </a:p>
        </p:txBody>
      </p:sp>
      <p:pic>
        <p:nvPicPr>
          <p:cNvPr id="32"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37292">
            <a:off x="481981" y="7476591"/>
            <a:ext cx="1577563" cy="843279"/>
          </a:xfrm>
          <a:prstGeom prst="rect">
            <a:avLst/>
          </a:prstGeom>
        </p:spPr>
      </p:pic>
      <p:pic>
        <p:nvPicPr>
          <p:cNvPr id="33"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37292">
            <a:off x="540351" y="4791197"/>
            <a:ext cx="1577563" cy="843279"/>
          </a:xfrm>
          <a:prstGeom prst="rect">
            <a:avLst/>
          </a:prstGeom>
        </p:spPr>
      </p:pic>
      <p:pic>
        <p:nvPicPr>
          <p:cNvPr id="34"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37292">
            <a:off x="382953" y="2950738"/>
            <a:ext cx="1577563" cy="843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par>
                                <p:cTn id="41" presetID="16" presetClass="entr" presetSubtype="2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1375</Words>
  <Application>Microsoft Office PowerPoint</Application>
  <PresentationFormat>Custom</PresentationFormat>
  <Paragraphs>125</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HK Grotesk Bold</vt:lpstr>
      <vt:lpstr>Barriecito Bold</vt:lpstr>
      <vt:lpstr>Clear Sans 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Bích Hà</dc:creator>
  <cp:lastModifiedBy>HP</cp:lastModifiedBy>
  <cp:revision>21</cp:revision>
  <dcterms:created xsi:type="dcterms:W3CDTF">2006-08-16T00:00:00Z</dcterms:created>
  <dcterms:modified xsi:type="dcterms:W3CDTF">2021-09-10T01:54:50Z</dcterms:modified>
  <dc:identifier>DAEphplBr6I</dc:identifier>
</cp:coreProperties>
</file>