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2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3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4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54.wmf"/><Relationship Id="rId18" Type="http://schemas.openxmlformats.org/officeDocument/2006/relationships/image" Target="../media/image59.wmf"/><Relationship Id="rId3" Type="http://schemas.openxmlformats.org/officeDocument/2006/relationships/image" Target="../media/image45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17" Type="http://schemas.openxmlformats.org/officeDocument/2006/relationships/image" Target="../media/image58.wmf"/><Relationship Id="rId2" Type="http://schemas.openxmlformats.org/officeDocument/2006/relationships/image" Target="../media/image44.wmf"/><Relationship Id="rId16" Type="http://schemas.openxmlformats.org/officeDocument/2006/relationships/image" Target="../media/image57.wmf"/><Relationship Id="rId1" Type="http://schemas.openxmlformats.org/officeDocument/2006/relationships/image" Target="../media/image43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5" Type="http://schemas.openxmlformats.org/officeDocument/2006/relationships/image" Target="../media/image56.wmf"/><Relationship Id="rId10" Type="http://schemas.openxmlformats.org/officeDocument/2006/relationships/image" Target="../media/image51.wmf"/><Relationship Id="rId19" Type="http://schemas.openxmlformats.org/officeDocument/2006/relationships/image" Target="../media/image60.wmf"/><Relationship Id="rId4" Type="http://schemas.openxmlformats.org/officeDocument/2006/relationships/image" Target="../media/image33.wmf"/><Relationship Id="rId9" Type="http://schemas.openxmlformats.org/officeDocument/2006/relationships/image" Target="../media/image50.wmf"/><Relationship Id="rId1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2BE72-A6F7-4556-B61F-1A83F795CE8D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221E9-2BB3-42B0-A17A-AEEFF8850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8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221E9-2BB3-42B0-A17A-AEEFF88507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88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221E9-2BB3-42B0-A17A-AEEFF88507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05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9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6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0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7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7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0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1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0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3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4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89000"/>
              </a:schemeClr>
            </a:gs>
            <a:gs pos="23000">
              <a:schemeClr val="accent6">
                <a:lumMod val="89000"/>
              </a:schemeClr>
            </a:gs>
            <a:gs pos="69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B61EB-5818-4459-93CB-7307A8EAB647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30E6B-1C7E-4B97-AAA2-0CECC6630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2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68.wmf"/><Relationship Id="rId3" Type="http://schemas.openxmlformats.org/officeDocument/2006/relationships/image" Target="../media/image69.emf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4.wmf"/><Relationship Id="rId4" Type="http://schemas.openxmlformats.org/officeDocument/2006/relationships/image" Target="../media/image70.png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b&#224;i%20luy&#7879;n%20t&#7853;p%203.gsp" TargetMode="External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18" Type="http://schemas.openxmlformats.org/officeDocument/2006/relationships/image" Target="../media/image21.e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5.wmf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6.bin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wmf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0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5.bin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21.bin"/><Relationship Id="rId30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5.emf"/><Relationship Id="rId4" Type="http://schemas.openxmlformats.org/officeDocument/2006/relationships/image" Target="../media/image22.wmf"/><Relationship Id="rId9" Type="http://schemas.openxmlformats.org/officeDocument/2006/relationships/hyperlink" Target="Quy%20t&#237;ch%20Cung%20chua%20goc.gsp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9.wmf"/><Relationship Id="rId18" Type="http://schemas.openxmlformats.org/officeDocument/2006/relationships/image" Target="../media/image31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2.e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8.wmf"/><Relationship Id="rId5" Type="http://schemas.openxmlformats.org/officeDocument/2006/relationships/image" Target="../media/image3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30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6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9" Type="http://schemas.openxmlformats.org/officeDocument/2006/relationships/image" Target="../media/image59.wmf"/><Relationship Id="rId21" Type="http://schemas.openxmlformats.org/officeDocument/2006/relationships/image" Target="../media/image50.wmf"/><Relationship Id="rId34" Type="http://schemas.openxmlformats.org/officeDocument/2006/relationships/oleObject" Target="../embeddings/oleObject61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29" Type="http://schemas.openxmlformats.org/officeDocument/2006/relationships/image" Target="../media/image54.wmf"/><Relationship Id="rId41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33.wmf"/><Relationship Id="rId24" Type="http://schemas.openxmlformats.org/officeDocument/2006/relationships/oleObject" Target="../embeddings/oleObject56.bin"/><Relationship Id="rId32" Type="http://schemas.openxmlformats.org/officeDocument/2006/relationships/oleObject" Target="../embeddings/oleObject60.bin"/><Relationship Id="rId37" Type="http://schemas.openxmlformats.org/officeDocument/2006/relationships/image" Target="../media/image58.wmf"/><Relationship Id="rId40" Type="http://schemas.openxmlformats.org/officeDocument/2006/relationships/oleObject" Target="../embeddings/oleObject64.bin"/><Relationship Id="rId5" Type="http://schemas.openxmlformats.org/officeDocument/2006/relationships/image" Target="../media/image61.emf"/><Relationship Id="rId15" Type="http://schemas.openxmlformats.org/officeDocument/2006/relationships/image" Target="../media/image47.wmf"/><Relationship Id="rId23" Type="http://schemas.openxmlformats.org/officeDocument/2006/relationships/image" Target="../media/image51.wmf"/><Relationship Id="rId28" Type="http://schemas.openxmlformats.org/officeDocument/2006/relationships/oleObject" Target="../embeddings/oleObject58.bin"/><Relationship Id="rId36" Type="http://schemas.openxmlformats.org/officeDocument/2006/relationships/oleObject" Target="../embeddings/oleObject62.bin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49.wmf"/><Relationship Id="rId31" Type="http://schemas.openxmlformats.org/officeDocument/2006/relationships/image" Target="../media/image55.wmf"/><Relationship Id="rId4" Type="http://schemas.openxmlformats.org/officeDocument/2006/relationships/image" Target="../media/image43.wmf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Relationship Id="rId27" Type="http://schemas.openxmlformats.org/officeDocument/2006/relationships/image" Target="../media/image53.wmf"/><Relationship Id="rId30" Type="http://schemas.openxmlformats.org/officeDocument/2006/relationships/oleObject" Target="../embeddings/oleObject59.bin"/><Relationship Id="rId35" Type="http://schemas.openxmlformats.org/officeDocument/2006/relationships/image" Target="../media/image57.wmf"/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6.bin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48.wmf"/><Relationship Id="rId25" Type="http://schemas.openxmlformats.org/officeDocument/2006/relationships/image" Target="../media/image52.wmf"/><Relationship Id="rId33" Type="http://schemas.openxmlformats.org/officeDocument/2006/relationships/image" Target="../media/image56.wmf"/><Relationship Id="rId38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901505" y="1258424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40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 </a:t>
                </a:r>
                <a:r>
                  <a:rPr lang="en-US" sz="4000" b="1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học</a:t>
                </a:r>
                <a:r>
                  <a:rPr lang="en-US" sz="40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9</a:t>
                </a:r>
                <a:br>
                  <a:rPr lang="en-US" sz="40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§</m:t>
                    </m:r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 </m:t>
                    </m:r>
                  </m:oMath>
                </a14:m>
                <a:r>
                  <a:rPr lang="en-US" sz="4000" b="1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Cung</a:t>
                </a:r>
                <a:r>
                  <a:rPr lang="en-US" sz="40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chứa</a:t>
                </a:r>
                <a:r>
                  <a:rPr lang="en-US" sz="40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góc</a:t>
                </a:r>
                <a:endParaRPr lang="en-US" sz="40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01505" y="1258424"/>
                <a:ext cx="10515600" cy="1325563"/>
              </a:xfrm>
              <a:blipFill rotWithShape="0">
                <a:blip r:embed="rId2"/>
                <a:stretch>
                  <a:fillRect t="-7339" b="-14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876843" y="4107766"/>
            <a:ext cx="6302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8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u="sng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8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ThS. </a:t>
            </a: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Bùi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Tùng</a:t>
            </a:r>
            <a:endParaRPr lang="en-US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u="sng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THCS </a:t>
            </a: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Trưng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endParaRPr lang="en-US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5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552305" y="1928553"/>
            <a:ext cx="4311535" cy="2233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29428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3387" y="3386741"/>
            <a:ext cx="3115289" cy="2910845"/>
          </a:xfrm>
          <a:prstGeom prst="rect">
            <a:avLst/>
          </a:prstGeom>
        </p:spPr>
      </p:pic>
      <p:sp>
        <p:nvSpPr>
          <p:cNvPr id="34" name="TextBox 3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-36512" y="0"/>
            <a:ext cx="5135593" cy="1486625"/>
          </a:xfrm>
          <a:prstGeom prst="rect">
            <a:avLst/>
          </a:prstGeom>
          <a:blipFill rotWithShape="0">
            <a:blip r:embed="rId4"/>
            <a:stretch>
              <a:fillRect l="-950" t="-1230" r="-713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46661" y="2167264"/>
            <a:ext cx="2244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 tam giác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857994"/>
              </p:ext>
            </p:extLst>
          </p:nvPr>
        </p:nvGraphicFramePr>
        <p:xfrm>
          <a:off x="0" y="2274887"/>
          <a:ext cx="130175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Equation" r:id="rId5" imgW="812520" imgH="190440" progId="Equation.DSMT4">
                  <p:embed/>
                </p:oleObj>
              </mc:Choice>
              <mc:Fallback>
                <p:oleObj name="Equation" r:id="rId5" imgW="8125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2274887"/>
                        <a:ext cx="1301751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61331"/>
              </p:ext>
            </p:extLst>
          </p:nvPr>
        </p:nvGraphicFramePr>
        <p:xfrm>
          <a:off x="3636096" y="2274887"/>
          <a:ext cx="7127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Equation" r:id="rId7" imgW="444240" imgH="190440" progId="Equation.DSMT4">
                  <p:embed/>
                </p:oleObj>
              </mc:Choice>
              <mc:Fallback>
                <p:oleObj name="Equation" r:id="rId7" imgW="44424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6096" y="2274887"/>
                        <a:ext cx="712787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4348883" y="2167264"/>
            <a:ext cx="1244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cân tại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624771"/>
              </p:ext>
            </p:extLst>
          </p:nvPr>
        </p:nvGraphicFramePr>
        <p:xfrm>
          <a:off x="5654964" y="2295524"/>
          <a:ext cx="366713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Equation" r:id="rId9" imgW="228600" imgH="177480" progId="Equation.DSMT4">
                  <p:embed/>
                </p:oleObj>
              </mc:Choice>
              <mc:Fallback>
                <p:oleObj name="Equation" r:id="rId9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54964" y="2295524"/>
                        <a:ext cx="366713" cy="287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-36512" y="2756654"/>
            <a:ext cx="14590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hợp</a:t>
            </a: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978457"/>
              </p:ext>
            </p:extLst>
          </p:nvPr>
        </p:nvGraphicFramePr>
        <p:xfrm>
          <a:off x="1446992" y="2874934"/>
          <a:ext cx="3270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1"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46992" y="2874934"/>
                        <a:ext cx="327025" cy="287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1753547" y="2722465"/>
            <a:ext cx="4084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 trên cung chứa góc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35604"/>
              </p:ext>
            </p:extLst>
          </p:nvPr>
        </p:nvGraphicFramePr>
        <p:xfrm>
          <a:off x="5797550" y="2798763"/>
          <a:ext cx="4492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13" imgW="279360" imgH="228600" progId="Equation.DSMT4">
                  <p:embed/>
                </p:oleObj>
              </mc:Choice>
              <mc:Fallback>
                <p:oleObj name="Equation" r:id="rId13" imgW="279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97550" y="2798763"/>
                        <a:ext cx="449263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6272699" y="2731379"/>
            <a:ext cx="2646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dựng trên đoạn</a:t>
            </a:r>
            <a:endParaRPr lang="en-US" sz="280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593254"/>
              </p:ext>
            </p:extLst>
          </p:nvPr>
        </p:nvGraphicFramePr>
        <p:xfrm>
          <a:off x="9056688" y="2854325"/>
          <a:ext cx="4889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15" imgW="304560" imgH="190440" progId="Equation.DSMT4">
                  <p:embed/>
                </p:oleObj>
              </mc:Choice>
              <mc:Fallback>
                <p:oleObj name="Equation" r:id="rId15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056688" y="2854325"/>
                        <a:ext cx="488950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9708635" y="2756654"/>
            <a:ext cx="1664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 ta có</a:t>
            </a:r>
            <a:endParaRPr lang="en-US" sz="2800"/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438042"/>
              </p:ext>
            </p:extLst>
          </p:nvPr>
        </p:nvGraphicFramePr>
        <p:xfrm>
          <a:off x="-39688" y="3262313"/>
          <a:ext cx="14652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17" imgW="914400" imgH="266400" progId="Equation.DSMT4">
                  <p:embed/>
                </p:oleObj>
              </mc:Choice>
              <mc:Fallback>
                <p:oleObj name="Equation" r:id="rId17" imgW="9144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-39688" y="3262313"/>
                        <a:ext cx="146526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-35148" y="3894792"/>
            <a:ext cx="605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đó ta có được tam giác ANB đều.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38958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9" grpId="0"/>
      <p:bldP spid="41" grpId="0"/>
      <p:bldP spid="43" grpId="0"/>
      <p:bldP spid="45" grpId="0"/>
      <p:bldP spid="48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512" y="188640"/>
            <a:ext cx="9425796" cy="646331"/>
          </a:xfrm>
          <a:prstGeom prst="rect">
            <a:avLst/>
          </a:prstGeom>
          <a:blipFill rotWithShape="0">
            <a:blip r:embed="rId2"/>
            <a:stretch>
              <a:fillRect l="-517" t="-566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5907" y="1350035"/>
            <a:ext cx="2277436" cy="390300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1634457"/>
            <a:ext cx="912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1: Dựng hai tam giác AMB, ANB lân lượt vuông cân tại M,N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9512" y="2249277"/>
            <a:ext cx="91291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2: Vẽ hai đường tròn tâm M bán kính MA và tâm N bán kính NA.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9512" y="3105835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3: Bỏ đi hai cung nhỏ AB của hai đường tròn.</a:t>
            </a:r>
          </a:p>
        </p:txBody>
      </p:sp>
    </p:spTree>
    <p:extLst>
      <p:ext uri="{BB962C8B-B14F-4D97-AF65-F5344CB8AC3E}">
        <p14:creationId xmlns:p14="http://schemas.microsoft.com/office/powerpoint/2010/main" val="216891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16632"/>
            <a:ext cx="5135592" cy="1484765"/>
          </a:xfrm>
          <a:prstGeom prst="rect">
            <a:avLst/>
          </a:prstGeom>
          <a:blipFill rotWithShape="0">
            <a:blip r:embed="rId2"/>
            <a:stretch>
              <a:fillRect l="-949" t="-2049" r="-474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pic>
        <p:nvPicPr>
          <p:cNvPr id="3" name="Picture 2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2374" y="2590238"/>
            <a:ext cx="2828895" cy="26528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105890"/>
            <a:ext cx="8738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là giao điểm 3 đường phân giác trong tam giác MNP.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2870663"/>
                <a:ext cx="4755597" cy="666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tính được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𝑁𝐼𝑃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870663"/>
                <a:ext cx="4755597" cy="666529"/>
              </a:xfrm>
              <a:prstGeom prst="rect">
                <a:avLst/>
              </a:prstGeom>
              <a:blipFill rotWithShape="0">
                <a:blip r:embed="rId5"/>
                <a:stretch>
                  <a:fillRect l="-2564" t="-3670" r="-1410" b="-10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9629" y="3818313"/>
                <a:ext cx="9328131" cy="15283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Từ đó điểm I luôn di chuyển trên cung chứa góc</a:t>
                </a:r>
              </a:p>
              <a:p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của đoạn thẳng NP </a:t>
                </a:r>
              </a:p>
              <a:p>
                <a:r>
                  <a:rPr lang="en-US" sz="2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trên nửa mặt phẳng bờ là đường thẳng NP chứa điểm M.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29" y="3818313"/>
                <a:ext cx="9328131" cy="1528303"/>
              </a:xfrm>
              <a:prstGeom prst="rect">
                <a:avLst/>
              </a:prstGeom>
              <a:blipFill rotWithShape="0">
                <a:blip r:embed="rId6"/>
                <a:stretch>
                  <a:fillRect l="-1373" t="-3984" r="-261" b="-9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486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332656"/>
            <a:ext cx="7901796" cy="1486625"/>
          </a:xfrm>
          <a:prstGeom prst="rect">
            <a:avLst/>
          </a:prstGeom>
          <a:blipFill rotWithShape="0">
            <a:blip r:embed="rId2"/>
            <a:stretch>
              <a:fillRect l="-617" t="-1646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8240" y="3390699"/>
            <a:ext cx="4019550" cy="323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6255" y="2017222"/>
            <a:ext cx="10443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1: Ta chứng minh được hai tứ giác ADCE và ADCF là hình thang cân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255" y="2478887"/>
            <a:ext cx="102966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2: Kết quả phụ: 4 đỉnh của 1 hình thang cân cùng thuộc một đường tròn.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255" y="3309884"/>
            <a:ext cx="91052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đó suy ra được 5 điểm A,D,C,E,F cùng thuộc một đường tròn.</a:t>
            </a:r>
          </a:p>
        </p:txBody>
      </p:sp>
    </p:spTree>
    <p:extLst>
      <p:ext uri="{BB962C8B-B14F-4D97-AF65-F5344CB8AC3E}">
        <p14:creationId xmlns:p14="http://schemas.microsoft.com/office/powerpoint/2010/main" val="65973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552305" y="1928553"/>
            <a:ext cx="4311535" cy="2233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BTVN</a:t>
            </a:r>
          </a:p>
        </p:txBody>
      </p:sp>
    </p:spTree>
    <p:extLst>
      <p:ext uri="{BB962C8B-B14F-4D97-AF65-F5344CB8AC3E}">
        <p14:creationId xmlns:p14="http://schemas.microsoft.com/office/powerpoint/2010/main" val="112084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7200" y="274638"/>
            <a:ext cx="8229600" cy="3154362"/>
          </a:xfrm>
          <a:prstGeom prst="rect">
            <a:avLst/>
          </a:prstGeom>
          <a:blipFill rotWithShape="0">
            <a:blip r:embed="rId2"/>
            <a:stretch>
              <a:fillRect l="-593"/>
            </a:stretch>
          </a:blip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8023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3 góc              dưới đây có giá trị bằng nhau. Liệu các điểm A,B,M,N,P có cùng thuộc một đường tròn không nhỉ?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384" y="1642078"/>
            <a:ext cx="2981232" cy="2243808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054264"/>
              </p:ext>
            </p:extLst>
          </p:nvPr>
        </p:nvGraphicFramePr>
        <p:xfrm>
          <a:off x="2670696" y="671917"/>
          <a:ext cx="11541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4" imgW="622080" imgH="215640" progId="Equation.DSMT4">
                  <p:embed/>
                </p:oleObj>
              </mc:Choice>
              <mc:Fallback>
                <p:oleObj name="Equation" r:id="rId4" imgW="6220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70696" y="671917"/>
                        <a:ext cx="115411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760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386" y="-2156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quỹ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325563"/>
            <a:ext cx="2732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695315"/>
              </p:ext>
            </p:extLst>
          </p:nvPr>
        </p:nvGraphicFramePr>
        <p:xfrm>
          <a:off x="2538151" y="1402507"/>
          <a:ext cx="565266" cy="353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Equation" r:id="rId4" imgW="304560" imgH="190440" progId="Equation.DSMT4">
                  <p:embed/>
                </p:oleObj>
              </mc:Choice>
              <mc:Fallback>
                <p:oleObj name="Equation" r:id="rId4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8151" y="1402507"/>
                        <a:ext cx="565266" cy="353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03419" y="1317542"/>
            <a:ext cx="11689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góc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851416"/>
              </p:ext>
            </p:extLst>
          </p:nvPr>
        </p:nvGraphicFramePr>
        <p:xfrm>
          <a:off x="4289192" y="1317542"/>
          <a:ext cx="25447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" name="Equation" r:id="rId6" imgW="1371600" imgH="330120" progId="Equation.DSMT4">
                  <p:embed/>
                </p:oleObj>
              </mc:Choice>
              <mc:Fallback>
                <p:oleObj name="Equation" r:id="rId6" imgW="13716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89192" y="1317542"/>
                        <a:ext cx="2544763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521" y="1938338"/>
            <a:ext cx="500489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quỹ tích (tập hợp) các điểm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761363"/>
              </p:ext>
            </p:extLst>
          </p:nvPr>
        </p:nvGraphicFramePr>
        <p:xfrm>
          <a:off x="4925294" y="2006819"/>
          <a:ext cx="461356" cy="357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1" name="Equation" r:id="rId8" imgW="228600" imgH="177480" progId="Equation.DSMT4">
                  <p:embed/>
                </p:oleObj>
              </mc:Choice>
              <mc:Fallback>
                <p:oleObj name="Equation" r:id="rId8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25294" y="2006819"/>
                        <a:ext cx="461356" cy="3576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53399" y="1930317"/>
            <a:ext cx="157767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 mãn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638717"/>
              </p:ext>
            </p:extLst>
          </p:nvPr>
        </p:nvGraphicFramePr>
        <p:xfrm>
          <a:off x="6903693" y="1865341"/>
          <a:ext cx="15319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Equation" r:id="rId10" imgW="825480" imgH="279360" progId="Equation.DSMT4">
                  <p:embed/>
                </p:oleObj>
              </mc:Choice>
              <mc:Fallback>
                <p:oleObj name="Equation" r:id="rId10" imgW="825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03693" y="1865341"/>
                        <a:ext cx="1531937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4521" y="2559134"/>
            <a:ext cx="458484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cũng nói quỹ tích các điểm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821702"/>
              </p:ext>
            </p:extLst>
          </p:nvPr>
        </p:nvGraphicFramePr>
        <p:xfrm>
          <a:off x="4562300" y="2616948"/>
          <a:ext cx="461356" cy="357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3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62300" y="2616948"/>
                        <a:ext cx="461356" cy="3576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951615" y="2560417"/>
            <a:ext cx="260199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 đoạn thẳng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155533"/>
              </p:ext>
            </p:extLst>
          </p:nvPr>
        </p:nvGraphicFramePr>
        <p:xfrm>
          <a:off x="7497864" y="2640166"/>
          <a:ext cx="565266" cy="353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" name="Equation" r:id="rId14" imgW="304560" imgH="190440" progId="Equation.DSMT4">
                  <p:embed/>
                </p:oleObj>
              </mc:Choice>
              <mc:Fallback>
                <p:oleObj name="Equation" r:id="rId14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864" y="2640166"/>
                        <a:ext cx="565266" cy="353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090836" y="2577369"/>
            <a:ext cx="305243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trước dưới góc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104755"/>
              </p:ext>
            </p:extLst>
          </p:nvPr>
        </p:nvGraphicFramePr>
        <p:xfrm>
          <a:off x="11115561" y="2722506"/>
          <a:ext cx="3524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" name="Equation" r:id="rId15" imgW="190440" imgH="152280" progId="Equation.DSMT4">
                  <p:embed/>
                </p:oleObj>
              </mc:Choice>
              <mc:Fallback>
                <p:oleObj name="Equation" r:id="rId15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115561" y="2722506"/>
                        <a:ext cx="352425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25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4" grpId="0"/>
      <p:bldP spid="9" grpId="0"/>
      <p:bldP spid="11" grpId="0"/>
      <p:bldP spid="13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53542" cy="592975"/>
          </a:xfrm>
        </p:spPr>
        <p:txBody>
          <a:bodyPr>
            <a:normAutofit fontScale="90000"/>
          </a:bodyPr>
          <a:lstStyle/>
          <a:p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?1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đoạn thẳng</a:t>
            </a:r>
            <a:endParaRPr lang="en-US" sz="2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068020"/>
              </p:ext>
            </p:extLst>
          </p:nvPr>
        </p:nvGraphicFramePr>
        <p:xfrm>
          <a:off x="3053542" y="132181"/>
          <a:ext cx="54133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0" name="Equation" r:id="rId3" imgW="291960" imgH="177480" progId="Equation.DSMT4">
                  <p:embed/>
                </p:oleObj>
              </mc:Choice>
              <mc:Fallback>
                <p:oleObj name="Equation" r:id="rId3" imgW="2919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3542" y="132181"/>
                        <a:ext cx="541337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-55419" y="570808"/>
            <a:ext cx="1043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Vẽ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314731"/>
              </p:ext>
            </p:extLst>
          </p:nvPr>
        </p:nvGraphicFramePr>
        <p:xfrm>
          <a:off x="1032193" y="667318"/>
          <a:ext cx="2349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1"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2193" y="667318"/>
                        <a:ext cx="23495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59022" y="567566"/>
            <a:ext cx="965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4209" y="592975"/>
            <a:ext cx="1544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547212"/>
              </p:ext>
            </p:extLst>
          </p:nvPr>
        </p:nvGraphicFramePr>
        <p:xfrm>
          <a:off x="2340977" y="615296"/>
          <a:ext cx="14128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2" name="Equation" r:id="rId7" imgW="761760" imgH="279360" progId="Equation.DSMT4">
                  <p:embed/>
                </p:oleObj>
              </mc:Choice>
              <mc:Fallback>
                <p:oleObj name="Equation" r:id="rId7" imgW="761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40977" y="615296"/>
                        <a:ext cx="14128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368261"/>
              </p:ext>
            </p:extLst>
          </p:nvPr>
        </p:nvGraphicFramePr>
        <p:xfrm>
          <a:off x="5175250" y="547688"/>
          <a:ext cx="42132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3" name="Equation" r:id="rId9" imgW="2273040" imgH="330120" progId="Equation.DSMT4">
                  <p:embed/>
                </p:oleObj>
              </mc:Choice>
              <mc:Fallback>
                <p:oleObj name="Equation" r:id="rId9" imgW="22730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75250" y="547688"/>
                        <a:ext cx="4213225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60962" y="1307867"/>
            <a:ext cx="43043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Chứng minh: Các điểm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652808"/>
              </p:ext>
            </p:extLst>
          </p:nvPr>
        </p:nvGraphicFramePr>
        <p:xfrm>
          <a:off x="4255673" y="1344044"/>
          <a:ext cx="14128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4" name="Equation" r:id="rId11" imgW="761760" imgH="279360" progId="Equation.DSMT4">
                  <p:embed/>
                </p:oleObj>
              </mc:Choice>
              <mc:Fallback>
                <p:oleObj name="Equation" r:id="rId11" imgW="761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55673" y="1344044"/>
                        <a:ext cx="14128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680800" y="1307867"/>
            <a:ext cx="4916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 đường tròn đường kính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061722"/>
              </p:ext>
            </p:extLst>
          </p:nvPr>
        </p:nvGraphicFramePr>
        <p:xfrm>
          <a:off x="10647374" y="1405171"/>
          <a:ext cx="61277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12" imgW="330120" imgH="177480" progId="Equation.DSMT4">
                  <p:embed/>
                </p:oleObj>
              </mc:Choice>
              <mc:Fallback>
                <p:oleObj name="Equation" r:id="rId12" imgW="330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647374" y="1405171"/>
                        <a:ext cx="612775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61217" y="2255521"/>
            <a:ext cx="2543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Hình vẽ bên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55419" y="2894805"/>
            <a:ext cx="1184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Lấy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45658"/>
              </p:ext>
            </p:extLst>
          </p:nvPr>
        </p:nvGraphicFramePr>
        <p:xfrm>
          <a:off x="1111654" y="3008313"/>
          <a:ext cx="3063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" name="Equation" r:id="rId14" imgW="164880" imgH="177480" progId="Equation.DSMT4">
                  <p:embed/>
                </p:oleObj>
              </mc:Choice>
              <mc:Fallback>
                <p:oleObj name="Equation" r:id="rId14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11654" y="3008313"/>
                        <a:ext cx="306388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385455" y="2904609"/>
            <a:ext cx="4846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 trung điểm của đoạn thẳng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876680"/>
              </p:ext>
            </p:extLst>
          </p:nvPr>
        </p:nvGraphicFramePr>
        <p:xfrm>
          <a:off x="6181993" y="3008313"/>
          <a:ext cx="6111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81993" y="3008313"/>
                        <a:ext cx="611188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60865" y="3462210"/>
            <a:ext cx="4310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các tam giác vuông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210136" y="4351050"/>
            <a:ext cx="2915727" cy="2405606"/>
          </a:xfrm>
          <a:prstGeom prst="rect">
            <a:avLst/>
          </a:prstGeom>
        </p:spPr>
      </p:pic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503684"/>
              </p:ext>
            </p:extLst>
          </p:nvPr>
        </p:nvGraphicFramePr>
        <p:xfrm>
          <a:off x="9448092" y="4274446"/>
          <a:ext cx="4238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" name="Equation" r:id="rId19" imgW="228600" imgH="279360" progId="Equation.DSMT4">
                  <p:embed/>
                </p:oleObj>
              </mc:Choice>
              <mc:Fallback>
                <p:oleObj name="Equation" r:id="rId19" imgW="228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448092" y="4274446"/>
                        <a:ext cx="423863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211263"/>
              </p:ext>
            </p:extLst>
          </p:nvPr>
        </p:nvGraphicFramePr>
        <p:xfrm>
          <a:off x="10647374" y="3985430"/>
          <a:ext cx="4476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" name="Equation" r:id="rId21" imgW="241200" imgH="279360" progId="Equation.DSMT4">
                  <p:embed/>
                </p:oleObj>
              </mc:Choice>
              <mc:Fallback>
                <p:oleObj name="Equation" r:id="rId21" imgW="241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647374" y="3985430"/>
                        <a:ext cx="4476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87481"/>
              </p:ext>
            </p:extLst>
          </p:nvPr>
        </p:nvGraphicFramePr>
        <p:xfrm>
          <a:off x="11574492" y="4616334"/>
          <a:ext cx="4476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" name="Equation" r:id="rId23" imgW="241200" imgH="279360" progId="Equation.DSMT4">
                  <p:embed/>
                </p:oleObj>
              </mc:Choice>
              <mc:Fallback>
                <p:oleObj name="Equation" r:id="rId23" imgW="241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1574492" y="4616334"/>
                        <a:ext cx="4476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15055"/>
              </p:ext>
            </p:extLst>
          </p:nvPr>
        </p:nvGraphicFramePr>
        <p:xfrm>
          <a:off x="4620015" y="3521336"/>
          <a:ext cx="27813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" name="Equation" r:id="rId25" imgW="1498320" imgH="279360" progId="Equation.DSMT4">
                  <p:embed/>
                </p:oleObj>
              </mc:Choice>
              <mc:Fallback>
                <p:oleObj name="Equation" r:id="rId25" imgW="14983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620015" y="3521336"/>
                        <a:ext cx="27813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679473" y="191441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6339" y="3942749"/>
            <a:ext cx="26452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đoạn thẳng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86533"/>
              </p:ext>
            </p:extLst>
          </p:nvPr>
        </p:nvGraphicFramePr>
        <p:xfrm>
          <a:off x="3237089" y="3994435"/>
          <a:ext cx="32908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" name="Equation" r:id="rId27" imgW="1777680" imgH="279360" progId="Equation.DSMT4">
                  <p:embed/>
                </p:oleObj>
              </mc:Choice>
              <mc:Fallback>
                <p:oleObj name="Equation" r:id="rId27" imgW="17776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237089" y="3994435"/>
                        <a:ext cx="329088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21648" y="4408320"/>
            <a:ext cx="4624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 độ dài bằng nhau suy ra 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1648" y="4908778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điểm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182107"/>
              </p:ext>
            </p:extLst>
          </p:nvPr>
        </p:nvGraphicFramePr>
        <p:xfrm>
          <a:off x="2048515" y="4930999"/>
          <a:ext cx="14128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" name="Equation" r:id="rId29" imgW="761760" imgH="279360" progId="Equation.DSMT4">
                  <p:embed/>
                </p:oleObj>
              </mc:Choice>
              <mc:Fallback>
                <p:oleObj name="Equation" r:id="rId29" imgW="761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48515" y="4930999"/>
                        <a:ext cx="14128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3387194" y="4888719"/>
            <a:ext cx="4916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628160"/>
              </p:ext>
            </p:extLst>
          </p:nvPr>
        </p:nvGraphicFramePr>
        <p:xfrm>
          <a:off x="8303311" y="5006082"/>
          <a:ext cx="61277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" name="Equation" r:id="rId30" imgW="330120" imgH="177480" progId="Equation.DSMT4">
                  <p:embed/>
                </p:oleObj>
              </mc:Choice>
              <mc:Fallback>
                <p:oleObj name="Equation" r:id="rId30" imgW="330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03311" y="5006082"/>
                        <a:ext cx="612775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209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0" grpId="0"/>
      <p:bldP spid="13" grpId="0"/>
      <p:bldP spid="15" grpId="0"/>
      <p:bldP spid="17" grpId="0"/>
      <p:bldP spid="18" grpId="0"/>
      <p:bldP spid="20" grpId="0"/>
      <p:bldP spid="22" grpId="0"/>
      <p:bldP spid="30" grpId="0"/>
      <p:bldP spid="35" grpId="0"/>
      <p:bldP spid="37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81149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hành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836" y="696483"/>
            <a:ext cx="6880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?2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Vẽ một góc trên bìa cứng, đỉnh góc là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089463"/>
              </p:ext>
            </p:extLst>
          </p:nvPr>
        </p:nvGraphicFramePr>
        <p:xfrm>
          <a:off x="6838228" y="807116"/>
          <a:ext cx="47148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3" imgW="253800" imgH="215640" progId="Equation.DSMT4">
                  <p:embed/>
                </p:oleObj>
              </mc:Choice>
              <mc:Fallback>
                <p:oleObj name="Equation" r:id="rId3" imgW="2538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8228" y="807116"/>
                        <a:ext cx="471487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43656" y="718614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chẳng hạn góc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917796"/>
              </p:ext>
            </p:extLst>
          </p:nvPr>
        </p:nvGraphicFramePr>
        <p:xfrm>
          <a:off x="9759950" y="719138"/>
          <a:ext cx="565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5" imgW="304560" imgH="241200" progId="Equation.DSMT4">
                  <p:embed/>
                </p:oleObj>
              </mc:Choice>
              <mc:Fallback>
                <p:oleObj name="Equation" r:id="rId5" imgW="3045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59950" y="719138"/>
                        <a:ext cx="5651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300718" y="718614"/>
            <a:ext cx="1563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Cắt ra 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76337" y="1208753"/>
            <a:ext cx="1246206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gạch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3cm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gỗ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B.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quỹ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769884"/>
              </p:ext>
            </p:extLst>
          </p:nvPr>
        </p:nvGraphicFramePr>
        <p:xfrm>
          <a:off x="895350" y="3460750"/>
          <a:ext cx="47148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7" imgW="253800" imgH="177480" progId="Equation.DSMT4">
                  <p:embed/>
                </p:oleObj>
              </mc:Choice>
              <mc:Fallback>
                <p:oleObj name="Equation" r:id="rId7" imgW="2538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95350" y="3460750"/>
                        <a:ext cx="471488" cy="331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16">
            <a:hlinkClick r:id="rId9" action="ppaction://hlinkfile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39346" y="2466579"/>
            <a:ext cx="5652656" cy="426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48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luận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18" y="1461977"/>
            <a:ext cx="2739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 đoạn thẳng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722093"/>
              </p:ext>
            </p:extLst>
          </p:nvPr>
        </p:nvGraphicFramePr>
        <p:xfrm>
          <a:off x="2693321" y="1546941"/>
          <a:ext cx="565266" cy="353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3" name="Equation" r:id="rId4" imgW="304560" imgH="190440" progId="Equation.DSMT4">
                  <p:embed/>
                </p:oleObj>
              </mc:Choice>
              <mc:Fallback>
                <p:oleObj name="Equation" r:id="rId4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3321" y="1546941"/>
                        <a:ext cx="565266" cy="353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06754" y="1461977"/>
            <a:ext cx="1343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góc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201440"/>
              </p:ext>
            </p:extLst>
          </p:nvPr>
        </p:nvGraphicFramePr>
        <p:xfrm>
          <a:off x="4541723" y="1437661"/>
          <a:ext cx="24955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" name="Equation" r:id="rId6" imgW="1346040" imgH="342720" progId="Equation.DSMT4">
                  <p:embed/>
                </p:oleObj>
              </mc:Choice>
              <mc:Fallback>
                <p:oleObj name="Equation" r:id="rId6" imgW="13460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41723" y="1437661"/>
                        <a:ext cx="2495550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004858" y="1480099"/>
            <a:ext cx="5134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trước thì quỹ tích các điểm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937964"/>
              </p:ext>
            </p:extLst>
          </p:nvPr>
        </p:nvGraphicFramePr>
        <p:xfrm>
          <a:off x="120650" y="2048313"/>
          <a:ext cx="4238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" name="Equation" r:id="rId8" imgW="228600" imgH="177480" progId="Equation.DSMT4">
                  <p:embed/>
                </p:oleObj>
              </mc:Choice>
              <mc:Fallback>
                <p:oleObj name="Equation" r:id="rId8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0650" y="2048313"/>
                        <a:ext cx="423863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9314" y="1954099"/>
            <a:ext cx="1685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 mãn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968604"/>
              </p:ext>
            </p:extLst>
          </p:nvPr>
        </p:nvGraphicFramePr>
        <p:xfrm>
          <a:off x="2181009" y="1904087"/>
          <a:ext cx="14874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" name="Equation" r:id="rId10" imgW="799920" imgH="279360" progId="Equation.DSMT4">
                  <p:embed/>
                </p:oleObj>
              </mc:Choice>
              <mc:Fallback>
                <p:oleObj name="Equation" r:id="rId10" imgW="799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81009" y="1904087"/>
                        <a:ext cx="1487488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668497" y="1985197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2650" y="2556064"/>
            <a:ext cx="31454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cung chứa góc</a:t>
            </a:r>
            <a:endParaRPr lang="en-US" sz="2800">
              <a:solidFill>
                <a:srgbClr val="FFFF00"/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545640"/>
              </p:ext>
            </p:extLst>
          </p:nvPr>
        </p:nvGraphicFramePr>
        <p:xfrm>
          <a:off x="3858063" y="2676386"/>
          <a:ext cx="366876" cy="33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7" name="Equation" r:id="rId12" imgW="164880" imgH="152280" progId="Equation.DSMT4">
                  <p:embed/>
                </p:oleObj>
              </mc:Choice>
              <mc:Fallback>
                <p:oleObj name="Equation" r:id="rId12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58063" y="2676386"/>
                        <a:ext cx="366876" cy="338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224939" y="2566835"/>
            <a:ext cx="2646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dựng trên đoạn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560940"/>
              </p:ext>
            </p:extLst>
          </p:nvPr>
        </p:nvGraphicFramePr>
        <p:xfrm>
          <a:off x="6920399" y="2641461"/>
          <a:ext cx="6365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8" name="Equation" r:id="rId14" imgW="342720" imgH="190440" progId="Equation.DSMT4">
                  <p:embed/>
                </p:oleObj>
              </mc:Choice>
              <mc:Fallback>
                <p:oleObj name="Equation" r:id="rId14" imgW="342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920399" y="2641461"/>
                        <a:ext cx="636587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531825" y="2556064"/>
            <a:ext cx="3285906" cy="3788525"/>
          </a:xfrm>
          <a:prstGeom prst="rect">
            <a:avLst/>
          </a:prstGeom>
        </p:spPr>
      </p:pic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964102"/>
              </p:ext>
            </p:extLst>
          </p:nvPr>
        </p:nvGraphicFramePr>
        <p:xfrm>
          <a:off x="9068723" y="3263727"/>
          <a:ext cx="3079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9" name="Equation" r:id="rId17" imgW="164880" imgH="152280" progId="Equation.DSMT4">
                  <p:embed/>
                </p:oleObj>
              </mc:Choice>
              <mc:Fallback>
                <p:oleObj name="Equation" r:id="rId17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068723" y="3263727"/>
                        <a:ext cx="307975" cy="284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870421"/>
              </p:ext>
            </p:extLst>
          </p:nvPr>
        </p:nvGraphicFramePr>
        <p:xfrm>
          <a:off x="9132454" y="5289261"/>
          <a:ext cx="3079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" name="Equation" r:id="rId19" imgW="164880" imgH="152280" progId="Equation.DSMT4">
                  <p:embed/>
                </p:oleObj>
              </mc:Choice>
              <mc:Fallback>
                <p:oleObj name="Equation" r:id="rId19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132454" y="5289261"/>
                        <a:ext cx="307975" cy="284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330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3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742" y="144088"/>
            <a:ext cx="10515600" cy="1064028"/>
          </a:xfrm>
        </p:spPr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 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4" y="1379913"/>
            <a:ext cx="3666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cung chứa góc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484264"/>
              </p:ext>
            </p:extLst>
          </p:nvPr>
        </p:nvGraphicFramePr>
        <p:xfrm>
          <a:off x="3689350" y="1516063"/>
          <a:ext cx="3524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0" name="Equation" r:id="rId3" imgW="164880" imgH="152280" progId="Equation.DSMT4">
                  <p:embed/>
                </p:oleObj>
              </mc:Choice>
              <mc:Fallback>
                <p:oleObj name="Equation" r:id="rId3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9350" y="1516063"/>
                        <a:ext cx="352425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79026" y="1402514"/>
            <a:ext cx="819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 nói trên là hai cung tròn đối xứng với nhau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72044" y="1845423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827613"/>
              </p:ext>
            </p:extLst>
          </p:nvPr>
        </p:nvGraphicFramePr>
        <p:xfrm>
          <a:off x="723900" y="1925638"/>
          <a:ext cx="6350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1" name="Equation" r:id="rId5" imgW="342720" imgH="190440" progId="Equation.DSMT4">
                  <p:embed/>
                </p:oleObj>
              </mc:Choice>
              <mc:Fallback>
                <p:oleObj name="Equation" r:id="rId5" imgW="342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3900" y="1925638"/>
                        <a:ext cx="635000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6499" y="2371898"/>
            <a:ext cx="206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điểm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869814"/>
              </p:ext>
            </p:extLst>
          </p:nvPr>
        </p:nvGraphicFramePr>
        <p:xfrm>
          <a:off x="2122488" y="2420938"/>
          <a:ext cx="6588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" name="Equation" r:id="rId7" imgW="355320" imgH="228600" progId="Equation.DSMT4">
                  <p:embed/>
                </p:oleObj>
              </mc:Choice>
              <mc:Fallback>
                <p:oleObj name="Equation" r:id="rId7" imgW="355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22488" y="2420938"/>
                        <a:ext cx="65881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54285" y="2338004"/>
            <a:ext cx="4416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 coi là thuộc quỹ tích.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638" y="2920534"/>
            <a:ext cx="1091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860617"/>
              </p:ext>
            </p:extLst>
          </p:nvPr>
        </p:nvGraphicFramePr>
        <p:xfrm>
          <a:off x="1110272" y="2877346"/>
          <a:ext cx="13001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9" imgW="609480" imgH="241200" progId="Equation.DSMT4">
                  <p:embed/>
                </p:oleObj>
              </mc:Choice>
              <mc:Fallback>
                <p:oleObj name="Equation" r:id="rId9" imgW="609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0272" y="2877346"/>
                        <a:ext cx="1300163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44191" y="2931622"/>
            <a:ext cx="9196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 hai cung chứa góc là hai nửa đường tròn đường kính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832225"/>
              </p:ext>
            </p:extLst>
          </p:nvPr>
        </p:nvGraphicFramePr>
        <p:xfrm>
          <a:off x="11488882" y="3016226"/>
          <a:ext cx="6350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11" imgW="342720" imgH="190440" progId="Equation.DSMT4">
                  <p:embed/>
                </p:oleObj>
              </mc:Choice>
              <mc:Fallback>
                <p:oleObj name="Equation" r:id="rId11" imgW="342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488882" y="3016226"/>
                        <a:ext cx="635000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239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10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 thác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500" y="1435765"/>
            <a:ext cx="2845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đoạn thẳng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5184"/>
              </p:ext>
            </p:extLst>
          </p:nvPr>
        </p:nvGraphicFramePr>
        <p:xfrm>
          <a:off x="2813050" y="1520825"/>
          <a:ext cx="6350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" name="Equation" r:id="rId3" imgW="342720" imgH="190440" progId="Equation.DSMT4">
                  <p:embed/>
                </p:oleObj>
              </mc:Choice>
              <mc:Fallback>
                <p:oleObj name="Equation" r:id="rId3" imgW="342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13050" y="1520825"/>
                        <a:ext cx="635000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80510" y="1435764"/>
            <a:ext cx="2504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Nếu hai điểm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748045"/>
              </p:ext>
            </p:extLst>
          </p:nvPr>
        </p:nvGraphicFramePr>
        <p:xfrm>
          <a:off x="5744758" y="1538953"/>
          <a:ext cx="8001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7" name="Equation" r:id="rId5" imgW="431640" imgH="215640" progId="Equation.DSMT4">
                  <p:embed/>
                </p:oleObj>
              </mc:Choice>
              <mc:Fallback>
                <p:oleObj name="Equation" r:id="rId5" imgW="4316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44758" y="1538953"/>
                        <a:ext cx="80010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83926" y="1441306"/>
            <a:ext cx="5561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 nằm trên nửa mặt phẳng bờ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49879" y="2039385"/>
            <a:ext cx="2642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 đường thẳng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892621"/>
              </p:ext>
            </p:extLst>
          </p:nvPr>
        </p:nvGraphicFramePr>
        <p:xfrm>
          <a:off x="2595762" y="2124075"/>
          <a:ext cx="5651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8" name="Equation" r:id="rId7" imgW="304560" imgH="190440" progId="Equation.DSMT4">
                  <p:embed/>
                </p:oleObj>
              </mc:Choice>
              <mc:Fallback>
                <p:oleObj name="Equation" r:id="rId7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95762" y="2124075"/>
                        <a:ext cx="565150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136671" y="2050476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98395"/>
              </p:ext>
            </p:extLst>
          </p:nvPr>
        </p:nvGraphicFramePr>
        <p:xfrm>
          <a:off x="4581297" y="1990230"/>
          <a:ext cx="19986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9" imgW="1079280" imgH="266400" progId="Equation.DSMT4">
                  <p:embed/>
                </p:oleObj>
              </mc:Choice>
              <mc:Fallback>
                <p:oleObj name="Equation" r:id="rId9" imgW="10792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81297" y="1990230"/>
                        <a:ext cx="1998662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572597" y="2056909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2899"/>
              </p:ext>
            </p:extLst>
          </p:nvPr>
        </p:nvGraphicFramePr>
        <p:xfrm>
          <a:off x="7153937" y="2151827"/>
          <a:ext cx="25876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11" imgW="139680" imgH="177480" progId="Equation.DSMT4">
                  <p:embed/>
                </p:oleObj>
              </mc:Choice>
              <mc:Fallback>
                <p:oleObj name="Equation" r:id="rId11" imgW="1396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153937" y="2151827"/>
                        <a:ext cx="258762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359536" y="2046072"/>
            <a:ext cx="965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512973"/>
              </p:ext>
            </p:extLst>
          </p:nvPr>
        </p:nvGraphicFramePr>
        <p:xfrm>
          <a:off x="8351967" y="2124075"/>
          <a:ext cx="15049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13" imgW="812520" imgH="228600" progId="Equation.DSMT4">
                  <p:embed/>
                </p:oleObj>
              </mc:Choice>
              <mc:Fallback>
                <p:oleObj name="Equation" r:id="rId13" imgW="812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351967" y="2124075"/>
                        <a:ext cx="1504950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77588" y="2602016"/>
            <a:ext cx="51796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 nằm trên một đường tròn.</a:t>
            </a:r>
          </a:p>
        </p:txBody>
      </p:sp>
    </p:spTree>
    <p:extLst>
      <p:ext uri="{BB962C8B-B14F-4D97-AF65-F5344CB8AC3E}">
        <p14:creationId xmlns:p14="http://schemas.microsoft.com/office/powerpoint/2010/main" val="358031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8" grpId="0"/>
      <p:bldP spid="10" grpId="0"/>
      <p:bldP spid="12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626" y="148994"/>
            <a:ext cx="10515600" cy="1325563"/>
          </a:xfrm>
        </p:spPr>
        <p:txBody>
          <a:bodyPr>
            <a:normAutofit/>
          </a:bodyPr>
          <a:lstStyle/>
          <a:p>
            <a:pPr marL="571500" indent="-571500" algn="ctr">
              <a:buFont typeface="Courier New" panose="02070309020205020404" pitchFamily="49" charset="0"/>
              <a:buChar char="o"/>
            </a:pPr>
            <a:r>
              <a:rPr lang="en-US" sz="3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 vẽ cung chứa góc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686087"/>
              </p:ext>
            </p:extLst>
          </p:nvPr>
        </p:nvGraphicFramePr>
        <p:xfrm>
          <a:off x="8094400" y="619590"/>
          <a:ext cx="468402" cy="434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1" name="Equation" r:id="rId3" imgW="164880" imgH="152280" progId="Equation.DSMT4">
                  <p:embed/>
                </p:oleObj>
              </mc:Choice>
              <mc:Fallback>
                <p:oleObj name="Equation" r:id="rId3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94400" y="619590"/>
                        <a:ext cx="468402" cy="4346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0205" y="3209781"/>
            <a:ext cx="2629334" cy="33977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338" y="1474557"/>
            <a:ext cx="3748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đường trung trực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24366"/>
              </p:ext>
            </p:extLst>
          </p:nvPr>
        </p:nvGraphicFramePr>
        <p:xfrm>
          <a:off x="3898986" y="1544232"/>
          <a:ext cx="2968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2" name="Equation" r:id="rId6" imgW="139680" imgH="177480" progId="Equation.DSMT4">
                  <p:embed/>
                </p:oleObj>
              </mc:Choice>
              <mc:Fallback>
                <p:oleObj name="Equation" r:id="rId6" imgW="1396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98986" y="1544232"/>
                        <a:ext cx="29686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95848" y="1484206"/>
            <a:ext cx="2666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đoạn thẳng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92005"/>
              </p:ext>
            </p:extLst>
          </p:nvPr>
        </p:nvGraphicFramePr>
        <p:xfrm>
          <a:off x="6777413" y="1596392"/>
          <a:ext cx="547455" cy="307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3" name="Equation" r:id="rId8" imgW="342720" imgH="190440" progId="Equation.DSMT4">
                  <p:embed/>
                </p:oleObj>
              </mc:Choice>
              <mc:Fallback>
                <p:oleObj name="Equation" r:id="rId8" imgW="3427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77413" y="1596392"/>
                        <a:ext cx="547455" cy="307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320372"/>
              </p:ext>
            </p:extLst>
          </p:nvPr>
        </p:nvGraphicFramePr>
        <p:xfrm>
          <a:off x="10034444" y="4103130"/>
          <a:ext cx="240365" cy="223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4" name="Equation" r:id="rId10" imgW="164880" imgH="152280" progId="Equation.DSMT4">
                  <p:embed/>
                </p:oleObj>
              </mc:Choice>
              <mc:Fallback>
                <p:oleObj name="Equation" r:id="rId10" imgW="1648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034444" y="4103130"/>
                        <a:ext cx="240365" cy="223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7338" y="2266603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tia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842064"/>
              </p:ext>
            </p:extLst>
          </p:nvPr>
        </p:nvGraphicFramePr>
        <p:xfrm>
          <a:off x="5301068" y="2412405"/>
          <a:ext cx="368657" cy="297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5" name="Equation" r:id="rId12" imgW="190440" imgH="152280" progId="Equation.DSMT4">
                  <p:embed/>
                </p:oleObj>
              </mc:Choice>
              <mc:Fallback>
                <p:oleObj name="Equation" r:id="rId12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01068" y="2412405"/>
                        <a:ext cx="368657" cy="297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50732"/>
              </p:ext>
            </p:extLst>
          </p:nvPr>
        </p:nvGraphicFramePr>
        <p:xfrm>
          <a:off x="1579129" y="2374698"/>
          <a:ext cx="447040" cy="30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6" name="Equation" r:id="rId14" imgW="279360" imgH="190440" progId="Equation.DSMT4">
                  <p:embed/>
                </p:oleObj>
              </mc:Choice>
              <mc:Fallback>
                <p:oleObj name="Equation" r:id="rId14" imgW="2793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79129" y="2374698"/>
                        <a:ext cx="447040" cy="30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051409" y="2266603"/>
            <a:ext cx="1279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 với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070839"/>
              </p:ext>
            </p:extLst>
          </p:nvPr>
        </p:nvGraphicFramePr>
        <p:xfrm>
          <a:off x="3330790" y="2374698"/>
          <a:ext cx="485458" cy="30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7" name="Equation" r:id="rId16" imgW="304560" imgH="190440" progId="Equation.DSMT4">
                  <p:embed/>
                </p:oleObj>
              </mc:Choice>
              <mc:Fallback>
                <p:oleObj name="Equation" r:id="rId16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30790" y="2374698"/>
                        <a:ext cx="485458" cy="30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20184" y="2266603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góc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7338" y="2905134"/>
            <a:ext cx="3089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đường thẳng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558445"/>
              </p:ext>
            </p:extLst>
          </p:nvPr>
        </p:nvGraphicFramePr>
        <p:xfrm>
          <a:off x="3195558" y="3032985"/>
          <a:ext cx="427832" cy="368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8" name="Equation" r:id="rId18" imgW="266400" imgH="228600" progId="Equation.DSMT4">
                  <p:embed/>
                </p:oleObj>
              </mc:Choice>
              <mc:Fallback>
                <p:oleObj name="Equation" r:id="rId18" imgW="266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195558" y="3032985"/>
                        <a:ext cx="427832" cy="3684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629426" y="2939398"/>
            <a:ext cx="2440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 góc với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46139"/>
              </p:ext>
            </p:extLst>
          </p:nvPr>
        </p:nvGraphicFramePr>
        <p:xfrm>
          <a:off x="6026510" y="3047956"/>
          <a:ext cx="534353" cy="338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9" name="Equation" r:id="rId20" imgW="304560" imgH="190440" progId="Equation.DSMT4">
                  <p:embed/>
                </p:oleObj>
              </mc:Choice>
              <mc:Fallback>
                <p:oleObj name="Equation" r:id="rId20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026510" y="3047956"/>
                        <a:ext cx="534353" cy="3387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-77586" y="3543665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055769"/>
              </p:ext>
            </p:extLst>
          </p:nvPr>
        </p:nvGraphicFramePr>
        <p:xfrm>
          <a:off x="695108" y="3682813"/>
          <a:ext cx="289878" cy="316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0" name="Equation" r:id="rId22" imgW="164880" imgH="177480" progId="Equation.DSMT4">
                  <p:embed/>
                </p:oleObj>
              </mc:Choice>
              <mc:Fallback>
                <p:oleObj name="Equation" r:id="rId22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95108" y="3682813"/>
                        <a:ext cx="289878" cy="316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988457" y="3558112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 giao điểm của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6380"/>
              </p:ext>
            </p:extLst>
          </p:nvPr>
        </p:nvGraphicFramePr>
        <p:xfrm>
          <a:off x="3696150" y="3680432"/>
          <a:ext cx="427832" cy="368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1" name="Equation" r:id="rId24" imgW="266400" imgH="228600" progId="Equation.DSMT4">
                  <p:embed/>
                </p:oleObj>
              </mc:Choice>
              <mc:Fallback>
                <p:oleObj name="Equation" r:id="rId24" imgW="266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696150" y="3680432"/>
                        <a:ext cx="427832" cy="3684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093080" y="3579910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253196"/>
              </p:ext>
            </p:extLst>
          </p:nvPr>
        </p:nvGraphicFramePr>
        <p:xfrm>
          <a:off x="4674437" y="3628505"/>
          <a:ext cx="3508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2" name="Equation" r:id="rId26" imgW="164880" imgH="177480" progId="Equation.DSMT4">
                  <p:embed/>
                </p:oleObj>
              </mc:Choice>
              <mc:Fallback>
                <p:oleObj name="Equation" r:id="rId26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674437" y="3628505"/>
                        <a:ext cx="3508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7338" y="4210413"/>
            <a:ext cx="1965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cung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118902"/>
              </p:ext>
            </p:extLst>
          </p:nvPr>
        </p:nvGraphicFramePr>
        <p:xfrm>
          <a:off x="2079767" y="4221374"/>
          <a:ext cx="733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3" name="Equation" r:id="rId28" imgW="457200" imgH="266400" progId="Equation.DSMT4">
                  <p:embed/>
                </p:oleObj>
              </mc:Choice>
              <mc:Fallback>
                <p:oleObj name="Equation" r:id="rId28" imgW="457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079767" y="4221374"/>
                        <a:ext cx="7334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787700" y="4227452"/>
            <a:ext cx="784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818135"/>
              </p:ext>
            </p:extLst>
          </p:nvPr>
        </p:nvGraphicFramePr>
        <p:xfrm>
          <a:off x="3571124" y="4360343"/>
          <a:ext cx="32543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4" name="Equation" r:id="rId30" imgW="203040" imgH="215640" progId="Equation.DSMT4">
                  <p:embed/>
                </p:oleObj>
              </mc:Choice>
              <mc:Fallback>
                <p:oleObj name="Equation" r:id="rId30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571124" y="4360343"/>
                        <a:ext cx="325438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872068" y="4247219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 kính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507121"/>
              </p:ext>
            </p:extLst>
          </p:nvPr>
        </p:nvGraphicFramePr>
        <p:xfrm>
          <a:off x="5363412" y="4373043"/>
          <a:ext cx="5111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5" name="Equation" r:id="rId32" imgW="317160" imgH="190440" progId="Equation.DSMT4">
                  <p:embed/>
                </p:oleObj>
              </mc:Choice>
              <mc:Fallback>
                <p:oleObj name="Equation" r:id="rId32" imgW="317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363412" y="4373043"/>
                        <a:ext cx="511175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902999" y="4256732"/>
            <a:ext cx="3004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cung này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-122016" y="4754400"/>
            <a:ext cx="4296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 ở nửa mặt phẳng bờ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795402"/>
              </p:ext>
            </p:extLst>
          </p:nvPr>
        </p:nvGraphicFramePr>
        <p:xfrm>
          <a:off x="4132640" y="4867804"/>
          <a:ext cx="485458" cy="30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6" name="Equation" r:id="rId34" imgW="304560" imgH="190440" progId="Equation.DSMT4">
                  <p:embed/>
                </p:oleObj>
              </mc:Choice>
              <mc:Fallback>
                <p:oleObj name="Equation" r:id="rId34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132640" y="4867804"/>
                        <a:ext cx="485458" cy="30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654494" y="4750259"/>
            <a:ext cx="2565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chứa tia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927933"/>
              </p:ext>
            </p:extLst>
          </p:nvPr>
        </p:nvGraphicFramePr>
        <p:xfrm>
          <a:off x="7189037" y="4881043"/>
          <a:ext cx="48418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7" name="Equation" r:id="rId36" imgW="304560" imgH="190440" progId="Equation.DSMT4">
                  <p:embed/>
                </p:oleObj>
              </mc:Choice>
              <mc:Fallback>
                <p:oleObj name="Equation" r:id="rId36" imgW="304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189037" y="4881043"/>
                        <a:ext cx="484187" cy="306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65759" y="5397730"/>
            <a:ext cx="1334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26342"/>
              </p:ext>
            </p:extLst>
          </p:nvPr>
        </p:nvGraphicFramePr>
        <p:xfrm>
          <a:off x="1721991" y="5382021"/>
          <a:ext cx="733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8" name="Equation" r:id="rId38" imgW="457200" imgH="266400" progId="Equation.DSMT4">
                  <p:embed/>
                </p:oleObj>
              </mc:Choice>
              <mc:Fallback>
                <p:oleObj name="Equation" r:id="rId38" imgW="457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721991" y="5382021"/>
                        <a:ext cx="7334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2477628" y="5414420"/>
            <a:ext cx="6538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 vẽ như trên là một cung chứa góc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436468"/>
              </p:ext>
            </p:extLst>
          </p:nvPr>
        </p:nvGraphicFramePr>
        <p:xfrm>
          <a:off x="8959073" y="5570626"/>
          <a:ext cx="368657" cy="297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9" name="Equation" r:id="rId40" imgW="190440" imgH="152280" progId="Equation.DSMT4">
                  <p:embed/>
                </p:oleObj>
              </mc:Choice>
              <mc:Fallback>
                <p:oleObj name="Equation" r:id="rId40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959073" y="5570626"/>
                        <a:ext cx="368657" cy="297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282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10" grpId="0"/>
      <p:bldP spid="13" grpId="0"/>
      <p:bldP spid="15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1" grpId="0"/>
      <p:bldP spid="33" grpId="0"/>
      <p:bldP spid="35" grpId="0"/>
      <p:bldP spid="37" grpId="0"/>
      <p:bldP spid="40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595</Words>
  <Application>Microsoft Office PowerPoint</Application>
  <PresentationFormat>Widescreen</PresentationFormat>
  <Paragraphs>108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Courier New</vt:lpstr>
      <vt:lpstr>Wingdings</vt:lpstr>
      <vt:lpstr>Office Theme</vt:lpstr>
      <vt:lpstr>Equation</vt:lpstr>
      <vt:lpstr>Hình học 9 §6: Cung chứa góc</vt:lpstr>
      <vt:lpstr>Cho 3 góc              dưới đây có giá trị bằng nhau. Liệu các điểm A,B,M,N,P có cùng thuộc một đường tròn không nhỉ?</vt:lpstr>
      <vt:lpstr>Bài toán quỹ tích “cung chứa góc”</vt:lpstr>
      <vt:lpstr>?1: Cho đoạn thẳng</vt:lpstr>
      <vt:lpstr>Thực hành</vt:lpstr>
      <vt:lpstr>Kết luận</vt:lpstr>
      <vt:lpstr>Chú ý</vt:lpstr>
      <vt:lpstr>Khai thác </vt:lpstr>
      <vt:lpstr>Cách vẽ cung chứa góc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 MANH TOAN</dc:creator>
  <cp:lastModifiedBy>hanh nguyen</cp:lastModifiedBy>
  <cp:revision>45</cp:revision>
  <dcterms:created xsi:type="dcterms:W3CDTF">2020-03-11T08:42:42Z</dcterms:created>
  <dcterms:modified xsi:type="dcterms:W3CDTF">2022-02-28T14:47:04Z</dcterms:modified>
</cp:coreProperties>
</file>