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2"/>
  </p:notesMasterIdLst>
  <p:sldIdLst>
    <p:sldId id="282" r:id="rId2"/>
    <p:sldId id="342" r:id="rId3"/>
    <p:sldId id="343" r:id="rId4"/>
    <p:sldId id="344" r:id="rId5"/>
    <p:sldId id="345" r:id="rId6"/>
    <p:sldId id="346" r:id="rId7"/>
    <p:sldId id="347" r:id="rId8"/>
    <p:sldId id="348" r:id="rId9"/>
    <p:sldId id="349" r:id="rId10"/>
    <p:sldId id="352" r:id="rId11"/>
    <p:sldId id="351" r:id="rId12"/>
    <p:sldId id="353" r:id="rId13"/>
    <p:sldId id="354" r:id="rId14"/>
    <p:sldId id="388" r:id="rId15"/>
    <p:sldId id="389" r:id="rId16"/>
    <p:sldId id="390" r:id="rId17"/>
    <p:sldId id="355" r:id="rId18"/>
    <p:sldId id="392" r:id="rId19"/>
    <p:sldId id="356" r:id="rId20"/>
    <p:sldId id="357" r:id="rId21"/>
    <p:sldId id="358" r:id="rId22"/>
    <p:sldId id="359" r:id="rId23"/>
    <p:sldId id="360" r:id="rId24"/>
    <p:sldId id="361" r:id="rId25"/>
    <p:sldId id="362" r:id="rId26"/>
    <p:sldId id="363" r:id="rId27"/>
    <p:sldId id="364" r:id="rId28"/>
    <p:sldId id="365" r:id="rId29"/>
    <p:sldId id="366" r:id="rId30"/>
    <p:sldId id="367" r:id="rId31"/>
    <p:sldId id="369" r:id="rId32"/>
    <p:sldId id="370" r:id="rId33"/>
    <p:sldId id="393" r:id="rId34"/>
    <p:sldId id="395" r:id="rId35"/>
    <p:sldId id="396" r:id="rId36"/>
    <p:sldId id="397" r:id="rId37"/>
    <p:sldId id="398" r:id="rId38"/>
    <p:sldId id="415" r:id="rId39"/>
    <p:sldId id="399" r:id="rId40"/>
    <p:sldId id="400" r:id="rId41"/>
    <p:sldId id="401" r:id="rId42"/>
    <p:sldId id="403" r:id="rId43"/>
    <p:sldId id="402" r:id="rId44"/>
    <p:sldId id="416" r:id="rId45"/>
    <p:sldId id="417" r:id="rId46"/>
    <p:sldId id="404" r:id="rId47"/>
    <p:sldId id="405" r:id="rId48"/>
    <p:sldId id="406" r:id="rId49"/>
    <p:sldId id="407" r:id="rId50"/>
    <p:sldId id="408" r:id="rId51"/>
    <p:sldId id="409" r:id="rId52"/>
    <p:sldId id="410" r:id="rId53"/>
    <p:sldId id="412" r:id="rId54"/>
    <p:sldId id="411" r:id="rId55"/>
    <p:sldId id="413" r:id="rId56"/>
    <p:sldId id="414" r:id="rId57"/>
    <p:sldId id="419" r:id="rId58"/>
    <p:sldId id="420" r:id="rId59"/>
    <p:sldId id="386" r:id="rId60"/>
    <p:sldId id="338" r:id="rId61"/>
  </p:sldIdLst>
  <p:sldSz cx="9144000" cy="5143500" type="screen16x9"/>
  <p:notesSz cx="6858000" cy="9144000"/>
  <p:defaultTextStyle>
    <a:defPPr>
      <a:defRPr lang="en-US"/>
    </a:defPPr>
    <a:lvl1pPr marL="0" algn="l" defTabSz="91432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2" algn="l" defTabSz="91432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24" algn="l" defTabSz="91432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86" algn="l" defTabSz="91432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48" algn="l" defTabSz="91432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10" algn="l" defTabSz="91432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72" algn="l" defTabSz="91432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33" algn="l" defTabSz="91432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96" algn="l" defTabSz="91432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84894"/>
    <a:srgbClr val="FF99FF"/>
    <a:srgbClr val="FFCCFF"/>
    <a:srgbClr val="BC74AE"/>
    <a:srgbClr val="003300"/>
    <a:srgbClr val="0F5032"/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01" autoAdjust="0"/>
  </p:normalViewPr>
  <p:slideViewPr>
    <p:cSldViewPr>
      <p:cViewPr varScale="1">
        <p:scale>
          <a:sx n="106" d="100"/>
          <a:sy n="106" d="100"/>
        </p:scale>
        <p:origin x="778" y="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1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1FA043-744E-49F7-991F-AA0371BD67E8}" type="datetimeFigureOut">
              <a:rPr lang="en-US" smtClean="0"/>
              <a:pPr/>
              <a:t>5/3/2023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41CAAB-635E-4F17-9B6C-A2C660FBF0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232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62" algn="l" defTabSz="914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24" algn="l" defTabSz="914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86" algn="l" defTabSz="914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48" algn="l" defTabSz="914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10" algn="l" defTabSz="914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72" algn="l" defTabSz="914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133" algn="l" defTabSz="914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96" algn="l" defTabSz="914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DTTP: </a:t>
            </a:r>
            <a:r>
              <a:rPr lang="en-US" dirty="0" err="1"/>
              <a:t>Tương</a:t>
            </a:r>
            <a:r>
              <a:rPr lang="en-US" baseline="0" dirty="0"/>
              <a:t> </a:t>
            </a:r>
            <a:r>
              <a:rPr lang="en-US" baseline="0" dirty="0" err="1"/>
              <a:t>tự</a:t>
            </a:r>
            <a:r>
              <a:rPr lang="en-US" baseline="0" dirty="0"/>
              <a:t> HHCN, DTTP=DTXQ+2DTĐ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>
                <a:solidFill>
                  <a:prstClr val="black"/>
                </a:solidFill>
              </a:rPr>
              <a:pPr/>
              <a:t>41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>
                <a:solidFill>
                  <a:prstClr val="black"/>
                </a:solidFill>
              </a:rPr>
              <a:pPr/>
              <a:t>42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>
                <a:solidFill>
                  <a:prstClr val="black"/>
                </a:solidFill>
              </a:rPr>
              <a:pPr/>
              <a:t>43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>
                <a:solidFill>
                  <a:prstClr val="black"/>
                </a:solidFill>
              </a:rPr>
              <a:pPr/>
              <a:t>44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>
                <a:solidFill>
                  <a:prstClr val="black"/>
                </a:solidFill>
              </a:rPr>
              <a:pPr/>
              <a:t>45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>
                <a:solidFill>
                  <a:prstClr val="black"/>
                </a:solidFill>
              </a:rPr>
              <a:pPr/>
              <a:t>46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M’N’ </a:t>
            </a:r>
            <a:r>
              <a:rPr lang="en-US" dirty="0" err="1"/>
              <a:t>và</a:t>
            </a:r>
            <a:r>
              <a:rPr lang="en-US" baseline="0" dirty="0"/>
              <a:t> MN </a:t>
            </a:r>
            <a:r>
              <a:rPr lang="en-US" baseline="0" dirty="0" err="1"/>
              <a:t>cùng</a:t>
            </a:r>
            <a:r>
              <a:rPr lang="en-US" baseline="0" dirty="0"/>
              <a:t> </a:t>
            </a:r>
            <a:r>
              <a:rPr lang="en-US" baseline="0" dirty="0" err="1"/>
              <a:t>nằm</a:t>
            </a:r>
            <a:r>
              <a:rPr lang="en-US" baseline="0" dirty="0"/>
              <a:t> </a:t>
            </a:r>
            <a:r>
              <a:rPr lang="en-US" baseline="0" dirty="0" err="1"/>
              <a:t>trong</a:t>
            </a:r>
            <a:r>
              <a:rPr lang="en-US" baseline="0" dirty="0"/>
              <a:t> </a:t>
            </a:r>
            <a:r>
              <a:rPr lang="en-US" baseline="0" dirty="0" err="1"/>
              <a:t>mặt</a:t>
            </a:r>
            <a:r>
              <a:rPr lang="en-US" baseline="0" dirty="0"/>
              <a:t> </a:t>
            </a:r>
            <a:r>
              <a:rPr lang="en-US" baseline="0" dirty="0" err="1"/>
              <a:t>bên</a:t>
            </a:r>
            <a:r>
              <a:rPr lang="en-US" baseline="0" dirty="0"/>
              <a:t> </a:t>
            </a:r>
            <a:r>
              <a:rPr lang="en-US" baseline="0" dirty="0" err="1"/>
              <a:t>và</a:t>
            </a:r>
            <a:r>
              <a:rPr lang="en-US" baseline="0" dirty="0"/>
              <a:t> </a:t>
            </a:r>
            <a:r>
              <a:rPr lang="en-US" baseline="0" dirty="0" err="1"/>
              <a:t>không</a:t>
            </a:r>
            <a:r>
              <a:rPr lang="en-US" baseline="0" dirty="0"/>
              <a:t> </a:t>
            </a:r>
            <a:r>
              <a:rPr lang="en-US" baseline="0" dirty="0" err="1"/>
              <a:t>có</a:t>
            </a:r>
            <a:r>
              <a:rPr lang="en-US" baseline="0" dirty="0"/>
              <a:t> </a:t>
            </a:r>
            <a:r>
              <a:rPr lang="en-US" baseline="0" dirty="0" err="1"/>
              <a:t>điểm</a:t>
            </a:r>
            <a:r>
              <a:rPr lang="en-US" baseline="0" dirty="0"/>
              <a:t> </a:t>
            </a:r>
            <a:r>
              <a:rPr lang="en-US" baseline="0" dirty="0" err="1"/>
              <a:t>chung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>
                <a:solidFill>
                  <a:prstClr val="black"/>
                </a:solidFill>
              </a:rPr>
              <a:pPr/>
              <a:t>47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>
                <a:solidFill>
                  <a:prstClr val="black"/>
                </a:solidFill>
              </a:rPr>
              <a:pPr/>
              <a:t>48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>
                <a:solidFill>
                  <a:prstClr val="black"/>
                </a:solidFill>
              </a:rPr>
              <a:pPr/>
              <a:t>49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>
                <a:solidFill>
                  <a:prstClr val="black"/>
                </a:solidFill>
              </a:rPr>
              <a:pPr/>
              <a:t>50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>
                <a:solidFill>
                  <a:prstClr val="black"/>
                </a:solidFill>
              </a:rPr>
              <a:pPr/>
              <a:t>51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>
                <a:solidFill>
                  <a:prstClr val="black"/>
                </a:solidFill>
              </a:rPr>
              <a:pPr/>
              <a:t>52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Vuông</a:t>
            </a:r>
            <a:r>
              <a:rPr lang="en-US" baseline="0" dirty="0"/>
              <a:t> 2 </a:t>
            </a:r>
            <a:r>
              <a:rPr lang="en-US" baseline="0" dirty="0" err="1"/>
              <a:t>đường</a:t>
            </a:r>
            <a:r>
              <a:rPr lang="en-US" baseline="0" dirty="0"/>
              <a:t> </a:t>
            </a:r>
            <a:r>
              <a:rPr lang="en-US" baseline="0" dirty="0" err="1"/>
              <a:t>cắt</a:t>
            </a:r>
            <a:r>
              <a:rPr lang="en-US" baseline="0" dirty="0"/>
              <a:t> </a:t>
            </a:r>
            <a:r>
              <a:rPr lang="en-US" baseline="0" dirty="0" err="1"/>
              <a:t>nhau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>
                <a:solidFill>
                  <a:prstClr val="black"/>
                </a:solidFill>
              </a:rPr>
              <a:pPr/>
              <a:t>53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>
                <a:solidFill>
                  <a:prstClr val="black"/>
                </a:solidFill>
              </a:rPr>
              <a:pPr/>
              <a:t>54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Việc</a:t>
            </a:r>
            <a:r>
              <a:rPr lang="en-US" baseline="0" dirty="0"/>
              <a:t> </a:t>
            </a:r>
            <a:r>
              <a:rPr lang="en-US" baseline="0" dirty="0" err="1"/>
              <a:t>đưa</a:t>
            </a:r>
            <a:r>
              <a:rPr lang="en-US" baseline="0" dirty="0"/>
              <a:t> </a:t>
            </a:r>
            <a:r>
              <a:rPr lang="en-US" baseline="0" dirty="0" err="1"/>
              <a:t>mặt</a:t>
            </a:r>
            <a:r>
              <a:rPr lang="en-US" baseline="0" dirty="0"/>
              <a:t> </a:t>
            </a:r>
            <a:r>
              <a:rPr lang="en-US" baseline="0" dirty="0" err="1"/>
              <a:t>cắt</a:t>
            </a:r>
            <a:r>
              <a:rPr lang="en-US" baseline="0" dirty="0"/>
              <a:t> </a:t>
            </a:r>
            <a:r>
              <a:rPr lang="en-US" baseline="0" dirty="0" err="1"/>
              <a:t>sẽ</a:t>
            </a:r>
            <a:r>
              <a:rPr lang="en-US" baseline="0" dirty="0"/>
              <a:t> </a:t>
            </a:r>
            <a:r>
              <a:rPr lang="en-US" baseline="0" dirty="0" err="1"/>
              <a:t>dễ</a:t>
            </a:r>
            <a:r>
              <a:rPr lang="en-US" baseline="0" dirty="0"/>
              <a:t> </a:t>
            </a:r>
            <a:r>
              <a:rPr lang="en-US" baseline="0" dirty="0" err="1"/>
              <a:t>làm</a:t>
            </a:r>
            <a:r>
              <a:rPr lang="en-US" baseline="0" dirty="0"/>
              <a:t> </a:t>
            </a:r>
            <a:r>
              <a:rPr lang="en-US" baseline="0" dirty="0" err="1"/>
              <a:t>hơn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>
                <a:solidFill>
                  <a:prstClr val="black"/>
                </a:solidFill>
              </a:rPr>
              <a:pPr/>
              <a:t>55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>
                <a:solidFill>
                  <a:prstClr val="black"/>
                </a:solidFill>
              </a:rPr>
              <a:pPr/>
              <a:t>56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>
                <a:solidFill>
                  <a:prstClr val="black"/>
                </a:solidFill>
              </a:rPr>
              <a:pPr/>
              <a:t>57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>
                <a:solidFill>
                  <a:prstClr val="black"/>
                </a:solidFill>
              </a:rPr>
              <a:pPr/>
              <a:t>58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>
                <a:solidFill>
                  <a:prstClr val="black"/>
                </a:solidFill>
              </a:rPr>
              <a:pPr/>
              <a:t>59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2915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1CAAB-635E-4F17-9B6C-A2C660FBF0E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29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1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7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4" indent="0">
              <a:buNone/>
              <a:defRPr sz="1800" b="1"/>
            </a:lvl3pPr>
            <a:lvl4pPr marL="1371486" indent="0">
              <a:buNone/>
              <a:defRPr sz="1600" b="1"/>
            </a:lvl4pPr>
            <a:lvl5pPr marL="1828648" indent="0">
              <a:buNone/>
              <a:defRPr sz="1600" b="1"/>
            </a:lvl5pPr>
            <a:lvl6pPr marL="2285810" indent="0">
              <a:buNone/>
              <a:defRPr sz="1600" b="1"/>
            </a:lvl6pPr>
            <a:lvl7pPr marL="2742972" indent="0">
              <a:buNone/>
              <a:defRPr sz="1600" b="1"/>
            </a:lvl7pPr>
            <a:lvl8pPr marL="3200133" indent="0">
              <a:buNone/>
              <a:defRPr sz="1600" b="1"/>
            </a:lvl8pPr>
            <a:lvl9pPr marL="365729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4" indent="0">
              <a:buNone/>
              <a:defRPr sz="1800" b="1"/>
            </a:lvl3pPr>
            <a:lvl4pPr marL="1371486" indent="0">
              <a:buNone/>
              <a:defRPr sz="1600" b="1"/>
            </a:lvl4pPr>
            <a:lvl5pPr marL="1828648" indent="0">
              <a:buNone/>
              <a:defRPr sz="1600" b="1"/>
            </a:lvl5pPr>
            <a:lvl6pPr marL="2285810" indent="0">
              <a:buNone/>
              <a:defRPr sz="1600" b="1"/>
            </a:lvl6pPr>
            <a:lvl7pPr marL="2742972" indent="0">
              <a:buNone/>
              <a:defRPr sz="1600" b="1"/>
            </a:lvl7pPr>
            <a:lvl8pPr marL="3200133" indent="0">
              <a:buNone/>
              <a:defRPr sz="1600" b="1"/>
            </a:lvl8pPr>
            <a:lvl9pPr marL="365729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err="1"/>
              <a:t>fujfj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4" indent="0">
              <a:buNone/>
              <a:defRPr sz="1000"/>
            </a:lvl3pPr>
            <a:lvl4pPr marL="1371486" indent="0">
              <a:buNone/>
              <a:defRPr sz="900"/>
            </a:lvl4pPr>
            <a:lvl5pPr marL="1828648" indent="0">
              <a:buNone/>
              <a:defRPr sz="900"/>
            </a:lvl5pPr>
            <a:lvl6pPr marL="2285810" indent="0">
              <a:buNone/>
              <a:defRPr sz="900"/>
            </a:lvl6pPr>
            <a:lvl7pPr marL="2742972" indent="0">
              <a:buNone/>
              <a:defRPr sz="900"/>
            </a:lvl7pPr>
            <a:lvl8pPr marL="3200133" indent="0">
              <a:buNone/>
              <a:defRPr sz="900"/>
            </a:lvl8pPr>
            <a:lvl9pPr marL="3657296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162" indent="0">
              <a:buNone/>
              <a:defRPr sz="2800"/>
            </a:lvl2pPr>
            <a:lvl3pPr marL="914324" indent="0">
              <a:buNone/>
              <a:defRPr sz="2400"/>
            </a:lvl3pPr>
            <a:lvl4pPr marL="1371486" indent="0">
              <a:buNone/>
              <a:defRPr sz="2000"/>
            </a:lvl4pPr>
            <a:lvl5pPr marL="1828648" indent="0">
              <a:buNone/>
              <a:defRPr sz="2000"/>
            </a:lvl5pPr>
            <a:lvl6pPr marL="2285810" indent="0">
              <a:buNone/>
              <a:defRPr sz="2000"/>
            </a:lvl6pPr>
            <a:lvl7pPr marL="2742972" indent="0">
              <a:buNone/>
              <a:defRPr sz="2000"/>
            </a:lvl7pPr>
            <a:lvl8pPr marL="3200133" indent="0">
              <a:buNone/>
              <a:defRPr sz="2000"/>
            </a:lvl8pPr>
            <a:lvl9pPr marL="3657296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4" indent="0">
              <a:buNone/>
              <a:defRPr sz="1000"/>
            </a:lvl3pPr>
            <a:lvl4pPr marL="1371486" indent="0">
              <a:buNone/>
              <a:defRPr sz="900"/>
            </a:lvl4pPr>
            <a:lvl5pPr marL="1828648" indent="0">
              <a:buNone/>
              <a:defRPr sz="900"/>
            </a:lvl5pPr>
            <a:lvl6pPr marL="2285810" indent="0">
              <a:buNone/>
              <a:defRPr sz="900"/>
            </a:lvl6pPr>
            <a:lvl7pPr marL="2742972" indent="0">
              <a:buNone/>
              <a:defRPr sz="900"/>
            </a:lvl7pPr>
            <a:lvl8pPr marL="3200133" indent="0">
              <a:buNone/>
              <a:defRPr sz="900"/>
            </a:lvl8pPr>
            <a:lvl9pPr marL="3657296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32" tIns="45716" rIns="91432" bIns="4571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32" tIns="45716" rIns="91432" bIns="4571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32" tIns="45716" rIns="91432" bIns="45716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32" tIns="45716" rIns="91432" bIns="45716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1" y="4767264"/>
            <a:ext cx="2133600" cy="273844"/>
          </a:xfrm>
          <a:prstGeom prst="rect">
            <a:avLst/>
          </a:prstGeom>
        </p:spPr>
        <p:txBody>
          <a:bodyPr vert="horz" lIns="91432" tIns="45716" rIns="91432" bIns="45716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324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1" indent="-342871" algn="l" defTabSz="9143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88" indent="-285726" algn="l" defTabSz="91432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4" indent="-228582" algn="l" defTabSz="91432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68" indent="-228582" algn="l" defTabSz="91432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28" indent="-228582" algn="l" defTabSz="91432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90" indent="-228582" algn="l" defTabSz="91432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52" indent="-228582" algn="l" defTabSz="91432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14" indent="-228582" algn="l" defTabSz="91432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76" indent="-228582" algn="l" defTabSz="91432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2" algn="l" defTabSz="9143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4" algn="l" defTabSz="9143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86" algn="l" defTabSz="9143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48" algn="l" defTabSz="9143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10" algn="l" defTabSz="9143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72" algn="l" defTabSz="9143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33" algn="l" defTabSz="9143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96" algn="l" defTabSz="91432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emf"/><Relationship Id="rId4" Type="http://schemas.openxmlformats.org/officeDocument/2006/relationships/image" Target="../media/image17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emf"/><Relationship Id="rId3" Type="http://schemas.openxmlformats.org/officeDocument/2006/relationships/notesSlide" Target="../notesSlides/notesSlide36.xml"/><Relationship Id="rId7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1.bin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emf"/><Relationship Id="rId3" Type="http://schemas.openxmlformats.org/officeDocument/2006/relationships/notesSlide" Target="../notesSlides/notesSlide37.xml"/><Relationship Id="rId7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3.bin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emf"/><Relationship Id="rId3" Type="http://schemas.openxmlformats.org/officeDocument/2006/relationships/notesSlide" Target="../notesSlides/notesSlide38.xml"/><Relationship Id="rId7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emf"/><Relationship Id="rId3" Type="http://schemas.openxmlformats.org/officeDocument/2006/relationships/notesSlide" Target="../notesSlides/notesSlide39.xml"/><Relationship Id="rId7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7.bin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36.wmf"/><Relationship Id="rId4" Type="http://schemas.openxmlformats.org/officeDocument/2006/relationships/oleObject" Target="../embeddings/oleObject9.bin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notesSlide" Target="../notesSlides/notesSlide41.xml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39.emf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2.xml"/><Relationship Id="rId7" Type="http://schemas.openxmlformats.org/officeDocument/2006/relationships/image" Target="../media/image4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42.emf"/><Relationship Id="rId4" Type="http://schemas.openxmlformats.org/officeDocument/2006/relationships/image" Target="../media/image41.emf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3.xml"/><Relationship Id="rId7" Type="http://schemas.openxmlformats.org/officeDocument/2006/relationships/image" Target="../media/image4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42.emf"/><Relationship Id="rId4" Type="http://schemas.openxmlformats.org/officeDocument/2006/relationships/image" Target="../media/image41.emf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notesSlide" Target="../notesSlides/notesSlide44.xml"/><Relationship Id="rId7" Type="http://schemas.openxmlformats.org/officeDocument/2006/relationships/image" Target="../media/image4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1.emf"/><Relationship Id="rId5" Type="http://schemas.openxmlformats.org/officeDocument/2006/relationships/image" Target="../media/image44.w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45.wmf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notesSlide" Target="../notesSlides/notesSlide45.xml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48.emf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emf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emf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emf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emf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emf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emf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emf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emf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notesSlide" Target="../notesSlides/notesSlide54.xml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0.wmf"/><Relationship Id="rId11" Type="http://schemas.openxmlformats.org/officeDocument/2006/relationships/image" Target="../media/image53.emf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52.wmf"/><Relationship Id="rId4" Type="http://schemas.openxmlformats.org/officeDocument/2006/relationships/image" Target="../media/image49.emf"/><Relationship Id="rId9" Type="http://schemas.openxmlformats.org/officeDocument/2006/relationships/oleObject" Target="../embeddings/oleObject20.bin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emf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emf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notesSlide" Target="../notesSlides/notesSlide57.xml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9.emf"/><Relationship Id="rId5" Type="http://schemas.openxmlformats.org/officeDocument/2006/relationships/image" Target="../media/image58.emf"/><Relationship Id="rId4" Type="http://schemas.openxmlformats.org/officeDocument/2006/relationships/image" Target="../media/image57.emf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emf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8600" y="285750"/>
            <a:ext cx="8534400" cy="676015"/>
          </a:xfrm>
          <a:prstGeom prst="rect">
            <a:avLst/>
          </a:prstGeom>
          <a:noFill/>
        </p:spPr>
        <p:txBody>
          <a:bodyPr wrap="square" lIns="68574" tIns="34288" rIns="68574" bIns="34288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3600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Tiết</a:t>
            </a:r>
            <a:r>
              <a:rPr lang="en-US" sz="3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60: </a:t>
            </a:r>
            <a:r>
              <a:rPr lang="en-US" sz="3600" b="1" dirty="0" err="1">
                <a:solidFill>
                  <a:schemeClr val="bg1"/>
                </a:solidFill>
              </a:rPr>
              <a:t>Chủ</a:t>
            </a:r>
            <a:r>
              <a:rPr lang="en-US" sz="3600" b="1" dirty="0">
                <a:solidFill>
                  <a:schemeClr val="bg1"/>
                </a:solidFill>
              </a:rPr>
              <a:t>  </a:t>
            </a:r>
            <a:r>
              <a:rPr lang="en-US" sz="3600" b="1" dirty="0" err="1">
                <a:solidFill>
                  <a:schemeClr val="bg1"/>
                </a:solidFill>
              </a:rPr>
              <a:t>đề</a:t>
            </a:r>
            <a:r>
              <a:rPr lang="en-US" sz="3600" b="1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chemeClr val="bg1"/>
                </a:solidFill>
              </a:rPr>
              <a:t>hình</a:t>
            </a:r>
            <a:r>
              <a:rPr lang="en-US" sz="3600" b="1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chemeClr val="bg1"/>
                </a:solidFill>
              </a:rPr>
              <a:t>lăng</a:t>
            </a:r>
            <a:r>
              <a:rPr lang="en-US" sz="3600" b="1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chemeClr val="bg1"/>
                </a:solidFill>
              </a:rPr>
              <a:t>trụ</a:t>
            </a:r>
            <a:r>
              <a:rPr lang="en-US" sz="3600" b="1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chemeClr val="bg1"/>
                </a:solidFill>
              </a:rPr>
              <a:t>đứng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A1287E-D1D9-48F6-8B62-5B4E6D4B8ACD}"/>
              </a:ext>
            </a:extLst>
          </p:cNvPr>
          <p:cNvSpPr txBox="1"/>
          <p:nvPr/>
        </p:nvSpPr>
        <p:spPr>
          <a:xfrm>
            <a:off x="1143000" y="1657350"/>
            <a:ext cx="7543800" cy="17461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800" b="1" dirty="0">
                <a:solidFill>
                  <a:schemeClr val="bg1"/>
                </a:solidFill>
              </a:rPr>
              <a:t>1. </a:t>
            </a:r>
            <a:r>
              <a:rPr lang="en-US" sz="2800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Hình</a:t>
            </a:r>
            <a:r>
              <a:rPr lang="en-US" sz="2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lăng</a:t>
            </a:r>
            <a:r>
              <a:rPr lang="en-US" sz="2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trụ</a:t>
            </a:r>
            <a:r>
              <a:rPr lang="en-US" sz="2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đứng</a:t>
            </a:r>
            <a:r>
              <a:rPr lang="en-US" sz="3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en-US" sz="2800" b="1" dirty="0">
                <a:solidFill>
                  <a:srgbClr val="FFFF00"/>
                </a:solidFill>
              </a:rPr>
              <a:t>2. </a:t>
            </a:r>
            <a:r>
              <a:rPr lang="en-US" sz="2800" b="1" dirty="0" err="1">
                <a:solidFill>
                  <a:srgbClr val="FFFF00"/>
                </a:solidFill>
              </a:rPr>
              <a:t>Diện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tích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xung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quanh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của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hình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lăng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trụ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đứng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en-US" sz="2800" b="1" dirty="0">
                <a:solidFill>
                  <a:srgbClr val="FFFF00"/>
                </a:solidFill>
              </a:rPr>
              <a:t>3. </a:t>
            </a:r>
            <a:r>
              <a:rPr lang="en-US" sz="2800" b="1" dirty="0" err="1">
                <a:solidFill>
                  <a:srgbClr val="FFFF00"/>
                </a:solidFill>
              </a:rPr>
              <a:t>Thể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tích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của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hình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lăng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trụ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đứng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44577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23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658458"/>
            <a:ext cx="3552825" cy="423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7200" y="421566"/>
            <a:ext cx="7162800" cy="473784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>
                <a:solidFill>
                  <a:srgbClr val="FFFF00"/>
                </a:solidFill>
              </a:rPr>
              <a:t>1. </a:t>
            </a:r>
            <a:r>
              <a:rPr lang="en-US" sz="2400" b="1" dirty="0" err="1">
                <a:solidFill>
                  <a:srgbClr val="FFFF00"/>
                </a:solidFill>
              </a:rPr>
              <a:t>Hình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lăng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trụ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đứng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57200" y="895350"/>
            <a:ext cx="4876800" cy="73404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chemeClr val="bg1"/>
                </a:solidFill>
              </a:rPr>
              <a:t>Hình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bên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là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một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hình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lăng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trụ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đứng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>
                <a:solidFill>
                  <a:schemeClr val="bg1"/>
                </a:solidFill>
              </a:rPr>
              <a:t>(</a:t>
            </a:r>
            <a:r>
              <a:rPr lang="en-US" b="1" dirty="0" err="1">
                <a:solidFill>
                  <a:schemeClr val="bg1"/>
                </a:solidFill>
              </a:rPr>
              <a:t>còn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gọi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tắt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là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lăng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trụ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đứng</a:t>
            </a:r>
            <a:r>
              <a:rPr lang="en-US" b="1" dirty="0">
                <a:solidFill>
                  <a:schemeClr val="bg1"/>
                </a:solidFill>
              </a:rPr>
              <a:t>). </a:t>
            </a:r>
            <a:r>
              <a:rPr lang="en-US" b="1" dirty="0" err="1">
                <a:solidFill>
                  <a:schemeClr val="bg1"/>
                </a:solidFill>
              </a:rPr>
              <a:t>Trong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đó</a:t>
            </a:r>
            <a:r>
              <a:rPr lang="en-US" b="1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1657350"/>
            <a:ext cx="4876800" cy="37266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B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D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A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 B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C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D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FFFF00"/>
                </a:solidFill>
                <a:sym typeface="Wingdings"/>
              </a:rPr>
              <a:t>đỉnh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2114550"/>
            <a:ext cx="4953000" cy="73404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ABB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A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BCC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B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,…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FFFF00"/>
                </a:solidFill>
                <a:sym typeface="Wingdings"/>
              </a:rPr>
              <a:t>mặt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FFFF00"/>
                </a:solidFill>
                <a:sym typeface="Wingdings"/>
              </a:rPr>
              <a:t>bên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có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dạng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hình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chữ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nhật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3978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18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798" y="662103"/>
            <a:ext cx="3552825" cy="423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7200" y="421566"/>
            <a:ext cx="7162800" cy="473784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>
                <a:solidFill>
                  <a:srgbClr val="FFFF00"/>
                </a:solidFill>
              </a:rPr>
              <a:t>1. </a:t>
            </a:r>
            <a:r>
              <a:rPr lang="en-US" sz="2400" b="1" dirty="0" err="1">
                <a:solidFill>
                  <a:srgbClr val="FFFF00"/>
                </a:solidFill>
              </a:rPr>
              <a:t>Hình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lăng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trụ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đứng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57200" y="895350"/>
            <a:ext cx="4876800" cy="73404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chemeClr val="bg1"/>
                </a:solidFill>
              </a:rPr>
              <a:t>Hình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bên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là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một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hình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lăng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trụ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đứng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>
                <a:solidFill>
                  <a:schemeClr val="bg1"/>
                </a:solidFill>
              </a:rPr>
              <a:t>(</a:t>
            </a:r>
            <a:r>
              <a:rPr lang="en-US" b="1" dirty="0" err="1">
                <a:solidFill>
                  <a:schemeClr val="bg1"/>
                </a:solidFill>
              </a:rPr>
              <a:t>còn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gọi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tắt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là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lăng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trụ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đứng</a:t>
            </a:r>
            <a:r>
              <a:rPr lang="en-US" b="1" dirty="0">
                <a:solidFill>
                  <a:schemeClr val="bg1"/>
                </a:solidFill>
              </a:rPr>
              <a:t>). </a:t>
            </a:r>
            <a:r>
              <a:rPr lang="en-US" b="1" dirty="0" err="1">
                <a:solidFill>
                  <a:schemeClr val="bg1"/>
                </a:solidFill>
              </a:rPr>
              <a:t>Trong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đó</a:t>
            </a:r>
            <a:r>
              <a:rPr lang="en-US" b="1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1657350"/>
            <a:ext cx="4876800" cy="37266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B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D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A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 B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C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D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FFFF00"/>
                </a:solidFill>
                <a:sym typeface="Wingdings"/>
              </a:rPr>
              <a:t>đỉnh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2114550"/>
            <a:ext cx="4953000" cy="73404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ABB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A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BCC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B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,…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FFFF00"/>
                </a:solidFill>
                <a:sym typeface="Wingdings"/>
              </a:rPr>
              <a:t>mặt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FFFF00"/>
                </a:solidFill>
                <a:sym typeface="Wingdings"/>
              </a:rPr>
              <a:t>bên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có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dạng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hình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chữ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nhật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" y="2904503"/>
            <a:ext cx="4953000" cy="73404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đoạn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AA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BB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CC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DD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FFFF00"/>
                </a:solidFill>
                <a:sym typeface="Wingdings"/>
              </a:rPr>
              <a:t>cạnh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FFFF00"/>
                </a:solidFill>
                <a:sym typeface="Wingdings"/>
              </a:rPr>
              <a:t>bên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nhau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bằng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nhau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0564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25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658454"/>
            <a:ext cx="3533775" cy="423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7200" y="421566"/>
            <a:ext cx="7162800" cy="473784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>
                <a:solidFill>
                  <a:srgbClr val="FFFF00"/>
                </a:solidFill>
              </a:rPr>
              <a:t>1. </a:t>
            </a:r>
            <a:r>
              <a:rPr lang="en-US" sz="2400" b="1" dirty="0" err="1">
                <a:solidFill>
                  <a:srgbClr val="FFFF00"/>
                </a:solidFill>
              </a:rPr>
              <a:t>Hình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lăng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trụ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đứng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57200" y="895350"/>
            <a:ext cx="4876800" cy="73404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chemeClr val="bg1"/>
                </a:solidFill>
              </a:rPr>
              <a:t>Hình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bên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là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một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hình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lăng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trụ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đứng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>
                <a:solidFill>
                  <a:schemeClr val="bg1"/>
                </a:solidFill>
              </a:rPr>
              <a:t>(</a:t>
            </a:r>
            <a:r>
              <a:rPr lang="en-US" b="1" dirty="0" err="1">
                <a:solidFill>
                  <a:schemeClr val="bg1"/>
                </a:solidFill>
              </a:rPr>
              <a:t>còn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gọi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tắt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là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lăng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trụ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đứng</a:t>
            </a:r>
            <a:r>
              <a:rPr lang="en-US" b="1" dirty="0">
                <a:solidFill>
                  <a:schemeClr val="bg1"/>
                </a:solidFill>
              </a:rPr>
              <a:t>). </a:t>
            </a:r>
            <a:r>
              <a:rPr lang="en-US" b="1" dirty="0" err="1">
                <a:solidFill>
                  <a:schemeClr val="bg1"/>
                </a:solidFill>
              </a:rPr>
              <a:t>Trong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đó</a:t>
            </a:r>
            <a:r>
              <a:rPr lang="en-US" b="1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1657350"/>
            <a:ext cx="4876800" cy="37266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B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D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A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 B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C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D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FFFF00"/>
                </a:solidFill>
                <a:sym typeface="Wingdings"/>
              </a:rPr>
              <a:t>đỉnh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2114550"/>
            <a:ext cx="4953000" cy="73404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ABB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A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BCC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B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,…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FFFF00"/>
                </a:solidFill>
                <a:sym typeface="Wingdings"/>
              </a:rPr>
              <a:t>mặt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FFFF00"/>
                </a:solidFill>
                <a:sym typeface="Wingdings"/>
              </a:rPr>
              <a:t>bên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có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dạng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hình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chữ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nhật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" y="2904503"/>
            <a:ext cx="4953000" cy="73404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đoạn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AA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BB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CC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DD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FFFF00"/>
                </a:solidFill>
                <a:sym typeface="Wingdings"/>
              </a:rPr>
              <a:t>cạnh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FFFF00"/>
                </a:solidFill>
                <a:sym typeface="Wingdings"/>
              </a:rPr>
              <a:t>bên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nhau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bằng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nhau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2404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28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658456"/>
            <a:ext cx="3533775" cy="423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7200" y="421566"/>
            <a:ext cx="7162800" cy="473784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>
                <a:solidFill>
                  <a:srgbClr val="FFFF00"/>
                </a:solidFill>
              </a:rPr>
              <a:t>1. </a:t>
            </a:r>
            <a:r>
              <a:rPr lang="en-US" sz="2400" b="1" dirty="0" err="1">
                <a:solidFill>
                  <a:srgbClr val="FFFF00"/>
                </a:solidFill>
              </a:rPr>
              <a:t>Hình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lăng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trụ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đứng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57200" y="895350"/>
            <a:ext cx="4876800" cy="73404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chemeClr val="bg1"/>
                </a:solidFill>
              </a:rPr>
              <a:t>Hình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bên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là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một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hình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lăng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trụ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đứng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>
                <a:solidFill>
                  <a:schemeClr val="bg1"/>
                </a:solidFill>
              </a:rPr>
              <a:t>(</a:t>
            </a:r>
            <a:r>
              <a:rPr lang="en-US" b="1" dirty="0" err="1">
                <a:solidFill>
                  <a:schemeClr val="bg1"/>
                </a:solidFill>
              </a:rPr>
              <a:t>còn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gọi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tắt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là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lăng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trụ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đứng</a:t>
            </a:r>
            <a:r>
              <a:rPr lang="en-US" b="1" dirty="0">
                <a:solidFill>
                  <a:schemeClr val="bg1"/>
                </a:solidFill>
              </a:rPr>
              <a:t>). </a:t>
            </a:r>
            <a:r>
              <a:rPr lang="en-US" b="1" dirty="0" err="1">
                <a:solidFill>
                  <a:schemeClr val="bg1"/>
                </a:solidFill>
              </a:rPr>
              <a:t>Trong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đó</a:t>
            </a:r>
            <a:r>
              <a:rPr lang="en-US" b="1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1657350"/>
            <a:ext cx="4876800" cy="37266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B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D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A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 B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C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D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FFFF00"/>
                </a:solidFill>
                <a:sym typeface="Wingdings"/>
              </a:rPr>
              <a:t>đỉnh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2114550"/>
            <a:ext cx="4953000" cy="73404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ABB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A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BCC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B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,…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FFFF00"/>
                </a:solidFill>
                <a:sym typeface="Wingdings"/>
              </a:rPr>
              <a:t>mặt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FFFF00"/>
                </a:solidFill>
                <a:sym typeface="Wingdings"/>
              </a:rPr>
              <a:t>bên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có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dạng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hình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chữ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nhật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" y="2904503"/>
            <a:ext cx="4953000" cy="73404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đoạn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AA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BB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CC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DD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FFFF00"/>
                </a:solidFill>
                <a:sym typeface="Wingdings"/>
              </a:rPr>
              <a:t>cạnh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FFFF00"/>
                </a:solidFill>
                <a:sym typeface="Wingdings"/>
              </a:rPr>
              <a:t>bên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nhau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bằng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nhau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" y="3714750"/>
            <a:ext cx="5410200" cy="697114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700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Hai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ABCD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A</a:t>
            </a:r>
            <a:r>
              <a:rPr lang="en-US" sz="1700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B</a:t>
            </a:r>
            <a:r>
              <a:rPr lang="en-US" sz="1700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C</a:t>
            </a:r>
            <a:r>
              <a:rPr lang="en-US" sz="1700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D</a:t>
            </a:r>
            <a:r>
              <a:rPr lang="en-US" sz="1700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rgbClr val="FFFF00"/>
                </a:solidFill>
                <a:sym typeface="Wingdings"/>
              </a:rPr>
              <a:t>hai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rgbClr val="FFFF00"/>
                </a:solidFill>
                <a:sym typeface="Wingdings"/>
              </a:rPr>
              <a:t>đáy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.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Đây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tứ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giác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nên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rgbClr val="FFFF00"/>
                </a:solidFill>
                <a:sym typeface="Wingdings"/>
              </a:rPr>
              <a:t>ABCD. A</a:t>
            </a:r>
            <a:r>
              <a:rPr lang="en-US" sz="1700" b="1" baseline="-25000" dirty="0">
                <a:solidFill>
                  <a:srgbClr val="FFFF00"/>
                </a:solidFill>
                <a:sym typeface="Wingdings"/>
              </a:rPr>
              <a:t>1</a:t>
            </a:r>
            <a:r>
              <a:rPr lang="en-US" sz="1700" b="1" i="1" dirty="0">
                <a:solidFill>
                  <a:srgbClr val="FFFF00"/>
                </a:solidFill>
                <a:sym typeface="Wingdings"/>
              </a:rPr>
              <a:t>B</a:t>
            </a:r>
            <a:r>
              <a:rPr lang="en-US" sz="1700" b="1" baseline="-25000" dirty="0">
                <a:solidFill>
                  <a:srgbClr val="FFFF00"/>
                </a:solidFill>
                <a:sym typeface="Wingdings"/>
              </a:rPr>
              <a:t>1</a:t>
            </a:r>
            <a:r>
              <a:rPr lang="en-US" sz="1700" b="1" i="1" dirty="0">
                <a:solidFill>
                  <a:srgbClr val="FFFF00"/>
                </a:solidFill>
                <a:sym typeface="Wingdings"/>
              </a:rPr>
              <a:t>C</a:t>
            </a:r>
            <a:r>
              <a:rPr lang="en-US" sz="1700" b="1" baseline="-25000" dirty="0">
                <a:solidFill>
                  <a:srgbClr val="FFFF00"/>
                </a:solidFill>
                <a:sym typeface="Wingdings"/>
              </a:rPr>
              <a:t>1</a:t>
            </a:r>
            <a:r>
              <a:rPr lang="en-US" sz="1700" b="1" i="1" dirty="0">
                <a:solidFill>
                  <a:srgbClr val="FFFF00"/>
                </a:solidFill>
                <a:sym typeface="Wingdings"/>
              </a:rPr>
              <a:t>D</a:t>
            </a:r>
            <a:r>
              <a:rPr lang="en-US" sz="1700" b="1" baseline="-25000" dirty="0">
                <a:solidFill>
                  <a:srgbClr val="FFFF00"/>
                </a:solidFill>
                <a:sym typeface="Wingdings"/>
              </a:rPr>
              <a:t>1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được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gọi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 err="1">
                <a:solidFill>
                  <a:srgbClr val="FFFF00"/>
                </a:solidFill>
                <a:sym typeface="Wingdings"/>
              </a:rPr>
              <a:t>lăng</a:t>
            </a:r>
            <a:r>
              <a:rPr lang="en-US" sz="1700" b="1" i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sz="1700" b="1" i="1" dirty="0" err="1">
                <a:solidFill>
                  <a:srgbClr val="FFFF00"/>
                </a:solidFill>
                <a:sym typeface="Wingdings"/>
              </a:rPr>
              <a:t>trụ</a:t>
            </a:r>
            <a:r>
              <a:rPr lang="en-US" sz="1700" b="1" i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sz="1700" b="1" i="1" dirty="0" err="1">
                <a:solidFill>
                  <a:srgbClr val="FFFF00"/>
                </a:solidFill>
                <a:sym typeface="Wingdings"/>
              </a:rPr>
              <a:t>đứng</a:t>
            </a:r>
            <a:r>
              <a:rPr lang="en-US" sz="1700" b="1" i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sz="1700" b="1" i="1" dirty="0" err="1">
                <a:solidFill>
                  <a:srgbClr val="FFFF00"/>
                </a:solidFill>
                <a:sym typeface="Wingdings"/>
              </a:rPr>
              <a:t>tứ</a:t>
            </a:r>
            <a:r>
              <a:rPr lang="en-US" sz="1700" b="1" i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sz="1700" b="1" i="1" dirty="0" err="1">
                <a:solidFill>
                  <a:srgbClr val="FFFF00"/>
                </a:solidFill>
                <a:sym typeface="Wingdings"/>
              </a:rPr>
              <a:t>giác</a:t>
            </a:r>
            <a:r>
              <a:rPr lang="en-US" sz="1700" b="1" i="1" dirty="0">
                <a:solidFill>
                  <a:srgbClr val="FFFF00"/>
                </a:solidFill>
                <a:sym typeface="Wingdings"/>
              </a:rPr>
              <a:t>.</a:t>
            </a:r>
            <a:endParaRPr lang="en-US" sz="17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09355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421566"/>
            <a:ext cx="7162800" cy="5124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 err="1">
                <a:solidFill>
                  <a:srgbClr val="FFFF00"/>
                </a:solidFill>
              </a:rPr>
              <a:t>Cách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vẽ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hình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lăng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trụ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đứng</a:t>
            </a:r>
            <a:endParaRPr lang="en-US" sz="2400" b="1" dirty="0">
              <a:solidFill>
                <a:srgbClr val="FF0000"/>
              </a:solidFill>
            </a:endParaRP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875" y="3089413"/>
            <a:ext cx="3057525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457200" y="938155"/>
            <a:ext cx="4953000" cy="37266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chemeClr val="bg1"/>
                </a:solidFill>
              </a:rPr>
              <a:t>Bước</a:t>
            </a:r>
            <a:r>
              <a:rPr lang="en-US" b="1" dirty="0">
                <a:solidFill>
                  <a:schemeClr val="bg1"/>
                </a:solidFill>
              </a:rPr>
              <a:t> 1. </a:t>
            </a:r>
            <a:r>
              <a:rPr lang="en-US" b="1" dirty="0" err="1">
                <a:solidFill>
                  <a:schemeClr val="bg1"/>
                </a:solidFill>
              </a:rPr>
              <a:t>Vẽ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đáy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dưới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của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hình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lăng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trụ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đứng</a:t>
            </a:r>
            <a:r>
              <a:rPr lang="en-US" b="1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117725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421566"/>
            <a:ext cx="7162800" cy="5124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 err="1">
                <a:solidFill>
                  <a:srgbClr val="FFFF00"/>
                </a:solidFill>
              </a:rPr>
              <a:t>Cách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vẽ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hình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lăng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trụ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đứng</a:t>
            </a:r>
            <a:endParaRPr lang="en-US" sz="2400" b="1" dirty="0">
              <a:solidFill>
                <a:srgbClr val="FFFF00"/>
              </a:solidFill>
            </a:endParaRP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875" y="949745"/>
            <a:ext cx="3057525" cy="3790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457200" y="946537"/>
            <a:ext cx="4953000" cy="37266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chemeClr val="bg1"/>
                </a:solidFill>
              </a:rPr>
              <a:t>Bước</a:t>
            </a:r>
            <a:r>
              <a:rPr lang="en-US" b="1" dirty="0">
                <a:solidFill>
                  <a:schemeClr val="bg1"/>
                </a:solidFill>
              </a:rPr>
              <a:t> 1. </a:t>
            </a:r>
            <a:r>
              <a:rPr lang="en-US" b="1" dirty="0" err="1">
                <a:solidFill>
                  <a:schemeClr val="bg1"/>
                </a:solidFill>
              </a:rPr>
              <a:t>Vẽ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đáy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dưới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của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hình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lăng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trụ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đứng</a:t>
            </a:r>
            <a:r>
              <a:rPr lang="en-US" b="1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" y="1404091"/>
            <a:ext cx="4724400" cy="106644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chemeClr val="bg1"/>
                </a:solidFill>
                <a:sym typeface="Wingdings"/>
              </a:rPr>
              <a:t>Bước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2.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Vẽ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FFFF00"/>
                </a:solidFill>
                <a:sym typeface="Wingdings"/>
              </a:rPr>
              <a:t>mặt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FFFF00"/>
                </a:solidFill>
                <a:sym typeface="Wingdings"/>
              </a:rPr>
              <a:t>bên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bằng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kẻ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đoạn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thẳng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song </a:t>
            </a:r>
            <a:r>
              <a:rPr lang="en-US" b="1" dirty="0" err="1">
                <a:solidFill>
                  <a:srgbClr val="FFFF00"/>
                </a:solidFill>
                <a:sym typeface="Wingdings"/>
              </a:rPr>
              <a:t>song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nhau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FFFF00"/>
                </a:solidFill>
                <a:sym typeface="Wingdings"/>
              </a:rPr>
              <a:t>bằng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FFFF00"/>
                </a:solidFill>
                <a:sym typeface="Wingdings"/>
              </a:rPr>
              <a:t>nhau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từ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đỉnh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đáy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dưới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0228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658456"/>
            <a:ext cx="3530600" cy="423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7200" y="421566"/>
            <a:ext cx="7162800" cy="5124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 err="1">
                <a:solidFill>
                  <a:srgbClr val="FFFF00"/>
                </a:solidFill>
              </a:rPr>
              <a:t>Cách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vẽ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hình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lăng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trụ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đứng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" y="2474902"/>
            <a:ext cx="5105400" cy="73404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chemeClr val="bg1"/>
                </a:solidFill>
              </a:rPr>
              <a:t>Bước</a:t>
            </a:r>
            <a:r>
              <a:rPr lang="en-US" b="1" dirty="0">
                <a:solidFill>
                  <a:schemeClr val="bg1"/>
                </a:solidFill>
              </a:rPr>
              <a:t> 3. </a:t>
            </a:r>
            <a:r>
              <a:rPr lang="en-US" b="1" dirty="0" err="1">
                <a:solidFill>
                  <a:schemeClr val="bg1"/>
                </a:solidFill>
              </a:rPr>
              <a:t>Vẽ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đáy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trên</a:t>
            </a:r>
            <a:r>
              <a:rPr lang="en-US" b="1" dirty="0">
                <a:solidFill>
                  <a:schemeClr val="bg1"/>
                </a:solidFill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en-US" b="1" i="1" dirty="0" err="1">
                <a:solidFill>
                  <a:schemeClr val="bg1"/>
                </a:solidFill>
              </a:rPr>
              <a:t>Chú</a:t>
            </a:r>
            <a:r>
              <a:rPr lang="en-US" b="1" i="1" dirty="0">
                <a:solidFill>
                  <a:schemeClr val="bg1"/>
                </a:solidFill>
              </a:rPr>
              <a:t> ý </a:t>
            </a:r>
            <a:r>
              <a:rPr lang="en-US" b="1" i="1" dirty="0" err="1">
                <a:solidFill>
                  <a:schemeClr val="bg1"/>
                </a:solidFill>
              </a:rPr>
              <a:t>vẽ</a:t>
            </a:r>
            <a:r>
              <a:rPr lang="en-US" b="1" i="1" dirty="0">
                <a:solidFill>
                  <a:schemeClr val="bg1"/>
                </a:solidFill>
              </a:rPr>
              <a:t> </a:t>
            </a:r>
            <a:r>
              <a:rPr lang="en-US" b="1" i="1" dirty="0" err="1">
                <a:solidFill>
                  <a:schemeClr val="bg1"/>
                </a:solidFill>
              </a:rPr>
              <a:t>các</a:t>
            </a:r>
            <a:r>
              <a:rPr lang="en-US" b="1" i="1" dirty="0">
                <a:solidFill>
                  <a:schemeClr val="bg1"/>
                </a:solidFill>
              </a:rPr>
              <a:t> </a:t>
            </a:r>
            <a:r>
              <a:rPr lang="en-US" b="1" i="1" dirty="0" err="1">
                <a:solidFill>
                  <a:schemeClr val="bg1"/>
                </a:solidFill>
              </a:rPr>
              <a:t>đoạn</a:t>
            </a:r>
            <a:r>
              <a:rPr lang="en-US" b="1" i="1" dirty="0">
                <a:solidFill>
                  <a:schemeClr val="bg1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không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nhìn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thấy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chemeClr val="bg1"/>
                </a:solidFill>
              </a:rPr>
              <a:t>bằng</a:t>
            </a:r>
            <a:r>
              <a:rPr lang="en-US" b="1" i="1" dirty="0">
                <a:solidFill>
                  <a:schemeClr val="bg1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nét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đứt</a:t>
            </a:r>
            <a:r>
              <a:rPr lang="en-US" b="1" i="1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950902"/>
            <a:ext cx="4953000" cy="37266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chemeClr val="bg1"/>
                </a:solidFill>
              </a:rPr>
              <a:t>Bước</a:t>
            </a:r>
            <a:r>
              <a:rPr lang="en-US" b="1" dirty="0">
                <a:solidFill>
                  <a:schemeClr val="bg1"/>
                </a:solidFill>
              </a:rPr>
              <a:t> 1. </a:t>
            </a:r>
            <a:r>
              <a:rPr lang="en-US" b="1" dirty="0" err="1">
                <a:solidFill>
                  <a:schemeClr val="bg1"/>
                </a:solidFill>
              </a:rPr>
              <a:t>Vẽ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đáy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dưới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của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hình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lăng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trụ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đứng</a:t>
            </a:r>
            <a:r>
              <a:rPr lang="en-US" b="1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1408456"/>
            <a:ext cx="4724400" cy="106644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chemeClr val="bg1"/>
                </a:solidFill>
                <a:sym typeface="Wingdings"/>
              </a:rPr>
              <a:t>Bước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2.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Vẽ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FFFF00"/>
                </a:solidFill>
                <a:sym typeface="Wingdings"/>
              </a:rPr>
              <a:t>mặt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FFFF00"/>
                </a:solidFill>
                <a:sym typeface="Wingdings"/>
              </a:rPr>
              <a:t>bên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bằng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kẻ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đoạn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thẳng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song </a:t>
            </a:r>
            <a:r>
              <a:rPr lang="en-US" b="1" dirty="0" err="1">
                <a:solidFill>
                  <a:srgbClr val="FFFF00"/>
                </a:solidFill>
                <a:sym typeface="Wingdings"/>
              </a:rPr>
              <a:t>song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nhau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FFFF00"/>
                </a:solidFill>
                <a:sym typeface="Wingdings"/>
              </a:rPr>
              <a:t>bằng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FFFF00"/>
                </a:solidFill>
                <a:sym typeface="Wingdings"/>
              </a:rPr>
              <a:t>nhau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từ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đỉnh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đáy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dưới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2899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421566"/>
            <a:ext cx="7239000" cy="88178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 err="1">
                <a:solidFill>
                  <a:srgbClr val="FFFF00"/>
                </a:solidFill>
              </a:rPr>
              <a:t>Áp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dụng</a:t>
            </a:r>
            <a:r>
              <a:rPr lang="en-US" sz="2400" b="1" dirty="0">
                <a:solidFill>
                  <a:srgbClr val="FFFF00"/>
                </a:solidFill>
              </a:rPr>
              <a:t>. </a:t>
            </a:r>
            <a:r>
              <a:rPr lang="en-US" sz="2000" b="1" dirty="0" err="1">
                <a:solidFill>
                  <a:schemeClr val="bg1"/>
                </a:solidFill>
              </a:rPr>
              <a:t>Thực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hiện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yêu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cầu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sau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</a:p>
          <a:p>
            <a:pPr algn="just">
              <a:lnSpc>
                <a:spcPct val="120000"/>
              </a:lnSpc>
            </a:pPr>
            <a:r>
              <a:rPr lang="en-US" sz="2000" b="1" dirty="0">
                <a:solidFill>
                  <a:schemeClr val="bg1"/>
                </a:solidFill>
              </a:rPr>
              <a:t>a) </a:t>
            </a:r>
            <a:r>
              <a:rPr lang="en-US" sz="2000" b="1" dirty="0" err="1">
                <a:solidFill>
                  <a:schemeClr val="bg1"/>
                </a:solidFill>
              </a:rPr>
              <a:t>Gấp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hình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khai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triển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sau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để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được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một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lăng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trụ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đứng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  <a:endParaRPr lang="en-US" sz="2000" b="1" dirty="0">
              <a:solidFill>
                <a:srgbClr val="FFFF00"/>
              </a:solidFill>
            </a:endParaRP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809750"/>
            <a:ext cx="2400372" cy="1877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8" name="Straight Arrow Connector 17"/>
          <p:cNvCxnSpPr/>
          <p:nvPr/>
        </p:nvCxnSpPr>
        <p:spPr>
          <a:xfrm>
            <a:off x="2819400" y="2748409"/>
            <a:ext cx="457200" cy="0"/>
          </a:xfrm>
          <a:prstGeom prst="straightConnector1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5718" y="1303346"/>
            <a:ext cx="2200963" cy="2705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Curved Left Arrow 18"/>
          <p:cNvSpPr/>
          <p:nvPr/>
        </p:nvSpPr>
        <p:spPr>
          <a:xfrm>
            <a:off x="914400" y="2086869"/>
            <a:ext cx="152400" cy="484881"/>
          </a:xfrm>
          <a:prstGeom prst="curvedLeftArrow">
            <a:avLst/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Curved Down Arrow 20"/>
          <p:cNvSpPr/>
          <p:nvPr/>
        </p:nvSpPr>
        <p:spPr>
          <a:xfrm rot="16200000">
            <a:off x="486221" y="3057971"/>
            <a:ext cx="523875" cy="180083"/>
          </a:xfrm>
          <a:prstGeom prst="curvedDownArrow">
            <a:avLst/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4198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885950"/>
            <a:ext cx="2698586" cy="1654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Curved Down Arrow 21"/>
          <p:cNvSpPr/>
          <p:nvPr/>
        </p:nvSpPr>
        <p:spPr>
          <a:xfrm flipH="1">
            <a:off x="4298786" y="2419350"/>
            <a:ext cx="762000" cy="236692"/>
          </a:xfrm>
          <a:prstGeom prst="curvedDownArrow">
            <a:avLst/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Curved Up Arrow 23"/>
          <p:cNvSpPr/>
          <p:nvPr/>
        </p:nvSpPr>
        <p:spPr>
          <a:xfrm flipH="1">
            <a:off x="3536786" y="2809875"/>
            <a:ext cx="2286000" cy="381000"/>
          </a:xfrm>
          <a:prstGeom prst="curvedUpArrow">
            <a:avLst/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6172200" y="2748409"/>
            <a:ext cx="457200" cy="0"/>
          </a:xfrm>
          <a:prstGeom prst="straightConnector1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800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1" grpId="0" animBg="1"/>
      <p:bldP spid="22" grpId="0" animBg="1"/>
      <p:bldP spid="2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421566"/>
            <a:ext cx="7239000" cy="88178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 err="1">
                <a:solidFill>
                  <a:srgbClr val="FFFF00"/>
                </a:solidFill>
              </a:rPr>
              <a:t>Áp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dụng</a:t>
            </a:r>
            <a:r>
              <a:rPr lang="en-US" sz="2400" b="1" dirty="0">
                <a:solidFill>
                  <a:srgbClr val="FFFF00"/>
                </a:solidFill>
              </a:rPr>
              <a:t>. </a:t>
            </a:r>
            <a:r>
              <a:rPr lang="en-US" sz="2000" b="1" dirty="0" err="1">
                <a:solidFill>
                  <a:schemeClr val="bg1"/>
                </a:solidFill>
              </a:rPr>
              <a:t>Thực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hiện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yêu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cầu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sau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</a:p>
          <a:p>
            <a:pPr algn="just">
              <a:lnSpc>
                <a:spcPct val="120000"/>
              </a:lnSpc>
            </a:pPr>
            <a:r>
              <a:rPr lang="en-US" sz="2000" b="1" dirty="0">
                <a:solidFill>
                  <a:schemeClr val="bg1"/>
                </a:solidFill>
              </a:rPr>
              <a:t>b) </a:t>
            </a:r>
            <a:r>
              <a:rPr lang="en-US" sz="2000" b="1" dirty="0" err="1">
                <a:solidFill>
                  <a:schemeClr val="bg1"/>
                </a:solidFill>
              </a:rPr>
              <a:t>Đặt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tên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lăng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trụ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đứng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là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i="1" dirty="0">
                <a:solidFill>
                  <a:schemeClr val="bg1"/>
                </a:solidFill>
              </a:rPr>
              <a:t>MNP.QRS</a:t>
            </a:r>
            <a:r>
              <a:rPr lang="en-US" sz="2000" b="1" dirty="0">
                <a:solidFill>
                  <a:schemeClr val="bg1"/>
                </a:solidFill>
              </a:rPr>
              <a:t>, </a:t>
            </a:r>
            <a:r>
              <a:rPr lang="en-US" sz="2000" b="1" dirty="0" err="1">
                <a:solidFill>
                  <a:schemeClr val="bg1"/>
                </a:solidFill>
              </a:rPr>
              <a:t>điền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vào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chỗ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trống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" y="1304303"/>
            <a:ext cx="6553200" cy="73404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Hai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đáy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……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……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những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tam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giác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bằng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nhau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nằm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trong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hai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phẳng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……………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211455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………, ………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………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những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hình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…………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" y="2599703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cạnh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…,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…, …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nhau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…………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199" y="3114642"/>
            <a:ext cx="6631563" cy="3554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700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Độ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dài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cạnh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MQ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hoặc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NR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hoặc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PS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)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được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gọi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…………</a:t>
            </a:r>
            <a:endParaRPr lang="en-US" sz="1700" b="1" dirty="0">
              <a:solidFill>
                <a:schemeClr val="bg1"/>
              </a:solidFill>
            </a:endParaRPr>
          </a:p>
        </p:txBody>
      </p:sp>
      <p:pic>
        <p:nvPicPr>
          <p:cNvPr id="9830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8763" y="2647950"/>
            <a:ext cx="1674237" cy="2067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07250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457200" y="421566"/>
            <a:ext cx="7239000" cy="88178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 err="1">
                <a:solidFill>
                  <a:srgbClr val="FFFF00"/>
                </a:solidFill>
              </a:rPr>
              <a:t>Áp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dụng</a:t>
            </a:r>
            <a:r>
              <a:rPr lang="en-US" sz="2400" b="1" dirty="0">
                <a:solidFill>
                  <a:srgbClr val="FFFF00"/>
                </a:solidFill>
              </a:rPr>
              <a:t>. </a:t>
            </a:r>
            <a:r>
              <a:rPr lang="en-US" sz="2000" b="1" dirty="0" err="1">
                <a:solidFill>
                  <a:schemeClr val="bg1"/>
                </a:solidFill>
              </a:rPr>
              <a:t>Thực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hiện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yêu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cầu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sau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</a:p>
          <a:p>
            <a:pPr algn="just">
              <a:lnSpc>
                <a:spcPct val="120000"/>
              </a:lnSpc>
            </a:pPr>
            <a:r>
              <a:rPr lang="en-US" sz="2000" b="1" dirty="0">
                <a:solidFill>
                  <a:schemeClr val="bg1"/>
                </a:solidFill>
              </a:rPr>
              <a:t>b) </a:t>
            </a:r>
            <a:r>
              <a:rPr lang="en-US" sz="2000" b="1" dirty="0" err="1">
                <a:solidFill>
                  <a:schemeClr val="bg1"/>
                </a:solidFill>
              </a:rPr>
              <a:t>Đặt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tên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lăng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trụ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đứng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là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i="1" dirty="0">
                <a:solidFill>
                  <a:schemeClr val="bg1"/>
                </a:solidFill>
              </a:rPr>
              <a:t>MNP.QRS</a:t>
            </a:r>
            <a:r>
              <a:rPr lang="en-US" sz="2000" b="1" dirty="0">
                <a:solidFill>
                  <a:schemeClr val="bg1"/>
                </a:solidFill>
              </a:rPr>
              <a:t>, </a:t>
            </a:r>
            <a:r>
              <a:rPr lang="en-US" sz="2000" b="1" dirty="0" err="1">
                <a:solidFill>
                  <a:schemeClr val="bg1"/>
                </a:solidFill>
              </a:rPr>
              <a:t>điền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vào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chỗ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trống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" y="1304303"/>
            <a:ext cx="6553200" cy="73404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Hai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đáy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MNP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……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những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tam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giác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bằng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nhau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nằm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trong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hai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phẳng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……………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211455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………, ………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………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những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hình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…………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" y="2599703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cạnh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…,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…, …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nhau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…………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199" y="3114642"/>
            <a:ext cx="6631563" cy="3554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700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Độ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dài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cạnh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MQ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hoặc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NR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hoặc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PS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)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được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gọi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…………</a:t>
            </a:r>
            <a:endParaRPr lang="en-US" sz="1700" b="1" dirty="0">
              <a:solidFill>
                <a:schemeClr val="bg1"/>
              </a:solidFill>
            </a:endParaRPr>
          </a:p>
        </p:txBody>
      </p:sp>
      <p:pic>
        <p:nvPicPr>
          <p:cNvPr id="9933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0035" y="2636386"/>
            <a:ext cx="1692965" cy="2090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04014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421566"/>
            <a:ext cx="7162800" cy="473784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>
                <a:solidFill>
                  <a:srgbClr val="FFFF00"/>
                </a:solidFill>
              </a:rPr>
              <a:t>1. </a:t>
            </a:r>
            <a:r>
              <a:rPr lang="en-US" sz="2400" b="1" dirty="0" err="1">
                <a:solidFill>
                  <a:srgbClr val="FFFF00"/>
                </a:solidFill>
              </a:rPr>
              <a:t>Hình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lăng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trụ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đứng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57200" y="895350"/>
            <a:ext cx="4876800" cy="73404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chemeClr val="bg1"/>
                </a:solidFill>
              </a:rPr>
              <a:t>Hình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bên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là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một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hình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lăng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trụ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đứng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>
                <a:solidFill>
                  <a:schemeClr val="bg1"/>
                </a:solidFill>
              </a:rPr>
              <a:t>(</a:t>
            </a:r>
            <a:r>
              <a:rPr lang="en-US" b="1" dirty="0" err="1">
                <a:solidFill>
                  <a:schemeClr val="bg1"/>
                </a:solidFill>
              </a:rPr>
              <a:t>còn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gọi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tắt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là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lăng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trụ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đứng</a:t>
            </a:r>
            <a:r>
              <a:rPr lang="en-US" b="1" dirty="0">
                <a:solidFill>
                  <a:schemeClr val="bg1"/>
                </a:solidFill>
              </a:rPr>
              <a:t>). </a:t>
            </a:r>
            <a:r>
              <a:rPr lang="en-US" b="1" dirty="0" err="1">
                <a:solidFill>
                  <a:schemeClr val="bg1"/>
                </a:solidFill>
              </a:rPr>
              <a:t>Trong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đó</a:t>
            </a:r>
            <a:r>
              <a:rPr lang="en-US" b="1" dirty="0">
                <a:solidFill>
                  <a:schemeClr val="bg1"/>
                </a:solidFill>
              </a:rPr>
              <a:t>:</a:t>
            </a:r>
          </a:p>
        </p:txBody>
      </p:sp>
      <p:pic>
        <p:nvPicPr>
          <p:cNvPr id="86021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2043" y="658457"/>
            <a:ext cx="3533775" cy="423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94326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57200" y="1304303"/>
            <a:ext cx="6553200" cy="73404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Hai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đáy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MNP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QRS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những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tam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giác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bằng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nhau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nằm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trong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hai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phẳng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……………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211455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………, ………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………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những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hình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…………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" y="2599703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cạnh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…,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…, …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nhau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…………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199" y="3114642"/>
            <a:ext cx="6631563" cy="3554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700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Độ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dài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cạnh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MQ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hoặc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NR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hoặc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PS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)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được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gọi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…………</a:t>
            </a:r>
            <a:endParaRPr lang="en-US" sz="1700" b="1" dirty="0">
              <a:solidFill>
                <a:schemeClr val="bg1"/>
              </a:solidFill>
            </a:endParaRPr>
          </a:p>
        </p:txBody>
      </p:sp>
      <p:pic>
        <p:nvPicPr>
          <p:cNvPr id="10035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6351" y="2631838"/>
            <a:ext cx="1696649" cy="2094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457200" y="421566"/>
            <a:ext cx="7010400" cy="88178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 err="1">
                <a:solidFill>
                  <a:srgbClr val="FFFF00"/>
                </a:solidFill>
              </a:rPr>
              <a:t>Áp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dụng</a:t>
            </a:r>
            <a:r>
              <a:rPr lang="en-US" sz="2400" b="1" dirty="0">
                <a:solidFill>
                  <a:srgbClr val="FFFF00"/>
                </a:solidFill>
              </a:rPr>
              <a:t>. </a:t>
            </a:r>
            <a:r>
              <a:rPr lang="en-US" sz="2000" b="1" dirty="0" err="1">
                <a:solidFill>
                  <a:schemeClr val="bg1"/>
                </a:solidFill>
              </a:rPr>
              <a:t>Thực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hiện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yêu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cầu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sau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</a:p>
          <a:p>
            <a:pPr algn="just">
              <a:lnSpc>
                <a:spcPct val="120000"/>
              </a:lnSpc>
            </a:pPr>
            <a:r>
              <a:rPr lang="en-US" sz="2000" b="1" dirty="0">
                <a:solidFill>
                  <a:schemeClr val="bg1"/>
                </a:solidFill>
              </a:rPr>
              <a:t>b) </a:t>
            </a:r>
            <a:r>
              <a:rPr lang="en-US" sz="2000" b="1" dirty="0" err="1">
                <a:solidFill>
                  <a:schemeClr val="bg1"/>
                </a:solidFill>
              </a:rPr>
              <a:t>Đặt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tên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lăng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trụ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đứng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là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i="1" dirty="0">
                <a:solidFill>
                  <a:schemeClr val="bg1"/>
                </a:solidFill>
              </a:rPr>
              <a:t>MNP.QRS</a:t>
            </a:r>
            <a:r>
              <a:rPr lang="en-US" sz="2000" b="1" dirty="0">
                <a:solidFill>
                  <a:schemeClr val="bg1"/>
                </a:solidFill>
              </a:rPr>
              <a:t>, </a:t>
            </a:r>
            <a:r>
              <a:rPr lang="en-US" sz="2000" b="1" dirty="0" err="1">
                <a:solidFill>
                  <a:schemeClr val="bg1"/>
                </a:solidFill>
              </a:rPr>
              <a:t>điền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vào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chỗ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trống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  <a:endParaRPr lang="en-US" sz="2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5400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57200" y="1304303"/>
            <a:ext cx="6553200" cy="70506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Hai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đáy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MNP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QRS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những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tam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giác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bằng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nhau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nằm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trong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hai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phẳng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song </a:t>
            </a:r>
            <a:r>
              <a:rPr lang="en-US" b="1" i="1" dirty="0" err="1">
                <a:solidFill>
                  <a:srgbClr val="FFFF00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211455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………, ………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………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những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hình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…………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" y="2599703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cạnh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…,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…, …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nhau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…………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199" y="3114642"/>
            <a:ext cx="6631563" cy="3554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700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Độ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dài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cạnh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MQ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hoặc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NR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hoặc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PS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)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được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gọi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…………</a:t>
            </a:r>
            <a:endParaRPr lang="en-US" sz="1700" b="1" dirty="0">
              <a:solidFill>
                <a:schemeClr val="bg1"/>
              </a:solidFill>
            </a:endParaRPr>
          </a:p>
        </p:txBody>
      </p:sp>
      <p:pic>
        <p:nvPicPr>
          <p:cNvPr id="10035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6351" y="2631838"/>
            <a:ext cx="1696649" cy="2094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457200" y="421566"/>
            <a:ext cx="7010400" cy="88178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 err="1">
                <a:solidFill>
                  <a:srgbClr val="FFFF00"/>
                </a:solidFill>
              </a:rPr>
              <a:t>Áp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dụng</a:t>
            </a:r>
            <a:r>
              <a:rPr lang="en-US" sz="2400" b="1" dirty="0">
                <a:solidFill>
                  <a:srgbClr val="FFFF00"/>
                </a:solidFill>
              </a:rPr>
              <a:t>. </a:t>
            </a:r>
            <a:r>
              <a:rPr lang="en-US" sz="2000" b="1" dirty="0" err="1">
                <a:solidFill>
                  <a:schemeClr val="bg1"/>
                </a:solidFill>
              </a:rPr>
              <a:t>Thực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hiện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yêu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cầu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sau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</a:p>
          <a:p>
            <a:pPr algn="just">
              <a:lnSpc>
                <a:spcPct val="120000"/>
              </a:lnSpc>
            </a:pPr>
            <a:r>
              <a:rPr lang="en-US" sz="2000" b="1" dirty="0">
                <a:solidFill>
                  <a:schemeClr val="bg1"/>
                </a:solidFill>
              </a:rPr>
              <a:t>b) </a:t>
            </a:r>
            <a:r>
              <a:rPr lang="en-US" sz="2000" b="1" dirty="0" err="1">
                <a:solidFill>
                  <a:schemeClr val="bg1"/>
                </a:solidFill>
              </a:rPr>
              <a:t>Đặt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tên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lăng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trụ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đứng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là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i="1" dirty="0">
                <a:solidFill>
                  <a:schemeClr val="bg1"/>
                </a:solidFill>
              </a:rPr>
              <a:t>MNP.QRS</a:t>
            </a:r>
            <a:r>
              <a:rPr lang="en-US" sz="2000" b="1" dirty="0">
                <a:solidFill>
                  <a:schemeClr val="bg1"/>
                </a:solidFill>
              </a:rPr>
              <a:t>, </a:t>
            </a:r>
            <a:r>
              <a:rPr lang="en-US" sz="2000" b="1" dirty="0" err="1">
                <a:solidFill>
                  <a:schemeClr val="bg1"/>
                </a:solidFill>
              </a:rPr>
              <a:t>điền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vào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chỗ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trống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  <a:endParaRPr lang="en-US" sz="2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8706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57200" y="1304303"/>
            <a:ext cx="6553200" cy="70506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Hai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đáy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MNP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QRS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những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tam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giác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bằng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nhau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nằm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trong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hai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phẳng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song </a:t>
            </a:r>
            <a:r>
              <a:rPr lang="en-US" b="1" i="1" dirty="0" err="1">
                <a:solidFill>
                  <a:srgbClr val="FFFF00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2114550"/>
            <a:ext cx="65532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MNRQ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………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………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những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hình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…………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" y="2599703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cạnh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…,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…, …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nhau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…………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199" y="3114642"/>
            <a:ext cx="6631563" cy="3554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700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Độ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dài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cạnh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MQ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hoặc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NR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hoặc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PS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)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được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gọi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…………</a:t>
            </a:r>
            <a:endParaRPr lang="en-US" sz="1700" b="1" dirty="0">
              <a:solidFill>
                <a:schemeClr val="bg1"/>
              </a:solidFill>
            </a:endParaRPr>
          </a:p>
        </p:txBody>
      </p:sp>
      <p:pic>
        <p:nvPicPr>
          <p:cNvPr id="10137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8364" y="2634324"/>
            <a:ext cx="1694636" cy="20924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457200" y="421566"/>
            <a:ext cx="7010400" cy="88178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 err="1">
                <a:solidFill>
                  <a:srgbClr val="FFFF00"/>
                </a:solidFill>
              </a:rPr>
              <a:t>Áp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dụng</a:t>
            </a:r>
            <a:r>
              <a:rPr lang="en-US" sz="2400" b="1" dirty="0">
                <a:solidFill>
                  <a:srgbClr val="FFFF00"/>
                </a:solidFill>
              </a:rPr>
              <a:t>. </a:t>
            </a:r>
            <a:r>
              <a:rPr lang="en-US" sz="2000" b="1" dirty="0" err="1">
                <a:solidFill>
                  <a:schemeClr val="bg1"/>
                </a:solidFill>
              </a:rPr>
              <a:t>Thực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hiện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yêu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cầu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sau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</a:p>
          <a:p>
            <a:pPr algn="just">
              <a:lnSpc>
                <a:spcPct val="120000"/>
              </a:lnSpc>
            </a:pPr>
            <a:r>
              <a:rPr lang="en-US" sz="2000" b="1" dirty="0">
                <a:solidFill>
                  <a:schemeClr val="bg1"/>
                </a:solidFill>
              </a:rPr>
              <a:t>b) </a:t>
            </a:r>
            <a:r>
              <a:rPr lang="en-US" sz="2000" b="1" dirty="0" err="1">
                <a:solidFill>
                  <a:schemeClr val="bg1"/>
                </a:solidFill>
              </a:rPr>
              <a:t>Đặt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tên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lăng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trụ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đứng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là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i="1" dirty="0">
                <a:solidFill>
                  <a:schemeClr val="bg1"/>
                </a:solidFill>
              </a:rPr>
              <a:t>MNP.QRS</a:t>
            </a:r>
            <a:r>
              <a:rPr lang="en-US" sz="2000" b="1" dirty="0">
                <a:solidFill>
                  <a:schemeClr val="bg1"/>
                </a:solidFill>
              </a:rPr>
              <a:t>, </a:t>
            </a:r>
            <a:r>
              <a:rPr lang="en-US" sz="2000" b="1" dirty="0" err="1">
                <a:solidFill>
                  <a:schemeClr val="bg1"/>
                </a:solidFill>
              </a:rPr>
              <a:t>điền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vào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chỗ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trống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  <a:endParaRPr lang="en-US" sz="2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14219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57200" y="1304303"/>
            <a:ext cx="6553200" cy="70506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Hai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đáy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MNP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QRS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những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tam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giác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bằng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nhau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nằm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trong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hai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phẳng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song </a:t>
            </a:r>
            <a:r>
              <a:rPr lang="en-US" b="1" i="1" dirty="0" err="1">
                <a:solidFill>
                  <a:srgbClr val="FFFF00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2114550"/>
            <a:ext cx="65532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MNRQ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NPSR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………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những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hình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…………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" y="2599703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cạnh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…,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…, …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nhau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…………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199" y="3114642"/>
            <a:ext cx="6631563" cy="3554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700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Độ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dài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cạnh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MQ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hoặc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NR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hoặc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PS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)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được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gọi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…………</a:t>
            </a:r>
            <a:endParaRPr lang="en-US" sz="1700" b="1" dirty="0">
              <a:solidFill>
                <a:schemeClr val="bg1"/>
              </a:solidFill>
            </a:endParaRPr>
          </a:p>
        </p:txBody>
      </p:sp>
      <p:pic>
        <p:nvPicPr>
          <p:cNvPr id="10240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3926" y="2641192"/>
            <a:ext cx="1689074" cy="20855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457200" y="421566"/>
            <a:ext cx="7010400" cy="88178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 err="1">
                <a:solidFill>
                  <a:srgbClr val="FFFF00"/>
                </a:solidFill>
              </a:rPr>
              <a:t>Áp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dụng</a:t>
            </a:r>
            <a:r>
              <a:rPr lang="en-US" sz="2400" b="1" dirty="0">
                <a:solidFill>
                  <a:srgbClr val="FFFF00"/>
                </a:solidFill>
              </a:rPr>
              <a:t>. </a:t>
            </a:r>
            <a:r>
              <a:rPr lang="en-US" sz="2000" b="1" dirty="0" err="1">
                <a:solidFill>
                  <a:schemeClr val="bg1"/>
                </a:solidFill>
              </a:rPr>
              <a:t>Thực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hiện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yêu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cầu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sau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</a:p>
          <a:p>
            <a:pPr algn="just">
              <a:lnSpc>
                <a:spcPct val="120000"/>
              </a:lnSpc>
            </a:pPr>
            <a:r>
              <a:rPr lang="en-US" sz="2000" b="1" dirty="0">
                <a:solidFill>
                  <a:schemeClr val="bg1"/>
                </a:solidFill>
              </a:rPr>
              <a:t>b) </a:t>
            </a:r>
            <a:r>
              <a:rPr lang="en-US" sz="2000" b="1" dirty="0" err="1">
                <a:solidFill>
                  <a:schemeClr val="bg1"/>
                </a:solidFill>
              </a:rPr>
              <a:t>Đặt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tên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lăng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trụ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đứng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là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i="1" dirty="0">
                <a:solidFill>
                  <a:schemeClr val="bg1"/>
                </a:solidFill>
              </a:rPr>
              <a:t>MNP.QRS</a:t>
            </a:r>
            <a:r>
              <a:rPr lang="en-US" sz="2000" b="1" dirty="0">
                <a:solidFill>
                  <a:schemeClr val="bg1"/>
                </a:solidFill>
              </a:rPr>
              <a:t>, </a:t>
            </a:r>
            <a:r>
              <a:rPr lang="en-US" sz="2000" b="1" dirty="0" err="1">
                <a:solidFill>
                  <a:schemeClr val="bg1"/>
                </a:solidFill>
              </a:rPr>
              <a:t>điền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vào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chỗ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trống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  <a:endParaRPr lang="en-US" sz="2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9307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57200" y="1304303"/>
            <a:ext cx="6553200" cy="70506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Hai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đáy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MNP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QRS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những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tam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giác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bằng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nhau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nằm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trong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hai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phẳng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song </a:t>
            </a:r>
            <a:r>
              <a:rPr lang="en-US" b="1" i="1" dirty="0" err="1">
                <a:solidFill>
                  <a:srgbClr val="FFFF00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2114550"/>
            <a:ext cx="65532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MNRQ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NPSR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MPSQ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những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hình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…………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" y="2599703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cạnh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…,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…, …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nhau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…………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199" y="3114642"/>
            <a:ext cx="6631563" cy="3554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700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Độ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dài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cạnh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MQ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hoặc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NR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hoặc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PS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)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được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gọi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…………</a:t>
            </a:r>
            <a:endParaRPr lang="en-US" sz="1700" b="1" dirty="0">
              <a:solidFill>
                <a:schemeClr val="bg1"/>
              </a:solidFill>
            </a:endParaRPr>
          </a:p>
        </p:txBody>
      </p:sp>
      <p:pic>
        <p:nvPicPr>
          <p:cNvPr id="1034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3925" y="2641191"/>
            <a:ext cx="1689075" cy="2085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457200" y="421566"/>
            <a:ext cx="7010400" cy="88178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 err="1">
                <a:solidFill>
                  <a:srgbClr val="FFFF00"/>
                </a:solidFill>
              </a:rPr>
              <a:t>Áp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dụng</a:t>
            </a:r>
            <a:r>
              <a:rPr lang="en-US" sz="2400" b="1" dirty="0">
                <a:solidFill>
                  <a:srgbClr val="FFFF00"/>
                </a:solidFill>
              </a:rPr>
              <a:t>. </a:t>
            </a:r>
            <a:r>
              <a:rPr lang="en-US" sz="2000" b="1" dirty="0" err="1">
                <a:solidFill>
                  <a:schemeClr val="bg1"/>
                </a:solidFill>
              </a:rPr>
              <a:t>Thực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hiện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yêu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cầu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sau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</a:p>
          <a:p>
            <a:pPr algn="just">
              <a:lnSpc>
                <a:spcPct val="120000"/>
              </a:lnSpc>
            </a:pPr>
            <a:r>
              <a:rPr lang="en-US" sz="2000" b="1" dirty="0">
                <a:solidFill>
                  <a:schemeClr val="bg1"/>
                </a:solidFill>
              </a:rPr>
              <a:t>b) </a:t>
            </a:r>
            <a:r>
              <a:rPr lang="en-US" sz="2000" b="1" dirty="0" err="1">
                <a:solidFill>
                  <a:schemeClr val="bg1"/>
                </a:solidFill>
              </a:rPr>
              <a:t>Đặt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tên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lăng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trụ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đứng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là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i="1" dirty="0">
                <a:solidFill>
                  <a:schemeClr val="bg1"/>
                </a:solidFill>
              </a:rPr>
              <a:t>MNP.QRS</a:t>
            </a:r>
            <a:r>
              <a:rPr lang="en-US" sz="2000" b="1" dirty="0">
                <a:solidFill>
                  <a:schemeClr val="bg1"/>
                </a:solidFill>
              </a:rPr>
              <a:t>, </a:t>
            </a:r>
            <a:r>
              <a:rPr lang="en-US" sz="2000" b="1" dirty="0" err="1">
                <a:solidFill>
                  <a:schemeClr val="bg1"/>
                </a:solidFill>
              </a:rPr>
              <a:t>điền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vào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chỗ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trống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  <a:endParaRPr lang="en-US" sz="2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63003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57200" y="1304303"/>
            <a:ext cx="6553200" cy="70506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Hai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đáy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MNP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QRS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những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tam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giác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bằng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nhau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nằm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trong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hai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phẳng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song </a:t>
            </a:r>
            <a:r>
              <a:rPr lang="en-US" b="1" i="1" dirty="0" err="1">
                <a:solidFill>
                  <a:srgbClr val="FFFF00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211455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MNRQ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NPSR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MPSQ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những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hình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 err="1">
                <a:solidFill>
                  <a:srgbClr val="FFFF00"/>
                </a:solidFill>
                <a:sym typeface="Wingdings"/>
              </a:rPr>
              <a:t>chữ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i="1" dirty="0" err="1">
                <a:solidFill>
                  <a:srgbClr val="FFFF00"/>
                </a:solidFill>
                <a:sym typeface="Wingdings"/>
              </a:rPr>
              <a:t>nhật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i="1" dirty="0">
              <a:solidFill>
                <a:srgbClr val="FFFF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" y="2599703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cạnh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…,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…, …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nhau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…………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199" y="3114642"/>
            <a:ext cx="6631563" cy="3554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700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Độ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dài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cạnh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MQ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hoặc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NR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hoặc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PS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)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được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gọi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…………</a:t>
            </a:r>
            <a:endParaRPr lang="en-US" sz="1700" b="1" dirty="0">
              <a:solidFill>
                <a:schemeClr val="bg1"/>
              </a:solidFill>
            </a:endParaRPr>
          </a:p>
        </p:txBody>
      </p:sp>
      <p:pic>
        <p:nvPicPr>
          <p:cNvPr id="1034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3925" y="2641191"/>
            <a:ext cx="1689075" cy="2085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457200" y="421566"/>
            <a:ext cx="7010400" cy="88178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 err="1">
                <a:solidFill>
                  <a:srgbClr val="FFFF00"/>
                </a:solidFill>
              </a:rPr>
              <a:t>Áp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dụng</a:t>
            </a:r>
            <a:r>
              <a:rPr lang="en-US" sz="2400" b="1" dirty="0">
                <a:solidFill>
                  <a:srgbClr val="FFFF00"/>
                </a:solidFill>
              </a:rPr>
              <a:t>. </a:t>
            </a:r>
            <a:r>
              <a:rPr lang="en-US" sz="2000" b="1" dirty="0" err="1">
                <a:solidFill>
                  <a:schemeClr val="bg1"/>
                </a:solidFill>
              </a:rPr>
              <a:t>Thực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hiện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yêu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cầu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sau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</a:p>
          <a:p>
            <a:pPr algn="just">
              <a:lnSpc>
                <a:spcPct val="120000"/>
              </a:lnSpc>
            </a:pPr>
            <a:r>
              <a:rPr lang="en-US" sz="2000" b="1" dirty="0">
                <a:solidFill>
                  <a:schemeClr val="bg1"/>
                </a:solidFill>
              </a:rPr>
              <a:t>b) </a:t>
            </a:r>
            <a:r>
              <a:rPr lang="en-US" sz="2000" b="1" dirty="0" err="1">
                <a:solidFill>
                  <a:schemeClr val="bg1"/>
                </a:solidFill>
              </a:rPr>
              <a:t>Đặt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tên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lăng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trụ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đứng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là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i="1" dirty="0">
                <a:solidFill>
                  <a:schemeClr val="bg1"/>
                </a:solidFill>
              </a:rPr>
              <a:t>MNP.QRS</a:t>
            </a:r>
            <a:r>
              <a:rPr lang="en-US" sz="2000" b="1" dirty="0">
                <a:solidFill>
                  <a:schemeClr val="bg1"/>
                </a:solidFill>
              </a:rPr>
              <a:t>, </a:t>
            </a:r>
            <a:r>
              <a:rPr lang="en-US" sz="2000" b="1" dirty="0" err="1">
                <a:solidFill>
                  <a:schemeClr val="bg1"/>
                </a:solidFill>
              </a:rPr>
              <a:t>điền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vào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chỗ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trống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  <a:endParaRPr lang="en-US" sz="2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90031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57200" y="1304303"/>
            <a:ext cx="6553200" cy="70506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Hai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đáy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MNP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QRS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những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tam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giác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bằng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nhau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nằm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trong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hai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phẳng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song </a:t>
            </a:r>
            <a:r>
              <a:rPr lang="en-US" b="1" i="1" dirty="0" err="1">
                <a:solidFill>
                  <a:srgbClr val="FFFF00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211455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MNRQ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NPSR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MPSQ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những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hình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 err="1">
                <a:solidFill>
                  <a:srgbClr val="FFFF00"/>
                </a:solidFill>
                <a:sym typeface="Wingdings"/>
              </a:rPr>
              <a:t>chữ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i="1" dirty="0" err="1">
                <a:solidFill>
                  <a:srgbClr val="FFFF00"/>
                </a:solidFill>
                <a:sym typeface="Wingdings"/>
              </a:rPr>
              <a:t>nhật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i="1" dirty="0">
              <a:solidFill>
                <a:srgbClr val="FFFF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" y="2599703"/>
            <a:ext cx="65532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cạnh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MQ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,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…, …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nhau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…………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199" y="3114642"/>
            <a:ext cx="6631563" cy="3554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700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Độ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dài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cạnh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MQ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hoặc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NR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hoặc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PS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)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được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gọi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…………</a:t>
            </a:r>
            <a:endParaRPr lang="en-US" sz="1700" b="1" dirty="0">
              <a:solidFill>
                <a:schemeClr val="bg1"/>
              </a:solidFill>
            </a:endParaRPr>
          </a:p>
        </p:txBody>
      </p:sp>
      <p:pic>
        <p:nvPicPr>
          <p:cNvPr id="1044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8910" y="2641191"/>
            <a:ext cx="1684090" cy="2079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457200" y="421566"/>
            <a:ext cx="7010400" cy="88178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 err="1">
                <a:solidFill>
                  <a:srgbClr val="FFFF00"/>
                </a:solidFill>
              </a:rPr>
              <a:t>Áp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dụng</a:t>
            </a:r>
            <a:r>
              <a:rPr lang="en-US" sz="2400" b="1" dirty="0">
                <a:solidFill>
                  <a:srgbClr val="FFFF00"/>
                </a:solidFill>
              </a:rPr>
              <a:t>. </a:t>
            </a:r>
            <a:r>
              <a:rPr lang="en-US" sz="2000" b="1" dirty="0" err="1">
                <a:solidFill>
                  <a:schemeClr val="bg1"/>
                </a:solidFill>
              </a:rPr>
              <a:t>Thực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hiện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yêu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cầu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sau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</a:p>
          <a:p>
            <a:pPr algn="just">
              <a:lnSpc>
                <a:spcPct val="120000"/>
              </a:lnSpc>
            </a:pPr>
            <a:r>
              <a:rPr lang="en-US" sz="2000" b="1" dirty="0">
                <a:solidFill>
                  <a:schemeClr val="bg1"/>
                </a:solidFill>
              </a:rPr>
              <a:t>b) </a:t>
            </a:r>
            <a:r>
              <a:rPr lang="en-US" sz="2000" b="1" dirty="0" err="1">
                <a:solidFill>
                  <a:schemeClr val="bg1"/>
                </a:solidFill>
              </a:rPr>
              <a:t>Đặt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tên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lăng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trụ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đứng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là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i="1" dirty="0">
                <a:solidFill>
                  <a:schemeClr val="bg1"/>
                </a:solidFill>
              </a:rPr>
              <a:t>MNP.QRS</a:t>
            </a:r>
            <a:r>
              <a:rPr lang="en-US" sz="2000" b="1" dirty="0">
                <a:solidFill>
                  <a:schemeClr val="bg1"/>
                </a:solidFill>
              </a:rPr>
              <a:t>, </a:t>
            </a:r>
            <a:r>
              <a:rPr lang="en-US" sz="2000" b="1" dirty="0" err="1">
                <a:solidFill>
                  <a:schemeClr val="bg1"/>
                </a:solidFill>
              </a:rPr>
              <a:t>điền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vào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chỗ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trống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  <a:endParaRPr lang="en-US" sz="2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5791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57200" y="1304303"/>
            <a:ext cx="6553200" cy="70506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Hai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đáy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MNP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QRS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những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tam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giác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bằng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nhau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nằm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trong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hai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phẳng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song </a:t>
            </a:r>
            <a:r>
              <a:rPr lang="en-US" b="1" i="1" dirty="0" err="1">
                <a:solidFill>
                  <a:srgbClr val="FFFF00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211455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MNRQ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NPSR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MPSQ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những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hình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 err="1">
                <a:solidFill>
                  <a:srgbClr val="FFFF00"/>
                </a:solidFill>
                <a:sym typeface="Wingdings"/>
              </a:rPr>
              <a:t>chữ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i="1" dirty="0" err="1">
                <a:solidFill>
                  <a:srgbClr val="FFFF00"/>
                </a:solidFill>
                <a:sym typeface="Wingdings"/>
              </a:rPr>
              <a:t>nhật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i="1" dirty="0">
              <a:solidFill>
                <a:srgbClr val="FFFF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" y="2599703"/>
            <a:ext cx="65532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cạnh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MQ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,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NR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…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nhau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…………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199" y="3114642"/>
            <a:ext cx="6631563" cy="3554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700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Độ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dài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cạnh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MQ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hoặc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NR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hoặc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PS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)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được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gọi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…………</a:t>
            </a:r>
            <a:endParaRPr lang="en-US" sz="1700" b="1" dirty="0">
              <a:solidFill>
                <a:schemeClr val="bg1"/>
              </a:solidFill>
            </a:endParaRPr>
          </a:p>
        </p:txBody>
      </p:sp>
      <p:pic>
        <p:nvPicPr>
          <p:cNvPr id="1054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7474" y="2640304"/>
            <a:ext cx="1685526" cy="2081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457200" y="421566"/>
            <a:ext cx="7010400" cy="88178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 err="1">
                <a:solidFill>
                  <a:srgbClr val="FFFF00"/>
                </a:solidFill>
              </a:rPr>
              <a:t>Áp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dụng</a:t>
            </a:r>
            <a:r>
              <a:rPr lang="en-US" sz="2400" b="1" dirty="0">
                <a:solidFill>
                  <a:srgbClr val="FFFF00"/>
                </a:solidFill>
              </a:rPr>
              <a:t>. </a:t>
            </a:r>
            <a:r>
              <a:rPr lang="en-US" sz="2000" b="1" dirty="0" err="1">
                <a:solidFill>
                  <a:schemeClr val="bg1"/>
                </a:solidFill>
              </a:rPr>
              <a:t>Thực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hiện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yêu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cầu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sau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</a:p>
          <a:p>
            <a:pPr algn="just">
              <a:lnSpc>
                <a:spcPct val="120000"/>
              </a:lnSpc>
            </a:pPr>
            <a:r>
              <a:rPr lang="en-US" sz="2000" b="1" dirty="0">
                <a:solidFill>
                  <a:schemeClr val="bg1"/>
                </a:solidFill>
              </a:rPr>
              <a:t>b) </a:t>
            </a:r>
            <a:r>
              <a:rPr lang="en-US" sz="2000" b="1" dirty="0" err="1">
                <a:solidFill>
                  <a:schemeClr val="bg1"/>
                </a:solidFill>
              </a:rPr>
              <a:t>Đặt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tên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lăng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trụ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đứng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là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i="1" dirty="0">
                <a:solidFill>
                  <a:schemeClr val="bg1"/>
                </a:solidFill>
              </a:rPr>
              <a:t>MNP.QRS</a:t>
            </a:r>
            <a:r>
              <a:rPr lang="en-US" sz="2000" b="1" dirty="0">
                <a:solidFill>
                  <a:schemeClr val="bg1"/>
                </a:solidFill>
              </a:rPr>
              <a:t>, </a:t>
            </a:r>
            <a:r>
              <a:rPr lang="en-US" sz="2000" b="1" dirty="0" err="1">
                <a:solidFill>
                  <a:schemeClr val="bg1"/>
                </a:solidFill>
              </a:rPr>
              <a:t>điền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vào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chỗ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trống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  <a:endParaRPr lang="en-US" sz="2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6330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57200" y="1304303"/>
            <a:ext cx="6553200" cy="70506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Hai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đáy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MNP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QRS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những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tam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giác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bằng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nhau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nằm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trong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hai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phẳng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song </a:t>
            </a:r>
            <a:r>
              <a:rPr lang="en-US" b="1" i="1" dirty="0" err="1">
                <a:solidFill>
                  <a:srgbClr val="FFFF00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211455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MNRQ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NPSR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MPSQ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những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hình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 err="1">
                <a:solidFill>
                  <a:srgbClr val="FFFF00"/>
                </a:solidFill>
                <a:sym typeface="Wingdings"/>
              </a:rPr>
              <a:t>chữ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i="1" dirty="0" err="1">
                <a:solidFill>
                  <a:srgbClr val="FFFF00"/>
                </a:solidFill>
                <a:sym typeface="Wingdings"/>
              </a:rPr>
              <a:t>nhật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i="1" dirty="0">
              <a:solidFill>
                <a:srgbClr val="FFFF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" y="2599703"/>
            <a:ext cx="65532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cạnh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MQ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,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NR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PS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nhau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…………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199" y="3114642"/>
            <a:ext cx="6631563" cy="3554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700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Độ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dài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cạnh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MQ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hoặc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NR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hoặc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PS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)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được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gọi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…………</a:t>
            </a:r>
            <a:endParaRPr lang="en-US" sz="1700" b="1" dirty="0">
              <a:solidFill>
                <a:schemeClr val="bg1"/>
              </a:solidFill>
            </a:endParaRPr>
          </a:p>
        </p:txBody>
      </p:sp>
      <p:pic>
        <p:nvPicPr>
          <p:cNvPr id="1064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7474" y="2640304"/>
            <a:ext cx="1685526" cy="2081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457200" y="421566"/>
            <a:ext cx="7010400" cy="88178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 err="1">
                <a:solidFill>
                  <a:srgbClr val="FFFF00"/>
                </a:solidFill>
              </a:rPr>
              <a:t>Áp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dụng</a:t>
            </a:r>
            <a:r>
              <a:rPr lang="en-US" sz="2400" b="1" dirty="0">
                <a:solidFill>
                  <a:srgbClr val="FFFF00"/>
                </a:solidFill>
              </a:rPr>
              <a:t>. </a:t>
            </a:r>
            <a:r>
              <a:rPr lang="en-US" sz="2000" b="1" dirty="0" err="1">
                <a:solidFill>
                  <a:schemeClr val="bg1"/>
                </a:solidFill>
              </a:rPr>
              <a:t>Thực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hiện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yêu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cầu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sau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</a:p>
          <a:p>
            <a:pPr algn="just">
              <a:lnSpc>
                <a:spcPct val="120000"/>
              </a:lnSpc>
            </a:pPr>
            <a:r>
              <a:rPr lang="en-US" sz="2000" b="1" dirty="0">
                <a:solidFill>
                  <a:schemeClr val="bg1"/>
                </a:solidFill>
              </a:rPr>
              <a:t>b) </a:t>
            </a:r>
            <a:r>
              <a:rPr lang="en-US" sz="2000" b="1" dirty="0" err="1">
                <a:solidFill>
                  <a:schemeClr val="bg1"/>
                </a:solidFill>
              </a:rPr>
              <a:t>Đặt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tên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lăng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trụ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đứng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là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i="1" dirty="0">
                <a:solidFill>
                  <a:schemeClr val="bg1"/>
                </a:solidFill>
              </a:rPr>
              <a:t>MNP.QRS</a:t>
            </a:r>
            <a:r>
              <a:rPr lang="en-US" sz="2000" b="1" dirty="0">
                <a:solidFill>
                  <a:schemeClr val="bg1"/>
                </a:solidFill>
              </a:rPr>
              <a:t>, </a:t>
            </a:r>
            <a:r>
              <a:rPr lang="en-US" sz="2000" b="1" dirty="0" err="1">
                <a:solidFill>
                  <a:schemeClr val="bg1"/>
                </a:solidFill>
              </a:rPr>
              <a:t>điền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vào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chỗ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trống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  <a:endParaRPr lang="en-US" sz="2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9125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57200" y="1304303"/>
            <a:ext cx="6553200" cy="70506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Hai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đáy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MNP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QRS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những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tam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giác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bằng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nhau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nằm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trong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hai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phẳng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song </a:t>
            </a:r>
            <a:r>
              <a:rPr lang="en-US" b="1" i="1" dirty="0" err="1">
                <a:solidFill>
                  <a:srgbClr val="FFFF00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211455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MNRQ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NPSR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MPSQ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những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hình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 err="1">
                <a:solidFill>
                  <a:srgbClr val="FFFF00"/>
                </a:solidFill>
                <a:sym typeface="Wingdings"/>
              </a:rPr>
              <a:t>chữ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i="1" dirty="0" err="1">
                <a:solidFill>
                  <a:srgbClr val="FFFF00"/>
                </a:solidFill>
                <a:sym typeface="Wingdings"/>
              </a:rPr>
              <a:t>nhật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i="1" dirty="0">
              <a:solidFill>
                <a:srgbClr val="FFFF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" y="2599703"/>
            <a:ext cx="65532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cạnh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MQ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,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NR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PS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nhau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 err="1">
                <a:solidFill>
                  <a:srgbClr val="FFFF00"/>
                </a:solidFill>
                <a:sym typeface="Wingdings"/>
              </a:rPr>
              <a:t>bằng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i="1" dirty="0" err="1">
                <a:solidFill>
                  <a:srgbClr val="FFFF00"/>
                </a:solidFill>
                <a:sym typeface="Wingdings"/>
              </a:rPr>
              <a:t>nhau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199" y="3114642"/>
            <a:ext cx="6631563" cy="3554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700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Độ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dài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cạnh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MQ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hoặc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NR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hoặc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PS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)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được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gọi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…………</a:t>
            </a:r>
            <a:endParaRPr lang="en-US" sz="1700" b="1" dirty="0">
              <a:solidFill>
                <a:schemeClr val="bg1"/>
              </a:solidFill>
            </a:endParaRPr>
          </a:p>
        </p:txBody>
      </p:sp>
      <p:pic>
        <p:nvPicPr>
          <p:cNvPr id="1064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7474" y="2640304"/>
            <a:ext cx="1685526" cy="2081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457200" y="421566"/>
            <a:ext cx="7010400" cy="88178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 err="1">
                <a:solidFill>
                  <a:srgbClr val="FFFF00"/>
                </a:solidFill>
              </a:rPr>
              <a:t>Áp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dụng</a:t>
            </a:r>
            <a:r>
              <a:rPr lang="en-US" sz="2400" b="1" dirty="0">
                <a:solidFill>
                  <a:srgbClr val="FFFF00"/>
                </a:solidFill>
              </a:rPr>
              <a:t>. </a:t>
            </a:r>
            <a:r>
              <a:rPr lang="en-US" sz="2000" b="1" dirty="0" err="1">
                <a:solidFill>
                  <a:schemeClr val="bg1"/>
                </a:solidFill>
              </a:rPr>
              <a:t>Thực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hiện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yêu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cầu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sau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</a:p>
          <a:p>
            <a:pPr algn="just">
              <a:lnSpc>
                <a:spcPct val="120000"/>
              </a:lnSpc>
            </a:pPr>
            <a:r>
              <a:rPr lang="en-US" sz="2000" b="1" dirty="0">
                <a:solidFill>
                  <a:schemeClr val="bg1"/>
                </a:solidFill>
              </a:rPr>
              <a:t>b) </a:t>
            </a:r>
            <a:r>
              <a:rPr lang="en-US" sz="2000" b="1" dirty="0" err="1">
                <a:solidFill>
                  <a:schemeClr val="bg1"/>
                </a:solidFill>
              </a:rPr>
              <a:t>Đặt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tên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lăng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trụ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đứng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là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i="1" dirty="0">
                <a:solidFill>
                  <a:schemeClr val="bg1"/>
                </a:solidFill>
              </a:rPr>
              <a:t>MNP.QRS</a:t>
            </a:r>
            <a:r>
              <a:rPr lang="en-US" sz="2000" b="1" dirty="0">
                <a:solidFill>
                  <a:schemeClr val="bg1"/>
                </a:solidFill>
              </a:rPr>
              <a:t>, </a:t>
            </a:r>
            <a:r>
              <a:rPr lang="en-US" sz="2000" b="1" dirty="0" err="1">
                <a:solidFill>
                  <a:schemeClr val="bg1"/>
                </a:solidFill>
              </a:rPr>
              <a:t>điền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vào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chỗ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trống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  <a:endParaRPr lang="en-US" sz="2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012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04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658458"/>
            <a:ext cx="3533775" cy="423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7200" y="421566"/>
            <a:ext cx="7162800" cy="473784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>
                <a:solidFill>
                  <a:srgbClr val="FFFF00"/>
                </a:solidFill>
              </a:rPr>
              <a:t>1. </a:t>
            </a:r>
            <a:r>
              <a:rPr lang="en-US" sz="2400" b="1" dirty="0" err="1">
                <a:solidFill>
                  <a:srgbClr val="FFFF00"/>
                </a:solidFill>
              </a:rPr>
              <a:t>Hình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lăng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trụ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đứng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57200" y="895350"/>
            <a:ext cx="4876800" cy="73404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chemeClr val="bg1"/>
                </a:solidFill>
              </a:rPr>
              <a:t>Hình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bên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là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một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hình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lăng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trụ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đứng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>
                <a:solidFill>
                  <a:schemeClr val="bg1"/>
                </a:solidFill>
              </a:rPr>
              <a:t>(</a:t>
            </a:r>
            <a:r>
              <a:rPr lang="en-US" b="1" dirty="0" err="1">
                <a:solidFill>
                  <a:schemeClr val="bg1"/>
                </a:solidFill>
              </a:rPr>
              <a:t>còn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gọi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tắt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là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lăng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trụ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đứng</a:t>
            </a:r>
            <a:r>
              <a:rPr lang="en-US" b="1" dirty="0">
                <a:solidFill>
                  <a:schemeClr val="bg1"/>
                </a:solidFill>
              </a:rPr>
              <a:t>). </a:t>
            </a:r>
            <a:r>
              <a:rPr lang="en-US" b="1" dirty="0" err="1">
                <a:solidFill>
                  <a:schemeClr val="bg1"/>
                </a:solidFill>
              </a:rPr>
              <a:t>Trong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đó</a:t>
            </a:r>
            <a:r>
              <a:rPr lang="en-US" b="1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1657350"/>
            <a:ext cx="4876800" cy="37266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B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D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A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 B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C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D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FFFF00"/>
                </a:solidFill>
                <a:sym typeface="Wingdings"/>
              </a:rPr>
              <a:t>đỉnh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2703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57200" y="1304303"/>
            <a:ext cx="6553200" cy="70506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Hai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đáy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MNP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QRS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những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tam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giác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bằng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nhau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nằm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trong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hai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phẳng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song </a:t>
            </a:r>
            <a:r>
              <a:rPr lang="en-US" b="1" i="1" dirty="0" err="1">
                <a:solidFill>
                  <a:srgbClr val="FFFF00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211455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MNRQ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NPSR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MPSQ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những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hình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 err="1">
                <a:solidFill>
                  <a:srgbClr val="FFFF00"/>
                </a:solidFill>
                <a:sym typeface="Wingdings"/>
              </a:rPr>
              <a:t>chữ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i="1" dirty="0" err="1">
                <a:solidFill>
                  <a:srgbClr val="FFFF00"/>
                </a:solidFill>
                <a:sym typeface="Wingdings"/>
              </a:rPr>
              <a:t>nhật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i="1" dirty="0">
              <a:solidFill>
                <a:srgbClr val="FFFF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" y="2599703"/>
            <a:ext cx="65532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cạnh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MQ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,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NR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PS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nhau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 err="1">
                <a:solidFill>
                  <a:srgbClr val="FFFF00"/>
                </a:solidFill>
                <a:sym typeface="Wingdings"/>
              </a:rPr>
              <a:t>bằng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i="1" dirty="0" err="1">
                <a:solidFill>
                  <a:srgbClr val="FFFF00"/>
                </a:solidFill>
                <a:sym typeface="Wingdings"/>
              </a:rPr>
              <a:t>nhau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199" y="3114642"/>
            <a:ext cx="6631563" cy="3831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700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Độ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dài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cạnh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MQ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hoặc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NR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hoặc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PS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)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được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gọi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 err="1">
                <a:solidFill>
                  <a:srgbClr val="FFFF00"/>
                </a:solidFill>
                <a:sym typeface="Wingdings"/>
              </a:rPr>
              <a:t>chiều</a:t>
            </a:r>
            <a:r>
              <a:rPr lang="en-US" sz="1700" b="1" i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sz="1700" b="1" i="1" dirty="0" err="1">
                <a:solidFill>
                  <a:srgbClr val="FFFF00"/>
                </a:solidFill>
                <a:sym typeface="Wingdings"/>
              </a:rPr>
              <a:t>cao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.</a:t>
            </a:r>
            <a:endParaRPr lang="en-US" sz="1700" b="1" i="1" dirty="0">
              <a:solidFill>
                <a:srgbClr val="FFFF00"/>
              </a:solidFill>
            </a:endParaRPr>
          </a:p>
        </p:txBody>
      </p:sp>
      <p:pic>
        <p:nvPicPr>
          <p:cNvPr id="1064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7474" y="2640304"/>
            <a:ext cx="1685526" cy="2081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>
            <a:off x="7106652" y="2809875"/>
            <a:ext cx="0" cy="1207008"/>
          </a:xfrm>
          <a:prstGeom prst="straightConnector1">
            <a:avLst/>
          </a:prstGeom>
          <a:ln w="19050">
            <a:solidFill>
              <a:srgbClr val="00B0F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 rot="16200000" flipH="1">
            <a:off x="6464828" y="3259489"/>
            <a:ext cx="10682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err="1">
                <a:solidFill>
                  <a:srgbClr val="00B0F0"/>
                </a:solidFill>
              </a:rPr>
              <a:t>Chiều</a:t>
            </a:r>
            <a:r>
              <a:rPr lang="en-US" sz="1400" b="1" dirty="0">
                <a:solidFill>
                  <a:srgbClr val="00B0F0"/>
                </a:solidFill>
              </a:rPr>
              <a:t> </a:t>
            </a:r>
            <a:r>
              <a:rPr lang="en-US" sz="1400" b="1" dirty="0" err="1">
                <a:solidFill>
                  <a:srgbClr val="00B0F0"/>
                </a:solidFill>
              </a:rPr>
              <a:t>cao</a:t>
            </a:r>
            <a:endParaRPr lang="en-US" sz="1400" b="1" dirty="0">
              <a:solidFill>
                <a:srgbClr val="00B0F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7200" y="421566"/>
            <a:ext cx="7010400" cy="88178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 err="1">
                <a:solidFill>
                  <a:srgbClr val="FFFF00"/>
                </a:solidFill>
              </a:rPr>
              <a:t>Áp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dụng</a:t>
            </a:r>
            <a:r>
              <a:rPr lang="en-US" sz="2400" b="1" dirty="0">
                <a:solidFill>
                  <a:srgbClr val="FFFF00"/>
                </a:solidFill>
              </a:rPr>
              <a:t>. </a:t>
            </a:r>
            <a:r>
              <a:rPr lang="en-US" sz="2000" b="1" dirty="0" err="1">
                <a:solidFill>
                  <a:schemeClr val="bg1"/>
                </a:solidFill>
              </a:rPr>
              <a:t>Thực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hiện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yêu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cầu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sau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</a:p>
          <a:p>
            <a:pPr algn="just">
              <a:lnSpc>
                <a:spcPct val="120000"/>
              </a:lnSpc>
            </a:pPr>
            <a:r>
              <a:rPr lang="en-US" sz="2000" b="1" dirty="0">
                <a:solidFill>
                  <a:schemeClr val="bg1"/>
                </a:solidFill>
              </a:rPr>
              <a:t>b) </a:t>
            </a:r>
            <a:r>
              <a:rPr lang="en-US" sz="2000" b="1" dirty="0" err="1">
                <a:solidFill>
                  <a:schemeClr val="bg1"/>
                </a:solidFill>
              </a:rPr>
              <a:t>Đặt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tên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lăng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trụ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đứng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là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i="1" dirty="0">
                <a:solidFill>
                  <a:schemeClr val="bg1"/>
                </a:solidFill>
              </a:rPr>
              <a:t>MNP.QRS</a:t>
            </a:r>
            <a:r>
              <a:rPr lang="en-US" sz="2000" b="1" dirty="0">
                <a:solidFill>
                  <a:schemeClr val="bg1"/>
                </a:solidFill>
              </a:rPr>
              <a:t>, </a:t>
            </a:r>
            <a:r>
              <a:rPr lang="en-US" sz="2000" b="1" dirty="0" err="1">
                <a:solidFill>
                  <a:schemeClr val="bg1"/>
                </a:solidFill>
              </a:rPr>
              <a:t>điền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vào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chỗ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trống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  <a:endParaRPr lang="en-US" sz="2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04839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57200" y="1304303"/>
            <a:ext cx="6553200" cy="70506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Hai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đáy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MNP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QRS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những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tam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giác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bằng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nhau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nằm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trong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hai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phẳng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song </a:t>
            </a:r>
            <a:r>
              <a:rPr lang="en-US" b="1" i="1" dirty="0" err="1">
                <a:solidFill>
                  <a:srgbClr val="FFFF00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211455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MNRQ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NPSR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MPSQ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những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hình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 err="1">
                <a:solidFill>
                  <a:srgbClr val="FFFF00"/>
                </a:solidFill>
                <a:sym typeface="Wingdings"/>
              </a:rPr>
              <a:t>chữ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i="1" dirty="0" err="1">
                <a:solidFill>
                  <a:srgbClr val="FFFF00"/>
                </a:solidFill>
                <a:sym typeface="Wingdings"/>
              </a:rPr>
              <a:t>nhật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i="1" dirty="0">
              <a:solidFill>
                <a:srgbClr val="FFFF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" y="2599703"/>
            <a:ext cx="65532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cạnh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MQ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,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NR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PS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nhau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 err="1">
                <a:solidFill>
                  <a:srgbClr val="FFFF00"/>
                </a:solidFill>
                <a:sym typeface="Wingdings"/>
              </a:rPr>
              <a:t>bằng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i="1" dirty="0" err="1">
                <a:solidFill>
                  <a:srgbClr val="FFFF00"/>
                </a:solidFill>
                <a:sym typeface="Wingdings"/>
              </a:rPr>
              <a:t>nhau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199" y="3114642"/>
            <a:ext cx="6631563" cy="3831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700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Độ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dài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cạnh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MQ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hoặc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NR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hoặc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PS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)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được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gọi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 err="1">
                <a:solidFill>
                  <a:srgbClr val="FFFF00"/>
                </a:solidFill>
                <a:sym typeface="Wingdings"/>
              </a:rPr>
              <a:t>chiều</a:t>
            </a:r>
            <a:r>
              <a:rPr lang="en-US" sz="1700" b="1" i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sz="1700" b="1" i="1" dirty="0" err="1">
                <a:solidFill>
                  <a:srgbClr val="FFFF00"/>
                </a:solidFill>
                <a:sym typeface="Wingdings"/>
              </a:rPr>
              <a:t>cao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.</a:t>
            </a:r>
            <a:endParaRPr lang="en-US" sz="1700" b="1" i="1" dirty="0">
              <a:solidFill>
                <a:srgbClr val="FFFF00"/>
              </a:solidFill>
            </a:endParaRPr>
          </a:p>
        </p:txBody>
      </p:sp>
      <p:pic>
        <p:nvPicPr>
          <p:cNvPr id="1075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8762" y="2655812"/>
            <a:ext cx="1676400" cy="206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Rounded Rectangle 17"/>
          <p:cNvSpPr/>
          <p:nvPr/>
        </p:nvSpPr>
        <p:spPr>
          <a:xfrm>
            <a:off x="1371600" y="3695403"/>
            <a:ext cx="4648200" cy="609600"/>
          </a:xfrm>
          <a:prstGeom prst="roundRect">
            <a:avLst/>
          </a:prstGeom>
          <a:noFill/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b="1" i="1" dirty="0">
                <a:solidFill>
                  <a:schemeClr val="bg1"/>
                </a:solidFill>
              </a:rPr>
              <a:t>MNP.QRS </a:t>
            </a:r>
            <a:r>
              <a:rPr lang="en-US" b="1" dirty="0" err="1">
                <a:solidFill>
                  <a:schemeClr val="bg1"/>
                </a:solidFill>
              </a:rPr>
              <a:t>được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gọi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là</a:t>
            </a:r>
            <a:r>
              <a:rPr lang="en-US" b="1" dirty="0">
                <a:solidFill>
                  <a:schemeClr val="bg1"/>
                </a:solidFill>
              </a:rPr>
              <a:t> ………………………...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7200" y="421566"/>
            <a:ext cx="6934200" cy="88178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 err="1">
                <a:solidFill>
                  <a:srgbClr val="FFFF00"/>
                </a:solidFill>
              </a:rPr>
              <a:t>Áp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dụng</a:t>
            </a:r>
            <a:r>
              <a:rPr lang="en-US" sz="2400" b="1" dirty="0">
                <a:solidFill>
                  <a:srgbClr val="FFFF00"/>
                </a:solidFill>
              </a:rPr>
              <a:t>. </a:t>
            </a:r>
            <a:r>
              <a:rPr lang="en-US" sz="2000" b="1" dirty="0" err="1">
                <a:solidFill>
                  <a:schemeClr val="bg1"/>
                </a:solidFill>
              </a:rPr>
              <a:t>Thực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hiện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yêu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cầu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sau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</a:p>
          <a:p>
            <a:pPr algn="just">
              <a:lnSpc>
                <a:spcPct val="120000"/>
              </a:lnSpc>
            </a:pPr>
            <a:r>
              <a:rPr lang="en-US" sz="2000" b="1" dirty="0">
                <a:solidFill>
                  <a:schemeClr val="bg1"/>
                </a:solidFill>
              </a:rPr>
              <a:t>b) </a:t>
            </a:r>
            <a:r>
              <a:rPr lang="en-US" sz="2000" b="1" dirty="0" err="1">
                <a:solidFill>
                  <a:schemeClr val="bg1"/>
                </a:solidFill>
              </a:rPr>
              <a:t>Đặt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tên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lăng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trụ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đứng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là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i="1" dirty="0">
                <a:solidFill>
                  <a:schemeClr val="bg1"/>
                </a:solidFill>
              </a:rPr>
              <a:t>MNP.QRS</a:t>
            </a:r>
            <a:r>
              <a:rPr lang="en-US" sz="2000" b="1" dirty="0">
                <a:solidFill>
                  <a:schemeClr val="bg1"/>
                </a:solidFill>
              </a:rPr>
              <a:t>, </a:t>
            </a:r>
            <a:r>
              <a:rPr lang="en-US" sz="2000" b="1" dirty="0" err="1">
                <a:solidFill>
                  <a:schemeClr val="bg1"/>
                </a:solidFill>
              </a:rPr>
              <a:t>điền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vào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chỗ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trống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  <a:endParaRPr lang="en-US" sz="2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47478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57200" y="1304303"/>
            <a:ext cx="6553200" cy="70506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Hai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đáy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MNP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QRS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những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tam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giác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bằng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nhau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nằm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trong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hai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phẳng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song </a:t>
            </a:r>
            <a:r>
              <a:rPr lang="en-US" b="1" i="1" dirty="0" err="1">
                <a:solidFill>
                  <a:srgbClr val="FFFF00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211455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MNRQ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NPSR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MPSQ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những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hình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 err="1">
                <a:solidFill>
                  <a:srgbClr val="FFFF00"/>
                </a:solidFill>
                <a:sym typeface="Wingdings"/>
              </a:rPr>
              <a:t>chữ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i="1" dirty="0" err="1">
                <a:solidFill>
                  <a:srgbClr val="FFFF00"/>
                </a:solidFill>
                <a:sym typeface="Wingdings"/>
              </a:rPr>
              <a:t>nhật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i="1" dirty="0">
              <a:solidFill>
                <a:srgbClr val="FFFF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" y="2599703"/>
            <a:ext cx="65532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cạnh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MQ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,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NR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PS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nhau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 err="1">
                <a:solidFill>
                  <a:srgbClr val="FFFF00"/>
                </a:solidFill>
                <a:sym typeface="Wingdings"/>
              </a:rPr>
              <a:t>bằng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i="1" dirty="0" err="1">
                <a:solidFill>
                  <a:srgbClr val="FFFF00"/>
                </a:solidFill>
                <a:sym typeface="Wingdings"/>
              </a:rPr>
              <a:t>nhau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199" y="3114642"/>
            <a:ext cx="6631563" cy="3831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700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Độ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dài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cạnh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MQ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hoặc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NR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hoặc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PS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)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được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gọi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i="1" dirty="0" err="1">
                <a:solidFill>
                  <a:srgbClr val="FFFF00"/>
                </a:solidFill>
                <a:sym typeface="Wingdings"/>
              </a:rPr>
              <a:t>chiều</a:t>
            </a:r>
            <a:r>
              <a:rPr lang="en-US" sz="1700" b="1" i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sz="1700" b="1" i="1" dirty="0" err="1">
                <a:solidFill>
                  <a:srgbClr val="FFFF00"/>
                </a:solidFill>
                <a:sym typeface="Wingdings"/>
              </a:rPr>
              <a:t>cao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.</a:t>
            </a:r>
            <a:endParaRPr lang="en-US" sz="1700" b="1" i="1" dirty="0">
              <a:solidFill>
                <a:srgbClr val="FFFF00"/>
              </a:solidFill>
            </a:endParaRPr>
          </a:p>
        </p:txBody>
      </p:sp>
      <p:pic>
        <p:nvPicPr>
          <p:cNvPr id="1075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8762" y="2655812"/>
            <a:ext cx="1676400" cy="206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Rounded Rectangle 17"/>
          <p:cNvSpPr/>
          <p:nvPr/>
        </p:nvSpPr>
        <p:spPr>
          <a:xfrm>
            <a:off x="1371600" y="3695403"/>
            <a:ext cx="4648200" cy="609600"/>
          </a:xfrm>
          <a:prstGeom prst="roundRect">
            <a:avLst/>
          </a:prstGeom>
          <a:noFill/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en-US" b="1" i="1" dirty="0">
                <a:solidFill>
                  <a:schemeClr val="bg1"/>
                </a:solidFill>
              </a:rPr>
              <a:t>MNP.QRS </a:t>
            </a:r>
            <a:r>
              <a:rPr lang="en-US" b="1" dirty="0" err="1">
                <a:solidFill>
                  <a:schemeClr val="bg1"/>
                </a:solidFill>
              </a:rPr>
              <a:t>được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gọi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là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lăng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trụ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đứng</a:t>
            </a:r>
            <a:r>
              <a:rPr lang="en-US" b="1" i="1" dirty="0">
                <a:solidFill>
                  <a:srgbClr val="FFFF00"/>
                </a:solidFill>
              </a:rPr>
              <a:t> tam </a:t>
            </a:r>
            <a:r>
              <a:rPr lang="en-US" b="1" i="1" dirty="0" err="1">
                <a:solidFill>
                  <a:srgbClr val="FFFF00"/>
                </a:solidFill>
              </a:rPr>
              <a:t>giác</a:t>
            </a:r>
            <a:r>
              <a:rPr lang="en-US" b="1" dirty="0">
                <a:solidFill>
                  <a:schemeClr val="bg1"/>
                </a:solidFill>
              </a:rPr>
              <a:t>.</a:t>
            </a:r>
            <a:endParaRPr lang="en-US" b="1" i="1" dirty="0">
              <a:solidFill>
                <a:srgbClr val="FFFF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7200" y="421566"/>
            <a:ext cx="6934200" cy="88178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 err="1">
                <a:solidFill>
                  <a:srgbClr val="FFFF00"/>
                </a:solidFill>
              </a:rPr>
              <a:t>Áp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dụng</a:t>
            </a:r>
            <a:r>
              <a:rPr lang="en-US" sz="2400" b="1" dirty="0">
                <a:solidFill>
                  <a:srgbClr val="FFFF00"/>
                </a:solidFill>
              </a:rPr>
              <a:t>. </a:t>
            </a:r>
            <a:r>
              <a:rPr lang="en-US" sz="2000" b="1" dirty="0" err="1">
                <a:solidFill>
                  <a:schemeClr val="bg1"/>
                </a:solidFill>
              </a:rPr>
              <a:t>Thực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hiện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yêu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cầu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sau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</a:p>
          <a:p>
            <a:pPr algn="just">
              <a:lnSpc>
                <a:spcPct val="120000"/>
              </a:lnSpc>
            </a:pPr>
            <a:r>
              <a:rPr lang="en-US" sz="2000" b="1" dirty="0">
                <a:solidFill>
                  <a:schemeClr val="bg1"/>
                </a:solidFill>
              </a:rPr>
              <a:t>b) </a:t>
            </a:r>
            <a:r>
              <a:rPr lang="en-US" sz="2000" b="1" dirty="0" err="1">
                <a:solidFill>
                  <a:schemeClr val="bg1"/>
                </a:solidFill>
              </a:rPr>
              <a:t>Đặt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tên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lăng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trụ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đứng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là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i="1" dirty="0">
                <a:solidFill>
                  <a:schemeClr val="bg1"/>
                </a:solidFill>
              </a:rPr>
              <a:t>MNP.QRS</a:t>
            </a:r>
            <a:r>
              <a:rPr lang="en-US" sz="2000" b="1" dirty="0">
                <a:solidFill>
                  <a:schemeClr val="bg1"/>
                </a:solidFill>
              </a:rPr>
              <a:t>, </a:t>
            </a:r>
            <a:r>
              <a:rPr lang="en-US" sz="2000" b="1" dirty="0" err="1">
                <a:solidFill>
                  <a:schemeClr val="bg1"/>
                </a:solidFill>
              </a:rPr>
              <a:t>điền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vào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chỗ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trống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  <a:endParaRPr lang="en-US" sz="2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0730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57200" y="142875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Độ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dài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cạnh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hai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đáy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7200" y="421566"/>
            <a:ext cx="7010400" cy="88178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 err="1">
                <a:solidFill>
                  <a:srgbClr val="FFFF00"/>
                </a:solidFill>
              </a:rPr>
              <a:t>Áp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dụng</a:t>
            </a:r>
            <a:r>
              <a:rPr lang="en-US" sz="2400" b="1" dirty="0">
                <a:solidFill>
                  <a:srgbClr val="FFFF00"/>
                </a:solidFill>
              </a:rPr>
              <a:t>. </a:t>
            </a:r>
            <a:r>
              <a:rPr lang="en-US" sz="2000" b="1" dirty="0" err="1">
                <a:solidFill>
                  <a:schemeClr val="bg1"/>
                </a:solidFill>
              </a:rPr>
              <a:t>Thực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hiện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yêu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cầu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sau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</a:p>
          <a:p>
            <a:pPr algn="just">
              <a:lnSpc>
                <a:spcPct val="120000"/>
              </a:lnSpc>
            </a:pPr>
            <a:r>
              <a:rPr lang="en-US" sz="2000" b="1" dirty="0">
                <a:solidFill>
                  <a:schemeClr val="bg1"/>
                </a:solidFill>
              </a:rPr>
              <a:t>c) Cho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số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đo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của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hình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khai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triển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như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bên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dưới</a:t>
            </a:r>
            <a:r>
              <a:rPr lang="en-US" sz="2000" b="1" dirty="0">
                <a:solidFill>
                  <a:schemeClr val="bg1"/>
                </a:solidFill>
              </a:rPr>
              <a:t>. </a:t>
            </a:r>
            <a:r>
              <a:rPr lang="en-US" sz="2000" b="1" dirty="0" err="1">
                <a:solidFill>
                  <a:schemeClr val="bg1"/>
                </a:solidFill>
              </a:rPr>
              <a:t>Hãy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tính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7200" y="189454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Diện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tích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mỗi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hình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chữ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nhật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</a:t>
            </a:r>
            <a:endParaRPr lang="en-US" b="1" i="1" dirty="0">
              <a:solidFill>
                <a:srgbClr val="FFFF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7200" y="287655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Tổng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diện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tích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cả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hình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chữ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nhật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135880" y="1428750"/>
            <a:ext cx="41148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Chiều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cao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lăng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trụ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đứng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</a:t>
            </a:r>
            <a:endParaRPr lang="en-US" b="1" i="1" dirty="0">
              <a:solidFill>
                <a:srgbClr val="FFFF00"/>
              </a:solidFill>
            </a:endParaRPr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0954" y="1809750"/>
            <a:ext cx="3132046" cy="2145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1794889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57200" y="1428750"/>
            <a:ext cx="65532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Độ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dài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cạnh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hai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đáy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4cm, 3cm, 2cm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7200" y="421566"/>
            <a:ext cx="7010400" cy="88178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 err="1">
                <a:solidFill>
                  <a:srgbClr val="FFFF00"/>
                </a:solidFill>
              </a:rPr>
              <a:t>Áp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dụng</a:t>
            </a:r>
            <a:r>
              <a:rPr lang="en-US" sz="2400" b="1" dirty="0">
                <a:solidFill>
                  <a:srgbClr val="FFFF00"/>
                </a:solidFill>
              </a:rPr>
              <a:t>. </a:t>
            </a:r>
            <a:r>
              <a:rPr lang="en-US" sz="2000" b="1" dirty="0" err="1">
                <a:solidFill>
                  <a:schemeClr val="bg1"/>
                </a:solidFill>
              </a:rPr>
              <a:t>Thực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hiện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yêu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cầu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sau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</a:p>
          <a:p>
            <a:pPr algn="just">
              <a:lnSpc>
                <a:spcPct val="120000"/>
              </a:lnSpc>
            </a:pPr>
            <a:r>
              <a:rPr lang="en-US" sz="2000" b="1" dirty="0">
                <a:solidFill>
                  <a:schemeClr val="bg1"/>
                </a:solidFill>
              </a:rPr>
              <a:t>c) Cho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số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đo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của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hình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khai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triển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như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bên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dưới</a:t>
            </a:r>
            <a:r>
              <a:rPr lang="en-US" sz="2000" b="1" dirty="0">
                <a:solidFill>
                  <a:schemeClr val="bg1"/>
                </a:solidFill>
              </a:rPr>
              <a:t>. </a:t>
            </a:r>
            <a:r>
              <a:rPr lang="en-US" sz="2000" b="1" dirty="0" err="1">
                <a:solidFill>
                  <a:schemeClr val="bg1"/>
                </a:solidFill>
              </a:rPr>
              <a:t>Hãy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tính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7200" y="189454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Diện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tích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mỗi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hình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chữ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nhật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</a:t>
            </a:r>
            <a:endParaRPr lang="en-US" b="1" i="1" dirty="0">
              <a:solidFill>
                <a:srgbClr val="FFFF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135880" y="1428750"/>
            <a:ext cx="41148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Chiều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cao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lăng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trụ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đứng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</a:t>
            </a:r>
            <a:endParaRPr lang="en-US" b="1" i="1" dirty="0">
              <a:solidFill>
                <a:srgbClr val="FFFF00"/>
              </a:solidFill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0954" y="1809750"/>
            <a:ext cx="3132046" cy="2145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457200" y="287655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Tổng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diện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tích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cả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hình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chữ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nhật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</a:t>
            </a:r>
            <a:endParaRPr lang="en-US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384775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57200" y="1428750"/>
            <a:ext cx="65532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Độ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dài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cạnh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hai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đáy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4cm, 3cm, 2cm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7200" y="421566"/>
            <a:ext cx="7010400" cy="88178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 err="1">
                <a:solidFill>
                  <a:srgbClr val="FFFF00"/>
                </a:solidFill>
              </a:rPr>
              <a:t>Áp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dụng</a:t>
            </a:r>
            <a:r>
              <a:rPr lang="en-US" sz="2400" b="1" dirty="0">
                <a:solidFill>
                  <a:srgbClr val="FFFF00"/>
                </a:solidFill>
              </a:rPr>
              <a:t>. </a:t>
            </a:r>
            <a:r>
              <a:rPr lang="en-US" sz="2000" b="1" dirty="0" err="1">
                <a:solidFill>
                  <a:schemeClr val="bg1"/>
                </a:solidFill>
              </a:rPr>
              <a:t>Thực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hiện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yêu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cầu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sau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</a:p>
          <a:p>
            <a:pPr algn="just">
              <a:lnSpc>
                <a:spcPct val="120000"/>
              </a:lnSpc>
            </a:pPr>
            <a:r>
              <a:rPr lang="en-US" sz="2000" b="1" dirty="0">
                <a:solidFill>
                  <a:schemeClr val="bg1"/>
                </a:solidFill>
              </a:rPr>
              <a:t>c) Cho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số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đo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của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hình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khai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triển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như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bên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dưới</a:t>
            </a:r>
            <a:r>
              <a:rPr lang="en-US" sz="2000" b="1" dirty="0">
                <a:solidFill>
                  <a:schemeClr val="bg1"/>
                </a:solidFill>
              </a:rPr>
              <a:t>. </a:t>
            </a:r>
            <a:r>
              <a:rPr lang="en-US" sz="2000" b="1" dirty="0" err="1">
                <a:solidFill>
                  <a:schemeClr val="bg1"/>
                </a:solidFill>
              </a:rPr>
              <a:t>Hãy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tính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7200" y="189454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Diện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tích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mỗi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hình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chữ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nhật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</a:t>
            </a:r>
            <a:endParaRPr lang="en-US" b="1" i="1" dirty="0">
              <a:solidFill>
                <a:srgbClr val="FFFF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135880" y="1428750"/>
            <a:ext cx="41148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Chiều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cao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lăng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trụ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đứng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4cm</a:t>
            </a:r>
            <a:endParaRPr lang="en-US" b="1" i="1" dirty="0">
              <a:solidFill>
                <a:srgbClr val="FFFF00"/>
              </a:solidFill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0954" y="1809750"/>
            <a:ext cx="3132046" cy="2145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457200" y="287655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Tổng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diện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tích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cả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hình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chữ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nhật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</a:t>
            </a:r>
            <a:endParaRPr lang="en-US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67678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57200" y="1428750"/>
            <a:ext cx="65532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Độ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dài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cạnh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hai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đáy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4cm, 3cm, 2cm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7200" y="421566"/>
            <a:ext cx="7010400" cy="88178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 err="1">
                <a:solidFill>
                  <a:srgbClr val="FFFF00"/>
                </a:solidFill>
              </a:rPr>
              <a:t>Áp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dụng</a:t>
            </a:r>
            <a:r>
              <a:rPr lang="en-US" sz="2400" b="1" dirty="0">
                <a:solidFill>
                  <a:srgbClr val="FFFF00"/>
                </a:solidFill>
              </a:rPr>
              <a:t>. </a:t>
            </a:r>
            <a:r>
              <a:rPr lang="en-US" sz="2000" b="1" dirty="0" err="1">
                <a:solidFill>
                  <a:schemeClr val="bg1"/>
                </a:solidFill>
              </a:rPr>
              <a:t>Thực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hiện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yêu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cầu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sau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</a:p>
          <a:p>
            <a:pPr algn="just">
              <a:lnSpc>
                <a:spcPct val="120000"/>
              </a:lnSpc>
            </a:pPr>
            <a:r>
              <a:rPr lang="en-US" sz="2000" b="1" dirty="0">
                <a:solidFill>
                  <a:schemeClr val="bg1"/>
                </a:solidFill>
              </a:rPr>
              <a:t>c) Cho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số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đo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của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hình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khai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triển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như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bên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dưới</a:t>
            </a:r>
            <a:r>
              <a:rPr lang="en-US" sz="2000" b="1" dirty="0">
                <a:solidFill>
                  <a:schemeClr val="bg1"/>
                </a:solidFill>
              </a:rPr>
              <a:t>. </a:t>
            </a:r>
            <a:r>
              <a:rPr lang="en-US" sz="2000" b="1" dirty="0" err="1">
                <a:solidFill>
                  <a:schemeClr val="bg1"/>
                </a:solidFill>
              </a:rPr>
              <a:t>Hãy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tính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7200" y="189454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Diện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tích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mỗi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hình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chữ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nhật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</a:t>
            </a:r>
            <a:endParaRPr lang="en-US" b="1" i="1" dirty="0">
              <a:solidFill>
                <a:srgbClr val="FFFF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135880" y="1428750"/>
            <a:ext cx="41148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Chiều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cao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lăng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trụ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đứng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4cm</a:t>
            </a:r>
            <a:endParaRPr lang="en-US" b="1" i="1" dirty="0">
              <a:solidFill>
                <a:srgbClr val="FFFF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71600" y="2398702"/>
            <a:ext cx="35814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rgbClr val="FF0000"/>
                </a:solidFill>
                <a:sym typeface="Wingdings"/>
              </a:rPr>
              <a:t>(I)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16cm</a:t>
            </a:r>
            <a:r>
              <a:rPr lang="en-US" b="1" baseline="30000" dirty="0">
                <a:solidFill>
                  <a:srgbClr val="FFFF00"/>
                </a:solidFill>
                <a:sym typeface="Wingdings"/>
              </a:rPr>
              <a:t>2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dirty="0">
                <a:solidFill>
                  <a:srgbClr val="FF0000"/>
                </a:solidFill>
                <a:sym typeface="Wingdings"/>
              </a:rPr>
              <a:t>(II)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12cm</a:t>
            </a:r>
            <a:r>
              <a:rPr lang="en-US" b="1" baseline="30000" dirty="0">
                <a:solidFill>
                  <a:srgbClr val="FFFF00"/>
                </a:solidFill>
                <a:sym typeface="Wingdings"/>
              </a:rPr>
              <a:t>2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dirty="0">
                <a:solidFill>
                  <a:srgbClr val="FF0000"/>
                </a:solidFill>
                <a:sym typeface="Wingdings"/>
              </a:rPr>
              <a:t>(III)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8cm</a:t>
            </a:r>
            <a:r>
              <a:rPr lang="en-US" b="1" baseline="30000" dirty="0">
                <a:solidFill>
                  <a:srgbClr val="FFFF00"/>
                </a:solidFill>
                <a:sym typeface="Wingdings"/>
              </a:rPr>
              <a:t>2</a:t>
            </a:r>
            <a:endParaRPr lang="en-US" b="1" i="1" dirty="0">
              <a:solidFill>
                <a:schemeClr val="bg1"/>
              </a:solidFill>
            </a:endParaRPr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0954" y="1809750"/>
            <a:ext cx="3132046" cy="2145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457200" y="287655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Tổng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diện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tích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cả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hình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chữ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nhật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</a:t>
            </a:r>
            <a:endParaRPr lang="en-US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85772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57200" y="1428750"/>
            <a:ext cx="65532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Độ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dài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cạnh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hai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đáy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4cm, 3cm, 2cm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7200" y="421566"/>
            <a:ext cx="7010400" cy="88178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 err="1">
                <a:solidFill>
                  <a:srgbClr val="FFFF00"/>
                </a:solidFill>
              </a:rPr>
              <a:t>Áp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dụng</a:t>
            </a:r>
            <a:r>
              <a:rPr lang="en-US" sz="2400" b="1" dirty="0">
                <a:solidFill>
                  <a:srgbClr val="FFFF00"/>
                </a:solidFill>
              </a:rPr>
              <a:t>. </a:t>
            </a:r>
            <a:r>
              <a:rPr lang="en-US" sz="2000" b="1" dirty="0" err="1">
                <a:solidFill>
                  <a:schemeClr val="bg1"/>
                </a:solidFill>
              </a:rPr>
              <a:t>Thực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hiện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yêu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cầu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sau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</a:p>
          <a:p>
            <a:pPr algn="just">
              <a:lnSpc>
                <a:spcPct val="120000"/>
              </a:lnSpc>
            </a:pPr>
            <a:r>
              <a:rPr lang="en-US" sz="2000" b="1" dirty="0">
                <a:solidFill>
                  <a:schemeClr val="bg1"/>
                </a:solidFill>
              </a:rPr>
              <a:t>c) Cho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số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đo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của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hình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khai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triển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như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bên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dưới</a:t>
            </a:r>
            <a:r>
              <a:rPr lang="en-US" sz="2000" b="1" dirty="0">
                <a:solidFill>
                  <a:schemeClr val="bg1"/>
                </a:solidFill>
              </a:rPr>
              <a:t>. </a:t>
            </a:r>
            <a:r>
              <a:rPr lang="en-US" sz="2000" b="1" dirty="0" err="1">
                <a:solidFill>
                  <a:schemeClr val="bg1"/>
                </a:solidFill>
              </a:rPr>
              <a:t>Hãy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tính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7200" y="189454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Diện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tích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mỗi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hình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chữ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nhật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</a:t>
            </a:r>
            <a:endParaRPr lang="en-US" b="1" i="1" dirty="0">
              <a:solidFill>
                <a:srgbClr val="FFFF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135880" y="1428750"/>
            <a:ext cx="41148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Chiều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cao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lăng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trụ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đứng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4cm</a:t>
            </a:r>
            <a:endParaRPr lang="en-US" b="1" i="1" dirty="0">
              <a:solidFill>
                <a:srgbClr val="FFFF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71600" y="2398702"/>
            <a:ext cx="35814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rgbClr val="FF0000"/>
                </a:solidFill>
                <a:sym typeface="Wingdings"/>
              </a:rPr>
              <a:t>(I)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16cm</a:t>
            </a:r>
            <a:r>
              <a:rPr lang="en-US" b="1" baseline="30000" dirty="0">
                <a:solidFill>
                  <a:srgbClr val="FFFF00"/>
                </a:solidFill>
                <a:sym typeface="Wingdings"/>
              </a:rPr>
              <a:t>2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dirty="0">
                <a:solidFill>
                  <a:srgbClr val="FF0000"/>
                </a:solidFill>
                <a:sym typeface="Wingdings"/>
              </a:rPr>
              <a:t>(II)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12cm</a:t>
            </a:r>
            <a:r>
              <a:rPr lang="en-US" b="1" baseline="30000" dirty="0">
                <a:solidFill>
                  <a:srgbClr val="FFFF00"/>
                </a:solidFill>
                <a:sym typeface="Wingdings"/>
              </a:rPr>
              <a:t>2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dirty="0">
                <a:solidFill>
                  <a:srgbClr val="FF0000"/>
                </a:solidFill>
                <a:sym typeface="Wingdings"/>
              </a:rPr>
              <a:t>(III)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8cm</a:t>
            </a:r>
            <a:r>
              <a:rPr lang="en-US" b="1" baseline="30000" dirty="0">
                <a:solidFill>
                  <a:srgbClr val="FFFF00"/>
                </a:solidFill>
                <a:sym typeface="Wingdings"/>
              </a:rPr>
              <a:t>2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9600" y="3418540"/>
            <a:ext cx="65532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i="1" dirty="0">
                <a:solidFill>
                  <a:srgbClr val="FFFF00"/>
                </a:solidFill>
                <a:sym typeface="Wingdings"/>
              </a:rPr>
              <a:t>   S</a:t>
            </a:r>
            <a:r>
              <a:rPr lang="en-US" b="1" baseline="-25000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= 36cm</a:t>
            </a:r>
            <a:r>
              <a:rPr lang="en-US" b="1" baseline="30000" dirty="0">
                <a:solidFill>
                  <a:srgbClr val="FFFF00"/>
                </a:solidFill>
                <a:sym typeface="Wingdings"/>
              </a:rPr>
              <a:t>2</a:t>
            </a:r>
            <a:endParaRPr lang="en-US" b="1" i="1" dirty="0">
              <a:solidFill>
                <a:srgbClr val="FFFF00"/>
              </a:solidFill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0814979"/>
              </p:ext>
            </p:extLst>
          </p:nvPr>
        </p:nvGraphicFramePr>
        <p:xfrm>
          <a:off x="1828800" y="3505064"/>
          <a:ext cx="1511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39" name="Equation" r:id="rId4" imgW="1511280" imgH="228600" progId="Equation.DSMT4">
                  <p:embed/>
                </p:oleObj>
              </mc:Choice>
              <mc:Fallback>
                <p:oleObj name="Equation" r:id="rId4" imgW="1511280" imgH="228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505064"/>
                        <a:ext cx="15113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3276600" y="3421874"/>
            <a:ext cx="710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sym typeface="Wingdings"/>
              </a:rPr>
              <a:t>(cm</a:t>
            </a:r>
            <a:r>
              <a:rPr lang="en-US" b="1" baseline="30000" dirty="0">
                <a:solidFill>
                  <a:schemeClr val="bg1"/>
                </a:solidFill>
                <a:sym typeface="Wingdings"/>
              </a:rPr>
              <a:t>2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)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0576046"/>
              </p:ext>
            </p:extLst>
          </p:nvPr>
        </p:nvGraphicFramePr>
        <p:xfrm>
          <a:off x="4019550" y="3344863"/>
          <a:ext cx="1397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40" name="Equation" r:id="rId6" imgW="1396800" imgH="558720" progId="Equation.DSMT4">
                  <p:embed/>
                </p:oleObj>
              </mc:Choice>
              <mc:Fallback>
                <p:oleObj name="Equation" r:id="rId6" imgW="1396800" imgH="55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019550" y="3344863"/>
                        <a:ext cx="1397000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4"/>
          <p:cNvSpPr/>
          <p:nvPr/>
        </p:nvSpPr>
        <p:spPr>
          <a:xfrm>
            <a:off x="5350037" y="3418540"/>
            <a:ext cx="710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sym typeface="Wingdings"/>
              </a:rPr>
              <a:t>(cm</a:t>
            </a:r>
            <a:r>
              <a:rPr lang="en-US" b="1" baseline="30000" dirty="0">
                <a:solidFill>
                  <a:schemeClr val="bg1"/>
                </a:solidFill>
                <a:sym typeface="Wingdings"/>
              </a:rPr>
              <a:t>2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)</a:t>
            </a:r>
            <a:endParaRPr lang="en-US" dirty="0"/>
          </a:p>
        </p:txBody>
      </p:sp>
      <p:pic>
        <p:nvPicPr>
          <p:cNvPr id="23606" name="Picture 5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7257" y="1803796"/>
            <a:ext cx="3132046" cy="2145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TextBox 25"/>
          <p:cNvSpPr txBox="1"/>
          <p:nvPr/>
        </p:nvSpPr>
        <p:spPr>
          <a:xfrm>
            <a:off x="457200" y="287655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Tổng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diện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tích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cả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hình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chữ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nhật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</a:t>
            </a:r>
            <a:endParaRPr lang="en-US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882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57200" y="1428750"/>
            <a:ext cx="65532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Độ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dài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cạnh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hai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đáy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4cm, 3cm, 2cm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7200" y="421566"/>
            <a:ext cx="7010400" cy="88178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 err="1">
                <a:solidFill>
                  <a:srgbClr val="FFFF00"/>
                </a:solidFill>
              </a:rPr>
              <a:t>Áp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dụng</a:t>
            </a:r>
            <a:r>
              <a:rPr lang="en-US" sz="2400" b="1" dirty="0">
                <a:solidFill>
                  <a:srgbClr val="FFFF00"/>
                </a:solidFill>
              </a:rPr>
              <a:t>. </a:t>
            </a:r>
            <a:r>
              <a:rPr lang="en-US" sz="2000" b="1" dirty="0" err="1">
                <a:solidFill>
                  <a:schemeClr val="bg1"/>
                </a:solidFill>
              </a:rPr>
              <a:t>Thực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hiện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yêu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cầu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sau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</a:p>
          <a:p>
            <a:pPr algn="just">
              <a:lnSpc>
                <a:spcPct val="120000"/>
              </a:lnSpc>
            </a:pPr>
            <a:r>
              <a:rPr lang="en-US" sz="2000" b="1" dirty="0">
                <a:solidFill>
                  <a:schemeClr val="bg1"/>
                </a:solidFill>
              </a:rPr>
              <a:t>c) Cho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số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đo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của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hình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khai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triển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như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bên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dưới</a:t>
            </a:r>
            <a:r>
              <a:rPr lang="en-US" sz="2000" b="1" dirty="0">
                <a:solidFill>
                  <a:schemeClr val="bg1"/>
                </a:solidFill>
              </a:rPr>
              <a:t>. </a:t>
            </a:r>
            <a:r>
              <a:rPr lang="en-US" sz="2000" b="1" dirty="0" err="1">
                <a:solidFill>
                  <a:schemeClr val="bg1"/>
                </a:solidFill>
              </a:rPr>
              <a:t>Hãy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tính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7200" y="189454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Diện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tích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mỗi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hình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chữ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nhật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</a:t>
            </a:r>
            <a:endParaRPr lang="en-US" b="1" i="1" dirty="0">
              <a:solidFill>
                <a:srgbClr val="FFFF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135880" y="1428750"/>
            <a:ext cx="41148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Chiều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cao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lăng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trụ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đứng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4cm</a:t>
            </a:r>
            <a:endParaRPr lang="en-US" b="1" i="1" dirty="0">
              <a:solidFill>
                <a:srgbClr val="FFFF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71600" y="2398702"/>
            <a:ext cx="36576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rgbClr val="FF0000"/>
                </a:solidFill>
                <a:sym typeface="Wingdings"/>
              </a:rPr>
              <a:t>(I)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16cm</a:t>
            </a:r>
            <a:r>
              <a:rPr lang="en-US" b="1" baseline="30000" dirty="0">
                <a:solidFill>
                  <a:srgbClr val="FFFF00"/>
                </a:solidFill>
                <a:sym typeface="Wingdings"/>
              </a:rPr>
              <a:t>2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dirty="0">
                <a:solidFill>
                  <a:srgbClr val="FF0000"/>
                </a:solidFill>
                <a:sym typeface="Wingdings"/>
              </a:rPr>
              <a:t>(II)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12cm</a:t>
            </a:r>
            <a:r>
              <a:rPr lang="en-US" b="1" baseline="30000" dirty="0">
                <a:solidFill>
                  <a:srgbClr val="FFFF00"/>
                </a:solidFill>
                <a:sym typeface="Wingdings"/>
              </a:rPr>
              <a:t>2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dirty="0">
                <a:solidFill>
                  <a:srgbClr val="FF0000"/>
                </a:solidFill>
                <a:sym typeface="Wingdings"/>
              </a:rPr>
              <a:t>(III)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8cm</a:t>
            </a:r>
            <a:r>
              <a:rPr lang="en-US" b="1" baseline="30000" dirty="0">
                <a:solidFill>
                  <a:srgbClr val="FFFF00"/>
                </a:solidFill>
                <a:sym typeface="Wingdings"/>
              </a:rPr>
              <a:t>2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9600" y="3418540"/>
            <a:ext cx="65532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i="1" dirty="0">
                <a:solidFill>
                  <a:srgbClr val="FFFF00"/>
                </a:solidFill>
                <a:sym typeface="Wingdings"/>
              </a:rPr>
              <a:t>   </a:t>
            </a:r>
            <a:r>
              <a:rPr lang="en-US" b="1" i="1" dirty="0">
                <a:solidFill>
                  <a:srgbClr val="FF0000"/>
                </a:solidFill>
                <a:sym typeface="Wingdings"/>
              </a:rPr>
              <a:t>S</a:t>
            </a:r>
            <a:r>
              <a:rPr lang="en-US" b="1" baseline="-25000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= 36cm</a:t>
            </a:r>
            <a:r>
              <a:rPr lang="en-US" b="1" baseline="30000" dirty="0">
                <a:solidFill>
                  <a:srgbClr val="FFFF00"/>
                </a:solidFill>
                <a:sym typeface="Wingdings"/>
              </a:rPr>
              <a:t>2</a:t>
            </a:r>
            <a:endParaRPr lang="en-US" b="1" i="1" dirty="0">
              <a:solidFill>
                <a:srgbClr val="FFFF00"/>
              </a:solidFill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3209087"/>
              </p:ext>
            </p:extLst>
          </p:nvPr>
        </p:nvGraphicFramePr>
        <p:xfrm>
          <a:off x="1828800" y="3505064"/>
          <a:ext cx="1511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02" name="Equation" r:id="rId4" imgW="1511280" imgH="228600" progId="Equation.DSMT4">
                  <p:embed/>
                </p:oleObj>
              </mc:Choice>
              <mc:Fallback>
                <p:oleObj name="Equation" r:id="rId4" imgW="15112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505064"/>
                        <a:ext cx="15113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3276600" y="3421874"/>
            <a:ext cx="710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sym typeface="Wingdings"/>
              </a:rPr>
              <a:t>(cm</a:t>
            </a:r>
            <a:r>
              <a:rPr lang="en-US" b="1" baseline="30000" dirty="0">
                <a:solidFill>
                  <a:schemeClr val="bg1"/>
                </a:solidFill>
                <a:sym typeface="Wingdings"/>
              </a:rPr>
              <a:t>2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)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6257713"/>
              </p:ext>
            </p:extLst>
          </p:nvPr>
        </p:nvGraphicFramePr>
        <p:xfrm>
          <a:off x="4019550" y="3344863"/>
          <a:ext cx="1397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03" name="Equation" r:id="rId6" imgW="1396800" imgH="558720" progId="Equation.DSMT4">
                  <p:embed/>
                </p:oleObj>
              </mc:Choice>
              <mc:Fallback>
                <p:oleObj name="Equation" r:id="rId6" imgW="1396800" imgH="55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019550" y="3344863"/>
                        <a:ext cx="1397000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4"/>
          <p:cNvSpPr/>
          <p:nvPr/>
        </p:nvSpPr>
        <p:spPr>
          <a:xfrm>
            <a:off x="5350037" y="3418540"/>
            <a:ext cx="710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sym typeface="Wingdings"/>
              </a:rPr>
              <a:t>(cm</a:t>
            </a:r>
            <a:r>
              <a:rPr lang="en-US" b="1" baseline="30000" dirty="0">
                <a:solidFill>
                  <a:schemeClr val="bg1"/>
                </a:solidFill>
                <a:sym typeface="Wingdings"/>
              </a:rPr>
              <a:t>2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)</a:t>
            </a:r>
            <a:endParaRPr lang="en-US" dirty="0"/>
          </a:p>
        </p:txBody>
      </p:sp>
      <p:pic>
        <p:nvPicPr>
          <p:cNvPr id="23606" name="Picture 5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7257" y="1803796"/>
            <a:ext cx="3132046" cy="2145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TextBox 25"/>
          <p:cNvSpPr txBox="1"/>
          <p:nvPr/>
        </p:nvSpPr>
        <p:spPr>
          <a:xfrm>
            <a:off x="457200" y="287655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Tổng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diện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tích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cả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hình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chữ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nhật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</a:t>
            </a:r>
            <a:endParaRPr lang="en-US" b="1" i="1" dirty="0">
              <a:solidFill>
                <a:schemeClr val="bg1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flipH="1" flipV="1">
            <a:off x="944880" y="3714750"/>
            <a:ext cx="579120" cy="533400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57200" y="4181499"/>
            <a:ext cx="22860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rgbClr val="00B0F0"/>
                </a:solidFill>
                <a:sym typeface="Wingdings"/>
              </a:rPr>
              <a:t>Diện</a:t>
            </a:r>
            <a:r>
              <a:rPr lang="en-US" b="1" dirty="0">
                <a:solidFill>
                  <a:srgbClr val="00B0F0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00B0F0"/>
                </a:solidFill>
                <a:sym typeface="Wingdings"/>
              </a:rPr>
              <a:t>tích</a:t>
            </a:r>
            <a:r>
              <a:rPr lang="en-US" b="1" dirty="0">
                <a:solidFill>
                  <a:srgbClr val="00B0F0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00B0F0"/>
                </a:solidFill>
                <a:sym typeface="Wingdings"/>
              </a:rPr>
              <a:t>xung</a:t>
            </a:r>
            <a:r>
              <a:rPr lang="en-US" b="1" dirty="0">
                <a:solidFill>
                  <a:srgbClr val="00B0F0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00B0F0"/>
                </a:solidFill>
                <a:sym typeface="Wingdings"/>
              </a:rPr>
              <a:t>quanh</a:t>
            </a:r>
            <a:endParaRPr lang="en-US" b="1" i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367194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57200" y="1428750"/>
            <a:ext cx="65532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Độ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dài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cạnh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hai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đáy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4cm, 3cm, 2cm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7200" y="421566"/>
            <a:ext cx="6934200" cy="88178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 err="1">
                <a:solidFill>
                  <a:srgbClr val="FFFF00"/>
                </a:solidFill>
              </a:rPr>
              <a:t>Áp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dụng</a:t>
            </a:r>
            <a:r>
              <a:rPr lang="en-US" sz="2400" b="1" dirty="0">
                <a:solidFill>
                  <a:srgbClr val="FFFF00"/>
                </a:solidFill>
              </a:rPr>
              <a:t>. </a:t>
            </a:r>
            <a:r>
              <a:rPr lang="en-US" sz="2000" b="1" dirty="0" err="1">
                <a:solidFill>
                  <a:schemeClr val="bg1"/>
                </a:solidFill>
              </a:rPr>
              <a:t>Thực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hiện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yêu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cầu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sau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</a:p>
          <a:p>
            <a:pPr algn="just">
              <a:lnSpc>
                <a:spcPct val="120000"/>
              </a:lnSpc>
            </a:pPr>
            <a:r>
              <a:rPr lang="en-US" sz="2000" b="1" dirty="0">
                <a:solidFill>
                  <a:schemeClr val="bg1"/>
                </a:solidFill>
              </a:rPr>
              <a:t>c) Cho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số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đo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của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hình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khai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triển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như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bên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dưới</a:t>
            </a:r>
            <a:r>
              <a:rPr lang="en-US" sz="2000" b="1" dirty="0">
                <a:solidFill>
                  <a:schemeClr val="bg1"/>
                </a:solidFill>
              </a:rPr>
              <a:t>. </a:t>
            </a:r>
            <a:r>
              <a:rPr lang="en-US" sz="2000" b="1" dirty="0" err="1">
                <a:solidFill>
                  <a:schemeClr val="bg1"/>
                </a:solidFill>
              </a:rPr>
              <a:t>Hãy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tính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7200" y="189454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Diện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tích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mỗi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hình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chữ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nhật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</a:t>
            </a:r>
            <a:endParaRPr lang="en-US" b="1" i="1" dirty="0">
              <a:solidFill>
                <a:srgbClr val="FFFF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135880" y="1428750"/>
            <a:ext cx="41148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Chiều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cao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lăng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trụ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đứng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4cm</a:t>
            </a:r>
            <a:endParaRPr lang="en-US" b="1" i="1" dirty="0">
              <a:solidFill>
                <a:srgbClr val="FFFF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71600" y="2398702"/>
            <a:ext cx="35814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rgbClr val="FF0000"/>
                </a:solidFill>
                <a:sym typeface="Wingdings"/>
              </a:rPr>
              <a:t>(I)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16cm</a:t>
            </a:r>
            <a:r>
              <a:rPr lang="en-US" b="1" baseline="30000" dirty="0">
                <a:solidFill>
                  <a:srgbClr val="FFFF00"/>
                </a:solidFill>
                <a:sym typeface="Wingdings"/>
              </a:rPr>
              <a:t>2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dirty="0">
                <a:solidFill>
                  <a:srgbClr val="FF0000"/>
                </a:solidFill>
                <a:sym typeface="Wingdings"/>
              </a:rPr>
              <a:t>(II)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12cm</a:t>
            </a:r>
            <a:r>
              <a:rPr lang="en-US" b="1" baseline="30000" dirty="0">
                <a:solidFill>
                  <a:srgbClr val="FFFF00"/>
                </a:solidFill>
                <a:sym typeface="Wingdings"/>
              </a:rPr>
              <a:t>2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dirty="0">
                <a:solidFill>
                  <a:srgbClr val="FF0000"/>
                </a:solidFill>
                <a:sym typeface="Wingdings"/>
              </a:rPr>
              <a:t>(III)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8cm</a:t>
            </a:r>
            <a:r>
              <a:rPr lang="en-US" b="1" baseline="30000" dirty="0">
                <a:solidFill>
                  <a:srgbClr val="FFFF00"/>
                </a:solidFill>
                <a:sym typeface="Wingdings"/>
              </a:rPr>
              <a:t>2</a:t>
            </a:r>
            <a:endParaRPr lang="en-US" b="1" i="1" dirty="0">
              <a:solidFill>
                <a:schemeClr val="bg1"/>
              </a:solidFill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1763627"/>
              </p:ext>
            </p:extLst>
          </p:nvPr>
        </p:nvGraphicFramePr>
        <p:xfrm>
          <a:off x="1828800" y="3505064"/>
          <a:ext cx="1511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58" name="Equation" r:id="rId4" imgW="1511280" imgH="228600" progId="Equation.DSMT4">
                  <p:embed/>
                </p:oleObj>
              </mc:Choice>
              <mc:Fallback>
                <p:oleObj name="Equation" r:id="rId4" imgW="15112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505064"/>
                        <a:ext cx="15113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3276600" y="3421874"/>
            <a:ext cx="710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sym typeface="Wingdings"/>
              </a:rPr>
              <a:t>(cm</a:t>
            </a:r>
            <a:r>
              <a:rPr lang="en-US" b="1" baseline="30000" dirty="0">
                <a:solidFill>
                  <a:schemeClr val="bg1"/>
                </a:solidFill>
                <a:sym typeface="Wingdings"/>
              </a:rPr>
              <a:t>2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)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9043202"/>
              </p:ext>
            </p:extLst>
          </p:nvPr>
        </p:nvGraphicFramePr>
        <p:xfrm>
          <a:off x="3987800" y="3294063"/>
          <a:ext cx="14605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59" name="Equation" r:id="rId6" imgW="1460160" imgH="660240" progId="Equation.DSMT4">
                  <p:embed/>
                </p:oleObj>
              </mc:Choice>
              <mc:Fallback>
                <p:oleObj name="Equation" r:id="rId6" imgW="1460160" imgH="660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987800" y="3294063"/>
                        <a:ext cx="1460500" cy="66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4"/>
          <p:cNvSpPr/>
          <p:nvPr/>
        </p:nvSpPr>
        <p:spPr>
          <a:xfrm>
            <a:off x="5350037" y="3418540"/>
            <a:ext cx="710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sym typeface="Wingdings"/>
              </a:rPr>
              <a:t>(cm</a:t>
            </a:r>
            <a:r>
              <a:rPr lang="en-US" b="1" baseline="30000" dirty="0">
                <a:solidFill>
                  <a:schemeClr val="bg1"/>
                </a:solidFill>
                <a:sym typeface="Wingdings"/>
              </a:rPr>
              <a:t>2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)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4419600" y="3955258"/>
            <a:ext cx="304800" cy="292893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581400" y="4171950"/>
            <a:ext cx="16764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rgbClr val="00B0F0"/>
                </a:solidFill>
                <a:sym typeface="Wingdings"/>
              </a:rPr>
              <a:t>Nửa</a:t>
            </a:r>
            <a:r>
              <a:rPr lang="en-US" b="1" dirty="0">
                <a:solidFill>
                  <a:srgbClr val="00B0F0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00B0F0"/>
                </a:solidFill>
                <a:sym typeface="Wingdings"/>
              </a:rPr>
              <a:t>chu</a:t>
            </a:r>
            <a:r>
              <a:rPr lang="en-US" b="1" dirty="0">
                <a:solidFill>
                  <a:srgbClr val="00B0F0"/>
                </a:solidFill>
                <a:sym typeface="Wingdings"/>
              </a:rPr>
              <a:t> vi </a:t>
            </a:r>
            <a:r>
              <a:rPr lang="en-US" b="1" dirty="0" err="1">
                <a:solidFill>
                  <a:srgbClr val="00B0F0"/>
                </a:solidFill>
                <a:sym typeface="Wingdings"/>
              </a:rPr>
              <a:t>đáy</a:t>
            </a:r>
            <a:endParaRPr lang="en-US" b="1" i="1" dirty="0">
              <a:solidFill>
                <a:srgbClr val="00B0F0"/>
              </a:solidFill>
            </a:endParaRPr>
          </a:p>
        </p:txBody>
      </p:sp>
      <p:pic>
        <p:nvPicPr>
          <p:cNvPr id="27" name="Picture 5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7257" y="1803796"/>
            <a:ext cx="3132046" cy="2145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/>
          <p:cNvSpPr txBox="1"/>
          <p:nvPr/>
        </p:nvSpPr>
        <p:spPr>
          <a:xfrm>
            <a:off x="457200" y="287655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Tổng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diện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tích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cả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hình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chữ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nhật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9600" y="3418540"/>
            <a:ext cx="65532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i="1" dirty="0">
                <a:solidFill>
                  <a:srgbClr val="FFFF00"/>
                </a:solidFill>
                <a:sym typeface="Wingdings"/>
              </a:rPr>
              <a:t>   </a:t>
            </a:r>
            <a:r>
              <a:rPr lang="en-US" b="1" i="1" dirty="0">
                <a:solidFill>
                  <a:srgbClr val="FF0000"/>
                </a:solidFill>
                <a:sym typeface="Wingdings"/>
              </a:rPr>
              <a:t>S</a:t>
            </a:r>
            <a:r>
              <a:rPr lang="en-US" b="1" baseline="-25000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= 36cm</a:t>
            </a:r>
            <a:r>
              <a:rPr lang="en-US" b="1" baseline="30000" dirty="0">
                <a:solidFill>
                  <a:srgbClr val="FFFF00"/>
                </a:solidFill>
                <a:sym typeface="Wingdings"/>
              </a:rPr>
              <a:t>2</a:t>
            </a:r>
            <a:endParaRPr lang="en-US" b="1" i="1" dirty="0">
              <a:solidFill>
                <a:srgbClr val="FFFF00"/>
              </a:solidFill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flipH="1" flipV="1">
            <a:off x="944880" y="3714750"/>
            <a:ext cx="579120" cy="533400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57200" y="4181499"/>
            <a:ext cx="22860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rgbClr val="00B0F0"/>
                </a:solidFill>
                <a:sym typeface="Wingdings"/>
              </a:rPr>
              <a:t>Diện</a:t>
            </a:r>
            <a:r>
              <a:rPr lang="en-US" b="1" dirty="0">
                <a:solidFill>
                  <a:srgbClr val="00B0F0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00B0F0"/>
                </a:solidFill>
                <a:sym typeface="Wingdings"/>
              </a:rPr>
              <a:t>tích</a:t>
            </a:r>
            <a:r>
              <a:rPr lang="en-US" b="1" dirty="0">
                <a:solidFill>
                  <a:srgbClr val="00B0F0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00B0F0"/>
                </a:solidFill>
                <a:sym typeface="Wingdings"/>
              </a:rPr>
              <a:t>xung</a:t>
            </a:r>
            <a:r>
              <a:rPr lang="en-US" b="1" dirty="0">
                <a:solidFill>
                  <a:srgbClr val="00B0F0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00B0F0"/>
                </a:solidFill>
                <a:sym typeface="Wingdings"/>
              </a:rPr>
              <a:t>quanh</a:t>
            </a:r>
            <a:endParaRPr lang="en-US" b="1" i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836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06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658458"/>
            <a:ext cx="3552825" cy="423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7200" y="421566"/>
            <a:ext cx="7162800" cy="473784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>
                <a:solidFill>
                  <a:srgbClr val="FFFF00"/>
                </a:solidFill>
              </a:rPr>
              <a:t>1. </a:t>
            </a:r>
            <a:r>
              <a:rPr lang="en-US" sz="2400" b="1" dirty="0" err="1">
                <a:solidFill>
                  <a:srgbClr val="FFFF00"/>
                </a:solidFill>
              </a:rPr>
              <a:t>Hình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lăng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trụ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đứng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57200" y="895350"/>
            <a:ext cx="4876800" cy="73404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chemeClr val="bg1"/>
                </a:solidFill>
              </a:rPr>
              <a:t>Hình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bên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là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một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hình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lăng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trụ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đứng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>
                <a:solidFill>
                  <a:schemeClr val="bg1"/>
                </a:solidFill>
              </a:rPr>
              <a:t>(</a:t>
            </a:r>
            <a:r>
              <a:rPr lang="en-US" b="1" dirty="0" err="1">
                <a:solidFill>
                  <a:schemeClr val="bg1"/>
                </a:solidFill>
              </a:rPr>
              <a:t>còn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gọi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tắt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là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lăng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trụ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đứng</a:t>
            </a:r>
            <a:r>
              <a:rPr lang="en-US" b="1" dirty="0">
                <a:solidFill>
                  <a:schemeClr val="bg1"/>
                </a:solidFill>
              </a:rPr>
              <a:t>). </a:t>
            </a:r>
            <a:r>
              <a:rPr lang="en-US" b="1" dirty="0" err="1">
                <a:solidFill>
                  <a:schemeClr val="bg1"/>
                </a:solidFill>
              </a:rPr>
              <a:t>Trong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đó</a:t>
            </a:r>
            <a:r>
              <a:rPr lang="en-US" b="1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1657350"/>
            <a:ext cx="4876800" cy="37266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B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D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A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 B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C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D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FFFF00"/>
                </a:solidFill>
                <a:sym typeface="Wingdings"/>
              </a:rPr>
              <a:t>đỉnh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04212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57200" y="1428750"/>
            <a:ext cx="65532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Độ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dài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cạnh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hai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đáy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4cm, 3cm, 2cm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7200" y="421566"/>
            <a:ext cx="6934200" cy="88178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 err="1">
                <a:solidFill>
                  <a:srgbClr val="FFFF00"/>
                </a:solidFill>
              </a:rPr>
              <a:t>Áp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dụng</a:t>
            </a:r>
            <a:r>
              <a:rPr lang="en-US" sz="2400" b="1" dirty="0">
                <a:solidFill>
                  <a:srgbClr val="FFFF00"/>
                </a:solidFill>
              </a:rPr>
              <a:t>. </a:t>
            </a:r>
            <a:r>
              <a:rPr lang="en-US" sz="2000" b="1" dirty="0" err="1">
                <a:solidFill>
                  <a:schemeClr val="bg1"/>
                </a:solidFill>
              </a:rPr>
              <a:t>Thực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hiện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yêu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cầu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sau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</a:p>
          <a:p>
            <a:pPr algn="just">
              <a:lnSpc>
                <a:spcPct val="120000"/>
              </a:lnSpc>
            </a:pPr>
            <a:r>
              <a:rPr lang="en-US" sz="2000" b="1" dirty="0">
                <a:solidFill>
                  <a:schemeClr val="bg1"/>
                </a:solidFill>
              </a:rPr>
              <a:t>c) Cho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số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đo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của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hình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khai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triển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như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bên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dưới</a:t>
            </a:r>
            <a:r>
              <a:rPr lang="en-US" sz="2000" b="1" dirty="0">
                <a:solidFill>
                  <a:schemeClr val="bg1"/>
                </a:solidFill>
              </a:rPr>
              <a:t>. </a:t>
            </a:r>
            <a:r>
              <a:rPr lang="en-US" sz="2000" b="1" dirty="0" err="1">
                <a:solidFill>
                  <a:schemeClr val="bg1"/>
                </a:solidFill>
              </a:rPr>
              <a:t>Hãy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tính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7200" y="189454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Diện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tích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mỗi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hình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chữ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nhật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</a:t>
            </a:r>
            <a:endParaRPr lang="en-US" b="1" i="1" dirty="0">
              <a:solidFill>
                <a:srgbClr val="FFFF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135880" y="1428750"/>
            <a:ext cx="41148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Chiều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cao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lăng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trụ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đứng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4cm</a:t>
            </a:r>
            <a:endParaRPr lang="en-US" b="1" i="1" dirty="0">
              <a:solidFill>
                <a:srgbClr val="FFFF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71600" y="2398702"/>
            <a:ext cx="35814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rgbClr val="FF0000"/>
                </a:solidFill>
                <a:sym typeface="Wingdings"/>
              </a:rPr>
              <a:t>(I)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16cm</a:t>
            </a:r>
            <a:r>
              <a:rPr lang="en-US" b="1" baseline="30000" dirty="0">
                <a:solidFill>
                  <a:srgbClr val="FFFF00"/>
                </a:solidFill>
                <a:sym typeface="Wingdings"/>
              </a:rPr>
              <a:t>2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dirty="0">
                <a:solidFill>
                  <a:srgbClr val="FF0000"/>
                </a:solidFill>
                <a:sym typeface="Wingdings"/>
              </a:rPr>
              <a:t>(II)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12cm</a:t>
            </a:r>
            <a:r>
              <a:rPr lang="en-US" b="1" baseline="30000" dirty="0">
                <a:solidFill>
                  <a:srgbClr val="FFFF00"/>
                </a:solidFill>
                <a:sym typeface="Wingdings"/>
              </a:rPr>
              <a:t>2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dirty="0">
                <a:solidFill>
                  <a:srgbClr val="FF0000"/>
                </a:solidFill>
                <a:sym typeface="Wingdings"/>
              </a:rPr>
              <a:t>(III)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8cm</a:t>
            </a:r>
            <a:r>
              <a:rPr lang="en-US" b="1" baseline="30000" dirty="0">
                <a:solidFill>
                  <a:srgbClr val="FFFF00"/>
                </a:solidFill>
                <a:sym typeface="Wingdings"/>
              </a:rPr>
              <a:t>2</a:t>
            </a:r>
            <a:endParaRPr lang="en-US" b="1" i="1" dirty="0">
              <a:solidFill>
                <a:schemeClr val="bg1"/>
              </a:solidFill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4226859"/>
              </p:ext>
            </p:extLst>
          </p:nvPr>
        </p:nvGraphicFramePr>
        <p:xfrm>
          <a:off x="1828800" y="3505064"/>
          <a:ext cx="1511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25" name="Equation" r:id="rId4" imgW="1511280" imgH="228600" progId="Equation.DSMT4">
                  <p:embed/>
                </p:oleObj>
              </mc:Choice>
              <mc:Fallback>
                <p:oleObj name="Equation" r:id="rId4" imgW="15112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505064"/>
                        <a:ext cx="15113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3276600" y="3421874"/>
            <a:ext cx="710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sym typeface="Wingdings"/>
              </a:rPr>
              <a:t>(cm</a:t>
            </a:r>
            <a:r>
              <a:rPr lang="en-US" b="1" baseline="30000" dirty="0">
                <a:solidFill>
                  <a:schemeClr val="bg1"/>
                </a:solidFill>
                <a:sym typeface="Wingdings"/>
              </a:rPr>
              <a:t>2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)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8443421"/>
              </p:ext>
            </p:extLst>
          </p:nvPr>
        </p:nvGraphicFramePr>
        <p:xfrm>
          <a:off x="3987800" y="3294063"/>
          <a:ext cx="14605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26" name="Equation" r:id="rId6" imgW="1460160" imgH="660240" progId="Equation.DSMT4">
                  <p:embed/>
                </p:oleObj>
              </mc:Choice>
              <mc:Fallback>
                <p:oleObj name="Equation" r:id="rId6" imgW="1460160" imgH="660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987800" y="3294063"/>
                        <a:ext cx="1460500" cy="66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4"/>
          <p:cNvSpPr/>
          <p:nvPr/>
        </p:nvSpPr>
        <p:spPr>
          <a:xfrm>
            <a:off x="5350037" y="3418540"/>
            <a:ext cx="710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sym typeface="Wingdings"/>
              </a:rPr>
              <a:t>(cm</a:t>
            </a:r>
            <a:r>
              <a:rPr lang="en-US" b="1" baseline="30000" dirty="0">
                <a:solidFill>
                  <a:schemeClr val="bg1"/>
                </a:solidFill>
                <a:sym typeface="Wingdings"/>
              </a:rPr>
              <a:t>2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)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4419600" y="3955258"/>
            <a:ext cx="304800" cy="292893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581400" y="4171950"/>
            <a:ext cx="16764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rgbClr val="00B0F0"/>
                </a:solidFill>
                <a:sym typeface="Wingdings"/>
              </a:rPr>
              <a:t>Nửa</a:t>
            </a:r>
            <a:r>
              <a:rPr lang="en-US" b="1" dirty="0">
                <a:solidFill>
                  <a:srgbClr val="00B0F0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00B0F0"/>
                </a:solidFill>
                <a:sym typeface="Wingdings"/>
              </a:rPr>
              <a:t>chu</a:t>
            </a:r>
            <a:r>
              <a:rPr lang="en-US" b="1" dirty="0">
                <a:solidFill>
                  <a:srgbClr val="00B0F0"/>
                </a:solidFill>
                <a:sym typeface="Wingdings"/>
              </a:rPr>
              <a:t> vi </a:t>
            </a:r>
            <a:r>
              <a:rPr lang="en-US" b="1" dirty="0" err="1">
                <a:solidFill>
                  <a:srgbClr val="00B0F0"/>
                </a:solidFill>
                <a:sym typeface="Wingdings"/>
              </a:rPr>
              <a:t>đáy</a:t>
            </a:r>
            <a:endParaRPr lang="en-US" b="1" i="1" dirty="0">
              <a:solidFill>
                <a:srgbClr val="00B0F0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H="1" flipV="1">
            <a:off x="5441942" y="3767478"/>
            <a:ext cx="378024" cy="442216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257800" y="4171950"/>
            <a:ext cx="1676400" cy="37266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rgbClr val="00B0F0"/>
                </a:solidFill>
                <a:sym typeface="Wingdings"/>
              </a:rPr>
              <a:t>Chiều</a:t>
            </a:r>
            <a:r>
              <a:rPr lang="en-US" b="1" dirty="0">
                <a:solidFill>
                  <a:srgbClr val="00B0F0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00B0F0"/>
                </a:solidFill>
                <a:sym typeface="Wingdings"/>
              </a:rPr>
              <a:t>cao</a:t>
            </a:r>
            <a:endParaRPr lang="en-US" b="1" i="1" dirty="0">
              <a:solidFill>
                <a:srgbClr val="00B0F0"/>
              </a:solidFill>
            </a:endParaRPr>
          </a:p>
        </p:txBody>
      </p:sp>
      <p:pic>
        <p:nvPicPr>
          <p:cNvPr id="29" name="Picture 5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7257" y="1803796"/>
            <a:ext cx="3132046" cy="2145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TextBox 29"/>
          <p:cNvSpPr txBox="1"/>
          <p:nvPr/>
        </p:nvSpPr>
        <p:spPr>
          <a:xfrm>
            <a:off x="609600" y="3418540"/>
            <a:ext cx="65532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i="1" dirty="0">
                <a:solidFill>
                  <a:srgbClr val="FFFF00"/>
                </a:solidFill>
                <a:sym typeface="Wingdings"/>
              </a:rPr>
              <a:t>   </a:t>
            </a:r>
            <a:r>
              <a:rPr lang="en-US" b="1" i="1" dirty="0">
                <a:solidFill>
                  <a:srgbClr val="FF0000"/>
                </a:solidFill>
                <a:sym typeface="Wingdings"/>
              </a:rPr>
              <a:t>S</a:t>
            </a:r>
            <a:r>
              <a:rPr lang="en-US" b="1" baseline="-25000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= 36cm</a:t>
            </a:r>
            <a:r>
              <a:rPr lang="en-US" b="1" baseline="30000" dirty="0">
                <a:solidFill>
                  <a:srgbClr val="FFFF00"/>
                </a:solidFill>
                <a:sym typeface="Wingdings"/>
              </a:rPr>
              <a:t>2</a:t>
            </a:r>
            <a:endParaRPr lang="en-US" b="1" i="1" dirty="0">
              <a:solidFill>
                <a:srgbClr val="FFFF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57200" y="287655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Tổng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diện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tích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cả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hình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chữ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nhật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</a:t>
            </a:r>
            <a:endParaRPr lang="en-US" b="1" i="1" dirty="0">
              <a:solidFill>
                <a:schemeClr val="bg1"/>
              </a:solidFill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flipH="1" flipV="1">
            <a:off x="944880" y="3714750"/>
            <a:ext cx="579120" cy="533400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57200" y="4181499"/>
            <a:ext cx="22860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rgbClr val="00B0F0"/>
                </a:solidFill>
                <a:sym typeface="Wingdings"/>
              </a:rPr>
              <a:t>Diện</a:t>
            </a:r>
            <a:r>
              <a:rPr lang="en-US" b="1" dirty="0">
                <a:solidFill>
                  <a:srgbClr val="00B0F0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00B0F0"/>
                </a:solidFill>
                <a:sym typeface="Wingdings"/>
              </a:rPr>
              <a:t>tích</a:t>
            </a:r>
            <a:r>
              <a:rPr lang="en-US" b="1" dirty="0">
                <a:solidFill>
                  <a:srgbClr val="00B0F0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00B0F0"/>
                </a:solidFill>
                <a:sym typeface="Wingdings"/>
              </a:rPr>
              <a:t>xung</a:t>
            </a:r>
            <a:r>
              <a:rPr lang="en-US" b="1" dirty="0">
                <a:solidFill>
                  <a:srgbClr val="00B0F0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00B0F0"/>
                </a:solidFill>
                <a:sym typeface="Wingdings"/>
              </a:rPr>
              <a:t>quanh</a:t>
            </a:r>
            <a:endParaRPr lang="en-US" b="1" i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44716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421566"/>
            <a:ext cx="7010400" cy="5124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>
                <a:solidFill>
                  <a:srgbClr val="FFFF00"/>
                </a:solidFill>
              </a:rPr>
              <a:t>2. </a:t>
            </a:r>
            <a:r>
              <a:rPr lang="en-US" sz="2400" b="1" dirty="0" err="1">
                <a:solidFill>
                  <a:srgbClr val="FFFF00"/>
                </a:solidFill>
              </a:rPr>
              <a:t>Diện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tích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xung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quanh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của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hình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lăng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trụ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đứng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" y="1200150"/>
            <a:ext cx="7467600" cy="70506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Diện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tích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xung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quanh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hình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lăng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trụ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đứng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bằng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tổng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diện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tích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mặt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bên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 Ta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có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công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thức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            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3409950"/>
            <a:ext cx="7620000" cy="73404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Diện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tích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toàn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phần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lăng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trụ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đứng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bằng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tổng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diện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tích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xung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quanh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diện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tích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hai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đáy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sz="1400" b="1" i="1" dirty="0">
              <a:solidFill>
                <a:schemeClr val="bg1"/>
              </a:solidFill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4847765"/>
              </p:ext>
            </p:extLst>
          </p:nvPr>
        </p:nvGraphicFramePr>
        <p:xfrm>
          <a:off x="4058478" y="1939174"/>
          <a:ext cx="1117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12" name="Equation" r:id="rId4" imgW="1117440" imgH="419040" progId="Equation.DSMT4">
                  <p:embed/>
                </p:oleObj>
              </mc:Choice>
              <mc:Fallback>
                <p:oleObj name="Equation" r:id="rId4" imgW="1117440" imgH="419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8478" y="1939174"/>
                        <a:ext cx="11176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57200" y="2828303"/>
            <a:ext cx="80010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i="1" dirty="0" err="1">
                <a:solidFill>
                  <a:schemeClr val="bg1"/>
                </a:solidFill>
                <a:sym typeface="Wingdings"/>
              </a:rPr>
              <a:t>Diện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 err="1">
                <a:solidFill>
                  <a:schemeClr val="bg1"/>
                </a:solidFill>
                <a:sym typeface="Wingdings"/>
              </a:rPr>
              <a:t>tích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 err="1">
                <a:solidFill>
                  <a:schemeClr val="bg1"/>
                </a:solidFill>
                <a:sym typeface="Wingdings"/>
              </a:rPr>
              <a:t>xung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 err="1">
                <a:solidFill>
                  <a:schemeClr val="bg1"/>
                </a:solidFill>
                <a:sym typeface="Wingdings"/>
              </a:rPr>
              <a:t>quanh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 err="1">
                <a:solidFill>
                  <a:schemeClr val="bg1"/>
                </a:solidFill>
                <a:sym typeface="Wingdings"/>
              </a:rPr>
              <a:t>hình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 err="1">
                <a:solidFill>
                  <a:schemeClr val="bg1"/>
                </a:solidFill>
                <a:sym typeface="Wingdings"/>
              </a:rPr>
              <a:t>lăng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 err="1">
                <a:solidFill>
                  <a:schemeClr val="bg1"/>
                </a:solidFill>
                <a:sym typeface="Wingdings"/>
              </a:rPr>
              <a:t>trụ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 err="1">
                <a:solidFill>
                  <a:schemeClr val="bg1"/>
                </a:solidFill>
                <a:sym typeface="Wingdings"/>
              </a:rPr>
              <a:t>đứng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 err="1">
                <a:solidFill>
                  <a:schemeClr val="bg1"/>
                </a:solidFill>
                <a:sym typeface="Wingdings"/>
              </a:rPr>
              <a:t>bằng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 err="1">
                <a:solidFill>
                  <a:schemeClr val="bg1"/>
                </a:solidFill>
                <a:sym typeface="Wingdings"/>
              </a:rPr>
              <a:t>chu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 vi </a:t>
            </a:r>
            <a:r>
              <a:rPr lang="en-US" b="1" i="1" dirty="0" err="1">
                <a:solidFill>
                  <a:schemeClr val="bg1"/>
                </a:solidFill>
                <a:sym typeface="Wingdings"/>
              </a:rPr>
              <a:t>đáy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 err="1">
                <a:solidFill>
                  <a:schemeClr val="bg1"/>
                </a:solidFill>
                <a:sym typeface="Wingdings"/>
              </a:rPr>
              <a:t>nhân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 err="1">
                <a:solidFill>
                  <a:schemeClr val="bg1"/>
                </a:solidFill>
                <a:sym typeface="Wingdings"/>
              </a:rPr>
              <a:t>chiều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 err="1">
                <a:solidFill>
                  <a:schemeClr val="bg1"/>
                </a:solidFill>
                <a:sym typeface="Wingdings"/>
              </a:rPr>
              <a:t>cao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.</a:t>
            </a:r>
            <a:endParaRPr lang="en-US" sz="1400" b="1" i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49994" y="2387084"/>
            <a:ext cx="36440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sym typeface="Wingdings"/>
              </a:rPr>
              <a:t>(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p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nửa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chu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vi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đáy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chiều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cao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616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7" grpId="0"/>
      <p:bldP spid="6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199" y="421566"/>
            <a:ext cx="7086601" cy="80791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/>
            <a:r>
              <a:rPr lang="en-US" sz="2400" b="1" dirty="0" err="1">
                <a:solidFill>
                  <a:srgbClr val="FFFF00"/>
                </a:solidFill>
              </a:rPr>
              <a:t>Ví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dụ</a:t>
            </a:r>
            <a:r>
              <a:rPr lang="en-US" sz="2400" b="1" dirty="0">
                <a:solidFill>
                  <a:srgbClr val="FFFF00"/>
                </a:solidFill>
              </a:rPr>
              <a:t> 1. </a:t>
            </a:r>
            <a:r>
              <a:rPr lang="en-US" sz="2000" b="1" dirty="0" err="1">
                <a:solidFill>
                  <a:schemeClr val="bg1"/>
                </a:solidFill>
              </a:rPr>
              <a:t>Tính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diện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tích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toàn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phần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của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lăng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trụ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đứng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với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đáy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là</a:t>
            </a:r>
            <a:r>
              <a:rPr lang="en-US" sz="2000" b="1" dirty="0">
                <a:solidFill>
                  <a:schemeClr val="bg1"/>
                </a:solidFill>
              </a:rPr>
              <a:t> tam </a:t>
            </a:r>
            <a:r>
              <a:rPr lang="en-US" sz="2000" b="1" dirty="0" err="1">
                <a:solidFill>
                  <a:schemeClr val="bg1"/>
                </a:solidFill>
              </a:rPr>
              <a:t>giác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vuông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theo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kích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thước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như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hình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vẽ</a:t>
            </a:r>
            <a:r>
              <a:rPr lang="en-US" sz="2000" b="1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1276350"/>
            <a:ext cx="3276600" cy="3277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 err="1">
                <a:solidFill>
                  <a:srgbClr val="FFFF00"/>
                </a:solidFill>
                <a:sym typeface="Wingdings"/>
              </a:rPr>
              <a:t>Lời</a:t>
            </a:r>
            <a:r>
              <a:rPr lang="en-US" sz="1400" b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rgbClr val="FFFF00"/>
                </a:solidFill>
                <a:sym typeface="Wingdings"/>
              </a:rPr>
              <a:t>giải</a:t>
            </a:r>
            <a:endParaRPr lang="en-US" sz="1400" b="1" i="1" dirty="0">
              <a:solidFill>
                <a:srgbClr val="FFFF00"/>
              </a:solidFill>
            </a:endParaRPr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05771" y="1157571"/>
            <a:ext cx="2433429" cy="281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480391" y="1657350"/>
            <a:ext cx="4167809" cy="3277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Vì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 =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</a:t>
            </a:r>
            <a:r>
              <a:rPr lang="en-US" sz="14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A’B’C’ </a:t>
            </a: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nên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AC = A’C’ = 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5cm (</a:t>
            </a: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Cặp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c.t.ư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).</a:t>
            </a:r>
            <a:endParaRPr lang="en-US" sz="1400" b="1" i="1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61694" y="2114550"/>
            <a:ext cx="4134160" cy="3277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Xét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</a:t>
            </a:r>
            <a:r>
              <a:rPr lang="en-US" sz="14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ABC </a:t>
            </a: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vuông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tại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, </a:t>
            </a: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áp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dụng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định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lí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en-US" sz="14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Py</a:t>
            </a: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-ta-go: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endParaRPr lang="en-US" sz="1400" b="1" i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971800" y="2571274"/>
            <a:ext cx="685800" cy="30527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(cm).</a:t>
            </a:r>
            <a:endParaRPr lang="en-US" sz="1400" b="1" i="1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7200" y="3690833"/>
            <a:ext cx="1638300" cy="3277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Diện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tích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hai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đáy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: </a:t>
            </a:r>
            <a:endParaRPr lang="en-US" sz="1400" b="1" i="1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42291" y="2952750"/>
            <a:ext cx="3748709" cy="586314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Diện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tích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xung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quanh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: </a:t>
            </a:r>
          </a:p>
          <a:p>
            <a:pPr algn="ctr">
              <a:lnSpc>
                <a:spcPct val="120000"/>
              </a:lnSpc>
            </a:pPr>
            <a:r>
              <a:rPr lang="en-US" sz="1400" b="1" i="1" dirty="0" err="1">
                <a:solidFill>
                  <a:schemeClr val="bg1"/>
                </a:solidFill>
                <a:sym typeface="Wingdings"/>
              </a:rPr>
              <a:t>S</a:t>
            </a:r>
            <a:r>
              <a:rPr lang="en-US" sz="1400" b="1" baseline="-25000" dirty="0" err="1">
                <a:solidFill>
                  <a:schemeClr val="bg1"/>
                </a:solidFill>
                <a:sym typeface="Wingdings"/>
              </a:rPr>
              <a:t>xq</a:t>
            </a:r>
            <a:r>
              <a:rPr lang="en-US" sz="1400" b="1" baseline="-25000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= (3 + 4 + 5) . 6 = 72 (cm</a:t>
            </a:r>
            <a:r>
              <a:rPr lang="en-US" sz="1400" b="1" baseline="30000" dirty="0">
                <a:solidFill>
                  <a:schemeClr val="bg1"/>
                </a:solidFill>
                <a:sym typeface="Wingdings"/>
              </a:rPr>
              <a:t>2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).</a:t>
            </a:r>
            <a:endParaRPr lang="en-US" sz="1400" b="1" i="1" dirty="0">
              <a:solidFill>
                <a:schemeClr val="bg1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3504416"/>
              </p:ext>
            </p:extLst>
          </p:nvPr>
        </p:nvGraphicFramePr>
        <p:xfrm>
          <a:off x="1644650" y="2562600"/>
          <a:ext cx="1371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85" name="Equation" r:id="rId5" imgW="1371600" imgH="279360" progId="Equation.DSMT4">
                  <p:embed/>
                </p:oleObj>
              </mc:Choice>
              <mc:Fallback>
                <p:oleObj name="Equation" r:id="rId5" imgW="137160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644650" y="2562600"/>
                        <a:ext cx="13716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524194"/>
              </p:ext>
            </p:extLst>
          </p:nvPr>
        </p:nvGraphicFramePr>
        <p:xfrm>
          <a:off x="2120900" y="3651250"/>
          <a:ext cx="92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86" name="Equation" r:id="rId7" imgW="927000" imgH="444240" progId="Equation.DSMT4">
                  <p:embed/>
                </p:oleObj>
              </mc:Choice>
              <mc:Fallback>
                <p:oleObj name="Equation" r:id="rId7" imgW="92700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120900" y="3651250"/>
                        <a:ext cx="927100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2971800" y="3690833"/>
            <a:ext cx="63671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  <a:sym typeface="Wingdings"/>
              </a:rPr>
              <a:t>(cm</a:t>
            </a:r>
            <a:r>
              <a:rPr lang="en-US" sz="1400" b="1" baseline="30000" dirty="0">
                <a:solidFill>
                  <a:schemeClr val="bg1"/>
                </a:solidFill>
                <a:sym typeface="Wingdings"/>
              </a:rPr>
              <a:t>2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).</a:t>
            </a:r>
            <a:endParaRPr lang="en-US" sz="1400" dirty="0"/>
          </a:p>
        </p:txBody>
      </p:sp>
      <p:sp>
        <p:nvSpPr>
          <p:cNvPr id="24" name="TextBox 23"/>
          <p:cNvSpPr txBox="1"/>
          <p:nvPr/>
        </p:nvSpPr>
        <p:spPr>
          <a:xfrm>
            <a:off x="442291" y="4171950"/>
            <a:ext cx="5253306" cy="30502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Diện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tích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toàn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phần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:   </a:t>
            </a:r>
            <a:r>
              <a:rPr lang="en-US" sz="1400" b="1" i="1" dirty="0" err="1">
                <a:solidFill>
                  <a:srgbClr val="FFFF00"/>
                </a:solidFill>
                <a:sym typeface="Wingdings"/>
              </a:rPr>
              <a:t>S</a:t>
            </a:r>
            <a:r>
              <a:rPr lang="en-US" sz="1400" b="1" baseline="-25000" dirty="0" err="1">
                <a:solidFill>
                  <a:srgbClr val="FFFF00"/>
                </a:solidFill>
                <a:sym typeface="Wingdings"/>
              </a:rPr>
              <a:t>tp</a:t>
            </a:r>
            <a:r>
              <a:rPr lang="en-US" sz="1400" b="1" baseline="-25000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sz="1400" b="1" dirty="0">
                <a:solidFill>
                  <a:srgbClr val="FFFF00"/>
                </a:solidFill>
                <a:sym typeface="Wingdings"/>
              </a:rPr>
              <a:t>= 72 + 12 = 84 (cm</a:t>
            </a:r>
            <a:r>
              <a:rPr lang="en-US" sz="1400" b="1" baseline="30000" dirty="0">
                <a:solidFill>
                  <a:srgbClr val="FFFF00"/>
                </a:solidFill>
                <a:sym typeface="Wingdings"/>
              </a:rPr>
              <a:t>2</a:t>
            </a:r>
            <a:r>
              <a:rPr lang="en-US" sz="1400" b="1" dirty="0">
                <a:solidFill>
                  <a:srgbClr val="FFFF00"/>
                </a:solidFill>
                <a:sym typeface="Wingdings"/>
              </a:rPr>
              <a:t>)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. </a:t>
            </a:r>
            <a:endParaRPr lang="en-US" sz="1400" b="1" i="1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953000" y="1276350"/>
            <a:ext cx="1371600" cy="3277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 err="1">
                <a:solidFill>
                  <a:srgbClr val="FFFF00"/>
                </a:solidFill>
                <a:sym typeface="Wingdings"/>
              </a:rPr>
              <a:t>Sơ</a:t>
            </a:r>
            <a:r>
              <a:rPr lang="en-US" sz="1400" b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rgbClr val="FFFF00"/>
                </a:solidFill>
                <a:sym typeface="Wingdings"/>
              </a:rPr>
              <a:t>đồ</a:t>
            </a:r>
            <a:r>
              <a:rPr lang="en-US" sz="1400" b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rgbClr val="FFFF00"/>
                </a:solidFill>
                <a:sym typeface="Wingdings"/>
              </a:rPr>
              <a:t>phân</a:t>
            </a:r>
            <a:r>
              <a:rPr lang="en-US" sz="1400" b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rgbClr val="FFFF00"/>
                </a:solidFill>
                <a:sym typeface="Wingdings"/>
              </a:rPr>
              <a:t>tích</a:t>
            </a:r>
            <a:endParaRPr lang="en-US" sz="1400" b="1" i="1" dirty="0">
              <a:solidFill>
                <a:srgbClr val="FFFF00"/>
              </a:solidFill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4595854" y="1337310"/>
            <a:ext cx="0" cy="329184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410200" y="1657350"/>
            <a:ext cx="4572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i="1" dirty="0" err="1">
                <a:solidFill>
                  <a:schemeClr val="bg1"/>
                </a:solidFill>
                <a:sym typeface="Wingdings"/>
              </a:rPr>
              <a:t>S</a:t>
            </a:r>
            <a:r>
              <a:rPr lang="en-US" b="1" baseline="-25000" dirty="0" err="1">
                <a:solidFill>
                  <a:schemeClr val="bg1"/>
                </a:solidFill>
                <a:sym typeface="Wingdings"/>
              </a:rPr>
              <a:t>tp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953000" y="2318972"/>
            <a:ext cx="457200" cy="37266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i="1" dirty="0" err="1">
                <a:solidFill>
                  <a:schemeClr val="bg1"/>
                </a:solidFill>
                <a:sym typeface="Wingdings"/>
              </a:rPr>
              <a:t>S</a:t>
            </a:r>
            <a:r>
              <a:rPr lang="en-US" b="1" baseline="-25000" dirty="0" err="1">
                <a:solidFill>
                  <a:schemeClr val="bg1"/>
                </a:solidFill>
                <a:sym typeface="Wingdings"/>
              </a:rPr>
              <a:t>xq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867400" y="2322502"/>
            <a:ext cx="6096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i="1" dirty="0" err="1">
                <a:solidFill>
                  <a:schemeClr val="bg1"/>
                </a:solidFill>
                <a:sym typeface="Wingdings"/>
              </a:rPr>
              <a:t>S</a:t>
            </a:r>
            <a:r>
              <a:rPr lang="en-US" b="1" baseline="-25000" dirty="0" err="1">
                <a:solidFill>
                  <a:schemeClr val="bg1"/>
                </a:solidFill>
                <a:sym typeface="Wingdings"/>
              </a:rPr>
              <a:t>đáy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572000" y="3028950"/>
            <a:ext cx="14478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</a:rPr>
              <a:t>Chu vi </a:t>
            </a:r>
            <a:r>
              <a:rPr lang="en-US" b="1" dirty="0" err="1">
                <a:solidFill>
                  <a:schemeClr val="bg1"/>
                </a:solidFill>
              </a:rPr>
              <a:t>đáy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914900" y="3714750"/>
            <a:ext cx="1447800" cy="37266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b="1" i="1" dirty="0">
                <a:solidFill>
                  <a:schemeClr val="bg1"/>
                </a:solidFill>
              </a:rPr>
              <a:t>AC</a:t>
            </a:r>
            <a:r>
              <a:rPr lang="en-US" b="1" dirty="0">
                <a:solidFill>
                  <a:schemeClr val="bg1"/>
                </a:solidFill>
              </a:rPr>
              <a:t>, </a:t>
            </a:r>
            <a:r>
              <a:rPr lang="en-US" b="1" i="1" dirty="0">
                <a:solidFill>
                  <a:schemeClr val="bg1"/>
                </a:solidFill>
              </a:rPr>
              <a:t>BC</a:t>
            </a:r>
          </a:p>
        </p:txBody>
      </p:sp>
      <p:sp>
        <p:nvSpPr>
          <p:cNvPr id="32" name="Left Brace 31"/>
          <p:cNvSpPr/>
          <p:nvPr/>
        </p:nvSpPr>
        <p:spPr>
          <a:xfrm rot="5400000">
            <a:off x="5449093" y="1764288"/>
            <a:ext cx="266700" cy="869273"/>
          </a:xfrm>
          <a:prstGeom prst="leftBrac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5133373" y="2758224"/>
            <a:ext cx="1" cy="346926"/>
          </a:xfrm>
          <a:prstGeom prst="straightConnector1">
            <a:avLst/>
          </a:prstGeom>
          <a:ln w="190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H="1" flipV="1">
            <a:off x="5181600" y="3430598"/>
            <a:ext cx="228600" cy="284152"/>
          </a:xfrm>
          <a:prstGeom prst="straightConnector1">
            <a:avLst/>
          </a:prstGeom>
          <a:ln w="190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V="1">
            <a:off x="5865153" y="2758224"/>
            <a:ext cx="226353" cy="941027"/>
          </a:xfrm>
          <a:prstGeom prst="straightConnector1">
            <a:avLst/>
          </a:prstGeom>
          <a:ln w="190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943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8" grpId="0"/>
      <p:bldP spid="19" grpId="0"/>
      <p:bldP spid="21" grpId="0"/>
      <p:bldP spid="22" grpId="0"/>
      <p:bldP spid="7" grpId="0"/>
      <p:bldP spid="24" grpId="0"/>
      <p:bldP spid="25" grpId="0"/>
      <p:bldP spid="27" grpId="0"/>
      <p:bldP spid="28" grpId="0"/>
      <p:bldP spid="29" grpId="0"/>
      <p:bldP spid="30" grpId="0"/>
      <p:bldP spid="31" grpId="0"/>
      <p:bldP spid="32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421566"/>
            <a:ext cx="6629400" cy="5124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>
                <a:solidFill>
                  <a:srgbClr val="FFFF00"/>
                </a:solidFill>
              </a:rPr>
              <a:t>3. </a:t>
            </a:r>
            <a:r>
              <a:rPr lang="en-US" sz="2400" b="1" dirty="0" err="1">
                <a:solidFill>
                  <a:srgbClr val="FFFF00"/>
                </a:solidFill>
              </a:rPr>
              <a:t>Thể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tích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của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hình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lăng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trụ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đứng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57200" y="934014"/>
            <a:ext cx="7239000" cy="73404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chemeClr val="bg1"/>
                </a:solidFill>
              </a:rPr>
              <a:t>Xét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một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hình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hộp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chữ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nhật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với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các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kích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thước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>
                <a:solidFill>
                  <a:schemeClr val="bg1"/>
                </a:solidFill>
              </a:rPr>
              <a:t>a</a:t>
            </a:r>
            <a:r>
              <a:rPr lang="en-US" b="1" dirty="0">
                <a:solidFill>
                  <a:schemeClr val="bg1"/>
                </a:solidFill>
              </a:rPr>
              <a:t>, </a:t>
            </a:r>
            <a:r>
              <a:rPr lang="en-US" b="1" i="1" dirty="0">
                <a:solidFill>
                  <a:schemeClr val="bg1"/>
                </a:solidFill>
              </a:rPr>
              <a:t>b</a:t>
            </a:r>
            <a:r>
              <a:rPr lang="en-US" b="1" dirty="0">
                <a:solidFill>
                  <a:schemeClr val="bg1"/>
                </a:solidFill>
              </a:rPr>
              <a:t>, </a:t>
            </a:r>
            <a:r>
              <a:rPr lang="en-US" b="1" i="1" dirty="0">
                <a:solidFill>
                  <a:schemeClr val="bg1"/>
                </a:solidFill>
              </a:rPr>
              <a:t>c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được</a:t>
            </a:r>
            <a:r>
              <a:rPr lang="en-US" b="1" dirty="0">
                <a:solidFill>
                  <a:schemeClr val="bg1"/>
                </a:solidFill>
              </a:rPr>
              <a:t> chia </a:t>
            </a:r>
            <a:r>
              <a:rPr lang="en-US" b="1" dirty="0" err="1">
                <a:solidFill>
                  <a:schemeClr val="bg1"/>
                </a:solidFill>
              </a:rPr>
              <a:t>thành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hai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lăng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trụ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đứng</a:t>
            </a:r>
            <a:r>
              <a:rPr lang="en-US" b="1" dirty="0">
                <a:solidFill>
                  <a:schemeClr val="bg1"/>
                </a:solidFill>
              </a:rPr>
              <a:t> tam </a:t>
            </a:r>
            <a:r>
              <a:rPr lang="en-US" b="1" dirty="0" err="1">
                <a:solidFill>
                  <a:schemeClr val="bg1"/>
                </a:solidFill>
              </a:rPr>
              <a:t>giác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như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hình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vẽ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dưới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đây</a:t>
            </a:r>
            <a:r>
              <a:rPr lang="en-US" b="1" dirty="0">
                <a:solidFill>
                  <a:schemeClr val="bg1"/>
                </a:solidFill>
              </a:rPr>
              <a:t>: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29789" name="Picture 9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696" y="1809750"/>
            <a:ext cx="2405704" cy="2015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790" name="Picture 9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7896" y="1809750"/>
            <a:ext cx="2405704" cy="2015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9" name="Straight Arrow Connector 28"/>
          <p:cNvCxnSpPr/>
          <p:nvPr/>
        </p:nvCxnSpPr>
        <p:spPr>
          <a:xfrm>
            <a:off x="2558104" y="3160362"/>
            <a:ext cx="947096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096000" y="1733550"/>
            <a:ext cx="1175696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i="1" dirty="0" err="1">
                <a:solidFill>
                  <a:srgbClr val="FFFF00"/>
                </a:solidFill>
              </a:rPr>
              <a:t>Nhận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xét</a:t>
            </a:r>
            <a:r>
              <a:rPr lang="en-US" b="1" i="1" dirty="0">
                <a:solidFill>
                  <a:srgbClr val="FFFF00"/>
                </a:solidFill>
              </a:rPr>
              <a:t>: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2178107"/>
              </p:ext>
            </p:extLst>
          </p:nvPr>
        </p:nvGraphicFramePr>
        <p:xfrm>
          <a:off x="6400800" y="2190750"/>
          <a:ext cx="18923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40" name="Equation" r:id="rId6" imgW="1892160" imgH="558720" progId="Equation.DSMT4">
                  <p:embed/>
                </p:oleObj>
              </mc:Choice>
              <mc:Fallback>
                <p:oleObj name="Equation" r:id="rId6" imgW="1892160" imgH="55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400800" y="2190750"/>
                        <a:ext cx="1892300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17772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9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9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0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421566"/>
            <a:ext cx="6814496" cy="5124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>
                <a:solidFill>
                  <a:srgbClr val="FFFF00"/>
                </a:solidFill>
              </a:rPr>
              <a:t>3. </a:t>
            </a:r>
            <a:r>
              <a:rPr lang="en-US" sz="2400" b="1" dirty="0" err="1">
                <a:solidFill>
                  <a:srgbClr val="FFFF00"/>
                </a:solidFill>
              </a:rPr>
              <a:t>Thể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tích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của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hình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lăng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trụ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đứng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57200" y="934014"/>
            <a:ext cx="7239000" cy="73404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chemeClr val="bg1"/>
                </a:solidFill>
              </a:rPr>
              <a:t>Xét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một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hình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hộp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chữ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nhật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với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các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kích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thước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>
                <a:solidFill>
                  <a:schemeClr val="bg1"/>
                </a:solidFill>
              </a:rPr>
              <a:t>a</a:t>
            </a:r>
            <a:r>
              <a:rPr lang="en-US" b="1" dirty="0">
                <a:solidFill>
                  <a:schemeClr val="bg1"/>
                </a:solidFill>
              </a:rPr>
              <a:t>, </a:t>
            </a:r>
            <a:r>
              <a:rPr lang="en-US" b="1" i="1" dirty="0">
                <a:solidFill>
                  <a:schemeClr val="bg1"/>
                </a:solidFill>
              </a:rPr>
              <a:t>b</a:t>
            </a:r>
            <a:r>
              <a:rPr lang="en-US" b="1" dirty="0">
                <a:solidFill>
                  <a:schemeClr val="bg1"/>
                </a:solidFill>
              </a:rPr>
              <a:t>, </a:t>
            </a:r>
            <a:r>
              <a:rPr lang="en-US" b="1" i="1" dirty="0">
                <a:solidFill>
                  <a:schemeClr val="bg1"/>
                </a:solidFill>
              </a:rPr>
              <a:t>c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được</a:t>
            </a:r>
            <a:r>
              <a:rPr lang="en-US" b="1" dirty="0">
                <a:solidFill>
                  <a:schemeClr val="bg1"/>
                </a:solidFill>
              </a:rPr>
              <a:t> chia </a:t>
            </a:r>
            <a:r>
              <a:rPr lang="en-US" b="1" dirty="0" err="1">
                <a:solidFill>
                  <a:schemeClr val="bg1"/>
                </a:solidFill>
              </a:rPr>
              <a:t>thành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hai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lăng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trụ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đứng</a:t>
            </a:r>
            <a:r>
              <a:rPr lang="en-US" b="1" dirty="0">
                <a:solidFill>
                  <a:schemeClr val="bg1"/>
                </a:solidFill>
              </a:rPr>
              <a:t> tam </a:t>
            </a:r>
            <a:r>
              <a:rPr lang="en-US" b="1" dirty="0" err="1">
                <a:solidFill>
                  <a:schemeClr val="bg1"/>
                </a:solidFill>
              </a:rPr>
              <a:t>giác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như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hình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vẽ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dưới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đây</a:t>
            </a:r>
            <a:r>
              <a:rPr lang="en-US" b="1" dirty="0">
                <a:solidFill>
                  <a:schemeClr val="bg1"/>
                </a:solidFill>
              </a:rPr>
              <a:t>: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29789" name="Picture 9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696" y="1809750"/>
            <a:ext cx="2405704" cy="2015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790" name="Picture 9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7896" y="1809750"/>
            <a:ext cx="2405704" cy="2015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9" name="Straight Arrow Connector 28"/>
          <p:cNvCxnSpPr/>
          <p:nvPr/>
        </p:nvCxnSpPr>
        <p:spPr>
          <a:xfrm>
            <a:off x="2558104" y="3160362"/>
            <a:ext cx="947096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096000" y="1733550"/>
            <a:ext cx="1175696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i="1" dirty="0" err="1">
                <a:solidFill>
                  <a:srgbClr val="FFFF00"/>
                </a:solidFill>
              </a:rPr>
              <a:t>Nhận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xét</a:t>
            </a:r>
            <a:r>
              <a:rPr lang="en-US" b="1" i="1" dirty="0">
                <a:solidFill>
                  <a:srgbClr val="FFFF00"/>
                </a:solidFill>
              </a:rPr>
              <a:t>: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9007759"/>
              </p:ext>
            </p:extLst>
          </p:nvPr>
        </p:nvGraphicFramePr>
        <p:xfrm>
          <a:off x="6350000" y="2139950"/>
          <a:ext cx="19939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12" name="Equation" r:id="rId6" imgW="1993680" imgH="660240" progId="Equation.DSMT4">
                  <p:embed/>
                </p:oleObj>
              </mc:Choice>
              <mc:Fallback>
                <p:oleObj name="Equation" r:id="rId6" imgW="1993680" imgH="660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350000" y="2139950"/>
                        <a:ext cx="1993900" cy="66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Arrow Connector 16"/>
          <p:cNvCxnSpPr/>
          <p:nvPr/>
        </p:nvCxnSpPr>
        <p:spPr>
          <a:xfrm flipV="1">
            <a:off x="6858000" y="2747506"/>
            <a:ext cx="782987" cy="357644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023011" y="3034922"/>
            <a:ext cx="1465576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rgbClr val="00B0F0"/>
                </a:solidFill>
                <a:sym typeface="Wingdings"/>
              </a:rPr>
              <a:t>Diện</a:t>
            </a:r>
            <a:r>
              <a:rPr lang="en-US" b="1" dirty="0">
                <a:solidFill>
                  <a:srgbClr val="00B0F0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00B0F0"/>
                </a:solidFill>
                <a:sym typeface="Wingdings"/>
              </a:rPr>
              <a:t>tích</a:t>
            </a:r>
            <a:r>
              <a:rPr lang="en-US" b="1" dirty="0">
                <a:solidFill>
                  <a:srgbClr val="00B0F0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00B0F0"/>
                </a:solidFill>
                <a:sym typeface="Wingdings"/>
              </a:rPr>
              <a:t>đáy</a:t>
            </a:r>
            <a:endParaRPr lang="en-US" b="1" i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69677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421566"/>
            <a:ext cx="6477000" cy="5124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>
                <a:solidFill>
                  <a:srgbClr val="FFFF00"/>
                </a:solidFill>
              </a:rPr>
              <a:t>3. </a:t>
            </a:r>
            <a:r>
              <a:rPr lang="en-US" sz="2400" b="1" dirty="0" err="1">
                <a:solidFill>
                  <a:srgbClr val="FFFF00"/>
                </a:solidFill>
              </a:rPr>
              <a:t>Thể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tích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của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hình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lăng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trụ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đứng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57200" y="934014"/>
            <a:ext cx="7239000" cy="73404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chemeClr val="bg1"/>
                </a:solidFill>
              </a:rPr>
              <a:t>Xét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một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hình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hộp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chữ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nhật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với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các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kích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thước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>
                <a:solidFill>
                  <a:schemeClr val="bg1"/>
                </a:solidFill>
              </a:rPr>
              <a:t>a</a:t>
            </a:r>
            <a:r>
              <a:rPr lang="en-US" b="1" dirty="0">
                <a:solidFill>
                  <a:schemeClr val="bg1"/>
                </a:solidFill>
              </a:rPr>
              <a:t>, </a:t>
            </a:r>
            <a:r>
              <a:rPr lang="en-US" b="1" i="1" dirty="0">
                <a:solidFill>
                  <a:schemeClr val="bg1"/>
                </a:solidFill>
              </a:rPr>
              <a:t>b</a:t>
            </a:r>
            <a:r>
              <a:rPr lang="en-US" b="1" dirty="0">
                <a:solidFill>
                  <a:schemeClr val="bg1"/>
                </a:solidFill>
              </a:rPr>
              <a:t>, </a:t>
            </a:r>
            <a:r>
              <a:rPr lang="en-US" b="1" i="1" dirty="0">
                <a:solidFill>
                  <a:schemeClr val="bg1"/>
                </a:solidFill>
              </a:rPr>
              <a:t>c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được</a:t>
            </a:r>
            <a:r>
              <a:rPr lang="en-US" b="1" dirty="0">
                <a:solidFill>
                  <a:schemeClr val="bg1"/>
                </a:solidFill>
              </a:rPr>
              <a:t> chia </a:t>
            </a:r>
            <a:r>
              <a:rPr lang="en-US" b="1" dirty="0" err="1">
                <a:solidFill>
                  <a:schemeClr val="bg1"/>
                </a:solidFill>
              </a:rPr>
              <a:t>thành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hai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lăng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trụ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đứng</a:t>
            </a:r>
            <a:r>
              <a:rPr lang="en-US" b="1" dirty="0">
                <a:solidFill>
                  <a:schemeClr val="bg1"/>
                </a:solidFill>
              </a:rPr>
              <a:t> tam </a:t>
            </a:r>
            <a:r>
              <a:rPr lang="en-US" b="1" dirty="0" err="1">
                <a:solidFill>
                  <a:schemeClr val="bg1"/>
                </a:solidFill>
              </a:rPr>
              <a:t>giác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như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hình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vẽ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dưới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đây</a:t>
            </a:r>
            <a:r>
              <a:rPr lang="en-US" b="1" dirty="0">
                <a:solidFill>
                  <a:schemeClr val="bg1"/>
                </a:solidFill>
              </a:rPr>
              <a:t>: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57200" y="3846502"/>
            <a:ext cx="7772400" cy="73404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</a:rPr>
              <a:t>Ta </a:t>
            </a:r>
            <a:r>
              <a:rPr lang="en-US" b="1" dirty="0" err="1">
                <a:solidFill>
                  <a:schemeClr val="bg1"/>
                </a:solidFill>
              </a:rPr>
              <a:t>tổng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quát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công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thức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tính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thể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tích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hình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lăng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trụ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đứng</a:t>
            </a:r>
            <a:r>
              <a:rPr lang="en-US" b="1" dirty="0">
                <a:solidFill>
                  <a:schemeClr val="bg1"/>
                </a:solidFill>
              </a:rPr>
              <a:t>:</a:t>
            </a:r>
          </a:p>
          <a:p>
            <a:pPr algn="r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</a:rPr>
              <a:t>(</a:t>
            </a:r>
            <a:r>
              <a:rPr lang="en-US" b="1" i="1" dirty="0">
                <a:solidFill>
                  <a:srgbClr val="FFFF00"/>
                </a:solidFill>
              </a:rPr>
              <a:t>S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là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diện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tích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đáy</a:t>
            </a:r>
            <a:r>
              <a:rPr lang="en-US" b="1" dirty="0">
                <a:solidFill>
                  <a:schemeClr val="bg1"/>
                </a:solidFill>
              </a:rPr>
              <a:t>, </a:t>
            </a:r>
            <a:r>
              <a:rPr lang="en-US" b="1" i="1" dirty="0">
                <a:solidFill>
                  <a:srgbClr val="FFFF00"/>
                </a:solidFill>
              </a:rPr>
              <a:t>h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là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chiều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cao</a:t>
            </a:r>
            <a:r>
              <a:rPr lang="en-US" b="1" dirty="0">
                <a:solidFill>
                  <a:schemeClr val="bg1"/>
                </a:solidFill>
              </a:rPr>
              <a:t>)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5037426"/>
              </p:ext>
            </p:extLst>
          </p:nvPr>
        </p:nvGraphicFramePr>
        <p:xfrm>
          <a:off x="6019800" y="3861385"/>
          <a:ext cx="863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80" name="Equation" r:id="rId4" imgW="863280" imgH="342720" progId="Equation.DSMT4">
                  <p:embed/>
                </p:oleObj>
              </mc:Choice>
              <mc:Fallback>
                <p:oleObj name="Equation" r:id="rId4" imgW="86328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861385"/>
                        <a:ext cx="8636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9789" name="Picture 9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696" y="1809750"/>
            <a:ext cx="2405704" cy="2015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790" name="Picture 9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7896" y="1809750"/>
            <a:ext cx="2405704" cy="2015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9" name="Straight Arrow Connector 28"/>
          <p:cNvCxnSpPr/>
          <p:nvPr/>
        </p:nvCxnSpPr>
        <p:spPr>
          <a:xfrm>
            <a:off x="2558104" y="3160362"/>
            <a:ext cx="947096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096000" y="1733550"/>
            <a:ext cx="1175696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i="1" dirty="0" err="1">
                <a:solidFill>
                  <a:srgbClr val="FFFF00"/>
                </a:solidFill>
              </a:rPr>
              <a:t>Nhận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xét</a:t>
            </a:r>
            <a:r>
              <a:rPr lang="en-US" b="1" i="1" dirty="0">
                <a:solidFill>
                  <a:srgbClr val="FFFF00"/>
                </a:solidFill>
              </a:rPr>
              <a:t>: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8376815"/>
              </p:ext>
            </p:extLst>
          </p:nvPr>
        </p:nvGraphicFramePr>
        <p:xfrm>
          <a:off x="6350000" y="2139950"/>
          <a:ext cx="19939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81" name="Equation" r:id="rId8" imgW="1993680" imgH="660240" progId="Equation.DSMT4">
                  <p:embed/>
                </p:oleObj>
              </mc:Choice>
              <mc:Fallback>
                <p:oleObj name="Equation" r:id="rId8" imgW="1993680" imgH="660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350000" y="2139950"/>
                        <a:ext cx="1993900" cy="66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Arrow Connector 16"/>
          <p:cNvCxnSpPr/>
          <p:nvPr/>
        </p:nvCxnSpPr>
        <p:spPr>
          <a:xfrm flipV="1">
            <a:off x="6858000" y="2747506"/>
            <a:ext cx="782987" cy="357644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023011" y="3034922"/>
            <a:ext cx="1465576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rgbClr val="00B0F0"/>
                </a:solidFill>
                <a:sym typeface="Wingdings"/>
              </a:rPr>
              <a:t>Diện</a:t>
            </a:r>
            <a:r>
              <a:rPr lang="en-US" b="1" dirty="0">
                <a:solidFill>
                  <a:srgbClr val="00B0F0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00B0F0"/>
                </a:solidFill>
                <a:sym typeface="Wingdings"/>
              </a:rPr>
              <a:t>tích</a:t>
            </a:r>
            <a:r>
              <a:rPr lang="en-US" b="1" dirty="0">
                <a:solidFill>
                  <a:srgbClr val="00B0F0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00B0F0"/>
                </a:solidFill>
                <a:sym typeface="Wingdings"/>
              </a:rPr>
              <a:t>đáy</a:t>
            </a:r>
            <a:endParaRPr lang="en-US" b="1" i="1" dirty="0">
              <a:solidFill>
                <a:srgbClr val="00B0F0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8258366" y="2641978"/>
            <a:ext cx="0" cy="463172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7696200" y="3034922"/>
            <a:ext cx="1676400" cy="37266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rgbClr val="00B0F0"/>
                </a:solidFill>
                <a:sym typeface="Wingdings"/>
              </a:rPr>
              <a:t>Chiều</a:t>
            </a:r>
            <a:r>
              <a:rPr lang="en-US" b="1" dirty="0">
                <a:solidFill>
                  <a:srgbClr val="00B0F0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00B0F0"/>
                </a:solidFill>
                <a:sym typeface="Wingdings"/>
              </a:rPr>
              <a:t>cao</a:t>
            </a:r>
            <a:endParaRPr lang="en-US" b="1" i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80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4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3637" y="898510"/>
            <a:ext cx="2560326" cy="3346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7200" y="421566"/>
            <a:ext cx="7162800" cy="74635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/>
            <a:r>
              <a:rPr lang="en-US" sz="2400" b="1" dirty="0" err="1">
                <a:solidFill>
                  <a:srgbClr val="FFFF00"/>
                </a:solidFill>
              </a:rPr>
              <a:t>Ví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dụ</a:t>
            </a:r>
            <a:r>
              <a:rPr lang="en-US" sz="2400" b="1" dirty="0">
                <a:solidFill>
                  <a:srgbClr val="FFFF00"/>
                </a:solidFill>
              </a:rPr>
              <a:t> 2. </a:t>
            </a:r>
            <a:r>
              <a:rPr lang="en-US" sz="2000" b="1" dirty="0" err="1">
                <a:solidFill>
                  <a:schemeClr val="bg1"/>
                </a:solidFill>
              </a:rPr>
              <a:t>Tính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thể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tích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của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lăng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trụ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đứng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ngũ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giác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với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kích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thước</a:t>
            </a:r>
            <a:r>
              <a:rPr lang="en-US" sz="2000" b="1" dirty="0">
                <a:solidFill>
                  <a:schemeClr val="bg1"/>
                </a:solidFill>
              </a:rPr>
              <a:t> (</a:t>
            </a:r>
            <a:r>
              <a:rPr lang="en-US" sz="2000" b="1" dirty="0" err="1">
                <a:solidFill>
                  <a:schemeClr val="bg1"/>
                </a:solidFill>
              </a:rPr>
              <a:t>đơn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vị</a:t>
            </a:r>
            <a:r>
              <a:rPr lang="en-US" sz="2000" b="1" dirty="0">
                <a:solidFill>
                  <a:schemeClr val="bg1"/>
                </a:solidFill>
              </a:rPr>
              <a:t>: cm) </a:t>
            </a:r>
            <a:r>
              <a:rPr lang="en-US" sz="2000" b="1" dirty="0" err="1">
                <a:solidFill>
                  <a:schemeClr val="bg1"/>
                </a:solidFill>
              </a:rPr>
              <a:t>như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hình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vẽ</a:t>
            </a:r>
            <a:r>
              <a:rPr lang="en-US" sz="2000" b="1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1276350"/>
            <a:ext cx="5253306" cy="586314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 err="1">
                <a:solidFill>
                  <a:srgbClr val="FFFF00"/>
                </a:solidFill>
                <a:sym typeface="Wingdings"/>
              </a:rPr>
              <a:t>Lời</a:t>
            </a:r>
            <a:r>
              <a:rPr lang="en-US" sz="1400" b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rgbClr val="FFFF00"/>
                </a:solidFill>
                <a:sym typeface="Wingdings"/>
              </a:rPr>
              <a:t>giải</a:t>
            </a:r>
            <a:r>
              <a:rPr lang="en-US" sz="1400" b="1" dirty="0">
                <a:solidFill>
                  <a:srgbClr val="FFFF00"/>
                </a:solidFill>
                <a:sym typeface="Wingdings"/>
              </a:rPr>
              <a:t>   </a:t>
            </a:r>
            <a:r>
              <a:rPr lang="en-US" sz="1400" b="1" i="1" dirty="0" err="1">
                <a:solidFill>
                  <a:schemeClr val="bg1"/>
                </a:solidFill>
                <a:sym typeface="Wingdings"/>
              </a:rPr>
              <a:t>Nhận</a:t>
            </a:r>
            <a:r>
              <a:rPr lang="en-US" sz="1400" b="1" i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  <a:sym typeface="Wingdings"/>
              </a:rPr>
              <a:t>xét</a:t>
            </a:r>
            <a:r>
              <a:rPr lang="en-US" sz="1400" b="1" i="1" dirty="0">
                <a:solidFill>
                  <a:schemeClr val="bg1"/>
                </a:solidFill>
                <a:sym typeface="Wingdings"/>
              </a:rPr>
              <a:t>: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Lăng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trụ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gồm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một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hình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hộp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chữ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nhật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một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lăng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trụ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đứng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giác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có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cùng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chiều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cao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.</a:t>
            </a:r>
            <a:endParaRPr lang="en-US" sz="1400" b="1" i="1" dirty="0">
              <a:solidFill>
                <a:srgbClr val="FFFF00"/>
              </a:solidFill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3352800" y="1885950"/>
            <a:ext cx="0" cy="274320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57200" y="1885950"/>
            <a:ext cx="762000" cy="3277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 err="1">
                <a:solidFill>
                  <a:srgbClr val="FFFF00"/>
                </a:solidFill>
                <a:sym typeface="Wingdings"/>
              </a:rPr>
              <a:t>Cách</a:t>
            </a:r>
            <a:r>
              <a:rPr lang="en-US" sz="1400" b="1" dirty="0">
                <a:solidFill>
                  <a:srgbClr val="FFFF00"/>
                </a:solidFill>
                <a:sym typeface="Wingdings"/>
              </a:rPr>
              <a:t> 1.</a:t>
            </a:r>
            <a:endParaRPr lang="en-US" sz="1400" b="1" i="1" dirty="0">
              <a:solidFill>
                <a:srgbClr val="FFFF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352800" y="1885950"/>
            <a:ext cx="762000" cy="30527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 err="1">
                <a:solidFill>
                  <a:srgbClr val="FFFF00"/>
                </a:solidFill>
                <a:sym typeface="Wingdings"/>
              </a:rPr>
              <a:t>Cách</a:t>
            </a:r>
            <a:r>
              <a:rPr lang="en-US" sz="1400" b="1" dirty="0">
                <a:solidFill>
                  <a:srgbClr val="FFFF00"/>
                </a:solidFill>
                <a:sym typeface="Wingdings"/>
              </a:rPr>
              <a:t> 2.</a:t>
            </a:r>
            <a:endParaRPr lang="en-US" sz="1400" b="1" i="1" dirty="0">
              <a:solidFill>
                <a:srgbClr val="FFFF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57200" y="2243968"/>
            <a:ext cx="2895600" cy="586314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Thể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tích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hình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hộp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chữ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nhật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:</a:t>
            </a:r>
          </a:p>
          <a:p>
            <a:pPr algn="ctr">
              <a:lnSpc>
                <a:spcPct val="120000"/>
              </a:lnSpc>
            </a:pPr>
            <a:r>
              <a:rPr lang="en-US" sz="1400" b="1" i="1" dirty="0">
                <a:solidFill>
                  <a:schemeClr val="bg1"/>
                </a:solidFill>
              </a:rPr>
              <a:t>V</a:t>
            </a:r>
            <a:r>
              <a:rPr lang="en-US" sz="1400" b="1" i="1" baseline="-25000" dirty="0">
                <a:solidFill>
                  <a:schemeClr val="bg1"/>
                </a:solidFill>
              </a:rPr>
              <a:t>1</a:t>
            </a:r>
            <a:r>
              <a:rPr lang="en-US" sz="1400" b="1" i="1" dirty="0">
                <a:solidFill>
                  <a:schemeClr val="bg1"/>
                </a:solidFill>
              </a:rPr>
              <a:t> = </a:t>
            </a:r>
            <a:r>
              <a:rPr lang="en-US" sz="1400" b="1" dirty="0">
                <a:solidFill>
                  <a:schemeClr val="bg1"/>
                </a:solidFill>
              </a:rPr>
              <a:t>3 . 6 . 7 </a:t>
            </a:r>
            <a:r>
              <a:rPr lang="en-US" sz="1400" b="1" i="1" dirty="0">
                <a:solidFill>
                  <a:schemeClr val="bg1"/>
                </a:solidFill>
              </a:rPr>
              <a:t>=</a:t>
            </a:r>
            <a:r>
              <a:rPr lang="en-US" sz="1400" b="1" dirty="0">
                <a:solidFill>
                  <a:schemeClr val="bg1"/>
                </a:solidFill>
              </a:rPr>
              <a:t> 126 (cm</a:t>
            </a:r>
            <a:r>
              <a:rPr lang="en-US" sz="1400" b="1" baseline="30000" dirty="0">
                <a:solidFill>
                  <a:schemeClr val="bg1"/>
                </a:solidFill>
              </a:rPr>
              <a:t>3</a:t>
            </a:r>
            <a:r>
              <a:rPr lang="en-US" sz="1400" b="1" dirty="0">
                <a:solidFill>
                  <a:schemeClr val="bg1"/>
                </a:solidFill>
              </a:rPr>
              <a:t>).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352799" y="2243968"/>
            <a:ext cx="2910837" cy="30527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Diện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tích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đáy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: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1479714"/>
              </p:ext>
            </p:extLst>
          </p:nvPr>
        </p:nvGraphicFramePr>
        <p:xfrm>
          <a:off x="3482671" y="2587625"/>
          <a:ext cx="2324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99" name="Equation" r:id="rId5" imgW="2323800" imgH="444240" progId="Equation.DSMT4">
                  <p:embed/>
                </p:oleObj>
              </mc:Choice>
              <mc:Fallback>
                <p:oleObj name="Equation" r:id="rId5" imgW="232380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482671" y="2587625"/>
                        <a:ext cx="2324100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741558" y="2635579"/>
            <a:ext cx="63671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(cm</a:t>
            </a:r>
            <a:r>
              <a:rPr lang="en-US" sz="1400" b="1" baseline="30000" dirty="0">
                <a:solidFill>
                  <a:schemeClr val="bg1"/>
                </a:solidFill>
              </a:rPr>
              <a:t>2</a:t>
            </a:r>
            <a:r>
              <a:rPr lang="en-US" sz="1400" b="1" dirty="0">
                <a:solidFill>
                  <a:schemeClr val="bg1"/>
                </a:solidFill>
              </a:rPr>
              <a:t>).</a:t>
            </a:r>
            <a:endParaRPr lang="en-US" sz="1400" dirty="0"/>
          </a:p>
        </p:txBody>
      </p:sp>
      <p:sp>
        <p:nvSpPr>
          <p:cNvPr id="30" name="TextBox 29"/>
          <p:cNvSpPr txBox="1"/>
          <p:nvPr/>
        </p:nvSpPr>
        <p:spPr>
          <a:xfrm>
            <a:off x="457200" y="2899836"/>
            <a:ext cx="2895600" cy="586314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Thể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tích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lăng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trụ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đứng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giác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:</a:t>
            </a:r>
          </a:p>
          <a:p>
            <a:pPr algn="ctr">
              <a:lnSpc>
                <a:spcPct val="120000"/>
              </a:lnSpc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57200" y="3714750"/>
            <a:ext cx="2895600" cy="586314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Thể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tích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lăng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trụ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đứng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ngũ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giác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:</a:t>
            </a:r>
          </a:p>
          <a:p>
            <a:pPr algn="ctr">
              <a:lnSpc>
                <a:spcPct val="120000"/>
              </a:lnSpc>
            </a:pPr>
            <a:r>
              <a:rPr lang="en-US" sz="1400" b="1" i="1" dirty="0">
                <a:solidFill>
                  <a:srgbClr val="FFFF00"/>
                </a:solidFill>
              </a:rPr>
              <a:t>V = V</a:t>
            </a:r>
            <a:r>
              <a:rPr lang="en-US" sz="1400" b="1" baseline="-25000" dirty="0">
                <a:solidFill>
                  <a:srgbClr val="FFFF00"/>
                </a:solidFill>
              </a:rPr>
              <a:t>1</a:t>
            </a:r>
            <a:r>
              <a:rPr lang="en-US" sz="1400" b="1" i="1" dirty="0">
                <a:solidFill>
                  <a:srgbClr val="FFFF00"/>
                </a:solidFill>
              </a:rPr>
              <a:t> + </a:t>
            </a:r>
            <a:r>
              <a:rPr lang="en-US" sz="1400" b="1" dirty="0">
                <a:solidFill>
                  <a:srgbClr val="FFFF00"/>
                </a:solidFill>
              </a:rPr>
              <a:t>V</a:t>
            </a:r>
            <a:r>
              <a:rPr lang="en-US" sz="1400" b="1" baseline="-25000" dirty="0">
                <a:solidFill>
                  <a:srgbClr val="FFFF00"/>
                </a:solidFill>
              </a:rPr>
              <a:t>2</a:t>
            </a:r>
            <a:r>
              <a:rPr lang="en-US" sz="1400" b="1" dirty="0">
                <a:solidFill>
                  <a:srgbClr val="FFFF00"/>
                </a:solidFill>
              </a:rPr>
              <a:t> </a:t>
            </a:r>
            <a:r>
              <a:rPr lang="en-US" sz="1400" b="1" i="1" dirty="0">
                <a:solidFill>
                  <a:srgbClr val="FFFF00"/>
                </a:solidFill>
              </a:rPr>
              <a:t>=</a:t>
            </a:r>
            <a:r>
              <a:rPr lang="en-US" sz="1400" b="1" dirty="0">
                <a:solidFill>
                  <a:srgbClr val="FFFF00"/>
                </a:solidFill>
              </a:rPr>
              <a:t> 168 (cm</a:t>
            </a:r>
            <a:r>
              <a:rPr lang="en-US" sz="1400" b="1" baseline="30000" dirty="0">
                <a:solidFill>
                  <a:srgbClr val="FFFF00"/>
                </a:solidFill>
              </a:rPr>
              <a:t>3</a:t>
            </a:r>
            <a:r>
              <a:rPr lang="en-US" sz="1400" b="1" dirty="0">
                <a:solidFill>
                  <a:srgbClr val="FFFF00"/>
                </a:solidFill>
              </a:rPr>
              <a:t>)</a:t>
            </a:r>
            <a:r>
              <a:rPr lang="en-US" sz="1400" b="1" dirty="0">
                <a:solidFill>
                  <a:schemeClr val="bg1"/>
                </a:solidFill>
              </a:rPr>
              <a:t>.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4260768"/>
              </p:ext>
            </p:extLst>
          </p:nvPr>
        </p:nvGraphicFramePr>
        <p:xfrm>
          <a:off x="990600" y="3194050"/>
          <a:ext cx="1270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00" name="Equation" r:id="rId7" imgW="1269720" imgH="444240" progId="Equation.DSMT4">
                  <p:embed/>
                </p:oleObj>
              </mc:Choice>
              <mc:Fallback>
                <p:oleObj name="Equation" r:id="rId7" imgW="126972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90600" y="3194050"/>
                        <a:ext cx="1270000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2185725" y="3245192"/>
            <a:ext cx="63671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(cm</a:t>
            </a:r>
            <a:r>
              <a:rPr lang="en-US" sz="1400" b="1" baseline="30000" dirty="0">
                <a:solidFill>
                  <a:schemeClr val="bg1"/>
                </a:solidFill>
              </a:rPr>
              <a:t>3</a:t>
            </a:r>
            <a:r>
              <a:rPr lang="en-US" sz="1400" b="1" dirty="0">
                <a:solidFill>
                  <a:schemeClr val="bg1"/>
                </a:solidFill>
              </a:rPr>
              <a:t>).</a:t>
            </a:r>
            <a:endParaRPr lang="en-US" sz="1400" dirty="0"/>
          </a:p>
        </p:txBody>
      </p:sp>
      <p:sp>
        <p:nvSpPr>
          <p:cNvPr id="32" name="TextBox 31"/>
          <p:cNvSpPr txBox="1"/>
          <p:nvPr/>
        </p:nvSpPr>
        <p:spPr>
          <a:xfrm>
            <a:off x="3352800" y="3105150"/>
            <a:ext cx="2895600" cy="586314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Thể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tích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lăng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trụ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đứng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ngũ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giác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:</a:t>
            </a:r>
          </a:p>
          <a:p>
            <a:pPr algn="ctr">
              <a:lnSpc>
                <a:spcPct val="120000"/>
              </a:lnSpc>
            </a:pPr>
            <a:r>
              <a:rPr lang="en-US" sz="1400" b="1" i="1" dirty="0">
                <a:solidFill>
                  <a:srgbClr val="FFFF00"/>
                </a:solidFill>
              </a:rPr>
              <a:t>V = S </a:t>
            </a:r>
            <a:r>
              <a:rPr lang="en-US" sz="1400" b="1" dirty="0">
                <a:solidFill>
                  <a:srgbClr val="FFFF00"/>
                </a:solidFill>
              </a:rPr>
              <a:t>.</a:t>
            </a:r>
            <a:r>
              <a:rPr lang="en-US" sz="1400" b="1" i="1" dirty="0">
                <a:solidFill>
                  <a:srgbClr val="FFFF00"/>
                </a:solidFill>
              </a:rPr>
              <a:t> h =</a:t>
            </a:r>
            <a:r>
              <a:rPr lang="en-US" sz="1400" b="1" dirty="0">
                <a:solidFill>
                  <a:srgbClr val="FFFF00"/>
                </a:solidFill>
              </a:rPr>
              <a:t> 168 (cm</a:t>
            </a:r>
            <a:r>
              <a:rPr lang="en-US" sz="1400" b="1" baseline="30000" dirty="0">
                <a:solidFill>
                  <a:srgbClr val="FFFF00"/>
                </a:solidFill>
              </a:rPr>
              <a:t>3</a:t>
            </a:r>
            <a:r>
              <a:rPr lang="en-US" sz="1400" b="1" dirty="0">
                <a:solidFill>
                  <a:srgbClr val="FFFF00"/>
                </a:solidFill>
              </a:rPr>
              <a:t>)</a:t>
            </a:r>
            <a:r>
              <a:rPr lang="en-US" sz="1400" b="1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75455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6" grpId="0"/>
      <p:bldP spid="27" grpId="0"/>
      <p:bldP spid="28" grpId="0"/>
      <p:bldP spid="29" grpId="0"/>
      <p:bldP spid="8" grpId="0"/>
      <p:bldP spid="30" grpId="0"/>
      <p:bldP spid="31" grpId="0"/>
      <p:bldP spid="11" grpId="0"/>
      <p:bldP spid="32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421566"/>
            <a:ext cx="7391400" cy="11526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US" sz="2400" b="1" dirty="0">
                <a:solidFill>
                  <a:srgbClr val="FFFF00"/>
                </a:solidFill>
              </a:rPr>
              <a:t>4. </a:t>
            </a:r>
            <a:r>
              <a:rPr lang="en-US" sz="2400" b="1" dirty="0" err="1">
                <a:solidFill>
                  <a:srgbClr val="FFFF00"/>
                </a:solidFill>
              </a:rPr>
              <a:t>Luyện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tập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endParaRPr lang="en-US" sz="2000" b="1" dirty="0">
              <a:solidFill>
                <a:schemeClr val="bg1"/>
              </a:solidFill>
            </a:endParaRPr>
          </a:p>
          <a:p>
            <a:pPr algn="just">
              <a:lnSpc>
                <a:spcPct val="110000"/>
              </a:lnSpc>
            </a:pPr>
            <a:r>
              <a:rPr lang="en-US" sz="2000" b="1" dirty="0" err="1">
                <a:solidFill>
                  <a:schemeClr val="bg1"/>
                </a:solidFill>
              </a:rPr>
              <a:t>Bài</a:t>
            </a:r>
            <a:r>
              <a:rPr lang="en-US" sz="2000" b="1" dirty="0">
                <a:solidFill>
                  <a:schemeClr val="bg1"/>
                </a:solidFill>
              </a:rPr>
              <a:t> 1. Cho </a:t>
            </a:r>
            <a:r>
              <a:rPr lang="en-US" sz="2000" b="1" dirty="0" err="1">
                <a:solidFill>
                  <a:schemeClr val="bg1"/>
                </a:solidFill>
              </a:rPr>
              <a:t>lăng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trụ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đứng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có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đáy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là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hình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thang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vuông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như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hình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vẽ</a:t>
            </a:r>
            <a:r>
              <a:rPr lang="en-US" sz="2000" b="1" dirty="0">
                <a:solidFill>
                  <a:schemeClr val="bg1"/>
                </a:solidFill>
              </a:rPr>
              <a:t>.</a:t>
            </a:r>
          </a:p>
          <a:p>
            <a:pPr algn="just">
              <a:lnSpc>
                <a:spcPct val="110000"/>
              </a:lnSpc>
            </a:pPr>
            <a:r>
              <a:rPr lang="en-US" sz="2000" b="1" dirty="0">
                <a:solidFill>
                  <a:schemeClr val="bg1"/>
                </a:solidFill>
              </a:rPr>
              <a:t>a) </a:t>
            </a:r>
            <a:r>
              <a:rPr lang="en-US" sz="2000" b="1" dirty="0" err="1">
                <a:solidFill>
                  <a:schemeClr val="bg1"/>
                </a:solidFill>
              </a:rPr>
              <a:t>Hãy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kể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tên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cạnh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0700" y="1352550"/>
            <a:ext cx="3238500" cy="310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457200" y="165735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MN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57200" y="2560076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MNPQ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):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57200" y="302895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Song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PQQ’P’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):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57199" y="3511668"/>
            <a:ext cx="6631563" cy="3554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700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Vuông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góc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M’N’P’Q’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):</a:t>
            </a:r>
            <a:endParaRPr lang="en-US" sz="1700" b="1" dirty="0">
              <a:solidFill>
                <a:srgbClr val="FFFF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57200" y="211455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MQ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57200" y="395194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Vuông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góc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NPP’N’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):</a:t>
            </a:r>
            <a:endParaRPr lang="en-US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1575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33" grpId="0"/>
      <p:bldP spid="34" grpId="0"/>
      <p:bldP spid="35" grpId="0"/>
      <p:bldP spid="36" grpId="0"/>
      <p:bldP spid="37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421566"/>
            <a:ext cx="7391400" cy="11526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US" sz="2400" b="1" dirty="0">
                <a:solidFill>
                  <a:srgbClr val="FFFF00"/>
                </a:solidFill>
              </a:rPr>
              <a:t>4. </a:t>
            </a:r>
            <a:r>
              <a:rPr lang="en-US" sz="2400" b="1" dirty="0" err="1">
                <a:solidFill>
                  <a:srgbClr val="FFFF00"/>
                </a:solidFill>
              </a:rPr>
              <a:t>Luyện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tập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endParaRPr lang="en-US" sz="2000" b="1" dirty="0">
              <a:solidFill>
                <a:schemeClr val="bg1"/>
              </a:solidFill>
            </a:endParaRPr>
          </a:p>
          <a:p>
            <a:pPr algn="just">
              <a:lnSpc>
                <a:spcPct val="110000"/>
              </a:lnSpc>
            </a:pPr>
            <a:r>
              <a:rPr lang="en-US" sz="2000" b="1" dirty="0" err="1">
                <a:solidFill>
                  <a:schemeClr val="bg1"/>
                </a:solidFill>
              </a:rPr>
              <a:t>Bài</a:t>
            </a:r>
            <a:r>
              <a:rPr lang="en-US" sz="2000" b="1" dirty="0">
                <a:solidFill>
                  <a:schemeClr val="bg1"/>
                </a:solidFill>
              </a:rPr>
              <a:t> 1. Cho </a:t>
            </a:r>
            <a:r>
              <a:rPr lang="en-US" sz="2000" b="1" dirty="0" err="1">
                <a:solidFill>
                  <a:schemeClr val="bg1"/>
                </a:solidFill>
              </a:rPr>
              <a:t>lăng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trụ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đứng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có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đáy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là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hình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thang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vuông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như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hình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vẽ</a:t>
            </a:r>
            <a:r>
              <a:rPr lang="en-US" sz="2000" b="1" dirty="0">
                <a:solidFill>
                  <a:schemeClr val="bg1"/>
                </a:solidFill>
              </a:rPr>
              <a:t>.</a:t>
            </a:r>
          </a:p>
          <a:p>
            <a:pPr algn="just">
              <a:lnSpc>
                <a:spcPct val="110000"/>
              </a:lnSpc>
            </a:pPr>
            <a:r>
              <a:rPr lang="en-US" sz="2000" b="1" dirty="0">
                <a:solidFill>
                  <a:schemeClr val="bg1"/>
                </a:solidFill>
              </a:rPr>
              <a:t>a) </a:t>
            </a:r>
            <a:r>
              <a:rPr lang="en-US" sz="2000" b="1" dirty="0" err="1">
                <a:solidFill>
                  <a:schemeClr val="bg1"/>
                </a:solidFill>
              </a:rPr>
              <a:t>Hãy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kể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tên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cạnh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0700" y="1352550"/>
            <a:ext cx="3238500" cy="310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457200" y="1657350"/>
            <a:ext cx="65532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MN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 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M’N’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57200" y="2560076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MNPQ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):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57200" y="302895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Song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PQQ’P’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):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57199" y="3511668"/>
            <a:ext cx="6631563" cy="3554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700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Vuông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góc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M’N’P’Q’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):</a:t>
            </a:r>
            <a:endParaRPr lang="en-US" sz="1700" b="1" dirty="0">
              <a:solidFill>
                <a:srgbClr val="FFFF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57200" y="211455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MQ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57200" y="395194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Vuông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góc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NPP’N’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):</a:t>
            </a:r>
            <a:endParaRPr lang="en-US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54995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421566"/>
            <a:ext cx="7391400" cy="11526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US" sz="2400" b="1" dirty="0">
                <a:solidFill>
                  <a:srgbClr val="FFFF00"/>
                </a:solidFill>
              </a:rPr>
              <a:t>4. </a:t>
            </a:r>
            <a:r>
              <a:rPr lang="en-US" sz="2400" b="1" dirty="0" err="1">
                <a:solidFill>
                  <a:srgbClr val="FFFF00"/>
                </a:solidFill>
              </a:rPr>
              <a:t>Luyện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tập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endParaRPr lang="en-US" sz="2000" b="1" dirty="0">
              <a:solidFill>
                <a:schemeClr val="bg1"/>
              </a:solidFill>
            </a:endParaRPr>
          </a:p>
          <a:p>
            <a:pPr algn="just">
              <a:lnSpc>
                <a:spcPct val="110000"/>
              </a:lnSpc>
            </a:pPr>
            <a:r>
              <a:rPr lang="en-US" sz="2000" b="1" dirty="0" err="1">
                <a:solidFill>
                  <a:schemeClr val="bg1"/>
                </a:solidFill>
              </a:rPr>
              <a:t>Bài</a:t>
            </a:r>
            <a:r>
              <a:rPr lang="en-US" sz="2000" b="1" dirty="0">
                <a:solidFill>
                  <a:schemeClr val="bg1"/>
                </a:solidFill>
              </a:rPr>
              <a:t> 1. Cho </a:t>
            </a:r>
            <a:r>
              <a:rPr lang="en-US" sz="2000" b="1" dirty="0" err="1">
                <a:solidFill>
                  <a:schemeClr val="bg1"/>
                </a:solidFill>
              </a:rPr>
              <a:t>lăng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trụ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đứng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có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đáy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là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hình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thang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vuông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như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hình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vẽ</a:t>
            </a:r>
            <a:r>
              <a:rPr lang="en-US" sz="2000" b="1" dirty="0">
                <a:solidFill>
                  <a:schemeClr val="bg1"/>
                </a:solidFill>
              </a:rPr>
              <a:t>.</a:t>
            </a:r>
          </a:p>
          <a:p>
            <a:pPr algn="just">
              <a:lnSpc>
                <a:spcPct val="110000"/>
              </a:lnSpc>
            </a:pPr>
            <a:r>
              <a:rPr lang="en-US" sz="2000" b="1" dirty="0">
                <a:solidFill>
                  <a:schemeClr val="bg1"/>
                </a:solidFill>
              </a:rPr>
              <a:t>a) </a:t>
            </a:r>
            <a:r>
              <a:rPr lang="en-US" sz="2000" b="1" dirty="0" err="1">
                <a:solidFill>
                  <a:schemeClr val="bg1"/>
                </a:solidFill>
              </a:rPr>
              <a:t>Hãy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kể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tên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cạnh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0700" y="1352550"/>
            <a:ext cx="3238500" cy="310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457200" y="1657350"/>
            <a:ext cx="65532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MN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 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M’N’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57200" y="2560076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MNPQ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):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57200" y="302895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Song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PQQ’P’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):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57199" y="3511668"/>
            <a:ext cx="6631563" cy="3554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700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Vuông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góc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M’N’P’Q’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):</a:t>
            </a:r>
            <a:endParaRPr lang="en-US" sz="1700" b="1" dirty="0">
              <a:solidFill>
                <a:srgbClr val="FFFF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57200" y="211455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MQ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 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M’Q’</a:t>
            </a:r>
            <a:endParaRPr lang="en-US" b="1" i="1" dirty="0">
              <a:solidFill>
                <a:srgbClr val="FFFF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57200" y="395194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Vuông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góc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NPP’N’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):</a:t>
            </a:r>
            <a:endParaRPr lang="en-US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249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658458"/>
            <a:ext cx="3552825" cy="423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7200" y="421566"/>
            <a:ext cx="7162800" cy="473784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>
                <a:solidFill>
                  <a:srgbClr val="FFFF00"/>
                </a:solidFill>
              </a:rPr>
              <a:t>1. </a:t>
            </a:r>
            <a:r>
              <a:rPr lang="en-US" sz="2400" b="1" dirty="0" err="1">
                <a:solidFill>
                  <a:srgbClr val="FFFF00"/>
                </a:solidFill>
              </a:rPr>
              <a:t>Hình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lăng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trụ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đứng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57200" y="895350"/>
            <a:ext cx="4876800" cy="73404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chemeClr val="bg1"/>
                </a:solidFill>
              </a:rPr>
              <a:t>Hình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bên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là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một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hình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lăng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trụ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đứng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>
                <a:solidFill>
                  <a:schemeClr val="bg1"/>
                </a:solidFill>
              </a:rPr>
              <a:t>(</a:t>
            </a:r>
            <a:r>
              <a:rPr lang="en-US" b="1" dirty="0" err="1">
                <a:solidFill>
                  <a:schemeClr val="bg1"/>
                </a:solidFill>
              </a:rPr>
              <a:t>còn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gọi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tắt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là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lăng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trụ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đứng</a:t>
            </a:r>
            <a:r>
              <a:rPr lang="en-US" b="1" dirty="0">
                <a:solidFill>
                  <a:schemeClr val="bg1"/>
                </a:solidFill>
              </a:rPr>
              <a:t>). </a:t>
            </a:r>
            <a:r>
              <a:rPr lang="en-US" b="1" dirty="0" err="1">
                <a:solidFill>
                  <a:schemeClr val="bg1"/>
                </a:solidFill>
              </a:rPr>
              <a:t>Trong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đó</a:t>
            </a:r>
            <a:r>
              <a:rPr lang="en-US" b="1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1657350"/>
            <a:ext cx="4876800" cy="37266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B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D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A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 B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C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D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FFFF00"/>
                </a:solidFill>
                <a:sym typeface="Wingdings"/>
              </a:rPr>
              <a:t>đỉnh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282956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421566"/>
            <a:ext cx="7391400" cy="11526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US" sz="2400" b="1" dirty="0">
                <a:solidFill>
                  <a:srgbClr val="FFFF00"/>
                </a:solidFill>
              </a:rPr>
              <a:t>4. </a:t>
            </a:r>
            <a:r>
              <a:rPr lang="en-US" sz="2400" b="1" dirty="0" err="1">
                <a:solidFill>
                  <a:srgbClr val="FFFF00"/>
                </a:solidFill>
              </a:rPr>
              <a:t>Luyện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tập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endParaRPr lang="en-US" sz="2000" b="1" dirty="0">
              <a:solidFill>
                <a:schemeClr val="bg1"/>
              </a:solidFill>
            </a:endParaRPr>
          </a:p>
          <a:p>
            <a:pPr algn="just">
              <a:lnSpc>
                <a:spcPct val="110000"/>
              </a:lnSpc>
            </a:pPr>
            <a:r>
              <a:rPr lang="en-US" sz="2000" b="1" dirty="0" err="1">
                <a:solidFill>
                  <a:schemeClr val="bg1"/>
                </a:solidFill>
              </a:rPr>
              <a:t>Bài</a:t>
            </a:r>
            <a:r>
              <a:rPr lang="en-US" sz="2000" b="1" dirty="0">
                <a:solidFill>
                  <a:schemeClr val="bg1"/>
                </a:solidFill>
              </a:rPr>
              <a:t> 1. Cho </a:t>
            </a:r>
            <a:r>
              <a:rPr lang="en-US" sz="2000" b="1" dirty="0" err="1">
                <a:solidFill>
                  <a:schemeClr val="bg1"/>
                </a:solidFill>
              </a:rPr>
              <a:t>lăng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trụ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đứng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có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đáy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là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hình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thang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vuông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như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hình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vẽ</a:t>
            </a:r>
            <a:r>
              <a:rPr lang="en-US" sz="2000" b="1" dirty="0">
                <a:solidFill>
                  <a:schemeClr val="bg1"/>
                </a:solidFill>
              </a:rPr>
              <a:t>.</a:t>
            </a:r>
          </a:p>
          <a:p>
            <a:pPr algn="just">
              <a:lnSpc>
                <a:spcPct val="110000"/>
              </a:lnSpc>
            </a:pPr>
            <a:r>
              <a:rPr lang="en-US" sz="2000" b="1" dirty="0">
                <a:solidFill>
                  <a:schemeClr val="bg1"/>
                </a:solidFill>
              </a:rPr>
              <a:t>a) </a:t>
            </a:r>
            <a:r>
              <a:rPr lang="en-US" sz="2000" b="1" dirty="0" err="1">
                <a:solidFill>
                  <a:schemeClr val="bg1"/>
                </a:solidFill>
              </a:rPr>
              <a:t>Hãy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kể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tên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cạnh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0700" y="1352550"/>
            <a:ext cx="3238500" cy="310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457200" y="1657350"/>
            <a:ext cx="65532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MN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 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M’N’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57200" y="2560076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MNPQ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):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57200" y="302895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Song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PQQ’P’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):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57199" y="3511668"/>
            <a:ext cx="6631563" cy="3554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700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Vuông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góc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M’N’P’Q’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):</a:t>
            </a:r>
            <a:endParaRPr lang="en-US" sz="1700" b="1" dirty="0">
              <a:solidFill>
                <a:srgbClr val="FFFF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57200" y="2114550"/>
            <a:ext cx="65532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MQ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 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M’Q’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,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NP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,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N’P’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57200" y="395194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Vuông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góc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NPP’N’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):</a:t>
            </a:r>
            <a:endParaRPr lang="en-US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812858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421566"/>
            <a:ext cx="7391400" cy="11526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US" sz="2400" b="1" dirty="0">
                <a:solidFill>
                  <a:srgbClr val="FFFF00"/>
                </a:solidFill>
              </a:rPr>
              <a:t>4. </a:t>
            </a:r>
            <a:r>
              <a:rPr lang="en-US" sz="2400" b="1" dirty="0" err="1">
                <a:solidFill>
                  <a:srgbClr val="FFFF00"/>
                </a:solidFill>
              </a:rPr>
              <a:t>Luyện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tập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endParaRPr lang="en-US" sz="2000" b="1" dirty="0">
              <a:solidFill>
                <a:schemeClr val="bg1"/>
              </a:solidFill>
            </a:endParaRPr>
          </a:p>
          <a:p>
            <a:pPr algn="just">
              <a:lnSpc>
                <a:spcPct val="110000"/>
              </a:lnSpc>
            </a:pPr>
            <a:r>
              <a:rPr lang="en-US" sz="2000" b="1" dirty="0" err="1">
                <a:solidFill>
                  <a:schemeClr val="bg1"/>
                </a:solidFill>
              </a:rPr>
              <a:t>Bài</a:t>
            </a:r>
            <a:r>
              <a:rPr lang="en-US" sz="2000" b="1" dirty="0">
                <a:solidFill>
                  <a:schemeClr val="bg1"/>
                </a:solidFill>
              </a:rPr>
              <a:t> 1. Cho </a:t>
            </a:r>
            <a:r>
              <a:rPr lang="en-US" sz="2000" b="1" dirty="0" err="1">
                <a:solidFill>
                  <a:schemeClr val="bg1"/>
                </a:solidFill>
              </a:rPr>
              <a:t>lăng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trụ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đứng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có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đáy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là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hình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thang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vuông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như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hình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vẽ</a:t>
            </a:r>
            <a:r>
              <a:rPr lang="en-US" sz="2000" b="1" dirty="0">
                <a:solidFill>
                  <a:schemeClr val="bg1"/>
                </a:solidFill>
              </a:rPr>
              <a:t>.</a:t>
            </a:r>
          </a:p>
          <a:p>
            <a:pPr algn="just">
              <a:lnSpc>
                <a:spcPct val="110000"/>
              </a:lnSpc>
            </a:pPr>
            <a:r>
              <a:rPr lang="en-US" sz="2000" b="1" dirty="0">
                <a:solidFill>
                  <a:schemeClr val="bg1"/>
                </a:solidFill>
              </a:rPr>
              <a:t>a) </a:t>
            </a:r>
            <a:r>
              <a:rPr lang="en-US" sz="2000" b="1" dirty="0" err="1">
                <a:solidFill>
                  <a:schemeClr val="bg1"/>
                </a:solidFill>
              </a:rPr>
              <a:t>Hãy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kể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tên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cạnh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0700" y="1352550"/>
            <a:ext cx="3238500" cy="310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457200" y="1657350"/>
            <a:ext cx="65532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MN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 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M’N’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57200" y="2560076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MNPQ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):  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M’N’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,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N’P’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,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P’Q’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,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Q’M’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57200" y="302895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Song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PQQ’P’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):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57199" y="3511668"/>
            <a:ext cx="6631563" cy="3554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700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Vuông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góc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M’N’P’Q’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):</a:t>
            </a:r>
            <a:endParaRPr lang="en-US" sz="1700" b="1" dirty="0">
              <a:solidFill>
                <a:srgbClr val="FFFF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57200" y="2114550"/>
            <a:ext cx="65532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MQ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 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M’Q’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,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NP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,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N’P’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57200" y="395194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Vuông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góc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NPP’N’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):</a:t>
            </a:r>
            <a:endParaRPr lang="en-US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20638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421566"/>
            <a:ext cx="7391400" cy="11526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US" sz="2400" b="1" dirty="0">
                <a:solidFill>
                  <a:srgbClr val="FFFF00"/>
                </a:solidFill>
              </a:rPr>
              <a:t>4. </a:t>
            </a:r>
            <a:r>
              <a:rPr lang="en-US" sz="2400" b="1" dirty="0" err="1">
                <a:solidFill>
                  <a:srgbClr val="FFFF00"/>
                </a:solidFill>
              </a:rPr>
              <a:t>Luyện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tập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endParaRPr lang="en-US" sz="2000" b="1" dirty="0">
              <a:solidFill>
                <a:schemeClr val="bg1"/>
              </a:solidFill>
            </a:endParaRPr>
          </a:p>
          <a:p>
            <a:pPr algn="just">
              <a:lnSpc>
                <a:spcPct val="110000"/>
              </a:lnSpc>
            </a:pPr>
            <a:r>
              <a:rPr lang="en-US" sz="2000" b="1" dirty="0" err="1">
                <a:solidFill>
                  <a:schemeClr val="bg1"/>
                </a:solidFill>
              </a:rPr>
              <a:t>Bài</a:t>
            </a:r>
            <a:r>
              <a:rPr lang="en-US" sz="2000" b="1" dirty="0">
                <a:solidFill>
                  <a:schemeClr val="bg1"/>
                </a:solidFill>
              </a:rPr>
              <a:t> 1. Cho </a:t>
            </a:r>
            <a:r>
              <a:rPr lang="en-US" sz="2000" b="1" dirty="0" err="1">
                <a:solidFill>
                  <a:schemeClr val="bg1"/>
                </a:solidFill>
              </a:rPr>
              <a:t>lăng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trụ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đứng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có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đáy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là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hình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thang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vuông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như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hình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vẽ</a:t>
            </a:r>
            <a:r>
              <a:rPr lang="en-US" sz="2000" b="1" dirty="0">
                <a:solidFill>
                  <a:schemeClr val="bg1"/>
                </a:solidFill>
              </a:rPr>
              <a:t>.</a:t>
            </a:r>
          </a:p>
          <a:p>
            <a:pPr algn="just">
              <a:lnSpc>
                <a:spcPct val="110000"/>
              </a:lnSpc>
            </a:pPr>
            <a:r>
              <a:rPr lang="en-US" sz="2000" b="1" dirty="0">
                <a:solidFill>
                  <a:schemeClr val="bg1"/>
                </a:solidFill>
              </a:rPr>
              <a:t>a) </a:t>
            </a:r>
            <a:r>
              <a:rPr lang="en-US" sz="2000" b="1" dirty="0" err="1">
                <a:solidFill>
                  <a:schemeClr val="bg1"/>
                </a:solidFill>
              </a:rPr>
              <a:t>Hãy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kể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tên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cạnh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0700" y="1352550"/>
            <a:ext cx="3238500" cy="310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457200" y="1657350"/>
            <a:ext cx="65532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MN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 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M’N’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57200" y="2560076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MNPQ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):  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M’N’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,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N’P’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,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P’Q’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,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Q’M’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57200" y="302895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Song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PQQ’P’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):  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MM’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,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NN’</a:t>
            </a:r>
            <a:endParaRPr lang="en-US" b="1" i="1" dirty="0">
              <a:solidFill>
                <a:srgbClr val="FFFF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57199" y="3511668"/>
            <a:ext cx="6631563" cy="3831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700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Vuông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góc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M’N’P’Q’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):</a:t>
            </a:r>
            <a:endParaRPr lang="en-US" sz="1700" b="1" dirty="0">
              <a:solidFill>
                <a:srgbClr val="FFFF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57200" y="2114550"/>
            <a:ext cx="65532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MQ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 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M’Q’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,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NP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,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N’P’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57200" y="3951940"/>
            <a:ext cx="65532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Vuông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góc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NPP’N’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):</a:t>
            </a:r>
            <a:endParaRPr lang="en-US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971373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421566"/>
            <a:ext cx="7391400" cy="11526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US" sz="2400" b="1" dirty="0">
                <a:solidFill>
                  <a:srgbClr val="FFFF00"/>
                </a:solidFill>
              </a:rPr>
              <a:t>4. </a:t>
            </a:r>
            <a:r>
              <a:rPr lang="en-US" sz="2400" b="1" dirty="0" err="1">
                <a:solidFill>
                  <a:srgbClr val="FFFF00"/>
                </a:solidFill>
              </a:rPr>
              <a:t>Luyện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tập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endParaRPr lang="en-US" sz="2000" b="1" dirty="0">
              <a:solidFill>
                <a:schemeClr val="bg1"/>
              </a:solidFill>
            </a:endParaRPr>
          </a:p>
          <a:p>
            <a:pPr algn="just">
              <a:lnSpc>
                <a:spcPct val="110000"/>
              </a:lnSpc>
            </a:pPr>
            <a:r>
              <a:rPr lang="en-US" sz="2000" b="1" dirty="0" err="1">
                <a:solidFill>
                  <a:schemeClr val="bg1"/>
                </a:solidFill>
              </a:rPr>
              <a:t>Bài</a:t>
            </a:r>
            <a:r>
              <a:rPr lang="en-US" sz="2000" b="1" dirty="0">
                <a:solidFill>
                  <a:schemeClr val="bg1"/>
                </a:solidFill>
              </a:rPr>
              <a:t> 1. Cho </a:t>
            </a:r>
            <a:r>
              <a:rPr lang="en-US" sz="2000" b="1" dirty="0" err="1">
                <a:solidFill>
                  <a:schemeClr val="bg1"/>
                </a:solidFill>
              </a:rPr>
              <a:t>lăng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trụ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đứng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có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đáy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là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hình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thang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vuông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như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hình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vẽ</a:t>
            </a:r>
            <a:r>
              <a:rPr lang="en-US" sz="2000" b="1" dirty="0">
                <a:solidFill>
                  <a:schemeClr val="bg1"/>
                </a:solidFill>
              </a:rPr>
              <a:t>.</a:t>
            </a:r>
          </a:p>
          <a:p>
            <a:pPr algn="just">
              <a:lnSpc>
                <a:spcPct val="110000"/>
              </a:lnSpc>
            </a:pPr>
            <a:r>
              <a:rPr lang="en-US" sz="2000" b="1" dirty="0">
                <a:solidFill>
                  <a:schemeClr val="bg1"/>
                </a:solidFill>
              </a:rPr>
              <a:t>a) </a:t>
            </a:r>
            <a:r>
              <a:rPr lang="en-US" sz="2000" b="1" dirty="0" err="1">
                <a:solidFill>
                  <a:schemeClr val="bg1"/>
                </a:solidFill>
              </a:rPr>
              <a:t>Hãy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kể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tên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cạnh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0700" y="1352550"/>
            <a:ext cx="3238500" cy="310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457200" y="1657350"/>
            <a:ext cx="65532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MN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 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M’N’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57200" y="2560076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MNPQ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):  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M’N’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,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N’P’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,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P’Q’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,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Q’M’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57200" y="302895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Song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PQQ’P’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):  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MM’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,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NN’</a:t>
            </a:r>
            <a:endParaRPr lang="en-US" b="1" i="1" dirty="0">
              <a:solidFill>
                <a:srgbClr val="FFFF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57199" y="3511668"/>
            <a:ext cx="6631563" cy="3831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700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Vuông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góc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M’N’P’Q’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):   </a:t>
            </a:r>
            <a:r>
              <a:rPr lang="en-US" sz="1700" b="1" i="1" dirty="0">
                <a:solidFill>
                  <a:srgbClr val="FFFF00"/>
                </a:solidFill>
                <a:sym typeface="Wingdings"/>
              </a:rPr>
              <a:t>MM’</a:t>
            </a:r>
            <a:r>
              <a:rPr lang="en-US" sz="1700" b="1" dirty="0">
                <a:solidFill>
                  <a:srgbClr val="FFFF00"/>
                </a:solidFill>
                <a:sym typeface="Wingdings"/>
              </a:rPr>
              <a:t>,</a:t>
            </a:r>
            <a:r>
              <a:rPr lang="en-US" sz="1700" b="1" i="1" dirty="0">
                <a:solidFill>
                  <a:srgbClr val="FFFF00"/>
                </a:solidFill>
                <a:sym typeface="Wingdings"/>
              </a:rPr>
              <a:t> NN’</a:t>
            </a:r>
            <a:r>
              <a:rPr lang="en-US" sz="1700" b="1" dirty="0">
                <a:solidFill>
                  <a:srgbClr val="FFFF00"/>
                </a:solidFill>
                <a:sym typeface="Wingdings"/>
              </a:rPr>
              <a:t>,</a:t>
            </a:r>
            <a:r>
              <a:rPr lang="en-US" sz="1700" b="1" i="1" dirty="0">
                <a:solidFill>
                  <a:srgbClr val="FFFF00"/>
                </a:solidFill>
                <a:sym typeface="Wingdings"/>
              </a:rPr>
              <a:t> PP’</a:t>
            </a:r>
            <a:r>
              <a:rPr lang="en-US" sz="1700" b="1" dirty="0">
                <a:solidFill>
                  <a:srgbClr val="FFFF00"/>
                </a:solidFill>
                <a:sym typeface="Wingdings"/>
              </a:rPr>
              <a:t>,</a:t>
            </a:r>
            <a:r>
              <a:rPr lang="en-US" sz="1700" b="1" i="1" dirty="0">
                <a:solidFill>
                  <a:srgbClr val="FFFF00"/>
                </a:solidFill>
                <a:sym typeface="Wingdings"/>
              </a:rPr>
              <a:t> QQ’</a:t>
            </a:r>
            <a:endParaRPr lang="en-US" sz="1700" b="1" dirty="0">
              <a:solidFill>
                <a:srgbClr val="FFFF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57200" y="2114550"/>
            <a:ext cx="65532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MQ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 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M’Q’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,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NP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,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N’P’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57200" y="3951940"/>
            <a:ext cx="65532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Vuông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góc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NPP’N’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):</a:t>
            </a:r>
            <a:endParaRPr lang="en-US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20797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421566"/>
            <a:ext cx="7391400" cy="11526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US" sz="2400" b="1" dirty="0">
                <a:solidFill>
                  <a:srgbClr val="FFFF00"/>
                </a:solidFill>
              </a:rPr>
              <a:t>4. </a:t>
            </a:r>
            <a:r>
              <a:rPr lang="en-US" sz="2400" b="1" dirty="0" err="1">
                <a:solidFill>
                  <a:srgbClr val="FFFF00"/>
                </a:solidFill>
              </a:rPr>
              <a:t>Luyện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tập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endParaRPr lang="en-US" sz="2000" b="1" dirty="0">
              <a:solidFill>
                <a:schemeClr val="bg1"/>
              </a:solidFill>
            </a:endParaRPr>
          </a:p>
          <a:p>
            <a:pPr algn="just">
              <a:lnSpc>
                <a:spcPct val="110000"/>
              </a:lnSpc>
            </a:pPr>
            <a:r>
              <a:rPr lang="en-US" sz="2000" b="1" dirty="0" err="1">
                <a:solidFill>
                  <a:schemeClr val="bg1"/>
                </a:solidFill>
              </a:rPr>
              <a:t>Bài</a:t>
            </a:r>
            <a:r>
              <a:rPr lang="en-US" sz="2000" b="1" dirty="0">
                <a:solidFill>
                  <a:schemeClr val="bg1"/>
                </a:solidFill>
              </a:rPr>
              <a:t> 1. Cho </a:t>
            </a:r>
            <a:r>
              <a:rPr lang="en-US" sz="2000" b="1" dirty="0" err="1">
                <a:solidFill>
                  <a:schemeClr val="bg1"/>
                </a:solidFill>
              </a:rPr>
              <a:t>lăng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trụ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đứng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có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đáy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là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hình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thang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vuông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như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hình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vẽ</a:t>
            </a:r>
            <a:r>
              <a:rPr lang="en-US" sz="2000" b="1" dirty="0">
                <a:solidFill>
                  <a:schemeClr val="bg1"/>
                </a:solidFill>
              </a:rPr>
              <a:t>.</a:t>
            </a:r>
          </a:p>
          <a:p>
            <a:pPr algn="just">
              <a:lnSpc>
                <a:spcPct val="110000"/>
              </a:lnSpc>
            </a:pPr>
            <a:r>
              <a:rPr lang="en-US" sz="2000" b="1" dirty="0">
                <a:solidFill>
                  <a:schemeClr val="bg1"/>
                </a:solidFill>
              </a:rPr>
              <a:t>a) </a:t>
            </a:r>
            <a:r>
              <a:rPr lang="en-US" sz="2000" b="1" dirty="0" err="1">
                <a:solidFill>
                  <a:schemeClr val="bg1"/>
                </a:solidFill>
              </a:rPr>
              <a:t>Hãy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kể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tên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cạnh</a:t>
            </a:r>
            <a:r>
              <a:rPr lang="en-US" sz="2000" b="1" dirty="0">
                <a:solidFill>
                  <a:schemeClr val="bg1"/>
                </a:solidFill>
              </a:rPr>
              <a:t>:</a:t>
            </a:r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0700" y="1352550"/>
            <a:ext cx="3238500" cy="310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457200" y="1657350"/>
            <a:ext cx="65532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MN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 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M’N’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57200" y="2560076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MNPQ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):  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M’N’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,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N’P’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,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P’Q’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,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Q’M’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57200" y="302895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Song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PQQ’P’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):  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MM’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,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NN’</a:t>
            </a:r>
            <a:endParaRPr lang="en-US" b="1" i="1" dirty="0">
              <a:solidFill>
                <a:srgbClr val="FFFF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57199" y="3511668"/>
            <a:ext cx="6631563" cy="3831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700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Vuông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góc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sz="1700" b="1" i="1" dirty="0">
                <a:solidFill>
                  <a:schemeClr val="bg1"/>
                </a:solidFill>
                <a:sym typeface="Wingdings"/>
              </a:rPr>
              <a:t>M’N’P’Q’</a:t>
            </a:r>
            <a:r>
              <a:rPr lang="en-US" sz="1700" b="1" dirty="0">
                <a:solidFill>
                  <a:schemeClr val="bg1"/>
                </a:solidFill>
                <a:sym typeface="Wingdings"/>
              </a:rPr>
              <a:t>):   </a:t>
            </a:r>
            <a:r>
              <a:rPr lang="en-US" sz="1700" b="1" i="1" dirty="0">
                <a:solidFill>
                  <a:srgbClr val="FFFF00"/>
                </a:solidFill>
                <a:sym typeface="Wingdings"/>
              </a:rPr>
              <a:t>MM’</a:t>
            </a:r>
            <a:r>
              <a:rPr lang="en-US" sz="1700" b="1" dirty="0">
                <a:solidFill>
                  <a:srgbClr val="FFFF00"/>
                </a:solidFill>
                <a:sym typeface="Wingdings"/>
              </a:rPr>
              <a:t>,</a:t>
            </a:r>
            <a:r>
              <a:rPr lang="en-US" sz="1700" b="1" i="1" dirty="0">
                <a:solidFill>
                  <a:srgbClr val="FFFF00"/>
                </a:solidFill>
                <a:sym typeface="Wingdings"/>
              </a:rPr>
              <a:t> NN’</a:t>
            </a:r>
            <a:r>
              <a:rPr lang="en-US" sz="1700" b="1" dirty="0">
                <a:solidFill>
                  <a:srgbClr val="FFFF00"/>
                </a:solidFill>
                <a:sym typeface="Wingdings"/>
              </a:rPr>
              <a:t>,</a:t>
            </a:r>
            <a:r>
              <a:rPr lang="en-US" sz="1700" b="1" i="1" dirty="0">
                <a:solidFill>
                  <a:srgbClr val="FFFF00"/>
                </a:solidFill>
                <a:sym typeface="Wingdings"/>
              </a:rPr>
              <a:t> PP’</a:t>
            </a:r>
            <a:r>
              <a:rPr lang="en-US" sz="1700" b="1" dirty="0">
                <a:solidFill>
                  <a:srgbClr val="FFFF00"/>
                </a:solidFill>
                <a:sym typeface="Wingdings"/>
              </a:rPr>
              <a:t>,</a:t>
            </a:r>
            <a:r>
              <a:rPr lang="en-US" sz="1700" b="1" i="1" dirty="0">
                <a:solidFill>
                  <a:srgbClr val="FFFF00"/>
                </a:solidFill>
                <a:sym typeface="Wingdings"/>
              </a:rPr>
              <a:t> QQ’</a:t>
            </a:r>
            <a:endParaRPr lang="en-US" sz="1700" b="1" dirty="0">
              <a:solidFill>
                <a:srgbClr val="FFFF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57200" y="2114550"/>
            <a:ext cx="6553200" cy="4016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Song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song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MQ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 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M’Q’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,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NP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,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N’P’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57200" y="3951940"/>
            <a:ext cx="6553200" cy="37241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Vuông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góc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với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(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NPP’N’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):  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MN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,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M’N’</a:t>
            </a:r>
            <a:endParaRPr lang="en-US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076950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421566"/>
            <a:ext cx="7391400" cy="11526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US" sz="2400" b="1" dirty="0">
                <a:solidFill>
                  <a:srgbClr val="FFFF00"/>
                </a:solidFill>
              </a:rPr>
              <a:t>4. </a:t>
            </a:r>
            <a:r>
              <a:rPr lang="en-US" sz="2400" b="1" dirty="0" err="1">
                <a:solidFill>
                  <a:srgbClr val="FFFF00"/>
                </a:solidFill>
              </a:rPr>
              <a:t>Luyện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tập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endParaRPr lang="en-US" sz="2000" b="1" dirty="0">
              <a:solidFill>
                <a:schemeClr val="bg1"/>
              </a:solidFill>
            </a:endParaRPr>
          </a:p>
          <a:p>
            <a:pPr algn="just">
              <a:lnSpc>
                <a:spcPct val="110000"/>
              </a:lnSpc>
            </a:pPr>
            <a:r>
              <a:rPr lang="en-US" sz="2000" b="1" dirty="0" err="1">
                <a:solidFill>
                  <a:schemeClr val="bg1"/>
                </a:solidFill>
              </a:rPr>
              <a:t>Bài</a:t>
            </a:r>
            <a:r>
              <a:rPr lang="en-US" sz="2000" b="1" dirty="0">
                <a:solidFill>
                  <a:schemeClr val="bg1"/>
                </a:solidFill>
              </a:rPr>
              <a:t> 1. Cho </a:t>
            </a:r>
            <a:r>
              <a:rPr lang="en-US" sz="2000" b="1" dirty="0" err="1">
                <a:solidFill>
                  <a:schemeClr val="bg1"/>
                </a:solidFill>
              </a:rPr>
              <a:t>lăng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trụ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đứng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có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đáy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là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hình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thang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vuông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như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hình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vẽ</a:t>
            </a:r>
            <a:r>
              <a:rPr lang="en-US" sz="2000" b="1" dirty="0">
                <a:solidFill>
                  <a:schemeClr val="bg1"/>
                </a:solidFill>
              </a:rPr>
              <a:t>.</a:t>
            </a:r>
          </a:p>
          <a:p>
            <a:pPr algn="just">
              <a:lnSpc>
                <a:spcPct val="110000"/>
              </a:lnSpc>
            </a:pPr>
            <a:r>
              <a:rPr lang="en-US" b="1" dirty="0">
                <a:solidFill>
                  <a:schemeClr val="bg1"/>
                </a:solidFill>
              </a:rPr>
              <a:t>b) </a:t>
            </a:r>
            <a:r>
              <a:rPr lang="en-US" b="1" dirty="0" err="1">
                <a:solidFill>
                  <a:schemeClr val="bg1"/>
                </a:solidFill>
              </a:rPr>
              <a:t>Biết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>
                <a:solidFill>
                  <a:schemeClr val="bg1"/>
                </a:solidFill>
              </a:rPr>
              <a:t>MQ </a:t>
            </a:r>
            <a:r>
              <a:rPr lang="en-US" b="1" dirty="0">
                <a:solidFill>
                  <a:schemeClr val="bg1"/>
                </a:solidFill>
              </a:rPr>
              <a:t>=</a:t>
            </a:r>
            <a:r>
              <a:rPr lang="en-US" b="1" i="1" dirty="0">
                <a:solidFill>
                  <a:schemeClr val="bg1"/>
                </a:solidFill>
              </a:rPr>
              <a:t> </a:t>
            </a:r>
            <a:r>
              <a:rPr lang="en-US" b="1" dirty="0">
                <a:solidFill>
                  <a:schemeClr val="bg1"/>
                </a:solidFill>
              </a:rPr>
              <a:t>5cm, </a:t>
            </a:r>
            <a:r>
              <a:rPr lang="en-US" b="1" i="1" dirty="0">
                <a:solidFill>
                  <a:schemeClr val="bg1"/>
                </a:solidFill>
              </a:rPr>
              <a:t>MN</a:t>
            </a:r>
            <a:r>
              <a:rPr lang="en-US" b="1" dirty="0">
                <a:solidFill>
                  <a:schemeClr val="bg1"/>
                </a:solidFill>
              </a:rPr>
              <a:t> = 3cm, </a:t>
            </a:r>
            <a:r>
              <a:rPr lang="en-US" b="1" i="1" dirty="0">
                <a:solidFill>
                  <a:schemeClr val="bg1"/>
                </a:solidFill>
              </a:rPr>
              <a:t>NP</a:t>
            </a:r>
            <a:r>
              <a:rPr lang="en-US" b="1" dirty="0">
                <a:solidFill>
                  <a:schemeClr val="bg1"/>
                </a:solidFill>
              </a:rPr>
              <a:t> = 9cm, </a:t>
            </a:r>
            <a:r>
              <a:rPr lang="en-US" b="1" i="1" dirty="0">
                <a:solidFill>
                  <a:schemeClr val="bg1"/>
                </a:solidFill>
              </a:rPr>
              <a:t>NN’</a:t>
            </a:r>
            <a:r>
              <a:rPr lang="en-US" b="1" dirty="0">
                <a:solidFill>
                  <a:schemeClr val="bg1"/>
                </a:solidFill>
              </a:rPr>
              <a:t> = 4cm, </a:t>
            </a:r>
            <a:r>
              <a:rPr lang="en-US" b="1" dirty="0" err="1">
                <a:solidFill>
                  <a:schemeClr val="bg1"/>
                </a:solidFill>
              </a:rPr>
              <a:t>hãy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tính</a:t>
            </a:r>
            <a:r>
              <a:rPr lang="en-US" b="1" dirty="0">
                <a:solidFill>
                  <a:schemeClr val="bg1"/>
                </a:solidFill>
              </a:rPr>
              <a:t>:</a:t>
            </a:r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352550"/>
            <a:ext cx="2267077" cy="2177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457200" y="1581150"/>
            <a:ext cx="3352800" cy="3277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>
                <a:solidFill>
                  <a:schemeClr val="bg1"/>
                </a:solidFill>
                <a:sym typeface="Wingdings"/>
              </a:rPr>
              <a:t>i)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Độ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dài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cạnh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còn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lại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đáy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i="1" dirty="0">
                <a:solidFill>
                  <a:schemeClr val="bg1"/>
                </a:solidFill>
                <a:sym typeface="Wingdings"/>
              </a:rPr>
              <a:t>MNPQ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.</a:t>
            </a:r>
            <a:endParaRPr lang="en-US" sz="1400" b="1" i="1" dirty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57200" y="2008108"/>
            <a:ext cx="6553200" cy="30527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>
                <a:solidFill>
                  <a:schemeClr val="bg1"/>
                </a:solidFill>
                <a:sym typeface="Wingdings"/>
              </a:rPr>
              <a:t>ii)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Diện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tích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xung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quanh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lăng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trụ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đứng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.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57200" y="2465308"/>
            <a:ext cx="6553200" cy="30527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>
                <a:solidFill>
                  <a:schemeClr val="bg1"/>
                </a:solidFill>
                <a:sym typeface="Wingdings"/>
              </a:rPr>
              <a:t>iii)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Diện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tích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toàn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phần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lăng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trụ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đứng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.</a:t>
            </a:r>
            <a:endParaRPr lang="en-US" sz="1400" b="1" i="1" dirty="0">
              <a:solidFill>
                <a:srgbClr val="FFFF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57199" y="2922032"/>
            <a:ext cx="6631563" cy="30527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>
                <a:solidFill>
                  <a:schemeClr val="bg1"/>
                </a:solidFill>
                <a:sym typeface="Wingdings"/>
              </a:rPr>
              <a:t>iv)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Thể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tích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lăng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trụ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đứng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.</a:t>
            </a:r>
            <a:endParaRPr lang="en-US" sz="1400" b="1" dirty="0">
              <a:solidFill>
                <a:srgbClr val="FFFF00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3810000" y="1520190"/>
            <a:ext cx="0" cy="310896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381000" y="3330773"/>
            <a:ext cx="35477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 err="1">
                <a:solidFill>
                  <a:srgbClr val="FFFF00"/>
                </a:solidFill>
                <a:sym typeface="Wingdings"/>
              </a:rPr>
              <a:t>Lời</a:t>
            </a:r>
            <a:r>
              <a:rPr lang="en-US" sz="1400" b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rgbClr val="FFFF00"/>
                </a:solidFill>
                <a:sym typeface="Wingdings"/>
              </a:rPr>
              <a:t>giải</a:t>
            </a:r>
            <a:r>
              <a:rPr lang="en-US" sz="1400" b="1" dirty="0">
                <a:solidFill>
                  <a:srgbClr val="FFFF00"/>
                </a:solidFill>
                <a:sym typeface="Wingdings"/>
              </a:rPr>
              <a:t>  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Kẻ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đường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cao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i="1" dirty="0">
                <a:solidFill>
                  <a:schemeClr val="bg1"/>
                </a:solidFill>
                <a:sym typeface="Wingdings"/>
              </a:rPr>
              <a:t>QH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đáy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i="1" dirty="0">
                <a:solidFill>
                  <a:schemeClr val="bg1"/>
                </a:solidFill>
                <a:sym typeface="Wingdings"/>
              </a:rPr>
              <a:t>MNPQ.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810000" y="1581150"/>
            <a:ext cx="2895600" cy="563809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>
                <a:solidFill>
                  <a:schemeClr val="bg1"/>
                </a:solidFill>
                <a:sym typeface="Wingdings"/>
              </a:rPr>
              <a:t>i)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Xét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tam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giác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i="1" dirty="0">
                <a:solidFill>
                  <a:schemeClr val="bg1"/>
                </a:solidFill>
                <a:sym typeface="Wingdings"/>
              </a:rPr>
              <a:t>QHP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vuông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tại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i="1" dirty="0">
                <a:solidFill>
                  <a:schemeClr val="bg1"/>
                </a:solidFill>
                <a:sym typeface="Wingdings"/>
              </a:rPr>
              <a:t>H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áp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dụng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định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lí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Py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-ta-go: </a:t>
            </a:r>
            <a:endParaRPr lang="en-US" sz="1400" b="1" i="1" dirty="0">
              <a:solidFill>
                <a:schemeClr val="bg1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6437110"/>
              </p:ext>
            </p:extLst>
          </p:nvPr>
        </p:nvGraphicFramePr>
        <p:xfrm>
          <a:off x="4114800" y="2190750"/>
          <a:ext cx="1752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119" name="Equation" r:id="rId5" imgW="1752480" imgH="304560" progId="Equation.DSMT4">
                  <p:embed/>
                </p:oleObj>
              </mc:Choice>
              <mc:Fallback>
                <p:oleObj name="Equation" r:id="rId5" imgW="175248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114800" y="2190750"/>
                        <a:ext cx="1752600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5791200" y="2202516"/>
            <a:ext cx="5774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>
                <a:solidFill>
                  <a:srgbClr val="FFFF00"/>
                </a:solidFill>
                <a:sym typeface="Wingdings"/>
              </a:rPr>
              <a:t>(cm)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.</a:t>
            </a:r>
            <a:endParaRPr lang="en-US" sz="1400" dirty="0"/>
          </a:p>
        </p:txBody>
      </p:sp>
      <p:sp>
        <p:nvSpPr>
          <p:cNvPr id="25" name="TextBox 24"/>
          <p:cNvSpPr txBox="1"/>
          <p:nvPr/>
        </p:nvSpPr>
        <p:spPr>
          <a:xfrm>
            <a:off x="3810000" y="2618350"/>
            <a:ext cx="2819400" cy="586314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>
                <a:solidFill>
                  <a:schemeClr val="bg1"/>
                </a:solidFill>
                <a:sym typeface="Wingdings"/>
              </a:rPr>
              <a:t>ii)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Diện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tích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xung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quanh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:</a:t>
            </a:r>
          </a:p>
          <a:p>
            <a:pPr algn="ctr">
              <a:lnSpc>
                <a:spcPct val="120000"/>
              </a:lnSpc>
            </a:pPr>
            <a:r>
              <a:rPr lang="en-US" sz="1400" b="1" i="1" dirty="0" err="1">
                <a:solidFill>
                  <a:srgbClr val="FFFF00"/>
                </a:solidFill>
              </a:rPr>
              <a:t>S</a:t>
            </a:r>
            <a:r>
              <a:rPr lang="en-US" sz="1400" b="1" baseline="-25000" dirty="0" err="1">
                <a:solidFill>
                  <a:srgbClr val="FFFF00"/>
                </a:solidFill>
              </a:rPr>
              <a:t>xq</a:t>
            </a:r>
            <a:r>
              <a:rPr lang="en-US" sz="1400" b="1" baseline="-25000" dirty="0">
                <a:solidFill>
                  <a:srgbClr val="FFFF00"/>
                </a:solidFill>
              </a:rPr>
              <a:t> </a:t>
            </a:r>
            <a:r>
              <a:rPr lang="en-US" sz="1400" b="1" i="1" dirty="0">
                <a:solidFill>
                  <a:schemeClr val="bg1"/>
                </a:solidFill>
              </a:rPr>
              <a:t>= </a:t>
            </a:r>
            <a:r>
              <a:rPr lang="en-US" sz="1400" b="1" dirty="0">
                <a:solidFill>
                  <a:schemeClr val="bg1"/>
                </a:solidFill>
              </a:rPr>
              <a:t>(3 + 9 + 5 + 5) . 4 </a:t>
            </a:r>
            <a:r>
              <a:rPr lang="en-US" sz="1400" b="1" i="1" dirty="0">
                <a:solidFill>
                  <a:srgbClr val="FFFF00"/>
                </a:solidFill>
              </a:rPr>
              <a:t>= </a:t>
            </a:r>
            <a:r>
              <a:rPr lang="en-US" sz="1400" b="1" dirty="0">
                <a:solidFill>
                  <a:srgbClr val="FFFF00"/>
                </a:solidFill>
              </a:rPr>
              <a:t>88 (cm</a:t>
            </a:r>
            <a:r>
              <a:rPr lang="en-US" sz="1400" b="1" baseline="30000" dirty="0">
                <a:solidFill>
                  <a:srgbClr val="FFFF00"/>
                </a:solidFill>
              </a:rPr>
              <a:t>2</a:t>
            </a:r>
            <a:r>
              <a:rPr lang="en-US" sz="1400" b="1" dirty="0">
                <a:solidFill>
                  <a:srgbClr val="FFFF00"/>
                </a:solidFill>
              </a:rPr>
              <a:t>)</a:t>
            </a:r>
            <a:r>
              <a:rPr lang="en-US" sz="1400" b="1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810000" y="3280836"/>
            <a:ext cx="2819400" cy="30527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>
                <a:solidFill>
                  <a:schemeClr val="bg1"/>
                </a:solidFill>
                <a:sym typeface="Wingdings"/>
              </a:rPr>
              <a:t>iii)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Diện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tích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toàn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phần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:</a:t>
            </a:r>
            <a:r>
              <a:rPr lang="en-US" sz="1400" b="1" i="1" dirty="0">
                <a:solidFill>
                  <a:srgbClr val="FFFF00"/>
                </a:solidFill>
              </a:rPr>
              <a:t> </a:t>
            </a:r>
            <a:endParaRPr lang="en-US" sz="1400" b="1" dirty="0">
              <a:solidFill>
                <a:srgbClr val="FFFF00"/>
              </a:solidFill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0714121"/>
              </p:ext>
            </p:extLst>
          </p:nvPr>
        </p:nvGraphicFramePr>
        <p:xfrm>
          <a:off x="4199115" y="3638550"/>
          <a:ext cx="1879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120" name="Equation" r:id="rId7" imgW="1879560" imgH="444240" progId="Equation.DSMT4">
                  <p:embed/>
                </p:oleObj>
              </mc:Choice>
              <mc:Fallback>
                <p:oleObj name="Equation" r:id="rId7" imgW="187956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199115" y="3638550"/>
                        <a:ext cx="1879600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3810000" y="3671900"/>
            <a:ext cx="2847254" cy="3508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i="1" dirty="0">
                <a:solidFill>
                  <a:srgbClr val="FFFF00"/>
                </a:solidFill>
              </a:rPr>
              <a:t> </a:t>
            </a:r>
            <a:r>
              <a:rPr lang="en-US" sz="1400" b="1" i="1" dirty="0" err="1">
                <a:solidFill>
                  <a:srgbClr val="FFFF00"/>
                </a:solidFill>
              </a:rPr>
              <a:t>S</a:t>
            </a:r>
            <a:r>
              <a:rPr lang="en-US" sz="1400" b="1" baseline="-25000" dirty="0" err="1">
                <a:solidFill>
                  <a:srgbClr val="FFFF00"/>
                </a:solidFill>
              </a:rPr>
              <a:t>tp</a:t>
            </a:r>
            <a:r>
              <a:rPr lang="en-US" sz="1400" b="1" baseline="-25000" dirty="0">
                <a:solidFill>
                  <a:srgbClr val="FFFF00"/>
                </a:solidFill>
              </a:rPr>
              <a:t>                                                     </a:t>
            </a:r>
            <a:r>
              <a:rPr lang="en-US" sz="1400" b="1" dirty="0">
                <a:solidFill>
                  <a:srgbClr val="FFFF00"/>
                </a:solidFill>
              </a:rPr>
              <a:t>       (cm</a:t>
            </a:r>
            <a:r>
              <a:rPr lang="en-US" sz="1400" b="1" baseline="30000" dirty="0">
                <a:solidFill>
                  <a:srgbClr val="FFFF00"/>
                </a:solidFill>
              </a:rPr>
              <a:t>2</a:t>
            </a:r>
            <a:r>
              <a:rPr lang="en-US" sz="1400" b="1" dirty="0">
                <a:solidFill>
                  <a:srgbClr val="FFFF00"/>
                </a:solidFill>
              </a:rPr>
              <a:t>)</a:t>
            </a:r>
            <a:r>
              <a:rPr lang="en-US" sz="1400" b="1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810000" y="4242911"/>
            <a:ext cx="3733800" cy="3277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>
                <a:solidFill>
                  <a:schemeClr val="bg1"/>
                </a:solidFill>
                <a:sym typeface="Wingdings"/>
              </a:rPr>
              <a:t>iv)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Thể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tích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:                                       </a:t>
            </a:r>
            <a:r>
              <a:rPr lang="en-US" sz="1400" b="1" dirty="0">
                <a:solidFill>
                  <a:srgbClr val="FFFF00"/>
                </a:solidFill>
                <a:sym typeface="Wingdings"/>
              </a:rPr>
              <a:t>(cm</a:t>
            </a:r>
            <a:r>
              <a:rPr lang="en-US" sz="1400" b="1" baseline="30000" dirty="0">
                <a:solidFill>
                  <a:srgbClr val="FFFF00"/>
                </a:solidFill>
                <a:sym typeface="Wingdings"/>
              </a:rPr>
              <a:t>3</a:t>
            </a:r>
            <a:r>
              <a:rPr lang="en-US" sz="1400" b="1" dirty="0">
                <a:solidFill>
                  <a:srgbClr val="FFFF00"/>
                </a:solidFill>
                <a:sym typeface="Wingdings"/>
              </a:rPr>
              <a:t>)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.          </a:t>
            </a:r>
            <a:r>
              <a:rPr lang="en-US" sz="1400" b="1" i="1" dirty="0">
                <a:solidFill>
                  <a:srgbClr val="FFFF00"/>
                </a:solidFill>
              </a:rPr>
              <a:t> </a:t>
            </a:r>
            <a:endParaRPr lang="en-US" sz="1400" b="1" dirty="0">
              <a:solidFill>
                <a:srgbClr val="FFFF00"/>
              </a:solidFill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1382401"/>
              </p:ext>
            </p:extLst>
          </p:nvPr>
        </p:nvGraphicFramePr>
        <p:xfrm>
          <a:off x="4876800" y="4184650"/>
          <a:ext cx="1600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121" name="Equation" r:id="rId9" imgW="1600200" imgH="444240" progId="Equation.DSMT4">
                  <p:embed/>
                </p:oleObj>
              </mc:Choice>
              <mc:Fallback>
                <p:oleObj name="Equation" r:id="rId9" imgW="160020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876800" y="4184650"/>
                        <a:ext cx="1600200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4832" name="Picture 16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155" y="3599931"/>
            <a:ext cx="2456889" cy="1105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6372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33" grpId="0"/>
      <p:bldP spid="34" grpId="0"/>
      <p:bldP spid="35" grpId="0"/>
      <p:bldP spid="2" grpId="0"/>
      <p:bldP spid="21" grpId="0"/>
      <p:bldP spid="6" grpId="0"/>
      <p:bldP spid="25" grpId="0"/>
      <p:bldP spid="26" grpId="0"/>
      <p:bldP spid="8" grpId="0"/>
      <p:bldP spid="28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421566"/>
            <a:ext cx="7010400" cy="149117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US" sz="2400" b="1" dirty="0">
                <a:solidFill>
                  <a:srgbClr val="FFFF00"/>
                </a:solidFill>
              </a:rPr>
              <a:t>4. </a:t>
            </a:r>
            <a:r>
              <a:rPr lang="en-US" sz="2400" b="1" dirty="0" err="1">
                <a:solidFill>
                  <a:srgbClr val="FFFF00"/>
                </a:solidFill>
              </a:rPr>
              <a:t>Luyện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tập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endParaRPr lang="en-US" sz="2000" b="1" dirty="0">
              <a:solidFill>
                <a:schemeClr val="bg1"/>
              </a:solidFill>
            </a:endParaRPr>
          </a:p>
          <a:p>
            <a:pPr algn="just">
              <a:lnSpc>
                <a:spcPct val="110000"/>
              </a:lnSpc>
            </a:pPr>
            <a:r>
              <a:rPr lang="en-US" sz="2000" b="1" dirty="0" err="1">
                <a:solidFill>
                  <a:schemeClr val="bg1"/>
                </a:solidFill>
              </a:rPr>
              <a:t>Bài</a:t>
            </a:r>
            <a:r>
              <a:rPr lang="en-US" sz="2000" b="1" dirty="0">
                <a:solidFill>
                  <a:schemeClr val="bg1"/>
                </a:solidFill>
              </a:rPr>
              <a:t> 2. </a:t>
            </a:r>
            <a:r>
              <a:rPr lang="en-US" sz="2000" b="1" dirty="0" err="1">
                <a:solidFill>
                  <a:schemeClr val="bg1"/>
                </a:solidFill>
              </a:rPr>
              <a:t>Một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bể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bơi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ngoài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trời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đang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trong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quá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trình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hoàn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thiện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có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kích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thước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như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hình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vẽ</a:t>
            </a:r>
            <a:r>
              <a:rPr lang="en-US" sz="2000" b="1" dirty="0">
                <a:solidFill>
                  <a:schemeClr val="bg1"/>
                </a:solidFill>
              </a:rPr>
              <a:t>. </a:t>
            </a:r>
            <a:r>
              <a:rPr lang="en-US" sz="2000" b="1" dirty="0" err="1">
                <a:solidFill>
                  <a:schemeClr val="bg1"/>
                </a:solidFill>
              </a:rPr>
              <a:t>Cần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bao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nhiêu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mét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khối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nước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để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đổ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đầy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ắp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bể</a:t>
            </a:r>
            <a:r>
              <a:rPr lang="en-US" sz="2000" b="1" dirty="0">
                <a:solidFill>
                  <a:schemeClr val="bg1"/>
                </a:solidFill>
              </a:rPr>
              <a:t>? </a:t>
            </a:r>
          </a:p>
        </p:txBody>
      </p:sp>
      <p:pic>
        <p:nvPicPr>
          <p:cNvPr id="38925" name="Picture 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809750"/>
            <a:ext cx="3979648" cy="2331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>
            <a:off x="5135880" y="3867150"/>
            <a:ext cx="731520" cy="0"/>
          </a:xfrm>
          <a:prstGeom prst="straightConnector1">
            <a:avLst/>
          </a:prstGeom>
          <a:ln>
            <a:solidFill>
              <a:srgbClr val="FFFF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1415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8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421566"/>
            <a:ext cx="7010400" cy="149117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US" sz="2400" b="1" dirty="0">
                <a:solidFill>
                  <a:srgbClr val="FFFF00"/>
                </a:solidFill>
              </a:rPr>
              <a:t>4. </a:t>
            </a:r>
            <a:r>
              <a:rPr lang="en-US" sz="2400" b="1" dirty="0" err="1">
                <a:solidFill>
                  <a:srgbClr val="FFFF00"/>
                </a:solidFill>
              </a:rPr>
              <a:t>Luyện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tập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endParaRPr lang="en-US" sz="2000" b="1" dirty="0">
              <a:solidFill>
                <a:schemeClr val="bg1"/>
              </a:solidFill>
            </a:endParaRPr>
          </a:p>
          <a:p>
            <a:pPr algn="just">
              <a:lnSpc>
                <a:spcPct val="110000"/>
              </a:lnSpc>
            </a:pPr>
            <a:r>
              <a:rPr lang="en-US" sz="2000" b="1" dirty="0" err="1">
                <a:solidFill>
                  <a:schemeClr val="bg1"/>
                </a:solidFill>
              </a:rPr>
              <a:t>Bài</a:t>
            </a:r>
            <a:r>
              <a:rPr lang="en-US" sz="2000" b="1" dirty="0">
                <a:solidFill>
                  <a:schemeClr val="bg1"/>
                </a:solidFill>
              </a:rPr>
              <a:t> 2. </a:t>
            </a:r>
            <a:r>
              <a:rPr lang="en-US" sz="2000" b="1" dirty="0" err="1">
                <a:solidFill>
                  <a:schemeClr val="bg1"/>
                </a:solidFill>
              </a:rPr>
              <a:t>Một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bể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bơi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ngoài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trời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đang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trong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quá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trình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hoàn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thiện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có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kích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thước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như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hình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vẽ</a:t>
            </a:r>
            <a:r>
              <a:rPr lang="en-US" sz="2000" b="1" dirty="0">
                <a:solidFill>
                  <a:schemeClr val="bg1"/>
                </a:solidFill>
              </a:rPr>
              <a:t>. </a:t>
            </a:r>
            <a:r>
              <a:rPr lang="en-US" sz="2000" b="1" dirty="0" err="1">
                <a:solidFill>
                  <a:schemeClr val="bg1"/>
                </a:solidFill>
              </a:rPr>
              <a:t>Cần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bao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nhiêu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mét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khối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nước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để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đổ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đầy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ắp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bể</a:t>
            </a:r>
            <a:r>
              <a:rPr lang="en-US" sz="2000" b="1" dirty="0">
                <a:solidFill>
                  <a:schemeClr val="bg1"/>
                </a:solidFill>
              </a:rPr>
              <a:t>?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135880" y="3867150"/>
            <a:ext cx="731520" cy="0"/>
          </a:xfrm>
          <a:prstGeom prst="straightConnector1">
            <a:avLst/>
          </a:prstGeom>
          <a:ln>
            <a:solidFill>
              <a:srgbClr val="FFFF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940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809750"/>
            <a:ext cx="3979648" cy="2331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457200" y="1885950"/>
            <a:ext cx="4678680" cy="3277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 err="1">
                <a:solidFill>
                  <a:srgbClr val="FFFF00"/>
                </a:solidFill>
                <a:sym typeface="Wingdings"/>
              </a:rPr>
              <a:t>Lời</a:t>
            </a:r>
            <a:r>
              <a:rPr lang="en-US" sz="1400" b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rgbClr val="FFFF00"/>
                </a:solidFill>
                <a:sym typeface="Wingdings"/>
              </a:rPr>
              <a:t>giải</a:t>
            </a:r>
            <a:r>
              <a:rPr lang="en-US" sz="1400" b="1" dirty="0">
                <a:solidFill>
                  <a:srgbClr val="FFFF00"/>
                </a:solidFill>
                <a:sym typeface="Wingdings"/>
              </a:rPr>
              <a:t>   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Ta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có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minh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họa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bể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bơi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như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hình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vẽ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.</a:t>
            </a:r>
            <a:endParaRPr lang="en-US" sz="14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59144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421566"/>
            <a:ext cx="7010400" cy="149117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US" sz="2400" b="1" dirty="0">
                <a:solidFill>
                  <a:srgbClr val="FFFF00"/>
                </a:solidFill>
              </a:rPr>
              <a:t>4. </a:t>
            </a:r>
            <a:r>
              <a:rPr lang="en-US" sz="2400" b="1" dirty="0" err="1">
                <a:solidFill>
                  <a:srgbClr val="FFFF00"/>
                </a:solidFill>
              </a:rPr>
              <a:t>Luyện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tập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endParaRPr lang="en-US" sz="2000" b="1" dirty="0">
              <a:solidFill>
                <a:schemeClr val="bg1"/>
              </a:solidFill>
            </a:endParaRPr>
          </a:p>
          <a:p>
            <a:pPr algn="just">
              <a:lnSpc>
                <a:spcPct val="110000"/>
              </a:lnSpc>
            </a:pPr>
            <a:r>
              <a:rPr lang="en-US" sz="2000" b="1" dirty="0" err="1">
                <a:solidFill>
                  <a:schemeClr val="bg1"/>
                </a:solidFill>
              </a:rPr>
              <a:t>Bài</a:t>
            </a:r>
            <a:r>
              <a:rPr lang="en-US" sz="2000" b="1" dirty="0">
                <a:solidFill>
                  <a:schemeClr val="bg1"/>
                </a:solidFill>
              </a:rPr>
              <a:t> 2. </a:t>
            </a:r>
            <a:r>
              <a:rPr lang="en-US" sz="2000" b="1" dirty="0" err="1">
                <a:solidFill>
                  <a:schemeClr val="bg1"/>
                </a:solidFill>
              </a:rPr>
              <a:t>Một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bể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bơi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ngoài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trời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đang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trong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quá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trình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hoàn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thiện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có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các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kích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thước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như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hình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vẽ</a:t>
            </a:r>
            <a:r>
              <a:rPr lang="en-US" sz="2000" b="1" dirty="0">
                <a:solidFill>
                  <a:schemeClr val="bg1"/>
                </a:solidFill>
              </a:rPr>
              <a:t>. </a:t>
            </a:r>
            <a:r>
              <a:rPr lang="en-US" sz="2000" b="1" dirty="0" err="1">
                <a:solidFill>
                  <a:schemeClr val="bg1"/>
                </a:solidFill>
              </a:rPr>
              <a:t>Cần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bao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nhiêu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mét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khối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nước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để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đổ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đầy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ắp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bể</a:t>
            </a:r>
            <a:r>
              <a:rPr lang="en-US" sz="2000" b="1" dirty="0">
                <a:solidFill>
                  <a:schemeClr val="bg1"/>
                </a:solidFill>
              </a:rPr>
              <a:t>?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135880" y="3867150"/>
            <a:ext cx="731520" cy="0"/>
          </a:xfrm>
          <a:prstGeom prst="straightConnector1">
            <a:avLst/>
          </a:prstGeom>
          <a:ln>
            <a:solidFill>
              <a:srgbClr val="FFFF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57200" y="1885950"/>
            <a:ext cx="4678680" cy="30527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 err="1">
                <a:solidFill>
                  <a:srgbClr val="FFFF00"/>
                </a:solidFill>
                <a:sym typeface="Wingdings"/>
              </a:rPr>
              <a:t>Lời</a:t>
            </a:r>
            <a:r>
              <a:rPr lang="en-US" sz="1400" b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rgbClr val="FFFF00"/>
                </a:solidFill>
                <a:sym typeface="Wingdings"/>
              </a:rPr>
              <a:t>giải</a:t>
            </a:r>
            <a:r>
              <a:rPr lang="en-US" sz="1400" b="1" dirty="0">
                <a:solidFill>
                  <a:srgbClr val="FFFF00"/>
                </a:solidFill>
                <a:sym typeface="Wingdings"/>
              </a:rPr>
              <a:t>   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Ta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có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minh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họa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của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bể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bơi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như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hình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vẽ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.</a:t>
            </a:r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809750"/>
            <a:ext cx="3979648" cy="2331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457200" y="2266474"/>
            <a:ext cx="4678680" cy="3277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Bể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bơi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có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thể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được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chia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thành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hai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phần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:</a:t>
            </a:r>
          </a:p>
        </p:txBody>
      </p:sp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257" y="2691243"/>
            <a:ext cx="1185943" cy="1221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64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691243"/>
            <a:ext cx="2709311" cy="1226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457200" y="4148968"/>
            <a:ext cx="8229600" cy="30527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400" b="1" dirty="0">
                <a:solidFill>
                  <a:schemeClr val="bg1"/>
                </a:solidFill>
                <a:sym typeface="Wingdings"/>
              </a:rPr>
              <a:t>Ta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tính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được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thể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tích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bể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bơi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:   </a:t>
            </a:r>
            <a:r>
              <a:rPr lang="en-US" sz="1400" b="1" i="1" dirty="0">
                <a:solidFill>
                  <a:srgbClr val="FFFF00"/>
                </a:solidFill>
                <a:sym typeface="Wingdings"/>
              </a:rPr>
              <a:t>V = </a:t>
            </a:r>
            <a:r>
              <a:rPr lang="en-US" sz="1400" b="1" dirty="0">
                <a:solidFill>
                  <a:srgbClr val="FFFF00"/>
                </a:solidFill>
                <a:sym typeface="Wingdings"/>
              </a:rPr>
              <a:t>50.2.20 +                  </a:t>
            </a:r>
            <a:r>
              <a:rPr lang="en-US" sz="1400" b="1" i="1" dirty="0">
                <a:solidFill>
                  <a:srgbClr val="FFFF00"/>
                </a:solidFill>
                <a:sym typeface="Wingdings"/>
              </a:rPr>
              <a:t>= </a:t>
            </a:r>
            <a:r>
              <a:rPr lang="en-US" sz="1400" b="1" dirty="0">
                <a:solidFill>
                  <a:srgbClr val="FFFF00"/>
                </a:solidFill>
                <a:sym typeface="Wingdings"/>
              </a:rPr>
              <a:t>2200 (m</a:t>
            </a:r>
            <a:r>
              <a:rPr lang="en-US" sz="1400" b="1" baseline="30000" dirty="0">
                <a:solidFill>
                  <a:srgbClr val="FFFF00"/>
                </a:solidFill>
                <a:sym typeface="Wingdings"/>
              </a:rPr>
              <a:t>3</a:t>
            </a:r>
            <a:r>
              <a:rPr lang="en-US" sz="1400" b="1" dirty="0">
                <a:solidFill>
                  <a:srgbClr val="FFFF00"/>
                </a:solidFill>
                <a:sym typeface="Wingdings"/>
              </a:rPr>
              <a:t>)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.</a:t>
            </a:r>
            <a:r>
              <a:rPr lang="en-US" sz="1400" b="1" dirty="0">
                <a:solidFill>
                  <a:srgbClr val="FFFF00"/>
                </a:solidFill>
                <a:sym typeface="Wingdings"/>
              </a:rPr>
              <a:t>  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Vậy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cần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tất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cả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>
                <a:solidFill>
                  <a:srgbClr val="FFFF00"/>
                </a:solidFill>
                <a:sym typeface="Wingdings"/>
              </a:rPr>
              <a:t>2200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mét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khối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sym typeface="Wingdings"/>
              </a:rPr>
              <a:t>nước</a:t>
            </a:r>
            <a:r>
              <a:rPr lang="en-US" sz="1400" b="1" dirty="0">
                <a:solidFill>
                  <a:schemeClr val="bg1"/>
                </a:solidFill>
                <a:sym typeface="Wingdings"/>
              </a:rPr>
              <a:t>.</a:t>
            </a:r>
            <a:endParaRPr lang="en-US" sz="1400" b="1" i="1" dirty="0">
              <a:solidFill>
                <a:schemeClr val="bg1"/>
              </a:solidFill>
              <a:sym typeface="Wingdings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83516"/>
              </p:ext>
            </p:extLst>
          </p:nvPr>
        </p:nvGraphicFramePr>
        <p:xfrm>
          <a:off x="3822700" y="4090609"/>
          <a:ext cx="749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0" name="Equation" r:id="rId7" imgW="749160" imgH="444240" progId="Equation.DSMT4">
                  <p:embed/>
                </p:oleObj>
              </mc:Choice>
              <mc:Fallback>
                <p:oleObj name="Equation" r:id="rId7" imgW="749160" imgH="4442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4090609"/>
                        <a:ext cx="749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Arrow Connector 17"/>
          <p:cNvCxnSpPr/>
          <p:nvPr/>
        </p:nvCxnSpPr>
        <p:spPr>
          <a:xfrm flipH="1">
            <a:off x="4419600" y="3289006"/>
            <a:ext cx="624840" cy="0"/>
          </a:xfrm>
          <a:prstGeom prst="straightConnector1">
            <a:avLst/>
          </a:prstGeom>
          <a:ln w="1905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1515150" y="3027396"/>
            <a:ext cx="3898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B0F0"/>
                </a:solidFill>
              </a:rPr>
              <a:t>+</a:t>
            </a:r>
            <a:endParaRPr lang="en-US" sz="28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43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40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8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914400"/>
            <a:ext cx="3057525" cy="3790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7200" y="421566"/>
            <a:ext cx="7162800" cy="473784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>
                <a:solidFill>
                  <a:srgbClr val="FFFF00"/>
                </a:solidFill>
              </a:rPr>
              <a:t>TỔNG KẾT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971550"/>
            <a:ext cx="5105400" cy="73404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</a:rPr>
              <a:t>Cho </a:t>
            </a:r>
            <a:r>
              <a:rPr lang="en-US" b="1" dirty="0" err="1">
                <a:solidFill>
                  <a:schemeClr val="bg1"/>
                </a:solidFill>
              </a:rPr>
              <a:t>hình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lăng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trụ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đứng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có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chiều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cao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>
                <a:solidFill>
                  <a:srgbClr val="FF0000"/>
                </a:solidFill>
              </a:rPr>
              <a:t>h</a:t>
            </a:r>
            <a:r>
              <a:rPr lang="en-US" b="1" dirty="0">
                <a:solidFill>
                  <a:schemeClr val="bg1"/>
                </a:solidFill>
              </a:rPr>
              <a:t>, </a:t>
            </a:r>
            <a:r>
              <a:rPr lang="en-US" b="1" dirty="0" err="1">
                <a:solidFill>
                  <a:schemeClr val="bg1"/>
                </a:solidFill>
              </a:rPr>
              <a:t>mặt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đáy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có</a:t>
            </a:r>
            <a:r>
              <a:rPr lang="en-US" b="1" dirty="0">
                <a:solidFill>
                  <a:schemeClr val="bg1"/>
                </a:solidFill>
              </a:rPr>
              <a:t>  </a:t>
            </a:r>
            <a:r>
              <a:rPr lang="en-US" b="1" dirty="0" err="1">
                <a:solidFill>
                  <a:schemeClr val="bg1"/>
                </a:solidFill>
              </a:rPr>
              <a:t>nửa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chu</a:t>
            </a:r>
            <a:r>
              <a:rPr lang="en-US" b="1" dirty="0">
                <a:solidFill>
                  <a:schemeClr val="bg1"/>
                </a:solidFill>
              </a:rPr>
              <a:t> vi </a:t>
            </a:r>
            <a:r>
              <a:rPr lang="en-US" b="1" i="1" dirty="0">
                <a:solidFill>
                  <a:srgbClr val="00B050"/>
                </a:solidFill>
              </a:rPr>
              <a:t>p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và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diện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tích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>
                <a:solidFill>
                  <a:srgbClr val="00B0F0"/>
                </a:solidFill>
              </a:rPr>
              <a:t>S</a:t>
            </a:r>
            <a:r>
              <a:rPr lang="en-US" b="1" dirty="0">
                <a:solidFill>
                  <a:schemeClr val="bg1"/>
                </a:solidFill>
              </a:rPr>
              <a:t>. </a:t>
            </a:r>
            <a:r>
              <a:rPr lang="en-US" b="1" dirty="0" err="1">
                <a:solidFill>
                  <a:schemeClr val="bg1"/>
                </a:solidFill>
              </a:rPr>
              <a:t>Khi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đó</a:t>
            </a:r>
            <a:r>
              <a:rPr lang="en-US" b="1" dirty="0">
                <a:solidFill>
                  <a:schemeClr val="bg1"/>
                </a:solidFill>
              </a:rPr>
              <a:t> ta </a:t>
            </a:r>
            <a:r>
              <a:rPr lang="en-US" b="1" dirty="0" err="1">
                <a:solidFill>
                  <a:schemeClr val="bg1"/>
                </a:solidFill>
              </a:rPr>
              <a:t>có</a:t>
            </a:r>
            <a:r>
              <a:rPr lang="en-US" b="1" dirty="0">
                <a:solidFill>
                  <a:schemeClr val="bg1"/>
                </a:solidFill>
              </a:rPr>
              <a:t>: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1733550"/>
            <a:ext cx="5334000" cy="91871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Diện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tích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xung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quanh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</a:t>
            </a:r>
            <a:r>
              <a:rPr lang="en-US" b="1" i="1" dirty="0" err="1">
                <a:solidFill>
                  <a:srgbClr val="FFFF00"/>
                </a:solidFill>
                <a:sym typeface="Wingdings"/>
              </a:rPr>
              <a:t>S</a:t>
            </a:r>
            <a:r>
              <a:rPr lang="en-US" b="1" baseline="-25000" dirty="0" err="1">
                <a:solidFill>
                  <a:srgbClr val="FFFF00"/>
                </a:solidFill>
                <a:sym typeface="Wingdings"/>
              </a:rPr>
              <a:t>xq</a:t>
            </a:r>
            <a:r>
              <a:rPr lang="en-US" b="1" baseline="-25000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=</a:t>
            </a:r>
            <a:r>
              <a:rPr lang="en-US" b="1" i="1" dirty="0">
                <a:solidFill>
                  <a:srgbClr val="00B050"/>
                </a:solidFill>
              </a:rPr>
              <a:t> </a:t>
            </a:r>
            <a:r>
              <a:rPr lang="en-US" b="1" dirty="0">
                <a:solidFill>
                  <a:srgbClr val="00B050"/>
                </a:solidFill>
              </a:rPr>
              <a:t>2</a:t>
            </a:r>
            <a:r>
              <a:rPr lang="en-US" b="1" i="1" dirty="0">
                <a:solidFill>
                  <a:srgbClr val="00B050"/>
                </a:solidFill>
              </a:rPr>
              <a:t>p 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.</a:t>
            </a:r>
            <a:r>
              <a:rPr lang="en-US" b="1" i="1" dirty="0">
                <a:solidFill>
                  <a:srgbClr val="FF0000"/>
                </a:solidFill>
              </a:rPr>
              <a:t> h</a:t>
            </a:r>
          </a:p>
          <a:p>
            <a:pPr algn="just">
              <a:lnSpc>
                <a:spcPct val="120000"/>
              </a:lnSpc>
            </a:pPr>
            <a:r>
              <a:rPr lang="en-US" sz="1400" b="1" i="1" dirty="0" err="1">
                <a:solidFill>
                  <a:schemeClr val="bg1"/>
                </a:solidFill>
              </a:rPr>
              <a:t>Diện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tích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xung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quanh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của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hình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lăng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trụ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đứng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bằng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chu</a:t>
            </a:r>
            <a:r>
              <a:rPr lang="en-US" sz="1400" b="1" i="1" dirty="0">
                <a:solidFill>
                  <a:schemeClr val="bg1"/>
                </a:solidFill>
              </a:rPr>
              <a:t> vi </a:t>
            </a:r>
            <a:r>
              <a:rPr lang="en-US" sz="1400" b="1" i="1" dirty="0" err="1">
                <a:solidFill>
                  <a:schemeClr val="bg1"/>
                </a:solidFill>
              </a:rPr>
              <a:t>đáy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nhân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với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chiều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cao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2652263"/>
            <a:ext cx="5257800" cy="91871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Diện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tích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toàn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phần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</a:t>
            </a:r>
            <a:r>
              <a:rPr lang="en-US" b="1" i="1" dirty="0" err="1">
                <a:solidFill>
                  <a:srgbClr val="FFFF00"/>
                </a:solidFill>
                <a:sym typeface="Wingdings"/>
              </a:rPr>
              <a:t>S</a:t>
            </a:r>
            <a:r>
              <a:rPr lang="en-US" b="1" baseline="-25000" dirty="0" err="1">
                <a:solidFill>
                  <a:srgbClr val="FFFF00"/>
                </a:solidFill>
                <a:sym typeface="Wingdings"/>
              </a:rPr>
              <a:t>tp</a:t>
            </a:r>
            <a:r>
              <a:rPr lang="en-US" b="1" baseline="-25000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= </a:t>
            </a:r>
            <a:r>
              <a:rPr lang="en-US" b="1" i="1" dirty="0" err="1">
                <a:solidFill>
                  <a:srgbClr val="FFFF00"/>
                </a:solidFill>
                <a:sym typeface="Wingdings"/>
              </a:rPr>
              <a:t>S</a:t>
            </a:r>
            <a:r>
              <a:rPr lang="en-US" b="1" baseline="-25000" dirty="0" err="1">
                <a:solidFill>
                  <a:srgbClr val="FFFF00"/>
                </a:solidFill>
                <a:sym typeface="Wingdings"/>
              </a:rPr>
              <a:t>xq</a:t>
            </a:r>
            <a:r>
              <a:rPr lang="en-US" b="1" baseline="-25000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+ 2.</a:t>
            </a:r>
            <a:r>
              <a:rPr lang="en-US" b="1" i="1" dirty="0">
                <a:solidFill>
                  <a:srgbClr val="00B0F0"/>
                </a:solidFill>
              </a:rPr>
              <a:t>S</a:t>
            </a:r>
          </a:p>
          <a:p>
            <a:pPr algn="just">
              <a:lnSpc>
                <a:spcPct val="120000"/>
              </a:lnSpc>
            </a:pPr>
            <a:r>
              <a:rPr lang="en-US" sz="1400" b="1" i="1" dirty="0" err="1">
                <a:solidFill>
                  <a:schemeClr val="bg1"/>
                </a:solidFill>
              </a:rPr>
              <a:t>Diện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tích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toàn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phần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của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hình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lăng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trụ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đứng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bằng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tổng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của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diện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tích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xung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quanh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và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diện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tích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hai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đáy</a:t>
            </a:r>
            <a:endParaRPr lang="en-US" sz="1400" b="1" i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" y="3587969"/>
            <a:ext cx="5334000" cy="660181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Thể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tích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: </a:t>
            </a:r>
            <a:r>
              <a:rPr lang="en-US" b="1" i="1" dirty="0">
                <a:solidFill>
                  <a:srgbClr val="FFFF00"/>
                </a:solidFill>
                <a:sym typeface="Wingdings"/>
              </a:rPr>
              <a:t>V = </a:t>
            </a:r>
            <a:r>
              <a:rPr lang="en-US" b="1" i="1" dirty="0">
                <a:solidFill>
                  <a:srgbClr val="00B0F0"/>
                </a:solidFill>
                <a:sym typeface="Wingdings"/>
              </a:rPr>
              <a:t>S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.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i="1" dirty="0">
                <a:solidFill>
                  <a:srgbClr val="FF0000"/>
                </a:solidFill>
                <a:sym typeface="Wingdings"/>
              </a:rPr>
              <a:t>h</a:t>
            </a:r>
          </a:p>
          <a:p>
            <a:pPr algn="just">
              <a:lnSpc>
                <a:spcPct val="120000"/>
              </a:lnSpc>
            </a:pPr>
            <a:r>
              <a:rPr lang="en-US" sz="1400" b="1" i="1" dirty="0" err="1">
                <a:solidFill>
                  <a:schemeClr val="bg1"/>
                </a:solidFill>
              </a:rPr>
              <a:t>Thể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tích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hình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lăng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trụ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đứng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bằng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diện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tích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đáy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nhân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với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chiều</a:t>
            </a:r>
            <a:r>
              <a:rPr lang="en-US" sz="1400" b="1" i="1" dirty="0">
                <a:solidFill>
                  <a:schemeClr val="bg1"/>
                </a:solidFill>
              </a:rPr>
              <a:t> </a:t>
            </a:r>
            <a:r>
              <a:rPr lang="en-US" sz="1400" b="1" i="1" dirty="0" err="1">
                <a:solidFill>
                  <a:schemeClr val="bg1"/>
                </a:solidFill>
              </a:rPr>
              <a:t>cao</a:t>
            </a:r>
            <a:endParaRPr lang="en-US" sz="1400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795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11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658458"/>
            <a:ext cx="3552825" cy="423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7200" y="421566"/>
            <a:ext cx="7162800" cy="473784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>
                <a:solidFill>
                  <a:srgbClr val="FFFF00"/>
                </a:solidFill>
              </a:rPr>
              <a:t>1. </a:t>
            </a:r>
            <a:r>
              <a:rPr lang="en-US" sz="2400" b="1" dirty="0" err="1">
                <a:solidFill>
                  <a:srgbClr val="FFFF00"/>
                </a:solidFill>
              </a:rPr>
              <a:t>Hình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lăng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trụ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đứng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57200" y="895350"/>
            <a:ext cx="4876800" cy="73404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chemeClr val="bg1"/>
                </a:solidFill>
              </a:rPr>
              <a:t>Hình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bên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là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một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hình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lăng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trụ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đứng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>
                <a:solidFill>
                  <a:schemeClr val="bg1"/>
                </a:solidFill>
              </a:rPr>
              <a:t>(</a:t>
            </a:r>
            <a:r>
              <a:rPr lang="en-US" b="1" dirty="0" err="1">
                <a:solidFill>
                  <a:schemeClr val="bg1"/>
                </a:solidFill>
              </a:rPr>
              <a:t>còn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gọi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tắt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là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lăng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trụ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đứng</a:t>
            </a:r>
            <a:r>
              <a:rPr lang="en-US" b="1" dirty="0">
                <a:solidFill>
                  <a:schemeClr val="bg1"/>
                </a:solidFill>
              </a:rPr>
              <a:t>). </a:t>
            </a:r>
            <a:r>
              <a:rPr lang="en-US" b="1" dirty="0" err="1">
                <a:solidFill>
                  <a:schemeClr val="bg1"/>
                </a:solidFill>
              </a:rPr>
              <a:t>Trong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đó</a:t>
            </a:r>
            <a:r>
              <a:rPr lang="en-US" b="1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1657350"/>
            <a:ext cx="4876800" cy="37266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B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D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A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 B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C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D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FFFF00"/>
                </a:solidFill>
                <a:sym typeface="Wingdings"/>
              </a:rPr>
              <a:t>đỉnh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88540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1121396"/>
            <a:ext cx="7010400" cy="2821954"/>
          </a:xfrm>
          <a:prstGeom prst="horizontalScroll">
            <a:avLst/>
          </a:prstGeom>
          <a:solidFill>
            <a:srgbClr val="002060"/>
          </a:solidFill>
          <a:ln w="38100">
            <a:solidFill>
              <a:srgbClr val="E6E6E6"/>
            </a:solidFill>
          </a:ln>
        </p:spPr>
        <p:txBody>
          <a:bodyPr wrap="square" lIns="91436" tIns="45718" rIns="91436" bIns="45718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rgbClr val="FFFF00"/>
                </a:solidFill>
                <a:latin typeface="+mj-lt"/>
                <a:cs typeface="Arial" panose="020B0604020202020204" pitchFamily="34" charset="0"/>
              </a:rPr>
              <a:t>HƯỚNG DẪN VỀ NHÀ </a:t>
            </a:r>
          </a:p>
          <a:p>
            <a:pPr algn="ctr">
              <a:lnSpc>
                <a:spcPct val="150000"/>
              </a:lnSpc>
              <a:spcAft>
                <a:spcPts val="1200"/>
              </a:spcAft>
            </a:pPr>
            <a:r>
              <a:rPr lang="en-US" sz="2800" b="1" dirty="0" err="1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Làm</a:t>
            </a:r>
            <a:r>
              <a:rPr lang="en-US" sz="2800" b="1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các</a:t>
            </a:r>
            <a:r>
              <a:rPr lang="en-US" sz="2800" b="1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bài</a:t>
            </a:r>
            <a:r>
              <a:rPr lang="en-US" sz="2800" b="1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tập</a:t>
            </a:r>
            <a:r>
              <a:rPr lang="en-US" sz="2800" b="1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 29, 30 (</a:t>
            </a:r>
            <a:r>
              <a:rPr lang="en-US" sz="2800" b="1" dirty="0" err="1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trang</a:t>
            </a:r>
            <a:r>
              <a:rPr lang="en-US" sz="2800" b="1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 139); 36, 37 (</a:t>
            </a:r>
            <a:r>
              <a:rPr lang="en-US" sz="2800" b="1" dirty="0" err="1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trang</a:t>
            </a:r>
            <a:r>
              <a:rPr lang="en-US" sz="2800" b="1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 142); 51, 54 (</a:t>
            </a:r>
            <a:r>
              <a:rPr lang="en-US" sz="2800" b="1" dirty="0" err="1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trang</a:t>
            </a:r>
            <a:r>
              <a:rPr lang="en-US" sz="2800" b="1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 147) - SBT</a:t>
            </a:r>
          </a:p>
        </p:txBody>
      </p:sp>
    </p:spTree>
    <p:extLst>
      <p:ext uri="{BB962C8B-B14F-4D97-AF65-F5344CB8AC3E}">
        <p14:creationId xmlns:p14="http://schemas.microsoft.com/office/powerpoint/2010/main" val="2158618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145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658458"/>
            <a:ext cx="3533775" cy="423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7200" y="421566"/>
            <a:ext cx="7162800" cy="473784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>
                <a:solidFill>
                  <a:srgbClr val="FFFF00"/>
                </a:solidFill>
              </a:rPr>
              <a:t>1. </a:t>
            </a:r>
            <a:r>
              <a:rPr lang="en-US" sz="2400" b="1" dirty="0" err="1">
                <a:solidFill>
                  <a:srgbClr val="FFFF00"/>
                </a:solidFill>
              </a:rPr>
              <a:t>Hình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lăng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trụ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đứng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57200" y="895350"/>
            <a:ext cx="4876800" cy="73404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chemeClr val="bg1"/>
                </a:solidFill>
              </a:rPr>
              <a:t>Hình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bên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là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một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hình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lăng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trụ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đứng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>
                <a:solidFill>
                  <a:schemeClr val="bg1"/>
                </a:solidFill>
              </a:rPr>
              <a:t>(</a:t>
            </a:r>
            <a:r>
              <a:rPr lang="en-US" b="1" dirty="0" err="1">
                <a:solidFill>
                  <a:schemeClr val="bg1"/>
                </a:solidFill>
              </a:rPr>
              <a:t>còn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gọi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tắt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là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lăng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trụ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đứng</a:t>
            </a:r>
            <a:r>
              <a:rPr lang="en-US" b="1" dirty="0">
                <a:solidFill>
                  <a:schemeClr val="bg1"/>
                </a:solidFill>
              </a:rPr>
              <a:t>). </a:t>
            </a:r>
            <a:r>
              <a:rPr lang="en-US" b="1" dirty="0" err="1">
                <a:solidFill>
                  <a:schemeClr val="bg1"/>
                </a:solidFill>
              </a:rPr>
              <a:t>Trong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đó</a:t>
            </a:r>
            <a:r>
              <a:rPr lang="en-US" b="1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1657350"/>
            <a:ext cx="4876800" cy="37266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B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D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A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 B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C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D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FFFF00"/>
                </a:solidFill>
                <a:sym typeface="Wingdings"/>
              </a:rPr>
              <a:t>đỉnh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2114550"/>
            <a:ext cx="4953000" cy="73404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ABB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A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BCC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B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,…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FFFF00"/>
                </a:solidFill>
                <a:sym typeface="Wingdings"/>
              </a:rPr>
              <a:t>mặt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FFFF00"/>
                </a:solidFill>
                <a:sym typeface="Wingdings"/>
              </a:rPr>
              <a:t>bên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có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dạng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hình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chữ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nhật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860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6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658458"/>
            <a:ext cx="3552825" cy="423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7200" y="421566"/>
            <a:ext cx="7162800" cy="473784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>
                <a:solidFill>
                  <a:srgbClr val="FFFF00"/>
                </a:solidFill>
              </a:rPr>
              <a:t>1. </a:t>
            </a:r>
            <a:r>
              <a:rPr lang="en-US" sz="2400" b="1" dirty="0" err="1">
                <a:solidFill>
                  <a:srgbClr val="FFFF00"/>
                </a:solidFill>
              </a:rPr>
              <a:t>Hình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lăng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trụ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đứng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57200" y="895350"/>
            <a:ext cx="4876800" cy="73404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chemeClr val="bg1"/>
                </a:solidFill>
              </a:rPr>
              <a:t>Hình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bên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là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một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hình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lăng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trụ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đứng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>
                <a:solidFill>
                  <a:schemeClr val="bg1"/>
                </a:solidFill>
              </a:rPr>
              <a:t>(</a:t>
            </a:r>
            <a:r>
              <a:rPr lang="en-US" b="1" dirty="0" err="1">
                <a:solidFill>
                  <a:schemeClr val="bg1"/>
                </a:solidFill>
              </a:rPr>
              <a:t>còn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gọi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tắt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là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lăng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trụ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đứng</a:t>
            </a:r>
            <a:r>
              <a:rPr lang="en-US" b="1" dirty="0">
                <a:solidFill>
                  <a:schemeClr val="bg1"/>
                </a:solidFill>
              </a:rPr>
              <a:t>). </a:t>
            </a:r>
            <a:r>
              <a:rPr lang="en-US" b="1" dirty="0" err="1">
                <a:solidFill>
                  <a:schemeClr val="bg1"/>
                </a:solidFill>
              </a:rPr>
              <a:t>Trong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đó</a:t>
            </a:r>
            <a:r>
              <a:rPr lang="en-US" b="1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1657350"/>
            <a:ext cx="4876800" cy="37266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B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D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A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 B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C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D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FFFF00"/>
                </a:solidFill>
                <a:sym typeface="Wingdings"/>
              </a:rPr>
              <a:t>đỉnh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2114550"/>
            <a:ext cx="4953000" cy="73404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ABB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A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BCC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B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,…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FFFF00"/>
                </a:solidFill>
                <a:sym typeface="Wingdings"/>
              </a:rPr>
              <a:t>mặt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FFFF00"/>
                </a:solidFill>
                <a:sym typeface="Wingdings"/>
              </a:rPr>
              <a:t>bên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có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dạng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hình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chữ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nhật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3480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21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658458"/>
            <a:ext cx="3552825" cy="423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7200" y="421566"/>
            <a:ext cx="7162800" cy="473784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400" b="1" dirty="0">
                <a:solidFill>
                  <a:srgbClr val="FFFF00"/>
                </a:solidFill>
              </a:rPr>
              <a:t>1. </a:t>
            </a:r>
            <a:r>
              <a:rPr lang="en-US" sz="2400" b="1" dirty="0" err="1">
                <a:solidFill>
                  <a:srgbClr val="FFFF00"/>
                </a:solidFill>
              </a:rPr>
              <a:t>Hình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lăng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trụ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đứng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57200" y="895350"/>
            <a:ext cx="4876800" cy="73404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 err="1">
                <a:solidFill>
                  <a:schemeClr val="bg1"/>
                </a:solidFill>
              </a:rPr>
              <a:t>Hình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bên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là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một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hình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lăng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trụ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đứng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>
                <a:solidFill>
                  <a:schemeClr val="bg1"/>
                </a:solidFill>
              </a:rPr>
              <a:t>(</a:t>
            </a:r>
            <a:r>
              <a:rPr lang="en-US" b="1" dirty="0" err="1">
                <a:solidFill>
                  <a:schemeClr val="bg1"/>
                </a:solidFill>
              </a:rPr>
              <a:t>còn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gọi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tắt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là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lăng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trụ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đứng</a:t>
            </a:r>
            <a:r>
              <a:rPr lang="en-US" b="1" dirty="0">
                <a:solidFill>
                  <a:schemeClr val="bg1"/>
                </a:solidFill>
              </a:rPr>
              <a:t>). </a:t>
            </a:r>
            <a:r>
              <a:rPr lang="en-US" b="1" dirty="0" err="1">
                <a:solidFill>
                  <a:schemeClr val="bg1"/>
                </a:solidFill>
              </a:rPr>
              <a:t>Trong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đó</a:t>
            </a:r>
            <a:r>
              <a:rPr lang="en-US" b="1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1657350"/>
            <a:ext cx="4876800" cy="37266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A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B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D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A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 B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C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D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FFFF00"/>
                </a:solidFill>
                <a:sym typeface="Wingdings"/>
              </a:rPr>
              <a:t>đỉnh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2114550"/>
            <a:ext cx="4953000" cy="73404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  <a:sym typeface="Wingdings"/>
              </a:rPr>
              <a:t>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ABB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A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 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BCC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i="1" dirty="0">
                <a:solidFill>
                  <a:schemeClr val="bg1"/>
                </a:solidFill>
                <a:sym typeface="Wingdings"/>
              </a:rPr>
              <a:t>B</a:t>
            </a:r>
            <a:r>
              <a:rPr lang="en-US" b="1" baseline="-25000" dirty="0">
                <a:solidFill>
                  <a:schemeClr val="bg1"/>
                </a:solidFill>
                <a:sym typeface="Wingdings"/>
              </a:rPr>
              <a:t>1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,…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là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các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FFFF00"/>
                </a:solidFill>
                <a:sym typeface="Wingdings"/>
              </a:rPr>
              <a:t>mặt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dirty="0" err="1">
                <a:solidFill>
                  <a:srgbClr val="FFFF00"/>
                </a:solidFill>
                <a:sym typeface="Wingdings"/>
              </a:rPr>
              <a:t>bên</a:t>
            </a:r>
            <a:r>
              <a:rPr lang="en-US" b="1" dirty="0">
                <a:solidFill>
                  <a:srgbClr val="FFFF00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và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có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dạng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hình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chữ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 </a:t>
            </a:r>
            <a:r>
              <a:rPr lang="en-US" b="1" dirty="0" err="1">
                <a:solidFill>
                  <a:schemeClr val="bg1"/>
                </a:solidFill>
                <a:sym typeface="Wingdings"/>
              </a:rPr>
              <a:t>nhật</a:t>
            </a:r>
            <a:r>
              <a:rPr lang="en-US" b="1" dirty="0">
                <a:solidFill>
                  <a:schemeClr val="bg1"/>
                </a:solidFill>
                <a:sym typeface="Wingdings"/>
              </a:rPr>
              <a:t>.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79090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6029</TotalTime>
  <Words>4793</Words>
  <Application>Microsoft Office PowerPoint</Application>
  <PresentationFormat>On-screen Show (16:9)</PresentationFormat>
  <Paragraphs>446</Paragraphs>
  <Slides>60</Slides>
  <Notes>59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5" baseType="lpstr">
      <vt:lpstr>Arial</vt:lpstr>
      <vt:lpstr>Calibri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CHƯƠNG TRÌNH DẠY HỌC TRÊN TRUYỀN HÌNH</dc:title>
  <dc:creator>Admin</dc:creator>
  <cp:lastModifiedBy>hanh nguyen</cp:lastModifiedBy>
  <cp:revision>1253</cp:revision>
  <dcterms:created xsi:type="dcterms:W3CDTF">2006-08-16T00:00:00Z</dcterms:created>
  <dcterms:modified xsi:type="dcterms:W3CDTF">2023-05-03T16:20:51Z</dcterms:modified>
</cp:coreProperties>
</file>