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57" r:id="rId4"/>
    <p:sldId id="258" r:id="rId5"/>
    <p:sldId id="266" r:id="rId6"/>
    <p:sldId id="284" r:id="rId7"/>
    <p:sldId id="270" r:id="rId8"/>
    <p:sldId id="260" r:id="rId9"/>
    <p:sldId id="286" r:id="rId10"/>
    <p:sldId id="273" r:id="rId11"/>
    <p:sldId id="274" r:id="rId12"/>
    <p:sldId id="261" r:id="rId13"/>
    <p:sldId id="288" r:id="rId14"/>
    <p:sldId id="269" r:id="rId15"/>
    <p:sldId id="276" r:id="rId16"/>
    <p:sldId id="285" r:id="rId17"/>
    <p:sldId id="287" r:id="rId18"/>
    <p:sldId id="277" r:id="rId19"/>
    <p:sldId id="282" r:id="rId20"/>
    <p:sldId id="279" r:id="rId21"/>
    <p:sldId id="263" r:id="rId22"/>
    <p:sldId id="265" r:id="rId23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mbria Math" panose="02040503050406030204" pitchFamily="18" charset="0"/>
      <p:regular r:id="rId29"/>
    </p:embeddedFont>
    <p:embeddedFont>
      <p:font typeface="Fredoka One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B3"/>
    <a:srgbClr val="FFA66B"/>
    <a:srgbClr val="DEBCAC"/>
    <a:srgbClr val="E87B69"/>
    <a:srgbClr val="F2DA66"/>
    <a:srgbClr val="D35886"/>
    <a:srgbClr val="F1B8AC"/>
    <a:srgbClr val="D66691"/>
    <a:srgbClr val="A7DDEA"/>
    <a:srgbClr val="D150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922" y="91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0" d="100"/>
          <a:sy n="60" d="100"/>
        </p:scale>
        <p:origin x="2290" y="4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A523E-7474-42D0-9512-90DE2A0D0286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B48FC-70D5-49C1-BB80-AEFD17993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98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B48FC-70D5-49C1-BB80-AEFD179938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09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0.svg"/><Relationship Id="rId7" Type="http://schemas.openxmlformats.org/officeDocument/2006/relationships/image" Target="../media/image3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9.png"/><Relationship Id="rId7" Type="http://schemas.openxmlformats.org/officeDocument/2006/relationships/image" Target="../media/image3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12" Type="http://schemas.openxmlformats.org/officeDocument/2006/relationships/image" Target="../media/image4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3.png"/><Relationship Id="rId5" Type="http://schemas.openxmlformats.org/officeDocument/2006/relationships/image" Target="../media/image12.svg"/><Relationship Id="rId10" Type="http://schemas.openxmlformats.org/officeDocument/2006/relationships/image" Target="../media/image42.png"/><Relationship Id="rId4" Type="http://schemas.openxmlformats.org/officeDocument/2006/relationships/image" Target="../media/image11.png"/><Relationship Id="rId9" Type="http://schemas.openxmlformats.org/officeDocument/2006/relationships/image" Target="../media/image4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image" Target="../media/image10.svg"/><Relationship Id="rId7" Type="http://schemas.openxmlformats.org/officeDocument/2006/relationships/image" Target="../media/image2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2.svg"/><Relationship Id="rId10" Type="http://schemas.openxmlformats.org/officeDocument/2006/relationships/image" Target="../media/image47.png"/><Relationship Id="rId4" Type="http://schemas.openxmlformats.org/officeDocument/2006/relationships/image" Target="../media/image11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9.png"/><Relationship Id="rId7" Type="http://schemas.openxmlformats.org/officeDocument/2006/relationships/image" Target="../media/image23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470.png"/><Relationship Id="rId4" Type="http://schemas.openxmlformats.org/officeDocument/2006/relationships/image" Target="../media/image10.svg"/><Relationship Id="rId9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0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5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5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0.svg"/><Relationship Id="rId7" Type="http://schemas.openxmlformats.org/officeDocument/2006/relationships/image" Target="../media/image2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5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5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5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svg"/><Relationship Id="rId7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0.svg"/><Relationship Id="rId7" Type="http://schemas.openxmlformats.org/officeDocument/2006/relationships/image" Target="../media/image2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0.svg"/><Relationship Id="rId7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0.png"/><Relationship Id="rId5" Type="http://schemas.openxmlformats.org/officeDocument/2006/relationships/image" Target="../media/image12.svg"/><Relationship Id="rId10" Type="http://schemas.openxmlformats.org/officeDocument/2006/relationships/image" Target="../media/image29.png"/><Relationship Id="rId4" Type="http://schemas.openxmlformats.org/officeDocument/2006/relationships/image" Target="../media/image11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9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31.png"/><Relationship Id="rId4" Type="http://schemas.openxmlformats.org/officeDocument/2006/relationships/image" Target="../media/image10.sv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54814" y="6326400"/>
            <a:ext cx="4327105" cy="456796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8974" y="-130380"/>
            <a:ext cx="3054595" cy="35593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128473" y="1028700"/>
            <a:ext cx="697860" cy="72037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303185" y="8025088"/>
            <a:ext cx="522653" cy="522653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DA66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10446610" y="8212887"/>
            <a:ext cx="235804" cy="14705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648788" y="-490503"/>
            <a:ext cx="3830964" cy="315532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-886782" y="7739038"/>
            <a:ext cx="3830964" cy="315532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2062848" y="5867556"/>
            <a:ext cx="3799120" cy="3390715"/>
          </a:xfrm>
          <a:prstGeom prst="rect">
            <a:avLst/>
          </a:prstGeom>
        </p:spPr>
      </p:pic>
      <p:sp>
        <p:nvSpPr>
          <p:cNvPr id="16" name="Google Shape;169;p28">
            <a:extLst>
              <a:ext uri="{FF2B5EF4-FFF2-40B4-BE49-F238E27FC236}">
                <a16:creationId xmlns:a16="http://schemas.microsoft.com/office/drawing/2014/main" id="{878FF945-FB30-4F0A-698D-7BCEEFCA7910}"/>
              </a:ext>
            </a:extLst>
          </p:cNvPr>
          <p:cNvSpPr txBox="1">
            <a:spLocks/>
          </p:cNvSpPr>
          <p:nvPr/>
        </p:nvSpPr>
        <p:spPr>
          <a:xfrm>
            <a:off x="1519650" y="2697321"/>
            <a:ext cx="15248699" cy="41606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8000" b="1" dirty="0">
                <a:solidFill>
                  <a:srgbClr val="00B050"/>
                </a:solidFill>
              </a:rPr>
              <a:t>CHÀO MỪNG CÁC EM </a:t>
            </a:r>
            <a:br>
              <a:rPr lang="en-US" sz="8000" b="1" dirty="0">
                <a:solidFill>
                  <a:srgbClr val="00B050"/>
                </a:solidFill>
              </a:rPr>
            </a:br>
            <a:r>
              <a:rPr lang="en-US" sz="8000" b="1" dirty="0">
                <a:solidFill>
                  <a:srgbClr val="00B050"/>
                </a:solidFill>
              </a:rPr>
              <a:t>ĐẾN VỚI BÀI HỌC HÔM NAY!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0" y="5327308"/>
            <a:ext cx="515407" cy="515407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DA66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73655" y="-1035691"/>
            <a:ext cx="3830964" cy="315532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2344684" y="4839582"/>
            <a:ext cx="3830964" cy="315532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199496" y="-899003"/>
            <a:ext cx="3799120" cy="33907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516040" y="3631950"/>
            <a:ext cx="3799120" cy="339071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3594A2B-3E71-2C97-7340-17DE550323B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944"/>
          <a:stretch/>
        </p:blipFill>
        <p:spPr>
          <a:xfrm>
            <a:off x="16537843" y="11399397"/>
            <a:ext cx="5992675" cy="3019361"/>
          </a:xfrm>
          <a:prstGeom prst="rect">
            <a:avLst/>
          </a:prstGeom>
        </p:spPr>
      </p:pic>
      <p:pic>
        <p:nvPicPr>
          <p:cNvPr id="40" name="Picture 39" descr="Chart, line chart&#10;&#10;Description automatically generated">
            <a:extLst>
              <a:ext uri="{FF2B5EF4-FFF2-40B4-BE49-F238E27FC236}">
                <a16:creationId xmlns:a16="http://schemas.microsoft.com/office/drawing/2014/main" id="{428C39D2-4F63-A173-AEE9-290494DD1F5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7" t="22576" r="40316" b="34181"/>
          <a:stretch/>
        </p:blipFill>
        <p:spPr>
          <a:xfrm>
            <a:off x="-4295169" y="10879214"/>
            <a:ext cx="4295169" cy="35395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FEAD2B3-5452-D65C-10B0-2870F3BA1EDD}"/>
                  </a:ext>
                </a:extLst>
              </p:cNvPr>
              <p:cNvSpPr txBox="1"/>
              <p:nvPr/>
            </p:nvSpPr>
            <p:spPr>
              <a:xfrm>
                <a:off x="6858000" y="2384860"/>
                <a:ext cx="11430000" cy="5498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Trong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Hình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5b, ta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có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+40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+50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(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tổng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ba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góc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của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latin typeface="+mj-lt"/>
                  </a:rPr>
                  <a:t> 							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một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tam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giác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+90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8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=&gt; 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−90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°=9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FEAD2B3-5452-D65C-10B0-2870F3BA1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2384860"/>
                <a:ext cx="11430000" cy="5498749"/>
              </a:xfrm>
              <a:prstGeom prst="rect">
                <a:avLst/>
              </a:prstGeom>
              <a:blipFill>
                <a:blip r:embed="rId8"/>
                <a:stretch>
                  <a:fillRect l="-2400" b="-4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D3D0FA8-E7D8-0553-B1D9-117DB75A25D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5" t="7948" r="34824" b="67350"/>
          <a:stretch/>
        </p:blipFill>
        <p:spPr>
          <a:xfrm>
            <a:off x="1704897" y="2772237"/>
            <a:ext cx="5029200" cy="562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134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8D2C88-85C3-DF0A-6635-9077DF57E3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56" t="11409" r="3906" b="66360"/>
          <a:stretch/>
        </p:blipFill>
        <p:spPr>
          <a:xfrm>
            <a:off x="1214578" y="2833383"/>
            <a:ext cx="5681917" cy="539236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0" y="5327308"/>
            <a:ext cx="515407" cy="515407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DA66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1461785" y="6951287"/>
            <a:ext cx="3830964" cy="315532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778419" y="-983487"/>
            <a:ext cx="3799120" cy="33907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84982" y="7453617"/>
            <a:ext cx="3799120" cy="3390715"/>
          </a:xfrm>
          <a:prstGeom prst="rect">
            <a:avLst/>
          </a:prstGeom>
        </p:spPr>
      </p:pic>
      <p:pic>
        <p:nvPicPr>
          <p:cNvPr id="40" name="Picture 39" descr="Chart, line chart&#10;&#10;Description automatically generated">
            <a:extLst>
              <a:ext uri="{FF2B5EF4-FFF2-40B4-BE49-F238E27FC236}">
                <a16:creationId xmlns:a16="http://schemas.microsoft.com/office/drawing/2014/main" id="{428C39D2-4F63-A173-AEE9-290494DD1F5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7" t="22576" r="40316" b="34181"/>
          <a:stretch/>
        </p:blipFill>
        <p:spPr>
          <a:xfrm>
            <a:off x="-3609369" y="11391900"/>
            <a:ext cx="4295169" cy="353954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F9566B4-9AC9-20B1-4597-DA8F928D2F6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567"/>
          <a:stretch/>
        </p:blipFill>
        <p:spPr>
          <a:xfrm>
            <a:off x="8382000" y="12553528"/>
            <a:ext cx="5607166" cy="33907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CA25AC6-12B0-037F-6A89-44594233EAB8}"/>
                  </a:ext>
                </a:extLst>
              </p:cNvPr>
              <p:cNvSpPr txBox="1"/>
              <p:nvPr/>
            </p:nvSpPr>
            <p:spPr>
              <a:xfrm>
                <a:off x="7924800" y="2577933"/>
                <a:ext cx="9513166" cy="5498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Trong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Hình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5c, ta có: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+35°+41°=180°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(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tổng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ba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góc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của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một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tam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giác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+76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8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=&gt; </a:t>
                </a:r>
                <a:r>
                  <a:rPr lang="en-US" sz="4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−76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=104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CA25AC6-12B0-037F-6A89-44594233E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2577933"/>
                <a:ext cx="9513166" cy="5498749"/>
              </a:xfrm>
              <a:prstGeom prst="rect">
                <a:avLst/>
              </a:prstGeom>
              <a:blipFill>
                <a:blip r:embed="rId9"/>
                <a:stretch>
                  <a:fillRect l="-2883" r="-2819" b="-4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92108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040697" y="-1637324"/>
            <a:ext cx="3799120" cy="339071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91249" y="4547715"/>
            <a:ext cx="3113316" cy="1100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FF0000"/>
                </a:solidFill>
                <a:latin typeface="+mj-lt"/>
              </a:rPr>
              <a:t>Chú</a:t>
            </a:r>
            <a:r>
              <a:rPr lang="en-US" sz="4800" b="1" dirty="0">
                <a:solidFill>
                  <a:srgbClr val="FF0000"/>
                </a:solidFill>
                <a:latin typeface="+mj-lt"/>
              </a:rPr>
              <a:t> ý: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915482" y="7131678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600200" y="7563250"/>
            <a:ext cx="3799120" cy="33907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625804" y="5725578"/>
            <a:ext cx="250040" cy="155934"/>
          </a:xfrm>
          <a:prstGeom prst="rect">
            <a:avLst/>
          </a:prstGeom>
        </p:spPr>
      </p:pic>
      <p:pic>
        <p:nvPicPr>
          <p:cNvPr id="29" name="Picture 5">
            <a:extLst>
              <a:ext uri="{FF2B5EF4-FFF2-40B4-BE49-F238E27FC236}">
                <a16:creationId xmlns:a16="http://schemas.microsoft.com/office/drawing/2014/main" id="{01EEF96E-1FAE-41E3-1C74-09BAD054BE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198624" y="1452553"/>
            <a:ext cx="884834" cy="6016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37D761-8A14-A7B3-BE55-C07DB248B6E3}"/>
              </a:ext>
            </a:extLst>
          </p:cNvPr>
          <p:cNvSpPr txBox="1"/>
          <p:nvPr/>
        </p:nvSpPr>
        <p:spPr>
          <a:xfrm>
            <a:off x="2819399" y="5524500"/>
            <a:ext cx="14173200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vi-VN" sz="4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• Tam giác ở </a:t>
            </a:r>
            <a:r>
              <a:rPr lang="vi-VN" sz="44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 5a</a:t>
            </a:r>
            <a:r>
              <a:rPr lang="vi-VN" sz="4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có ba góc cùng nhọn. Tam giác như vậy gọi là tam giác nhọn. </a:t>
            </a:r>
            <a:endParaRPr lang="en-US" sz="4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vi-VN" sz="4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• Tam giác ở </a:t>
            </a:r>
            <a:r>
              <a:rPr lang="vi-VN" sz="44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 5b</a:t>
            </a:r>
            <a:r>
              <a:rPr lang="vi-VN" sz="4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có một góc vuông. Tam giác như vậy gọi là tam giác vuông. </a:t>
            </a:r>
            <a:endParaRPr lang="en-US" sz="4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vi-VN" sz="4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• Tam giác ở </a:t>
            </a:r>
            <a:r>
              <a:rPr lang="vi-VN" sz="44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 5c</a:t>
            </a:r>
            <a:r>
              <a:rPr lang="vi-VN" sz="4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có một góc tù. Tam giác như vậy gọi là tam giác tù.</a:t>
            </a:r>
            <a:endParaRPr lang="en-US" sz="4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A8954C-82FF-4A47-BD50-E34F61F9BB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362" y="110313"/>
            <a:ext cx="16276255" cy="45132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483E0BD-3E80-46A7-8A62-D697172EBF1C}"/>
                  </a:ext>
                </a:extLst>
              </p:cNvPr>
              <p:cNvSpPr txBox="1"/>
              <p:nvPr/>
            </p:nvSpPr>
            <p:spPr>
              <a:xfrm>
                <a:off x="1368344" y="3399575"/>
                <a:ext cx="203622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72°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+mj-lt"/>
                  </a:rPr>
                  <a:t>.</a:t>
                </a:r>
                <a:endParaRPr lang="en-US" sz="40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483E0BD-3E80-46A7-8A62-D697172EB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344" y="3399575"/>
                <a:ext cx="2036221" cy="707886"/>
              </a:xfrm>
              <a:prstGeom prst="rect">
                <a:avLst/>
              </a:prstGeom>
              <a:blipFill>
                <a:blip r:embed="rId11"/>
                <a:stretch>
                  <a:fillRect t="-15517" r="-10180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2E24299-E046-477A-904C-2418AF0E8A73}"/>
                  </a:ext>
                </a:extLst>
              </p:cNvPr>
              <p:cNvSpPr txBox="1"/>
              <p:nvPr/>
            </p:nvSpPr>
            <p:spPr>
              <a:xfrm>
                <a:off x="6934200" y="3399575"/>
                <a:ext cx="203622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0" dirty="0">
                    <a:solidFill>
                      <a:schemeClr val="tx1"/>
                    </a:solidFill>
                  </a:rPr>
                  <a:t>y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+mj-lt"/>
                  </a:rPr>
                  <a:t>.</a:t>
                </a:r>
                <a:endParaRPr lang="en-US" sz="40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2E24299-E046-477A-904C-2418AF0E8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3399575"/>
                <a:ext cx="2036221" cy="707886"/>
              </a:xfrm>
              <a:prstGeom prst="rect">
                <a:avLst/>
              </a:prstGeom>
              <a:blipFill>
                <a:blip r:embed="rId12"/>
                <a:stretch>
                  <a:fillRect l="-10778" t="-15517" r="-7485" b="-37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4CEB9E7-FE0E-4196-9BD5-C3C484AA0A2A}"/>
                  </a:ext>
                </a:extLst>
              </p:cNvPr>
              <p:cNvSpPr txBox="1"/>
              <p:nvPr/>
            </p:nvSpPr>
            <p:spPr>
              <a:xfrm>
                <a:off x="14719660" y="3415552"/>
                <a:ext cx="227785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0" dirty="0">
                    <a:solidFill>
                      <a:schemeClr val="tx1"/>
                    </a:solidFill>
                  </a:rPr>
                  <a:t>z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+mj-lt"/>
                  </a:rPr>
                  <a:t>.</a:t>
                </a:r>
                <a:endParaRPr lang="en-US" sz="40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4CEB9E7-FE0E-4196-9BD5-C3C484AA0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9660" y="3415552"/>
                <a:ext cx="2277855" cy="707886"/>
              </a:xfrm>
              <a:prstGeom prst="rect">
                <a:avLst/>
              </a:prstGeom>
              <a:blipFill>
                <a:blip r:embed="rId13"/>
                <a:stretch>
                  <a:fillRect l="-9651" t="-15517" r="-7507" b="-37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2203570" y="5956898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824318" y="-631715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699630" y="6870217"/>
            <a:ext cx="3799120" cy="3390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7CC9741-4F4E-9F37-0D8B-509333F3C4DE}"/>
              </a:ext>
            </a:extLst>
          </p:cNvPr>
          <p:cNvGrpSpPr/>
          <p:nvPr/>
        </p:nvGrpSpPr>
        <p:grpSpPr>
          <a:xfrm>
            <a:off x="6324600" y="304581"/>
            <a:ext cx="5638800" cy="1034522"/>
            <a:chOff x="895029" y="2355727"/>
            <a:chExt cx="3690821" cy="117763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0791798-4674-DEDA-3D70-A5FCFC06916D}"/>
                </a:ext>
              </a:extLst>
            </p:cNvPr>
            <p:cNvSpPr/>
            <p:nvPr/>
          </p:nvSpPr>
          <p:spPr>
            <a:xfrm>
              <a:off x="1661070" y="2355728"/>
              <a:ext cx="2924780" cy="1134635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E87B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  <a:endParaRPr lang="en-US" sz="4000" dirty="0">
                <a:solidFill>
                  <a:srgbClr val="E87B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3600" dirty="0"/>
            </a:p>
          </p:txBody>
        </p:sp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16CEA043-7DFE-5D54-2475-89C90B0E9ADB}"/>
                </a:ext>
              </a:extLst>
            </p:cNvPr>
            <p:cNvGrpSpPr/>
            <p:nvPr/>
          </p:nvGrpSpPr>
          <p:grpSpPr>
            <a:xfrm>
              <a:off x="895029" y="2355727"/>
              <a:ext cx="921561" cy="1177632"/>
              <a:chOff x="14169" y="0"/>
              <a:chExt cx="4969214" cy="6349995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082EAA7E-07D0-BEB1-42DD-9FBD8B87C04C}"/>
                  </a:ext>
                </a:extLst>
              </p:cNvPr>
              <p:cNvSpPr/>
              <p:nvPr/>
            </p:nvSpPr>
            <p:spPr>
              <a:xfrm>
                <a:off x="14169" y="0"/>
                <a:ext cx="4969214" cy="634999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6" name="Picture 35">
              <a:extLst>
                <a:ext uri="{FF2B5EF4-FFF2-40B4-BE49-F238E27FC236}">
                  <a16:creationId xmlns:a16="http://schemas.microsoft.com/office/drawing/2014/main" id="{1D73769C-AA69-3C9D-FE31-7108DF41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103889" y="2588924"/>
              <a:ext cx="424104" cy="58937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1956114" y="1533967"/>
                <a:ext cx="15061572" cy="89018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114" y="1533967"/>
                <a:ext cx="15061572" cy="890180"/>
              </a:xfrm>
              <a:prstGeom prst="rect">
                <a:avLst/>
              </a:prstGeom>
              <a:blipFill>
                <a:blip r:embed="rId8"/>
                <a:stretch>
                  <a:fillRect l="-2266" r="-1376" b="-36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DDC5697-4C6A-662D-25E3-7CA2CDEC99EB}"/>
              </a:ext>
            </a:extLst>
          </p:cNvPr>
          <p:cNvSpPr txBox="1"/>
          <p:nvPr/>
        </p:nvSpPr>
        <p:spPr>
          <a:xfrm>
            <a:off x="7502207" y="2925846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Giải</a:t>
            </a:r>
            <a:endParaRPr lang="en-US" sz="4800" b="1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ACEC9B9-022A-2007-12E7-7C10273CC06E}"/>
                  </a:ext>
                </a:extLst>
              </p:cNvPr>
              <p:cNvSpPr txBox="1"/>
              <p:nvPr/>
            </p:nvSpPr>
            <p:spPr>
              <a:xfrm>
                <a:off x="1761466" y="3670145"/>
                <a:ext cx="9940110" cy="58431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Do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tam giác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đều nên ta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Lại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=180°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(tổng ba góc của một tam giác)</a:t>
                </a:r>
                <a:endParaRPr lang="en-US" sz="40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=&gt;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=180°:3=60°</m:t>
                    </m:r>
                  </m:oMath>
                </a14:m>
                <a:endParaRPr lang="en-US" sz="4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số đo mỗi góc của tam giác đều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đều bằng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60</m:t>
                    </m:r>
                    <m:r>
                      <a:rPr lang="en-US" sz="4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ACEC9B9-022A-2007-12E7-7C10273CC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466" y="3670145"/>
                <a:ext cx="9940110" cy="5843138"/>
              </a:xfrm>
              <a:prstGeom prst="rect">
                <a:avLst/>
              </a:prstGeom>
              <a:blipFill>
                <a:blip r:embed="rId9"/>
                <a:stretch>
                  <a:fillRect l="-2207" r="-2146" b="-3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TAM GIÁC ĐỀU: Định nghĩa, tính chất, công thức và dấu hiệu nhận biết">
            <a:extLst>
              <a:ext uri="{FF2B5EF4-FFF2-40B4-BE49-F238E27FC236}">
                <a16:creationId xmlns:a16="http://schemas.microsoft.com/office/drawing/2014/main" id="{F6A66AC8-4F83-94E7-7135-5340F8BB6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7074" y="4018544"/>
            <a:ext cx="5249854" cy="457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4509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3412318" y="792628"/>
                <a:ext cx="13176286" cy="190584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318" y="792628"/>
                <a:ext cx="13176286" cy="1905843"/>
              </a:xfrm>
              <a:prstGeom prst="rect">
                <a:avLst/>
              </a:prstGeom>
              <a:blipFill>
                <a:blip r:embed="rId2"/>
                <a:stretch>
                  <a:fillRect l="-2591" b="-16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621043" y="178127"/>
            <a:ext cx="2764300" cy="227677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297400" y="1949650"/>
            <a:ext cx="2741322" cy="244663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699630" y="6870217"/>
            <a:ext cx="3799120" cy="3390715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370B6066-E4D7-0682-E6AB-6DDAA22E6D5D}"/>
              </a:ext>
            </a:extLst>
          </p:cNvPr>
          <p:cNvSpPr/>
          <p:nvPr/>
        </p:nvSpPr>
        <p:spPr>
          <a:xfrm>
            <a:off x="8202410" y="10835932"/>
            <a:ext cx="2492780" cy="792097"/>
          </a:xfrm>
          <a:prstGeom prst="rightArrow">
            <a:avLst>
              <a:gd name="adj1" fmla="val 32382"/>
              <a:gd name="adj2" fmla="val 122805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A39FFC6-E9C3-7689-6DB1-09252F7A6185}"/>
              </a:ext>
            </a:extLst>
          </p:cNvPr>
          <p:cNvGrpSpPr/>
          <p:nvPr/>
        </p:nvGrpSpPr>
        <p:grpSpPr>
          <a:xfrm>
            <a:off x="457200" y="1028700"/>
            <a:ext cx="2731906" cy="1177633"/>
            <a:chOff x="7901804" y="610911"/>
            <a:chExt cx="2731906" cy="117763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7CC9741-4F4E-9F37-0D8B-509333F3C4DE}"/>
                </a:ext>
              </a:extLst>
            </p:cNvPr>
            <p:cNvGrpSpPr/>
            <p:nvPr/>
          </p:nvGrpSpPr>
          <p:grpSpPr>
            <a:xfrm>
              <a:off x="7901804" y="610911"/>
              <a:ext cx="1177633" cy="1177633"/>
              <a:chOff x="892401" y="2355727"/>
              <a:chExt cx="1177633" cy="1177633"/>
            </a:xfrm>
          </p:grpSpPr>
          <p:grpSp>
            <p:nvGrpSpPr>
              <p:cNvPr id="14" name="Group 4">
                <a:extLst>
                  <a:ext uri="{FF2B5EF4-FFF2-40B4-BE49-F238E27FC236}">
                    <a16:creationId xmlns:a16="http://schemas.microsoft.com/office/drawing/2014/main" id="{16CEA043-7DFE-5D54-2475-89C90B0E9ADB}"/>
                  </a:ext>
                </a:extLst>
              </p:cNvPr>
              <p:cNvGrpSpPr/>
              <p:nvPr/>
            </p:nvGrpSpPr>
            <p:grpSpPr>
              <a:xfrm>
                <a:off x="892401" y="2355727"/>
                <a:ext cx="1177633" cy="1177633"/>
                <a:chOff x="0" y="0"/>
                <a:chExt cx="6350000" cy="6350000"/>
              </a:xfrm>
            </p:grpSpPr>
            <p:sp>
              <p:nvSpPr>
                <p:cNvPr id="15" name="Freeform 5">
                  <a:extLst>
                    <a:ext uri="{FF2B5EF4-FFF2-40B4-BE49-F238E27FC236}">
                      <a16:creationId xmlns:a16="http://schemas.microsoft.com/office/drawing/2014/main" id="{082EAA7E-07D0-BEB1-42DD-9FBD8B87C04C}"/>
                    </a:ext>
                  </a:extLst>
                </p:cNvPr>
                <p:cNvSpPr/>
                <p:nvPr/>
              </p:nvSpPr>
              <p:spPr>
                <a:xfrm>
                  <a:off x="14167" y="0"/>
                  <a:ext cx="6321665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rgbClr val="D15081"/>
                </a:solidFill>
              </p:spPr>
            </p:sp>
          </p:grpSp>
          <p:pic>
            <p:nvPicPr>
              <p:cNvPr id="16" name="Picture 35">
                <a:extLst>
                  <a:ext uri="{FF2B5EF4-FFF2-40B4-BE49-F238E27FC236}">
                    <a16:creationId xmlns:a16="http://schemas.microsoft.com/office/drawing/2014/main" id="{1D73769C-AA69-3C9D-FE31-7108DF414A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39575" y="2700584"/>
                <a:ext cx="577015" cy="487917"/>
              </a:xfrm>
              <a:prstGeom prst="rect">
                <a:avLst/>
              </a:prstGeom>
            </p:spPr>
          </p:pic>
        </p:grpSp>
        <p:sp>
          <p:nvSpPr>
            <p:cNvPr id="3" name="Hộp Văn bản 2">
              <a:extLst>
                <a:ext uri="{FF2B5EF4-FFF2-40B4-BE49-F238E27FC236}">
                  <a16:creationId xmlns:a16="http://schemas.microsoft.com/office/drawing/2014/main" id="{C73BB5FB-C915-905F-8941-1143E5986827}"/>
                </a:ext>
              </a:extLst>
            </p:cNvPr>
            <p:cNvSpPr txBox="1"/>
            <p:nvPr/>
          </p:nvSpPr>
          <p:spPr>
            <a:xfrm>
              <a:off x="9144000" y="806473"/>
              <a:ext cx="148971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rgbClr val="D3588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HĐ2</a:t>
              </a:r>
              <a:r>
                <a:rPr lang="en-US" sz="4400" dirty="0">
                  <a:solidFill>
                    <a:srgbClr val="D3588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4400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3B124F3-72D6-61C4-501C-696ED6AAA8F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7" t="4241" r="2898" b="14410"/>
          <a:stretch/>
        </p:blipFill>
        <p:spPr>
          <a:xfrm>
            <a:off x="2326637" y="4583646"/>
            <a:ext cx="6232074" cy="44790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E835581-334D-D924-7153-CCE38667DFB4}"/>
                  </a:ext>
                </a:extLst>
              </p:cNvPr>
              <p:cNvSpPr txBox="1"/>
              <p:nvPr/>
            </p:nvSpPr>
            <p:spPr>
              <a:xfrm>
                <a:off x="8785859" y="4307297"/>
                <a:ext cx="8206741" cy="49198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∆ABC, 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+mj-lt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=180°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(tổng ba góc của một tam giác)</a:t>
                </a:r>
                <a:endParaRPr lang="en-US" sz="4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 </m:t>
                    </m:r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90°+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=180°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4000" b="1" i="1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=90°</m:t>
                    </m:r>
                  </m:oMath>
                </a14:m>
                <a:endParaRPr lang="en-US" sz="4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hai góc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90</m:t>
                    </m:r>
                    <m:r>
                      <a:rPr lang="en-US" sz="4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E835581-334D-D924-7153-CCE38667D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5859" y="4307297"/>
                <a:ext cx="8206741" cy="4919808"/>
              </a:xfrm>
              <a:prstGeom prst="rect">
                <a:avLst/>
              </a:prstGeom>
              <a:blipFill>
                <a:blip r:embed="rId10"/>
                <a:stretch>
                  <a:fillRect l="-2598" b="-4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BB21D6F2-E261-7826-37E4-1F87ABAF7DD5}"/>
              </a:ext>
            </a:extLst>
          </p:cNvPr>
          <p:cNvSpPr txBox="1"/>
          <p:nvPr/>
        </p:nvSpPr>
        <p:spPr>
          <a:xfrm>
            <a:off x="7658100" y="3118055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Giải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00954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2203570" y="5956898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699630" y="6870217"/>
            <a:ext cx="3799120" cy="3390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9">
                <a:extLst>
                  <a:ext uri="{FF2B5EF4-FFF2-40B4-BE49-F238E27FC236}">
                    <a16:creationId xmlns:a16="http://schemas.microsoft.com/office/drawing/2014/main" id="{90765EE5-F77E-D399-AFC0-475E7DA58DAE}"/>
                  </a:ext>
                </a:extLst>
              </p:cNvPr>
              <p:cNvSpPr txBox="1"/>
              <p:nvPr/>
            </p:nvSpPr>
            <p:spPr>
              <a:xfrm>
                <a:off x="3695700" y="1638300"/>
                <a:ext cx="10896600" cy="619474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5400" b="1" dirty="0">
                    <a:solidFill>
                      <a:srgbClr val="002060"/>
                    </a:solidFill>
                    <a:latin typeface="+mj-lt"/>
                  </a:rPr>
                  <a:t>Nhận </a:t>
                </a:r>
                <a:r>
                  <a:rPr lang="en-US" sz="5400" b="1" dirty="0" err="1">
                    <a:solidFill>
                      <a:srgbClr val="002060"/>
                    </a:solidFill>
                    <a:latin typeface="+mj-lt"/>
                  </a:rPr>
                  <a:t>xét</a:t>
                </a:r>
                <a:endParaRPr lang="en-US" sz="5400" b="1" dirty="0">
                  <a:solidFill>
                    <a:srgbClr val="002060"/>
                  </a:solidFill>
                  <a:latin typeface="+mj-lt"/>
                </a:endParaRPr>
              </a:p>
              <a:p>
                <a:pPr algn="just" fontAlgn="base">
                  <a:lnSpc>
                    <a:spcPct val="150000"/>
                  </a:lnSpc>
                </a:pPr>
                <a:r>
                  <a:rPr lang="vi-VN" sz="4800" dirty="0">
                    <a:latin typeface="+mj-lt"/>
                  </a:rPr>
                  <a:t>Tổng hai góc nhọn trong một tam giác vuông bằng </a:t>
                </a:r>
                <a14:m>
                  <m:oMath xmlns:m="http://schemas.openxmlformats.org/officeDocument/2006/math">
                    <m:r>
                      <a:rPr lang="vi-VN" sz="4800" i="1" dirty="0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vi-VN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800" dirty="0">
                    <a:latin typeface="+mj-lt"/>
                  </a:rPr>
                  <a:t>. </a:t>
                </a:r>
                <a:endParaRPr lang="en-US" sz="4800" dirty="0">
                  <a:latin typeface="+mj-lt"/>
                </a:endParaRPr>
              </a:p>
              <a:p>
                <a:pPr algn="just" fontAlgn="base">
                  <a:lnSpc>
                    <a:spcPct val="150000"/>
                  </a:lnSpc>
                </a:pPr>
                <a:r>
                  <a:rPr lang="vi-VN" sz="4800" dirty="0">
                    <a:latin typeface="+mj-lt"/>
                  </a:rPr>
                  <a:t>Trong tam giác </a:t>
                </a:r>
                <a14:m>
                  <m:oMath xmlns:m="http://schemas.openxmlformats.org/officeDocument/2006/math">
                    <m:r>
                      <a:rPr lang="vi-VN" sz="48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vi-VN" sz="4800" dirty="0">
                    <a:latin typeface="+mj-lt"/>
                  </a:rPr>
                  <a:t> ở hình 6, ta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vi-VN" sz="4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vi-VN" sz="4800" i="1">
                        <a:latin typeface="Cambria Math" panose="02040503050406030204" pitchFamily="18" charset="0"/>
                      </a:rPr>
                      <m:t>=90°</m:t>
                    </m:r>
                  </m:oMath>
                </a14:m>
                <a:r>
                  <a:rPr lang="en-US" sz="48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1" name="TextBox 9">
                <a:extLst>
                  <a:ext uri="{FF2B5EF4-FFF2-40B4-BE49-F238E27FC236}">
                    <a16:creationId xmlns:a16="http://schemas.microsoft.com/office/drawing/2014/main" id="{90765EE5-F77E-D399-AFC0-475E7DA58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700" y="1638300"/>
                <a:ext cx="10896600" cy="619474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9006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817367" y="4152900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45326" y="3087303"/>
            <a:ext cx="3799120" cy="3390715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370B6066-E4D7-0682-E6AB-6DDAA22E6D5D}"/>
              </a:ext>
            </a:extLst>
          </p:cNvPr>
          <p:cNvSpPr/>
          <p:nvPr/>
        </p:nvSpPr>
        <p:spPr>
          <a:xfrm>
            <a:off x="8202410" y="10835932"/>
            <a:ext cx="2492780" cy="792097"/>
          </a:xfrm>
          <a:prstGeom prst="rightArrow">
            <a:avLst>
              <a:gd name="adj1" fmla="val 32382"/>
              <a:gd name="adj2" fmla="val 122805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Hình Bầu dục 3">
            <a:extLst>
              <a:ext uri="{FF2B5EF4-FFF2-40B4-BE49-F238E27FC236}">
                <a16:creationId xmlns:a16="http://schemas.microsoft.com/office/drawing/2014/main" id="{92D8973D-CA74-926F-38F3-521CBEA4E1BB}"/>
              </a:ext>
            </a:extLst>
          </p:cNvPr>
          <p:cNvSpPr/>
          <p:nvPr/>
        </p:nvSpPr>
        <p:spPr>
          <a:xfrm>
            <a:off x="7678378" y="751837"/>
            <a:ext cx="3266183" cy="1553266"/>
          </a:xfrm>
          <a:prstGeom prst="ellipse">
            <a:avLst/>
          </a:prstGeom>
          <a:solidFill>
            <a:srgbClr val="E87B69"/>
          </a:solidFill>
          <a:ln>
            <a:solidFill>
              <a:srgbClr val="E87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+mj-lt"/>
              </a:rPr>
              <a:t>Ví</a:t>
            </a:r>
            <a:r>
              <a:rPr lang="en-US" sz="4400" b="1" dirty="0">
                <a:latin typeface="+mj-lt"/>
              </a:rPr>
              <a:t> </a:t>
            </a:r>
            <a:r>
              <a:rPr lang="en-US" sz="4400" b="1" dirty="0" err="1">
                <a:latin typeface="+mj-lt"/>
              </a:rPr>
              <a:t>dụ</a:t>
            </a:r>
            <a:r>
              <a:rPr lang="en-US" sz="4400" b="1" dirty="0">
                <a:latin typeface="+mj-lt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B170EE-5896-2C4D-A0DA-4C0C0313C13F}"/>
                  </a:ext>
                </a:extLst>
              </p:cNvPr>
              <p:cNvSpPr txBox="1"/>
              <p:nvPr/>
            </p:nvSpPr>
            <p:spPr>
              <a:xfrm>
                <a:off x="2698820" y="2676726"/>
                <a:ext cx="6240704" cy="6441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Hình 7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diễn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chiếc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thang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dựa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nghiêng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chiếc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thang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nghiêng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chiếc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thang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65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B170EE-5896-2C4D-A0DA-4C0C0313C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820" y="2676726"/>
                <a:ext cx="6240704" cy="6441572"/>
              </a:xfrm>
              <a:prstGeom prst="rect">
                <a:avLst/>
              </a:prstGeom>
              <a:blipFill>
                <a:blip r:embed="rId6"/>
                <a:stretch>
                  <a:fillRect l="-3519" r="-3421" b="-3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E4E4259D-8AD8-9434-1454-88C144AFC1A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76" t="27453" r="19336" b="17129"/>
          <a:stretch/>
        </p:blipFill>
        <p:spPr>
          <a:xfrm>
            <a:off x="11736445" y="1996651"/>
            <a:ext cx="3830964" cy="746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190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697200" y="-1098403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2667000" y="6286500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8440" y="1878446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277360" y="6919145"/>
            <a:ext cx="3799120" cy="339071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29C0B3-D022-11C1-7666-228D0EE2D542}"/>
              </a:ext>
            </a:extLst>
          </p:cNvPr>
          <p:cNvSpPr/>
          <p:nvPr/>
        </p:nvSpPr>
        <p:spPr>
          <a:xfrm>
            <a:off x="1402883" y="526127"/>
            <a:ext cx="2956124" cy="112301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E87B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84DF46-D538-4BFE-CF8F-D4310A1E024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7" t="30858" r="3442" b="13724"/>
          <a:stretch/>
        </p:blipFill>
        <p:spPr>
          <a:xfrm>
            <a:off x="1402883" y="2056919"/>
            <a:ext cx="4069883" cy="74678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10ED918-6563-3382-D7A4-FEDDD2397387}"/>
                  </a:ext>
                </a:extLst>
              </p:cNvPr>
              <p:cNvSpPr txBox="1"/>
              <p:nvPr/>
            </p:nvSpPr>
            <p:spPr>
              <a:xfrm>
                <a:off x="6396415" y="1087632"/>
                <a:ext cx="9753600" cy="8363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+mj-lt"/>
                  </a:rPr>
                  <a:t>Ta </a:t>
                </a:r>
                <a:r>
                  <a:rPr lang="en-US" sz="4000" dirty="0" err="1">
                    <a:latin typeface="+mj-lt"/>
                  </a:rPr>
                  <a:t>vẽ</a:t>
                </a:r>
                <a:r>
                  <a:rPr lang="en-US" sz="4000" dirty="0">
                    <a:latin typeface="+mj-lt"/>
                  </a:rPr>
                  <a:t> tam </a:t>
                </a:r>
                <a:r>
                  <a:rPr lang="en-US" sz="4000" dirty="0" err="1">
                    <a:latin typeface="+mj-lt"/>
                  </a:rPr>
                  <a:t>giác</a:t>
                </a:r>
                <a:r>
                  <a:rPr lang="en-US" sz="4000" dirty="0">
                    <a:latin typeface="+mj-lt"/>
                  </a:rPr>
                  <a:t> </a:t>
                </a:r>
                <a:r>
                  <a:rPr lang="en-US" sz="4000" dirty="0" err="1">
                    <a:latin typeface="+mj-lt"/>
                  </a:rPr>
                  <a:t>vuông</a:t>
                </a:r>
                <a:r>
                  <a:rPr lang="en-US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𝐷𝐸𝐺</m:t>
                    </m:r>
                  </m:oMath>
                </a14:m>
                <a:r>
                  <a:rPr lang="en-US" sz="4000" dirty="0">
                    <a:latin typeface="+mj-lt"/>
                  </a:rPr>
                  <a:t> (</a:t>
                </a:r>
                <a:r>
                  <a:rPr lang="en-US" sz="4000" i="1" dirty="0" err="1">
                    <a:latin typeface="+mj-lt"/>
                  </a:rPr>
                  <a:t>Hình</a:t>
                </a:r>
                <a:r>
                  <a:rPr lang="en-US" sz="4000" i="1" dirty="0">
                    <a:latin typeface="+mj-lt"/>
                  </a:rPr>
                  <a:t> 8</a:t>
                </a:r>
                <a:r>
                  <a:rPr lang="en-US" sz="4000" dirty="0">
                    <a:latin typeface="+mj-lt"/>
                  </a:rPr>
                  <a:t>) </a:t>
                </a:r>
                <a:r>
                  <a:rPr lang="en-US" sz="4000" dirty="0" err="1">
                    <a:latin typeface="+mj-lt"/>
                  </a:rPr>
                  <a:t>để</a:t>
                </a:r>
                <a:r>
                  <a:rPr lang="en-US" sz="4000" dirty="0">
                    <a:latin typeface="+mj-lt"/>
                  </a:rPr>
                  <a:t> </a:t>
                </a:r>
                <a:r>
                  <a:rPr lang="en-US" sz="4000" dirty="0" err="1">
                    <a:latin typeface="+mj-lt"/>
                  </a:rPr>
                  <a:t>mô</a:t>
                </a:r>
                <a:r>
                  <a:rPr lang="en-US" sz="4000" dirty="0">
                    <a:latin typeface="+mj-lt"/>
                  </a:rPr>
                  <a:t> </a:t>
                </a:r>
                <a:r>
                  <a:rPr lang="en-US" sz="4000" dirty="0" err="1">
                    <a:latin typeface="+mj-lt"/>
                  </a:rPr>
                  <a:t>tả</a:t>
                </a:r>
                <a:r>
                  <a:rPr lang="en-US" sz="4000" dirty="0">
                    <a:latin typeface="+mj-lt"/>
                  </a:rPr>
                  <a:t> </a:t>
                </a:r>
                <a:r>
                  <a:rPr lang="en-US" sz="4000" dirty="0" err="1">
                    <a:latin typeface="+mj-lt"/>
                  </a:rPr>
                  <a:t>hình</a:t>
                </a:r>
                <a:r>
                  <a:rPr lang="en-US" sz="4000" dirty="0">
                    <a:latin typeface="+mj-lt"/>
                  </a:rPr>
                  <a:t> </a:t>
                </a:r>
                <a:r>
                  <a:rPr lang="en-US" sz="4000" dirty="0" err="1">
                    <a:latin typeface="+mj-lt"/>
                  </a:rPr>
                  <a:t>ảnh</a:t>
                </a:r>
                <a:r>
                  <a:rPr lang="en-US" sz="4000" dirty="0">
                    <a:latin typeface="+mj-lt"/>
                  </a:rPr>
                  <a:t> </a:t>
                </a:r>
                <a:r>
                  <a:rPr lang="en-US" sz="4000" dirty="0" err="1">
                    <a:latin typeface="+mj-lt"/>
                  </a:rPr>
                  <a:t>chiếc</a:t>
                </a:r>
                <a:r>
                  <a:rPr lang="en-US" sz="4000" dirty="0">
                    <a:latin typeface="+mj-lt"/>
                  </a:rPr>
                  <a:t> thang </a:t>
                </a:r>
                <a:r>
                  <a:rPr lang="en-US" sz="4000" dirty="0" err="1">
                    <a:latin typeface="+mj-lt"/>
                  </a:rPr>
                  <a:t>dựa</a:t>
                </a:r>
                <a:r>
                  <a:rPr lang="en-US" sz="4000" dirty="0">
                    <a:latin typeface="+mj-lt"/>
                  </a:rPr>
                  <a:t> </a:t>
                </a:r>
                <a:r>
                  <a:rPr lang="en-US" sz="4000" dirty="0" err="1">
                    <a:latin typeface="+mj-lt"/>
                  </a:rPr>
                  <a:t>vào</a:t>
                </a:r>
                <a:r>
                  <a:rPr lang="en-US" sz="4000" dirty="0">
                    <a:latin typeface="+mj-lt"/>
                  </a:rPr>
                  <a:t> </a:t>
                </a:r>
                <a:r>
                  <a:rPr lang="en-US" sz="4000" dirty="0" err="1">
                    <a:latin typeface="+mj-lt"/>
                  </a:rPr>
                  <a:t>tường</a:t>
                </a:r>
                <a:r>
                  <a:rPr lang="en-US" sz="4000" dirty="0">
                    <a:latin typeface="+mj-lt"/>
                  </a:rPr>
                  <a:t> </a:t>
                </a:r>
                <a:r>
                  <a:rPr lang="en-US" sz="4000" dirty="0" err="1">
                    <a:latin typeface="+mj-lt"/>
                  </a:rPr>
                  <a:t>trong</a:t>
                </a:r>
                <a:r>
                  <a:rPr lang="en-US" sz="4000" dirty="0">
                    <a:latin typeface="+mj-lt"/>
                  </a:rPr>
                  <a:t> </a:t>
                </a:r>
                <a:r>
                  <a:rPr lang="en-US" sz="4000" i="1" dirty="0" err="1">
                    <a:latin typeface="+mj-lt"/>
                  </a:rPr>
                  <a:t>Hình</a:t>
                </a:r>
                <a:r>
                  <a:rPr lang="en-US" sz="4000" i="1" dirty="0">
                    <a:latin typeface="+mj-lt"/>
                  </a:rPr>
                  <a:t> 7</a:t>
                </a:r>
                <a:r>
                  <a:rPr lang="en-US" sz="4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+mj-lt"/>
                  </a:rPr>
                  <a:t>Trong</a:t>
                </a:r>
                <a:r>
                  <a:rPr lang="en-US" sz="4000" dirty="0">
                    <a:latin typeface="+mj-lt"/>
                  </a:rPr>
                  <a:t> tam </a:t>
                </a:r>
                <a:r>
                  <a:rPr lang="en-US" sz="4000" dirty="0" err="1">
                    <a:latin typeface="+mj-lt"/>
                  </a:rPr>
                  <a:t>giác</a:t>
                </a:r>
                <a:r>
                  <a:rPr lang="en-US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𝐷𝐸𝐺</m:t>
                    </m:r>
                  </m:oMath>
                </a14:m>
                <a:r>
                  <a:rPr lang="en-US" sz="4000" dirty="0">
                    <a:latin typeface="+mj-lt"/>
                  </a:rPr>
                  <a:t> </a:t>
                </a:r>
                <a:r>
                  <a:rPr lang="en-US" sz="4000" dirty="0" err="1">
                    <a:latin typeface="+mj-lt"/>
                  </a:rPr>
                  <a:t>vuông</a:t>
                </a:r>
                <a:r>
                  <a:rPr lang="en-US" sz="4000" dirty="0">
                    <a:latin typeface="+mj-lt"/>
                  </a:rPr>
                  <a:t> </a:t>
                </a:r>
                <a:r>
                  <a:rPr lang="en-US" sz="4000" dirty="0" err="1">
                    <a:latin typeface="+mj-lt"/>
                  </a:rPr>
                  <a:t>tại</a:t>
                </a:r>
                <a:r>
                  <a:rPr lang="en-US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4000" dirty="0">
                    <a:latin typeface="+mj-lt"/>
                  </a:rPr>
                  <a:t>, ta </a:t>
                </a:r>
                <a:r>
                  <a:rPr lang="en-US" sz="4000" dirty="0" err="1">
                    <a:latin typeface="+mj-lt"/>
                  </a:rPr>
                  <a:t>có</a:t>
                </a:r>
                <a:r>
                  <a:rPr lang="en-US" sz="4000" dirty="0">
                    <a:latin typeface="+mj-lt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=90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+mj-lt"/>
                  </a:rPr>
                  <a:t> (</a:t>
                </a:r>
                <a:r>
                  <a:rPr lang="en-US" sz="4000" dirty="0" err="1">
                    <a:latin typeface="+mj-lt"/>
                  </a:rPr>
                  <a:t>tổng</a:t>
                </a:r>
                <a:r>
                  <a:rPr lang="en-US" sz="4000" dirty="0">
                    <a:latin typeface="+mj-lt"/>
                  </a:rPr>
                  <a:t> </a:t>
                </a:r>
                <a:r>
                  <a:rPr lang="en-US" sz="4000" dirty="0" err="1">
                    <a:latin typeface="+mj-lt"/>
                  </a:rPr>
                  <a:t>hai</a:t>
                </a:r>
                <a:r>
                  <a:rPr lang="en-US" sz="4000" dirty="0">
                    <a:latin typeface="+mj-lt"/>
                  </a:rPr>
                  <a:t> </a:t>
                </a:r>
                <a:r>
                  <a:rPr lang="en-US" sz="4000" dirty="0" err="1">
                    <a:latin typeface="+mj-lt"/>
                  </a:rPr>
                  <a:t>góc</a:t>
                </a:r>
                <a:r>
                  <a:rPr lang="en-US" sz="4000" dirty="0">
                    <a:latin typeface="+mj-lt"/>
                  </a:rPr>
                  <a:t> </a:t>
                </a:r>
                <a:r>
                  <a:rPr lang="en-US" sz="4000" dirty="0" err="1">
                    <a:latin typeface="+mj-lt"/>
                  </a:rPr>
                  <a:t>nhọn</a:t>
                </a:r>
                <a:r>
                  <a:rPr lang="en-US" sz="4000" dirty="0">
                    <a:latin typeface="+mj-lt"/>
                  </a:rPr>
                  <a:t> </a:t>
                </a:r>
                <a:r>
                  <a:rPr lang="en-US" sz="4000" dirty="0" err="1">
                    <a:latin typeface="+mj-lt"/>
                  </a:rPr>
                  <a:t>trong</a:t>
                </a:r>
                <a:r>
                  <a:rPr lang="en-US" sz="4000" dirty="0">
                    <a:latin typeface="+mj-lt"/>
                  </a:rPr>
                  <a:t> </a:t>
                </a:r>
                <a:r>
                  <a:rPr lang="en-US" sz="4000" dirty="0" err="1">
                    <a:latin typeface="+mj-lt"/>
                  </a:rPr>
                  <a:t>một</a:t>
                </a:r>
                <a:r>
                  <a:rPr lang="en-US" sz="4000" dirty="0">
                    <a:latin typeface="+mj-lt"/>
                  </a:rPr>
                  <a:t> tam </a:t>
                </a:r>
                <a:r>
                  <a:rPr lang="en-US" sz="4000" dirty="0" err="1">
                    <a:latin typeface="+mj-lt"/>
                  </a:rPr>
                  <a:t>giác</a:t>
                </a:r>
                <a:r>
                  <a:rPr lang="en-US" sz="4000" dirty="0">
                    <a:latin typeface="+mj-lt"/>
                  </a:rPr>
                  <a:t> </a:t>
                </a:r>
                <a:r>
                  <a:rPr lang="en-US" sz="4000" dirty="0" err="1">
                    <a:latin typeface="+mj-lt"/>
                  </a:rPr>
                  <a:t>vuông</a:t>
                </a:r>
                <a:r>
                  <a:rPr lang="en-US" sz="4000" dirty="0">
                    <a:latin typeface="+mj-lt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+mj-lt"/>
                  </a:rPr>
                  <a:t>Suy</a:t>
                </a:r>
                <a:r>
                  <a:rPr lang="en-US" sz="4000" dirty="0">
                    <a:latin typeface="+mj-lt"/>
                  </a:rPr>
                  <a:t> </a:t>
                </a:r>
                <a:r>
                  <a:rPr lang="en-US" sz="4000" dirty="0" err="1">
                    <a:latin typeface="+mj-lt"/>
                  </a:rPr>
                  <a:t>ra</a:t>
                </a:r>
                <a:r>
                  <a:rPr lang="en-US" sz="4000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=90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=90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°−65°=25°</m:t>
                    </m:r>
                  </m:oMath>
                </a14:m>
                <a:r>
                  <a:rPr lang="en-US" sz="4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+mj-lt"/>
                  </a:rPr>
                  <a:t>Vậy</a:t>
                </a:r>
                <a:r>
                  <a:rPr lang="en-US" sz="4000" dirty="0">
                    <a:latin typeface="+mj-lt"/>
                  </a:rPr>
                  <a:t> </a:t>
                </a:r>
                <a:r>
                  <a:rPr lang="en-US" sz="4000" dirty="0" err="1">
                    <a:latin typeface="+mj-lt"/>
                  </a:rPr>
                  <a:t>độ</a:t>
                </a:r>
                <a:r>
                  <a:rPr lang="en-US" sz="4000" dirty="0">
                    <a:latin typeface="+mj-lt"/>
                  </a:rPr>
                  <a:t> </a:t>
                </a:r>
                <a:r>
                  <a:rPr lang="en-US" sz="4000" dirty="0" err="1">
                    <a:latin typeface="+mj-lt"/>
                  </a:rPr>
                  <a:t>nghiêng</a:t>
                </a:r>
                <a:r>
                  <a:rPr lang="en-US" sz="4000" dirty="0">
                    <a:latin typeface="+mj-lt"/>
                  </a:rPr>
                  <a:t> </a:t>
                </a:r>
                <a:r>
                  <a:rPr lang="en-US" sz="4000" dirty="0" err="1">
                    <a:latin typeface="+mj-lt"/>
                  </a:rPr>
                  <a:t>của</a:t>
                </a:r>
                <a:r>
                  <a:rPr lang="en-US" sz="4000" dirty="0">
                    <a:latin typeface="+mj-lt"/>
                  </a:rPr>
                  <a:t> </a:t>
                </a:r>
                <a:r>
                  <a:rPr lang="en-US" sz="4000" dirty="0" err="1">
                    <a:latin typeface="+mj-lt"/>
                  </a:rPr>
                  <a:t>chiếc</a:t>
                </a:r>
                <a:r>
                  <a:rPr lang="en-US" sz="4000" dirty="0">
                    <a:latin typeface="+mj-lt"/>
                  </a:rPr>
                  <a:t> thang so </a:t>
                </a:r>
                <a:r>
                  <a:rPr lang="en-US" sz="4000" dirty="0" err="1">
                    <a:latin typeface="+mj-lt"/>
                  </a:rPr>
                  <a:t>với</a:t>
                </a:r>
                <a:r>
                  <a:rPr lang="en-US" sz="4000" dirty="0">
                    <a:latin typeface="+mj-lt"/>
                  </a:rPr>
                  <a:t> </a:t>
                </a:r>
                <a:r>
                  <a:rPr lang="en-US" sz="4000" dirty="0" err="1">
                    <a:latin typeface="+mj-lt"/>
                  </a:rPr>
                  <a:t>bức</a:t>
                </a:r>
                <a:r>
                  <a:rPr lang="en-US" sz="4000" dirty="0">
                    <a:latin typeface="+mj-lt"/>
                  </a:rPr>
                  <a:t> </a:t>
                </a:r>
                <a:r>
                  <a:rPr lang="en-US" sz="4000" dirty="0" err="1">
                    <a:latin typeface="+mj-lt"/>
                  </a:rPr>
                  <a:t>tường</a:t>
                </a:r>
                <a:r>
                  <a:rPr lang="en-US" sz="4000" dirty="0">
                    <a:latin typeface="+mj-lt"/>
                  </a:rPr>
                  <a:t> </a:t>
                </a:r>
                <a:r>
                  <a:rPr lang="en-US" sz="4000" dirty="0" err="1">
                    <a:latin typeface="+mj-lt"/>
                  </a:rPr>
                  <a:t>là</a:t>
                </a:r>
                <a:r>
                  <a:rPr lang="en-US" sz="4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10ED918-6563-3382-D7A4-FEDDD2397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415" y="1087632"/>
                <a:ext cx="9753600" cy="8363059"/>
              </a:xfrm>
              <a:prstGeom prst="rect">
                <a:avLst/>
              </a:prstGeom>
              <a:blipFill>
                <a:blip r:embed="rId7"/>
                <a:stretch>
                  <a:fillRect l="-2188" r="-2250" b="-1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1867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488880" y="-1143635"/>
            <a:ext cx="3799120" cy="339071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B6E5BB7-C74E-8F98-3487-FE1A117F1BDE}"/>
              </a:ext>
            </a:extLst>
          </p:cNvPr>
          <p:cNvGrpSpPr/>
          <p:nvPr/>
        </p:nvGrpSpPr>
        <p:grpSpPr>
          <a:xfrm>
            <a:off x="6324600" y="551722"/>
            <a:ext cx="5638800" cy="1034522"/>
            <a:chOff x="895029" y="2355727"/>
            <a:chExt cx="3690821" cy="1177632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4E08B57-A463-03EF-0A8C-D608958A14BD}"/>
                </a:ext>
              </a:extLst>
            </p:cNvPr>
            <p:cNvSpPr/>
            <p:nvPr/>
          </p:nvSpPr>
          <p:spPr>
            <a:xfrm>
              <a:off x="1661070" y="2355728"/>
              <a:ext cx="2924780" cy="1134635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E87B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  <a:endParaRPr lang="en-US" sz="4000" dirty="0">
                <a:solidFill>
                  <a:srgbClr val="E87B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3600" dirty="0"/>
            </a:p>
          </p:txBody>
        </p:sp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38C4F7D5-9108-0CC6-CC06-AE771F6B91CE}"/>
                </a:ext>
              </a:extLst>
            </p:cNvPr>
            <p:cNvGrpSpPr/>
            <p:nvPr/>
          </p:nvGrpSpPr>
          <p:grpSpPr>
            <a:xfrm>
              <a:off x="895029" y="2355727"/>
              <a:ext cx="921561" cy="1177632"/>
              <a:chOff x="14169" y="0"/>
              <a:chExt cx="4969214" cy="6349995"/>
            </a:xfrm>
          </p:grpSpPr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E9F0373E-2A30-A697-53A1-836C93B55792}"/>
                  </a:ext>
                </a:extLst>
              </p:cNvPr>
              <p:cNvSpPr/>
              <p:nvPr/>
            </p:nvSpPr>
            <p:spPr>
              <a:xfrm>
                <a:off x="14169" y="0"/>
                <a:ext cx="4969214" cy="634999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6" name="Picture 35">
              <a:extLst>
                <a:ext uri="{FF2B5EF4-FFF2-40B4-BE49-F238E27FC236}">
                  <a16:creationId xmlns:a16="http://schemas.microsoft.com/office/drawing/2014/main" id="{D13B4C01-5B37-C6EB-EF9F-FDF440B98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103889" y="2588924"/>
              <a:ext cx="424104" cy="589378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F53FB80-1684-4679-6668-64B832BB03F3}"/>
              </a:ext>
            </a:extLst>
          </p:cNvPr>
          <p:cNvSpPr txBox="1"/>
          <p:nvPr/>
        </p:nvSpPr>
        <p:spPr>
          <a:xfrm>
            <a:off x="217848" y="1609930"/>
            <a:ext cx="17765351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latin typeface="+mj-lt"/>
              </a:rPr>
              <a:t>Trong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bài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toán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nêu</a:t>
            </a:r>
            <a:r>
              <a:rPr lang="en-US" sz="4400" dirty="0">
                <a:latin typeface="+mj-lt"/>
              </a:rPr>
              <a:t> ở </a:t>
            </a:r>
            <a:r>
              <a:rPr lang="en-US" sz="4400" dirty="0" err="1">
                <a:latin typeface="+mj-lt"/>
              </a:rPr>
              <a:t>phần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mở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đầu</a:t>
            </a:r>
            <a:r>
              <a:rPr lang="en-US" sz="4400" dirty="0">
                <a:latin typeface="+mj-lt"/>
              </a:rPr>
              <a:t>, </a:t>
            </a:r>
            <a:r>
              <a:rPr lang="en-US" sz="4400" dirty="0" err="1">
                <a:latin typeface="+mj-lt"/>
              </a:rPr>
              <a:t>hãy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tính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độ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nghiêng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của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toà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tháp</a:t>
            </a:r>
            <a:r>
              <a:rPr lang="en-US" sz="4400" dirty="0">
                <a:latin typeface="+mj-lt"/>
              </a:rPr>
              <a:t> Capital Gate so </a:t>
            </a:r>
            <a:r>
              <a:rPr lang="en-US" sz="4400" dirty="0" err="1">
                <a:latin typeface="+mj-lt"/>
              </a:rPr>
              <a:t>với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phương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nằm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ngang</a:t>
            </a:r>
            <a:r>
              <a:rPr lang="en-US" sz="4400" dirty="0">
                <a:latin typeface="+mj-lt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FC4143-6BD9-42C5-BB63-7A8F7372D732}"/>
              </a:ext>
            </a:extLst>
          </p:cNvPr>
          <p:cNvSpPr txBox="1"/>
          <p:nvPr/>
        </p:nvSpPr>
        <p:spPr>
          <a:xfrm>
            <a:off x="2835559" y="3637937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Giải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E8CDA5C-B19C-C0BD-BBA4-71E3638210FB}"/>
                  </a:ext>
                </a:extLst>
              </p:cNvPr>
              <p:cNvSpPr txBox="1"/>
              <p:nvPr/>
            </p:nvSpPr>
            <p:spPr>
              <a:xfrm>
                <a:off x="381000" y="4298084"/>
                <a:ext cx="14020800" cy="59072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AHB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H, 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 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=90°</m:t>
                    </m:r>
                  </m:oMath>
                </a14:m>
                <a:r>
                  <a:rPr lang="en-US" sz="4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4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4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4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+18°=90°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fontAlgn="base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000" b="1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90°</m:t>
                    </m:r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18°</m:t>
                    </m:r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72°</m:t>
                    </m:r>
                  </m:oMath>
                </a14:m>
                <a:endParaRPr lang="en-US" sz="4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tòa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tháp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Capital Gate so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72</m:t>
                    </m:r>
                    <m:r>
                      <a:rPr lang="en-US" sz="4000" i="1" baseline="30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E8CDA5C-B19C-C0BD-BBA4-71E363821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298084"/>
                <a:ext cx="14020800" cy="5907258"/>
              </a:xfrm>
              <a:prstGeom prst="rect">
                <a:avLst/>
              </a:prstGeom>
              <a:blipFill>
                <a:blip r:embed="rId8"/>
                <a:stretch>
                  <a:fillRect l="-1565" r="-1522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70B016B8-E03F-28C9-0BD6-947410DA4D1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54" t="27318" r="6382" b="17716"/>
          <a:stretch/>
        </p:blipFill>
        <p:spPr>
          <a:xfrm>
            <a:off x="14488880" y="2543810"/>
            <a:ext cx="2643855" cy="763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2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F6D53BE-32E8-2C88-6B18-C5AC77D7BB03}"/>
              </a:ext>
            </a:extLst>
          </p:cNvPr>
          <p:cNvGrpSpPr/>
          <p:nvPr/>
        </p:nvGrpSpPr>
        <p:grpSpPr>
          <a:xfrm>
            <a:off x="1371600" y="390469"/>
            <a:ext cx="12227871" cy="1342435"/>
            <a:chOff x="577157" y="643052"/>
            <a:chExt cx="11566014" cy="256441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FFB6AA57-8B5D-0054-270B-D2023627D1BB}"/>
                </a:ext>
              </a:extLst>
            </p:cNvPr>
            <p:cNvSpPr/>
            <p:nvPr/>
          </p:nvSpPr>
          <p:spPr>
            <a:xfrm>
              <a:off x="577157" y="643052"/>
              <a:ext cx="11071869" cy="2564414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71302" y="806717"/>
              <a:ext cx="11071869" cy="18550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endParaRPr lang="en-US" sz="48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699630" y="6870217"/>
            <a:ext cx="3799120" cy="33907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F83AA2B-14E6-C246-0D57-92FD39E8E020}"/>
                  </a:ext>
                </a:extLst>
              </p:cNvPr>
              <p:cNvSpPr txBox="1"/>
              <p:nvPr/>
            </p:nvSpPr>
            <p:spPr>
              <a:xfrm>
                <a:off x="2305957" y="2274567"/>
                <a:ext cx="13676085" cy="2748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effectLst/>
                    <a:latin typeface="+mj-lt"/>
                    <a:ea typeface="Calibri" panose="020F0502020204030204" pitchFamily="34" charset="0"/>
                  </a:rPr>
                  <a:t>Bài</a:t>
                </a:r>
                <a:r>
                  <a:rPr lang="en-US" sz="4000" b="1" dirty="0">
                    <a:effectLst/>
                    <a:latin typeface="+mj-lt"/>
                    <a:ea typeface="Calibri" panose="020F0502020204030204" pitchFamily="34" charset="0"/>
                  </a:rPr>
                  <a:t> 1.</a:t>
                </a:r>
                <a:r>
                  <a:rPr lang="en-US" sz="4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+mj-lt"/>
                    <a:ea typeface="Calibri" panose="020F0502020204030204" pitchFamily="34" charset="0"/>
                  </a:rPr>
                  <a:t>Hãy</a:t>
                </a:r>
                <a:r>
                  <a:rPr lang="en-US" sz="4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+mj-lt"/>
                    <a:ea typeface="Calibri" panose="020F0502020204030204" pitchFamily="34" charset="0"/>
                  </a:rPr>
                  <a:t>tính</a:t>
                </a:r>
                <a:r>
                  <a:rPr lang="en-US" sz="4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+mj-lt"/>
                    <a:ea typeface="Calibri" panose="020F0502020204030204" pitchFamily="34" charset="0"/>
                  </a:rPr>
                  <a:t>các</a:t>
                </a:r>
                <a:r>
                  <a:rPr lang="en-US" sz="4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+mj-lt"/>
                    <a:ea typeface="Calibri" panose="020F0502020204030204" pitchFamily="34" charset="0"/>
                  </a:rPr>
                  <a:t>số</a:t>
                </a:r>
                <a:r>
                  <a:rPr lang="en-US" sz="4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+mj-lt"/>
                    <a:ea typeface="Calibri" panose="020F0502020204030204" pitchFamily="34" charset="0"/>
                  </a:rPr>
                  <a:t>đo</a:t>
                </a:r>
                <a:r>
                  <a:rPr lang="en-US" sz="4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+mj-lt"/>
                    <a:ea typeface="Calibri" panose="020F0502020204030204" pitchFamily="34" charset="0"/>
                  </a:rPr>
                  <a:t>các</a:t>
                </a:r>
                <a:r>
                  <a:rPr lang="en-US" sz="4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+mj-lt"/>
                    <a:ea typeface="Calibri" panose="020F0502020204030204" pitchFamily="34" charset="0"/>
                  </a:rPr>
                  <a:t>góc</a:t>
                </a:r>
                <a:r>
                  <a:rPr lang="en-US" sz="4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 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𝐷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 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</m:t>
                    </m:r>
                  </m:oMath>
                </a14:m>
                <a:r>
                  <a:rPr lang="en-US" sz="4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+mj-lt"/>
                    <a:ea typeface="Calibri" panose="020F0502020204030204" pitchFamily="34" charset="0"/>
                  </a:rPr>
                  <a:t>trong</a:t>
                </a:r>
                <a:r>
                  <a:rPr lang="en-US" sz="4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+mj-lt"/>
                    <a:ea typeface="Calibri" panose="020F0502020204030204" pitchFamily="34" charset="0"/>
                  </a:rPr>
                  <a:t>các</a:t>
                </a:r>
                <a:r>
                  <a:rPr lang="en-US" sz="4000" dirty="0">
                    <a:effectLst/>
                    <a:latin typeface="+mj-lt"/>
                    <a:ea typeface="Calibri" panose="020F050202020403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+mj-lt"/>
                    <a:ea typeface="Calibri" panose="020F0502020204030204" pitchFamily="34" charset="0"/>
                  </a:rPr>
                  <a:t>giác</a:t>
                </a:r>
                <a:r>
                  <a:rPr lang="en-US" sz="4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+mj-lt"/>
                    <a:ea typeface="Calibri" panose="020F0502020204030204" pitchFamily="34" charset="0"/>
                  </a:rPr>
                  <a:t>dưới</a:t>
                </a:r>
                <a:r>
                  <a:rPr lang="en-US" sz="4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+mj-lt"/>
                    <a:ea typeface="Calibri" panose="020F0502020204030204" pitchFamily="34" charset="0"/>
                  </a:rPr>
                  <a:t>đây</a:t>
                </a:r>
                <a:r>
                  <a:rPr lang="en-US" sz="4000" dirty="0">
                    <a:effectLst/>
                    <a:latin typeface="+mj-lt"/>
                    <a:ea typeface="Calibri" panose="020F0502020204030204" pitchFamily="34" charset="0"/>
                  </a:rPr>
                  <a:t>. </a:t>
                </a:r>
                <a:r>
                  <a:rPr lang="en-US" sz="4000" dirty="0" err="1">
                    <a:effectLst/>
                    <a:latin typeface="+mj-lt"/>
                    <a:ea typeface="Calibri" panose="020F0502020204030204" pitchFamily="34" charset="0"/>
                  </a:rPr>
                  <a:t>Trong</a:t>
                </a:r>
                <a:r>
                  <a:rPr lang="en-US" sz="4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+mj-lt"/>
                    <a:ea typeface="Calibri" panose="020F0502020204030204" pitchFamily="34" charset="0"/>
                  </a:rPr>
                  <a:t>các</a:t>
                </a:r>
                <a:r>
                  <a:rPr lang="en-US" sz="4000" dirty="0">
                    <a:effectLst/>
                    <a:latin typeface="+mj-lt"/>
                    <a:ea typeface="Calibri" panose="020F050202020403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+mj-lt"/>
                    <a:ea typeface="Calibri" panose="020F0502020204030204" pitchFamily="34" charset="0"/>
                  </a:rPr>
                  <a:t>giác</a:t>
                </a:r>
                <a:r>
                  <a:rPr lang="en-US" sz="4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+mj-lt"/>
                    <a:ea typeface="Calibri" panose="020F0502020204030204" pitchFamily="34" charset="0"/>
                  </a:rPr>
                  <a:t>đó</a:t>
                </a:r>
                <a:r>
                  <a:rPr lang="en-US" sz="4000" dirty="0">
                    <a:effectLst/>
                    <a:latin typeface="+mj-lt"/>
                    <a:ea typeface="Calibri" panose="020F050202020403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+mj-lt"/>
                    <a:ea typeface="Calibri" panose="020F0502020204030204" pitchFamily="34" charset="0"/>
                  </a:rPr>
                  <a:t>chỉ</a:t>
                </a:r>
                <a:r>
                  <a:rPr lang="en-US" sz="4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+mj-lt"/>
                    <a:ea typeface="Calibri" panose="020F0502020204030204" pitchFamily="34" charset="0"/>
                  </a:rPr>
                  <a:t>ra</a:t>
                </a:r>
                <a:r>
                  <a:rPr lang="en-US" sz="4000" dirty="0">
                    <a:effectLst/>
                    <a:latin typeface="+mj-lt"/>
                    <a:ea typeface="Calibri" panose="020F050202020403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+mj-lt"/>
                    <a:ea typeface="Calibri" panose="020F0502020204030204" pitchFamily="34" charset="0"/>
                  </a:rPr>
                  <a:t>giác</a:t>
                </a:r>
                <a:r>
                  <a:rPr lang="en-US" sz="4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+mj-lt"/>
                    <a:ea typeface="Calibri" panose="020F0502020204030204" pitchFamily="34" charset="0"/>
                  </a:rPr>
                  <a:t>nào</a:t>
                </a:r>
                <a:r>
                  <a:rPr lang="en-US" sz="4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+mj-lt"/>
                    <a:ea typeface="Calibri" panose="020F0502020204030204" pitchFamily="34" charset="0"/>
                  </a:rPr>
                  <a:t>là</a:t>
                </a:r>
                <a:r>
                  <a:rPr lang="en-US" sz="4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+mj-lt"/>
                    <a:ea typeface="Calibri" panose="020F0502020204030204" pitchFamily="34" charset="0"/>
                  </a:rPr>
                  <a:t>nhọn</a:t>
                </a:r>
                <a:r>
                  <a:rPr lang="en-US" sz="4000" dirty="0">
                    <a:effectLst/>
                    <a:latin typeface="+mj-lt"/>
                    <a:ea typeface="Calibri" panose="020F050202020403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+mj-lt"/>
                    <a:ea typeface="Calibri" panose="020F0502020204030204" pitchFamily="34" charset="0"/>
                  </a:rPr>
                  <a:t>tù</a:t>
                </a:r>
                <a:r>
                  <a:rPr lang="en-US" sz="4000" dirty="0">
                    <a:effectLst/>
                    <a:latin typeface="+mj-lt"/>
                    <a:ea typeface="Calibri" panose="020F050202020403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+mj-lt"/>
                    <a:ea typeface="Calibri" panose="020F0502020204030204" pitchFamily="34" charset="0"/>
                  </a:rPr>
                  <a:t>vuông</a:t>
                </a:r>
                <a:r>
                  <a:rPr lang="en-US" sz="4000" dirty="0">
                    <a:effectLst/>
                    <a:latin typeface="+mj-lt"/>
                    <a:ea typeface="Calibri" panose="020F0502020204030204" pitchFamily="34" charset="0"/>
                  </a:rPr>
                  <a:t>.</a:t>
                </a:r>
                <a:endParaRPr lang="en-US" sz="4000" dirty="0">
                  <a:latin typeface="+mj-lt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F83AA2B-14E6-C246-0D57-92FD39E8E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957" y="2274567"/>
                <a:ext cx="13676085" cy="2748253"/>
              </a:xfrm>
              <a:prstGeom prst="rect">
                <a:avLst/>
              </a:prstGeom>
              <a:blipFill>
                <a:blip r:embed="rId6"/>
                <a:stretch>
                  <a:fillRect l="-1560" r="-1560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Hình ảnh 2">
            <a:extLst>
              <a:ext uri="{FF2B5EF4-FFF2-40B4-BE49-F238E27FC236}">
                <a16:creationId xmlns:a16="http://schemas.microsoft.com/office/drawing/2014/main" id="{EE40D537-832F-8D2B-E9DB-C6535882CA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7113" y="5389572"/>
            <a:ext cx="15240000" cy="350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821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D324B7-A721-49F2-CA13-CB79DB0A3D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04" t="19287" r="6382" b="17716"/>
          <a:stretch/>
        </p:blipFill>
        <p:spPr>
          <a:xfrm>
            <a:off x="10452050" y="1668099"/>
            <a:ext cx="5519361" cy="589041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384319" y="285697"/>
            <a:ext cx="5519361" cy="12200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0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1963266" y="6875042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2201470" y="5372100"/>
            <a:ext cx="3799120" cy="3390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70B3E4-D664-E418-9455-ACDD92F54F9C}"/>
                  </a:ext>
                </a:extLst>
              </p:cNvPr>
              <p:cNvSpPr txBox="1"/>
              <p:nvPr/>
            </p:nvSpPr>
            <p:spPr>
              <a:xfrm>
                <a:off x="1238814" y="1846862"/>
                <a:ext cx="8796207" cy="55182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Tòa tháp Capital Gate (thuộc Các Tiểu vương quốc A – rập Thống nhất) nghiêng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18</m:t>
                    </m:r>
                    <m:r>
                      <a:rPr lang="en-US" sz="4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so với phương thẳng đứng. </a:t>
                </a:r>
                <a:r>
                  <a:rPr lang="nl-NL" sz="40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Tính đến ngày 01/6/2020, tòa tháp này là tòa tháp nghiêng nhiều nhất trên thế giới.</a:t>
                </a:r>
                <a:endParaRPr lang="en-US" sz="40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70B3E4-D664-E418-9455-ACDD92F54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814" y="1846862"/>
                <a:ext cx="8796207" cy="5518242"/>
              </a:xfrm>
              <a:prstGeom prst="rect">
                <a:avLst/>
              </a:prstGeom>
              <a:blipFill>
                <a:blip r:embed="rId7"/>
                <a:stretch>
                  <a:fillRect l="-2426" r="-2495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7504407A-4859-5427-52A7-DA222B3ABC34}"/>
              </a:ext>
            </a:extLst>
          </p:cNvPr>
          <p:cNvSpPr txBox="1"/>
          <p:nvPr/>
        </p:nvSpPr>
        <p:spPr>
          <a:xfrm>
            <a:off x="2105902" y="7713514"/>
            <a:ext cx="15115298" cy="2019064"/>
          </a:xfrm>
          <a:prstGeom prst="wedgeRoundRectCallout">
            <a:avLst>
              <a:gd name="adj1" fmla="val -39454"/>
              <a:gd name="adj2" fmla="val 7099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Làm thế nào để biết được độ nghiêng của tòa tháp Capital Gate so với phương nằm ngang?</a:t>
            </a:r>
            <a:endParaRPr lang="en-US" sz="40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88440" y="-292872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2920E260-DDE6-7441-DA35-27C38C3CA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2198920" y="4074614"/>
            <a:ext cx="3830964" cy="3155322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347ACD6B-9260-2C6F-0B11-2EB70485B3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198920" y="3001344"/>
            <a:ext cx="3799120" cy="33907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D299A0-B9FA-A2C5-3463-6E272F6252C7}"/>
                  </a:ext>
                </a:extLst>
              </p:cNvPr>
              <p:cNvSpPr txBox="1"/>
              <p:nvPr/>
            </p:nvSpPr>
            <p:spPr>
              <a:xfrm>
                <a:off x="2057400" y="753731"/>
                <a:ext cx="14331040" cy="42174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400" b="1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400" b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2. </a:t>
                </a:r>
                <a:r>
                  <a:rPr lang="en-US" sz="4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4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4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  <m:r>
                      <a:rPr lang="en-US" sz="4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=30°, 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en-US" sz="4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=35°</m:t>
                    </m:r>
                  </m:oMath>
                </a14:m>
                <a:r>
                  <a:rPr lang="en-US" sz="4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4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C </a:t>
                </a:r>
                <a:r>
                  <a:rPr lang="en-US" sz="44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bao </a:t>
                </a:r>
                <a:r>
                  <a:rPr lang="en-US" sz="44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4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	A.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125</m:t>
                    </m:r>
                    <m:r>
                      <a:rPr lang="en-US" sz="4400" i="1" baseline="30000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		B.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115</m:t>
                    </m:r>
                    <m:r>
                      <a:rPr lang="en-US" sz="4400" i="1" baseline="300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	C.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25</m:t>
                    </m:r>
                    <m:r>
                      <a:rPr lang="en-US" sz="4400" i="1" baseline="300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		D.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95</m:t>
                    </m:r>
                    <m:r>
                      <a:rPr lang="en-US" sz="4400" i="1" baseline="300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D299A0-B9FA-A2C5-3463-6E272F625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753731"/>
                <a:ext cx="14331040" cy="4217437"/>
              </a:xfrm>
              <a:prstGeom prst="rect">
                <a:avLst/>
              </a:prstGeom>
              <a:blipFill>
                <a:blip r:embed="rId6"/>
                <a:stretch>
                  <a:fillRect l="-1745" r="-1745" b="-5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F0D8A0-F211-327A-A8B9-256B0FD4644C}"/>
                  </a:ext>
                </a:extLst>
              </p:cNvPr>
              <p:cNvSpPr txBox="1"/>
              <p:nvPr/>
            </p:nvSpPr>
            <p:spPr>
              <a:xfrm>
                <a:off x="2057400" y="5138241"/>
                <a:ext cx="15240000" cy="41833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400" b="1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400" b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3.</a:t>
                </a:r>
                <a:r>
                  <a:rPr lang="en-US" sz="4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Cho tam </a:t>
                </a:r>
                <a:r>
                  <a:rPr lang="en-US" sz="44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4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Hỏi</a:t>
                </a:r>
                <a:r>
                  <a:rPr lang="en-US" sz="4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4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bao </a:t>
                </a:r>
                <a:r>
                  <a:rPr lang="en-US" sz="44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4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	A.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30</m:t>
                    </m:r>
                    <m:r>
                      <a:rPr lang="en-US" sz="4400" i="1" baseline="300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		B.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45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	C.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60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		D.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75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F0D8A0-F211-327A-A8B9-256B0FD46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138241"/>
                <a:ext cx="15240000" cy="4183389"/>
              </a:xfrm>
              <a:prstGeom prst="rect">
                <a:avLst/>
              </a:prstGeom>
              <a:blipFill>
                <a:blip r:embed="rId7"/>
                <a:stretch>
                  <a:fillRect l="-1640" r="-1600" b="-5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AE1CCDC3-0DE3-710F-6D03-8C115193EA54}"/>
              </a:ext>
            </a:extLst>
          </p:cNvPr>
          <p:cNvSpPr/>
          <p:nvPr/>
        </p:nvSpPr>
        <p:spPr>
          <a:xfrm>
            <a:off x="7315200" y="3001344"/>
            <a:ext cx="990600" cy="91231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F0F8F46-008E-E457-71B8-633B95F4DB71}"/>
              </a:ext>
            </a:extLst>
          </p:cNvPr>
          <p:cNvSpPr/>
          <p:nvPr/>
        </p:nvSpPr>
        <p:spPr>
          <a:xfrm>
            <a:off x="3733800" y="8345986"/>
            <a:ext cx="990600" cy="91231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75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333404" y="-784324"/>
            <a:ext cx="3799120" cy="339071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2741033" y="1221534"/>
            <a:ext cx="3830964" cy="315532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61827" y="-626507"/>
            <a:ext cx="3799120" cy="3390715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3973646" y="886594"/>
            <a:ext cx="10265633" cy="1104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21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F974AF-62F9-64FC-6AC5-470C77BF8756}"/>
              </a:ext>
            </a:extLst>
          </p:cNvPr>
          <p:cNvGrpSpPr/>
          <p:nvPr/>
        </p:nvGrpSpPr>
        <p:grpSpPr>
          <a:xfrm>
            <a:off x="968302" y="2476151"/>
            <a:ext cx="5299610" cy="6664164"/>
            <a:chOff x="2570309" y="3635349"/>
            <a:chExt cx="4924345" cy="5662373"/>
          </a:xfrm>
        </p:grpSpPr>
        <p:grpSp>
          <p:nvGrpSpPr>
            <p:cNvPr id="2" name="Group 2"/>
            <p:cNvGrpSpPr/>
            <p:nvPr/>
          </p:nvGrpSpPr>
          <p:grpSpPr>
            <a:xfrm>
              <a:off x="2570309" y="3635349"/>
              <a:ext cx="4924345" cy="5662373"/>
              <a:chOff x="-49277" y="0"/>
              <a:chExt cx="1862156" cy="214124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92710" y="106680"/>
                <a:ext cx="1685778" cy="1943229"/>
              </a:xfrm>
              <a:custGeom>
                <a:avLst/>
                <a:gdLst/>
                <a:ahLst/>
                <a:cxnLst/>
                <a:rect l="l" t="t" r="r" b="b"/>
                <a:pathLst>
                  <a:path w="1570990" h="1797840">
                    <a:moveTo>
                      <a:pt x="1544320" y="1608610"/>
                    </a:moveTo>
                    <a:cubicBezTo>
                      <a:pt x="1544320" y="1696240"/>
                      <a:pt x="1468120" y="1767360"/>
                      <a:pt x="1386840" y="1767360"/>
                    </a:cubicBezTo>
                    <a:lnTo>
                      <a:pt x="66040" y="1767360"/>
                    </a:lnTo>
                    <a:cubicBezTo>
                      <a:pt x="43180" y="1767360"/>
                      <a:pt x="20320" y="1762280"/>
                      <a:pt x="0" y="1753390"/>
                    </a:cubicBezTo>
                    <a:cubicBezTo>
                      <a:pt x="26670" y="1781330"/>
                      <a:pt x="63500" y="1797840"/>
                      <a:pt x="104140" y="1797840"/>
                    </a:cubicBezTo>
                    <a:lnTo>
                      <a:pt x="1424940" y="1797840"/>
                    </a:lnTo>
                    <a:cubicBezTo>
                      <a:pt x="1504950" y="1797840"/>
                      <a:pt x="1570990" y="1731800"/>
                      <a:pt x="1570990" y="1651790"/>
                    </a:cubicBezTo>
                    <a:lnTo>
                      <a:pt x="1570990" y="95250"/>
                    </a:lnTo>
                    <a:cubicBezTo>
                      <a:pt x="1570990" y="58420"/>
                      <a:pt x="1557020" y="25400"/>
                      <a:pt x="1535430" y="0"/>
                    </a:cubicBezTo>
                    <a:cubicBezTo>
                      <a:pt x="1541780" y="16510"/>
                      <a:pt x="1544320" y="34290"/>
                      <a:pt x="1544320" y="52070"/>
                    </a:cubicBezTo>
                    <a:lnTo>
                      <a:pt x="1544320" y="1608610"/>
                    </a:lnTo>
                    <a:lnTo>
                      <a:pt x="1544320" y="1608610"/>
                    </a:lnTo>
                    <a:close/>
                  </a:path>
                </a:pathLst>
              </a:custGeom>
              <a:solidFill>
                <a:srgbClr val="E87B69"/>
              </a:solidFill>
            </p:spPr>
          </p:sp>
          <p:sp>
            <p:nvSpPr>
              <p:cNvPr id="4" name="Freeform 4"/>
              <p:cNvSpPr/>
              <p:nvPr/>
            </p:nvSpPr>
            <p:spPr>
              <a:xfrm>
                <a:off x="-49277" y="279"/>
                <a:ext cx="1682041" cy="2022255"/>
              </a:xfrm>
              <a:custGeom>
                <a:avLst/>
                <a:gdLst/>
                <a:ahLst/>
                <a:cxnLst/>
                <a:rect l="l" t="t" r="r" b="b"/>
                <a:pathLst>
                  <a:path w="1610360" h="1848640">
                    <a:moveTo>
                      <a:pt x="146050" y="1848640"/>
                    </a:moveTo>
                    <a:lnTo>
                      <a:pt x="1464310" y="1848640"/>
                    </a:lnTo>
                    <a:cubicBezTo>
                      <a:pt x="1544320" y="1848640"/>
                      <a:pt x="1610360" y="1782600"/>
                      <a:pt x="1610360" y="1702590"/>
                    </a:cubicBezTo>
                    <a:lnTo>
                      <a:pt x="1610360" y="146050"/>
                    </a:lnTo>
                    <a:cubicBezTo>
                      <a:pt x="1610360" y="66040"/>
                      <a:pt x="1544320" y="0"/>
                      <a:pt x="146431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702590"/>
                    </a:lnTo>
                    <a:cubicBezTo>
                      <a:pt x="0" y="1783870"/>
                      <a:pt x="66040" y="1848640"/>
                      <a:pt x="146050" y="18486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1812879" cy="2141244"/>
              </a:xfrm>
              <a:custGeom>
                <a:avLst/>
                <a:gdLst/>
                <a:ahLst/>
                <a:cxnLst/>
                <a:rect l="l" t="t" r="r" b="b"/>
                <a:pathLst>
                  <a:path w="1675130" h="1917220">
                    <a:moveTo>
                      <a:pt x="1611630" y="74930"/>
                    </a:moveTo>
                    <a:cubicBezTo>
                      <a:pt x="1583690" y="30480"/>
                      <a:pt x="1534160" y="0"/>
                      <a:pt x="147701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715290"/>
                    </a:lnTo>
                    <a:cubicBezTo>
                      <a:pt x="0" y="1767360"/>
                      <a:pt x="25400" y="1813080"/>
                      <a:pt x="63500" y="1842290"/>
                    </a:cubicBezTo>
                    <a:cubicBezTo>
                      <a:pt x="91440" y="1886740"/>
                      <a:pt x="140970" y="1917220"/>
                      <a:pt x="198120" y="1917220"/>
                    </a:cubicBezTo>
                    <a:lnTo>
                      <a:pt x="1516380" y="1917220"/>
                    </a:lnTo>
                    <a:cubicBezTo>
                      <a:pt x="1604010" y="1917220"/>
                      <a:pt x="1675130" y="1846100"/>
                      <a:pt x="1675130" y="1758470"/>
                    </a:cubicBezTo>
                    <a:lnTo>
                      <a:pt x="1675130" y="201930"/>
                    </a:lnTo>
                    <a:cubicBezTo>
                      <a:pt x="1675130" y="149860"/>
                      <a:pt x="1649730" y="104140"/>
                      <a:pt x="1611630" y="74930"/>
                    </a:cubicBezTo>
                    <a:close/>
                    <a:moveTo>
                      <a:pt x="12700" y="1715290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477010" y="12700"/>
                    </a:lnTo>
                    <a:cubicBezTo>
                      <a:pt x="1557020" y="12700"/>
                      <a:pt x="1623060" y="78740"/>
                      <a:pt x="1623060" y="158750"/>
                    </a:cubicBezTo>
                    <a:lnTo>
                      <a:pt x="1623060" y="1715290"/>
                    </a:lnTo>
                    <a:cubicBezTo>
                      <a:pt x="1623060" y="1795300"/>
                      <a:pt x="1557020" y="1861340"/>
                      <a:pt x="1477010" y="1861340"/>
                    </a:cubicBezTo>
                    <a:lnTo>
                      <a:pt x="158750" y="1861340"/>
                    </a:lnTo>
                    <a:cubicBezTo>
                      <a:pt x="78740" y="1861340"/>
                      <a:pt x="12700" y="1796570"/>
                      <a:pt x="12700" y="1715290"/>
                    </a:cubicBezTo>
                    <a:close/>
                    <a:moveTo>
                      <a:pt x="1663700" y="1758470"/>
                    </a:moveTo>
                    <a:cubicBezTo>
                      <a:pt x="1663700" y="1838480"/>
                      <a:pt x="1596390" y="1904520"/>
                      <a:pt x="1516380" y="1904520"/>
                    </a:cubicBezTo>
                    <a:lnTo>
                      <a:pt x="198120" y="1904520"/>
                    </a:lnTo>
                    <a:cubicBezTo>
                      <a:pt x="157480" y="1904520"/>
                      <a:pt x="120650" y="1888010"/>
                      <a:pt x="93980" y="1860070"/>
                    </a:cubicBezTo>
                    <a:cubicBezTo>
                      <a:pt x="114300" y="1868960"/>
                      <a:pt x="135890" y="1874040"/>
                      <a:pt x="160020" y="1874040"/>
                    </a:cubicBezTo>
                    <a:lnTo>
                      <a:pt x="1478280" y="1874040"/>
                    </a:lnTo>
                    <a:cubicBezTo>
                      <a:pt x="1565910" y="1874040"/>
                      <a:pt x="1637030" y="1802920"/>
                      <a:pt x="1637030" y="1715290"/>
                    </a:cubicBezTo>
                    <a:lnTo>
                      <a:pt x="1637030" y="158750"/>
                    </a:lnTo>
                    <a:cubicBezTo>
                      <a:pt x="1637030" y="140970"/>
                      <a:pt x="1633220" y="123190"/>
                      <a:pt x="1628140" y="106680"/>
                    </a:cubicBezTo>
                    <a:cubicBezTo>
                      <a:pt x="1649730" y="132080"/>
                      <a:pt x="1663700" y="165100"/>
                      <a:pt x="1663700" y="201930"/>
                    </a:cubicBezTo>
                    <a:lnTo>
                      <a:pt x="1663700" y="1758470"/>
                    </a:lnTo>
                    <a:cubicBezTo>
                      <a:pt x="1663700" y="1758470"/>
                      <a:pt x="1663700" y="1758470"/>
                      <a:pt x="1663700" y="175847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805577" y="4308324"/>
              <a:ext cx="613584" cy="634344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/>
          </p:nvSpPr>
          <p:spPr>
            <a:xfrm>
              <a:off x="3905163" y="5214937"/>
              <a:ext cx="2234227" cy="5344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en-US" sz="5400" b="1" dirty="0">
                  <a:latin typeface="+mj-lt"/>
                </a:rPr>
                <a:t>01</a:t>
              </a:r>
              <a:endParaRPr lang="en-US" sz="6000" b="1" dirty="0">
                <a:latin typeface="+mj-lt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216056" y="5836983"/>
              <a:ext cx="3612439" cy="16193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học.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2937E96-E9A1-1099-03C9-10A8FDC7CAE0}"/>
              </a:ext>
            </a:extLst>
          </p:cNvPr>
          <p:cNvGrpSpPr/>
          <p:nvPr/>
        </p:nvGrpSpPr>
        <p:grpSpPr>
          <a:xfrm>
            <a:off x="6666475" y="2400300"/>
            <a:ext cx="5299610" cy="6664162"/>
            <a:chOff x="2570309" y="3635349"/>
            <a:chExt cx="4924345" cy="5662373"/>
          </a:xfrm>
        </p:grpSpPr>
        <p:grpSp>
          <p:nvGrpSpPr>
            <p:cNvPr id="32" name="Group 2">
              <a:extLst>
                <a:ext uri="{FF2B5EF4-FFF2-40B4-BE49-F238E27FC236}">
                  <a16:creationId xmlns:a16="http://schemas.microsoft.com/office/drawing/2014/main" id="{635B36A2-76C6-864C-64D6-460D23899D06}"/>
                </a:ext>
              </a:extLst>
            </p:cNvPr>
            <p:cNvGrpSpPr/>
            <p:nvPr/>
          </p:nvGrpSpPr>
          <p:grpSpPr>
            <a:xfrm>
              <a:off x="2570309" y="3635349"/>
              <a:ext cx="4924345" cy="5662373"/>
              <a:chOff x="-49277" y="0"/>
              <a:chExt cx="1862156" cy="2141244"/>
            </a:xfrm>
          </p:grpSpPr>
          <p:sp>
            <p:nvSpPr>
              <p:cNvPr id="36" name="Freeform 3">
                <a:extLst>
                  <a:ext uri="{FF2B5EF4-FFF2-40B4-BE49-F238E27FC236}">
                    <a16:creationId xmlns:a16="http://schemas.microsoft.com/office/drawing/2014/main" id="{38088BD7-8C85-99DA-E426-3A32A31F5B44}"/>
                  </a:ext>
                </a:extLst>
              </p:cNvPr>
              <p:cNvSpPr/>
              <p:nvPr/>
            </p:nvSpPr>
            <p:spPr>
              <a:xfrm>
                <a:off x="92710" y="106680"/>
                <a:ext cx="1685778" cy="1943229"/>
              </a:xfrm>
              <a:custGeom>
                <a:avLst/>
                <a:gdLst/>
                <a:ahLst/>
                <a:cxnLst/>
                <a:rect l="l" t="t" r="r" b="b"/>
                <a:pathLst>
                  <a:path w="1570990" h="1797840">
                    <a:moveTo>
                      <a:pt x="1544320" y="1608610"/>
                    </a:moveTo>
                    <a:cubicBezTo>
                      <a:pt x="1544320" y="1696240"/>
                      <a:pt x="1468120" y="1767360"/>
                      <a:pt x="1386840" y="1767360"/>
                    </a:cubicBezTo>
                    <a:lnTo>
                      <a:pt x="66040" y="1767360"/>
                    </a:lnTo>
                    <a:cubicBezTo>
                      <a:pt x="43180" y="1767360"/>
                      <a:pt x="20320" y="1762280"/>
                      <a:pt x="0" y="1753390"/>
                    </a:cubicBezTo>
                    <a:cubicBezTo>
                      <a:pt x="26670" y="1781330"/>
                      <a:pt x="63500" y="1797840"/>
                      <a:pt x="104140" y="1797840"/>
                    </a:cubicBezTo>
                    <a:lnTo>
                      <a:pt x="1424940" y="1797840"/>
                    </a:lnTo>
                    <a:cubicBezTo>
                      <a:pt x="1504950" y="1797840"/>
                      <a:pt x="1570990" y="1731800"/>
                      <a:pt x="1570990" y="1651790"/>
                    </a:cubicBezTo>
                    <a:lnTo>
                      <a:pt x="1570990" y="95250"/>
                    </a:lnTo>
                    <a:cubicBezTo>
                      <a:pt x="1570990" y="58420"/>
                      <a:pt x="1557020" y="25400"/>
                      <a:pt x="1535430" y="0"/>
                    </a:cubicBezTo>
                    <a:cubicBezTo>
                      <a:pt x="1541780" y="16510"/>
                      <a:pt x="1544320" y="34290"/>
                      <a:pt x="1544320" y="52070"/>
                    </a:cubicBezTo>
                    <a:lnTo>
                      <a:pt x="1544320" y="1608610"/>
                    </a:lnTo>
                    <a:lnTo>
                      <a:pt x="1544320" y="1608610"/>
                    </a:lnTo>
                    <a:close/>
                  </a:path>
                </a:pathLst>
              </a:custGeom>
              <a:solidFill>
                <a:srgbClr val="E87B69"/>
              </a:solidFill>
            </p:spPr>
          </p:sp>
          <p:sp>
            <p:nvSpPr>
              <p:cNvPr id="37" name="Freeform 4">
                <a:extLst>
                  <a:ext uri="{FF2B5EF4-FFF2-40B4-BE49-F238E27FC236}">
                    <a16:creationId xmlns:a16="http://schemas.microsoft.com/office/drawing/2014/main" id="{381B1806-4847-61E2-81E9-8AD0A23597C1}"/>
                  </a:ext>
                </a:extLst>
              </p:cNvPr>
              <p:cNvSpPr/>
              <p:nvPr/>
            </p:nvSpPr>
            <p:spPr>
              <a:xfrm>
                <a:off x="-49277" y="279"/>
                <a:ext cx="1682041" cy="2022255"/>
              </a:xfrm>
              <a:custGeom>
                <a:avLst/>
                <a:gdLst/>
                <a:ahLst/>
                <a:cxnLst/>
                <a:rect l="l" t="t" r="r" b="b"/>
                <a:pathLst>
                  <a:path w="1610360" h="1848640">
                    <a:moveTo>
                      <a:pt x="146050" y="1848640"/>
                    </a:moveTo>
                    <a:lnTo>
                      <a:pt x="1464310" y="1848640"/>
                    </a:lnTo>
                    <a:cubicBezTo>
                      <a:pt x="1544320" y="1848640"/>
                      <a:pt x="1610360" y="1782600"/>
                      <a:pt x="1610360" y="1702590"/>
                    </a:cubicBezTo>
                    <a:lnTo>
                      <a:pt x="1610360" y="146050"/>
                    </a:lnTo>
                    <a:cubicBezTo>
                      <a:pt x="1610360" y="66040"/>
                      <a:pt x="1544320" y="0"/>
                      <a:pt x="146431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702590"/>
                    </a:lnTo>
                    <a:cubicBezTo>
                      <a:pt x="0" y="1783870"/>
                      <a:pt x="66040" y="1848640"/>
                      <a:pt x="146050" y="18486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8" name="Freeform 5">
                <a:extLst>
                  <a:ext uri="{FF2B5EF4-FFF2-40B4-BE49-F238E27FC236}">
                    <a16:creationId xmlns:a16="http://schemas.microsoft.com/office/drawing/2014/main" id="{F8A37D8D-D612-5FF1-A51D-7AC17D0B8775}"/>
                  </a:ext>
                </a:extLst>
              </p:cNvPr>
              <p:cNvSpPr/>
              <p:nvPr/>
            </p:nvSpPr>
            <p:spPr>
              <a:xfrm>
                <a:off x="0" y="0"/>
                <a:ext cx="1812879" cy="2141244"/>
              </a:xfrm>
              <a:custGeom>
                <a:avLst/>
                <a:gdLst/>
                <a:ahLst/>
                <a:cxnLst/>
                <a:rect l="l" t="t" r="r" b="b"/>
                <a:pathLst>
                  <a:path w="1675130" h="1917220">
                    <a:moveTo>
                      <a:pt x="1611630" y="74930"/>
                    </a:moveTo>
                    <a:cubicBezTo>
                      <a:pt x="1583690" y="30480"/>
                      <a:pt x="1534160" y="0"/>
                      <a:pt x="147701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715290"/>
                    </a:lnTo>
                    <a:cubicBezTo>
                      <a:pt x="0" y="1767360"/>
                      <a:pt x="25400" y="1813080"/>
                      <a:pt x="63500" y="1842290"/>
                    </a:cubicBezTo>
                    <a:cubicBezTo>
                      <a:pt x="91440" y="1886740"/>
                      <a:pt x="140970" y="1917220"/>
                      <a:pt x="198120" y="1917220"/>
                    </a:cubicBezTo>
                    <a:lnTo>
                      <a:pt x="1516380" y="1917220"/>
                    </a:lnTo>
                    <a:cubicBezTo>
                      <a:pt x="1604010" y="1917220"/>
                      <a:pt x="1675130" y="1846100"/>
                      <a:pt x="1675130" y="1758470"/>
                    </a:cubicBezTo>
                    <a:lnTo>
                      <a:pt x="1675130" y="201930"/>
                    </a:lnTo>
                    <a:cubicBezTo>
                      <a:pt x="1675130" y="149860"/>
                      <a:pt x="1649730" y="104140"/>
                      <a:pt x="1611630" y="74930"/>
                    </a:cubicBezTo>
                    <a:close/>
                    <a:moveTo>
                      <a:pt x="12700" y="1715290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477010" y="12700"/>
                    </a:lnTo>
                    <a:cubicBezTo>
                      <a:pt x="1557020" y="12700"/>
                      <a:pt x="1623060" y="78740"/>
                      <a:pt x="1623060" y="158750"/>
                    </a:cubicBezTo>
                    <a:lnTo>
                      <a:pt x="1623060" y="1715290"/>
                    </a:lnTo>
                    <a:cubicBezTo>
                      <a:pt x="1623060" y="1795300"/>
                      <a:pt x="1557020" y="1861340"/>
                      <a:pt x="1477010" y="1861340"/>
                    </a:cubicBezTo>
                    <a:lnTo>
                      <a:pt x="158750" y="1861340"/>
                    </a:lnTo>
                    <a:cubicBezTo>
                      <a:pt x="78740" y="1861340"/>
                      <a:pt x="12700" y="1796570"/>
                      <a:pt x="12700" y="1715290"/>
                    </a:cubicBezTo>
                    <a:close/>
                    <a:moveTo>
                      <a:pt x="1663700" y="1758470"/>
                    </a:moveTo>
                    <a:cubicBezTo>
                      <a:pt x="1663700" y="1838480"/>
                      <a:pt x="1596390" y="1904520"/>
                      <a:pt x="1516380" y="1904520"/>
                    </a:cubicBezTo>
                    <a:lnTo>
                      <a:pt x="198120" y="1904520"/>
                    </a:lnTo>
                    <a:cubicBezTo>
                      <a:pt x="157480" y="1904520"/>
                      <a:pt x="120650" y="1888010"/>
                      <a:pt x="93980" y="1860070"/>
                    </a:cubicBezTo>
                    <a:cubicBezTo>
                      <a:pt x="114300" y="1868960"/>
                      <a:pt x="135890" y="1874040"/>
                      <a:pt x="160020" y="1874040"/>
                    </a:cubicBezTo>
                    <a:lnTo>
                      <a:pt x="1478280" y="1874040"/>
                    </a:lnTo>
                    <a:cubicBezTo>
                      <a:pt x="1565910" y="1874040"/>
                      <a:pt x="1637030" y="1802920"/>
                      <a:pt x="1637030" y="1715290"/>
                    </a:cubicBezTo>
                    <a:lnTo>
                      <a:pt x="1637030" y="158750"/>
                    </a:lnTo>
                    <a:cubicBezTo>
                      <a:pt x="1637030" y="140970"/>
                      <a:pt x="1633220" y="123190"/>
                      <a:pt x="1628140" y="106680"/>
                    </a:cubicBezTo>
                    <a:cubicBezTo>
                      <a:pt x="1649730" y="132080"/>
                      <a:pt x="1663700" y="165100"/>
                      <a:pt x="1663700" y="201930"/>
                    </a:cubicBezTo>
                    <a:lnTo>
                      <a:pt x="1663700" y="1758470"/>
                    </a:lnTo>
                    <a:cubicBezTo>
                      <a:pt x="1663700" y="1758470"/>
                      <a:pt x="1663700" y="1758470"/>
                      <a:pt x="1663700" y="175847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33" name="Picture 18">
              <a:extLst>
                <a:ext uri="{FF2B5EF4-FFF2-40B4-BE49-F238E27FC236}">
                  <a16:creationId xmlns:a16="http://schemas.microsoft.com/office/drawing/2014/main" id="{DC18CD2A-36E1-6140-1189-E32177F34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805577" y="4308324"/>
              <a:ext cx="613584" cy="634344"/>
            </a:xfrm>
            <a:prstGeom prst="rect">
              <a:avLst/>
            </a:prstGeom>
          </p:spPr>
        </p:pic>
        <p:sp>
          <p:nvSpPr>
            <p:cNvPr id="34" name="TextBox 21">
              <a:extLst>
                <a:ext uri="{FF2B5EF4-FFF2-40B4-BE49-F238E27FC236}">
                  <a16:creationId xmlns:a16="http://schemas.microsoft.com/office/drawing/2014/main" id="{BF8FA408-DD8D-7FF8-D39F-8246D1E4E2F7}"/>
                </a:ext>
              </a:extLst>
            </p:cNvPr>
            <p:cNvSpPr txBox="1"/>
            <p:nvPr/>
          </p:nvSpPr>
          <p:spPr>
            <a:xfrm>
              <a:off x="3905163" y="5214937"/>
              <a:ext cx="2234227" cy="549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en-US" sz="5400" b="1" dirty="0">
                  <a:latin typeface="+mj-lt"/>
                </a:rPr>
                <a:t>02</a:t>
              </a:r>
              <a:endParaRPr lang="en-US" sz="6000" b="1" dirty="0">
                <a:latin typeface="+mj-lt"/>
              </a:endParaRPr>
            </a:p>
          </p:txBody>
        </p:sp>
        <p:sp>
          <p:nvSpPr>
            <p:cNvPr id="35" name="TextBox 23">
              <a:extLst>
                <a:ext uri="{FF2B5EF4-FFF2-40B4-BE49-F238E27FC236}">
                  <a16:creationId xmlns:a16="http://schemas.microsoft.com/office/drawing/2014/main" id="{7D382221-64E2-79BD-1537-0B9B43B436F5}"/>
                </a:ext>
              </a:extLst>
            </p:cNvPr>
            <p:cNvSpPr txBox="1"/>
            <p:nvPr/>
          </p:nvSpPr>
          <p:spPr>
            <a:xfrm>
              <a:off x="2805139" y="5642451"/>
              <a:ext cx="4457925" cy="27370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1, 2, 3, 4 (SGK/72, 73)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+ BT 1,2,3 (SBT/68)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908E7B4-1CFA-4989-3FBD-57CEC611D223}"/>
              </a:ext>
            </a:extLst>
          </p:cNvPr>
          <p:cNvGrpSpPr/>
          <p:nvPr/>
        </p:nvGrpSpPr>
        <p:grpSpPr>
          <a:xfrm>
            <a:off x="12224721" y="2400300"/>
            <a:ext cx="5299610" cy="6664164"/>
            <a:chOff x="2570309" y="3635349"/>
            <a:chExt cx="4924345" cy="5662373"/>
          </a:xfrm>
        </p:grpSpPr>
        <p:grpSp>
          <p:nvGrpSpPr>
            <p:cNvPr id="40" name="Group 2">
              <a:extLst>
                <a:ext uri="{FF2B5EF4-FFF2-40B4-BE49-F238E27FC236}">
                  <a16:creationId xmlns:a16="http://schemas.microsoft.com/office/drawing/2014/main" id="{B4D39B1B-EC8B-5723-54CA-0B924CC91F78}"/>
                </a:ext>
              </a:extLst>
            </p:cNvPr>
            <p:cNvGrpSpPr/>
            <p:nvPr/>
          </p:nvGrpSpPr>
          <p:grpSpPr>
            <a:xfrm>
              <a:off x="2570309" y="3635349"/>
              <a:ext cx="4924345" cy="5662373"/>
              <a:chOff x="-49277" y="0"/>
              <a:chExt cx="1862156" cy="2141244"/>
            </a:xfrm>
          </p:grpSpPr>
          <p:sp>
            <p:nvSpPr>
              <p:cNvPr id="44" name="Freeform 3">
                <a:extLst>
                  <a:ext uri="{FF2B5EF4-FFF2-40B4-BE49-F238E27FC236}">
                    <a16:creationId xmlns:a16="http://schemas.microsoft.com/office/drawing/2014/main" id="{4AE30FD9-1A05-4CB4-EB98-CD7239DF5D2E}"/>
                  </a:ext>
                </a:extLst>
              </p:cNvPr>
              <p:cNvSpPr/>
              <p:nvPr/>
            </p:nvSpPr>
            <p:spPr>
              <a:xfrm>
                <a:off x="92710" y="106680"/>
                <a:ext cx="1685778" cy="1943229"/>
              </a:xfrm>
              <a:custGeom>
                <a:avLst/>
                <a:gdLst/>
                <a:ahLst/>
                <a:cxnLst/>
                <a:rect l="l" t="t" r="r" b="b"/>
                <a:pathLst>
                  <a:path w="1570990" h="1797840">
                    <a:moveTo>
                      <a:pt x="1544320" y="1608610"/>
                    </a:moveTo>
                    <a:cubicBezTo>
                      <a:pt x="1544320" y="1696240"/>
                      <a:pt x="1468120" y="1767360"/>
                      <a:pt x="1386840" y="1767360"/>
                    </a:cubicBezTo>
                    <a:lnTo>
                      <a:pt x="66040" y="1767360"/>
                    </a:lnTo>
                    <a:cubicBezTo>
                      <a:pt x="43180" y="1767360"/>
                      <a:pt x="20320" y="1762280"/>
                      <a:pt x="0" y="1753390"/>
                    </a:cubicBezTo>
                    <a:cubicBezTo>
                      <a:pt x="26670" y="1781330"/>
                      <a:pt x="63500" y="1797840"/>
                      <a:pt x="104140" y="1797840"/>
                    </a:cubicBezTo>
                    <a:lnTo>
                      <a:pt x="1424940" y="1797840"/>
                    </a:lnTo>
                    <a:cubicBezTo>
                      <a:pt x="1504950" y="1797840"/>
                      <a:pt x="1570990" y="1731800"/>
                      <a:pt x="1570990" y="1651790"/>
                    </a:cubicBezTo>
                    <a:lnTo>
                      <a:pt x="1570990" y="95250"/>
                    </a:lnTo>
                    <a:cubicBezTo>
                      <a:pt x="1570990" y="58420"/>
                      <a:pt x="1557020" y="25400"/>
                      <a:pt x="1535430" y="0"/>
                    </a:cubicBezTo>
                    <a:cubicBezTo>
                      <a:pt x="1541780" y="16510"/>
                      <a:pt x="1544320" y="34290"/>
                      <a:pt x="1544320" y="52070"/>
                    </a:cubicBezTo>
                    <a:lnTo>
                      <a:pt x="1544320" y="1608610"/>
                    </a:lnTo>
                    <a:lnTo>
                      <a:pt x="1544320" y="1608610"/>
                    </a:lnTo>
                    <a:close/>
                  </a:path>
                </a:pathLst>
              </a:custGeom>
              <a:solidFill>
                <a:srgbClr val="E87B69"/>
              </a:solidFill>
            </p:spPr>
          </p:sp>
          <p:sp>
            <p:nvSpPr>
              <p:cNvPr id="45" name="Freeform 4">
                <a:extLst>
                  <a:ext uri="{FF2B5EF4-FFF2-40B4-BE49-F238E27FC236}">
                    <a16:creationId xmlns:a16="http://schemas.microsoft.com/office/drawing/2014/main" id="{CD657D32-B4E7-F834-63F7-108EBD77B123}"/>
                  </a:ext>
                </a:extLst>
              </p:cNvPr>
              <p:cNvSpPr/>
              <p:nvPr/>
            </p:nvSpPr>
            <p:spPr>
              <a:xfrm>
                <a:off x="-49277" y="279"/>
                <a:ext cx="1682041" cy="2022255"/>
              </a:xfrm>
              <a:custGeom>
                <a:avLst/>
                <a:gdLst/>
                <a:ahLst/>
                <a:cxnLst/>
                <a:rect l="l" t="t" r="r" b="b"/>
                <a:pathLst>
                  <a:path w="1610360" h="1848640">
                    <a:moveTo>
                      <a:pt x="146050" y="1848640"/>
                    </a:moveTo>
                    <a:lnTo>
                      <a:pt x="1464310" y="1848640"/>
                    </a:lnTo>
                    <a:cubicBezTo>
                      <a:pt x="1544320" y="1848640"/>
                      <a:pt x="1610360" y="1782600"/>
                      <a:pt x="1610360" y="1702590"/>
                    </a:cubicBezTo>
                    <a:lnTo>
                      <a:pt x="1610360" y="146050"/>
                    </a:lnTo>
                    <a:cubicBezTo>
                      <a:pt x="1610360" y="66040"/>
                      <a:pt x="1544320" y="0"/>
                      <a:pt x="146431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702590"/>
                    </a:lnTo>
                    <a:cubicBezTo>
                      <a:pt x="0" y="1783870"/>
                      <a:pt x="66040" y="1848640"/>
                      <a:pt x="146050" y="18486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6" name="Freeform 5">
                <a:extLst>
                  <a:ext uri="{FF2B5EF4-FFF2-40B4-BE49-F238E27FC236}">
                    <a16:creationId xmlns:a16="http://schemas.microsoft.com/office/drawing/2014/main" id="{CB444518-A32C-43B4-930E-66026FA7C66B}"/>
                  </a:ext>
                </a:extLst>
              </p:cNvPr>
              <p:cNvSpPr/>
              <p:nvPr/>
            </p:nvSpPr>
            <p:spPr>
              <a:xfrm>
                <a:off x="0" y="0"/>
                <a:ext cx="1812879" cy="2141244"/>
              </a:xfrm>
              <a:custGeom>
                <a:avLst/>
                <a:gdLst/>
                <a:ahLst/>
                <a:cxnLst/>
                <a:rect l="l" t="t" r="r" b="b"/>
                <a:pathLst>
                  <a:path w="1675130" h="1917220">
                    <a:moveTo>
                      <a:pt x="1611630" y="74930"/>
                    </a:moveTo>
                    <a:cubicBezTo>
                      <a:pt x="1583690" y="30480"/>
                      <a:pt x="1534160" y="0"/>
                      <a:pt x="147701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715290"/>
                    </a:lnTo>
                    <a:cubicBezTo>
                      <a:pt x="0" y="1767360"/>
                      <a:pt x="25400" y="1813080"/>
                      <a:pt x="63500" y="1842290"/>
                    </a:cubicBezTo>
                    <a:cubicBezTo>
                      <a:pt x="91440" y="1886740"/>
                      <a:pt x="140970" y="1917220"/>
                      <a:pt x="198120" y="1917220"/>
                    </a:cubicBezTo>
                    <a:lnTo>
                      <a:pt x="1516380" y="1917220"/>
                    </a:lnTo>
                    <a:cubicBezTo>
                      <a:pt x="1604010" y="1917220"/>
                      <a:pt x="1675130" y="1846100"/>
                      <a:pt x="1675130" y="1758470"/>
                    </a:cubicBezTo>
                    <a:lnTo>
                      <a:pt x="1675130" y="201930"/>
                    </a:lnTo>
                    <a:cubicBezTo>
                      <a:pt x="1675130" y="149860"/>
                      <a:pt x="1649730" y="104140"/>
                      <a:pt x="1611630" y="74930"/>
                    </a:cubicBezTo>
                    <a:close/>
                    <a:moveTo>
                      <a:pt x="12700" y="1715290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477010" y="12700"/>
                    </a:lnTo>
                    <a:cubicBezTo>
                      <a:pt x="1557020" y="12700"/>
                      <a:pt x="1623060" y="78740"/>
                      <a:pt x="1623060" y="158750"/>
                    </a:cubicBezTo>
                    <a:lnTo>
                      <a:pt x="1623060" y="1715290"/>
                    </a:lnTo>
                    <a:cubicBezTo>
                      <a:pt x="1623060" y="1795300"/>
                      <a:pt x="1557020" y="1861340"/>
                      <a:pt x="1477010" y="1861340"/>
                    </a:cubicBezTo>
                    <a:lnTo>
                      <a:pt x="158750" y="1861340"/>
                    </a:lnTo>
                    <a:cubicBezTo>
                      <a:pt x="78740" y="1861340"/>
                      <a:pt x="12700" y="1796570"/>
                      <a:pt x="12700" y="1715290"/>
                    </a:cubicBezTo>
                    <a:close/>
                    <a:moveTo>
                      <a:pt x="1663700" y="1758470"/>
                    </a:moveTo>
                    <a:cubicBezTo>
                      <a:pt x="1663700" y="1838480"/>
                      <a:pt x="1596390" y="1904520"/>
                      <a:pt x="1516380" y="1904520"/>
                    </a:cubicBezTo>
                    <a:lnTo>
                      <a:pt x="198120" y="1904520"/>
                    </a:lnTo>
                    <a:cubicBezTo>
                      <a:pt x="157480" y="1904520"/>
                      <a:pt x="120650" y="1888010"/>
                      <a:pt x="93980" y="1860070"/>
                    </a:cubicBezTo>
                    <a:cubicBezTo>
                      <a:pt x="114300" y="1868960"/>
                      <a:pt x="135890" y="1874040"/>
                      <a:pt x="160020" y="1874040"/>
                    </a:cubicBezTo>
                    <a:lnTo>
                      <a:pt x="1478280" y="1874040"/>
                    </a:lnTo>
                    <a:cubicBezTo>
                      <a:pt x="1565910" y="1874040"/>
                      <a:pt x="1637030" y="1802920"/>
                      <a:pt x="1637030" y="1715290"/>
                    </a:cubicBezTo>
                    <a:lnTo>
                      <a:pt x="1637030" y="158750"/>
                    </a:lnTo>
                    <a:cubicBezTo>
                      <a:pt x="1637030" y="140970"/>
                      <a:pt x="1633220" y="123190"/>
                      <a:pt x="1628140" y="106680"/>
                    </a:cubicBezTo>
                    <a:cubicBezTo>
                      <a:pt x="1649730" y="132080"/>
                      <a:pt x="1663700" y="165100"/>
                      <a:pt x="1663700" y="201930"/>
                    </a:cubicBezTo>
                    <a:lnTo>
                      <a:pt x="1663700" y="1758470"/>
                    </a:lnTo>
                    <a:cubicBezTo>
                      <a:pt x="1663700" y="1758470"/>
                      <a:pt x="1663700" y="1758470"/>
                      <a:pt x="1663700" y="175847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41" name="Picture 18">
              <a:extLst>
                <a:ext uri="{FF2B5EF4-FFF2-40B4-BE49-F238E27FC236}">
                  <a16:creationId xmlns:a16="http://schemas.microsoft.com/office/drawing/2014/main" id="{0F88906C-8C62-0E59-76E1-7FEA5305F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805577" y="4308324"/>
              <a:ext cx="613584" cy="634344"/>
            </a:xfrm>
            <a:prstGeom prst="rect">
              <a:avLst/>
            </a:prstGeom>
          </p:spPr>
        </p:pic>
        <p:sp>
          <p:nvSpPr>
            <p:cNvPr id="42" name="TextBox 21">
              <a:extLst>
                <a:ext uri="{FF2B5EF4-FFF2-40B4-BE49-F238E27FC236}">
                  <a16:creationId xmlns:a16="http://schemas.microsoft.com/office/drawing/2014/main" id="{1CDD8CE2-6319-6D63-0D51-1E113DC2DBB3}"/>
                </a:ext>
              </a:extLst>
            </p:cNvPr>
            <p:cNvSpPr txBox="1"/>
            <p:nvPr/>
          </p:nvSpPr>
          <p:spPr>
            <a:xfrm>
              <a:off x="3905163" y="5214937"/>
              <a:ext cx="2234227" cy="549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en-US" sz="5400" b="1" dirty="0">
                  <a:latin typeface="+mj-lt"/>
                </a:rPr>
                <a:t>03</a:t>
              </a:r>
              <a:endParaRPr lang="en-US" sz="6000" b="1" dirty="0">
                <a:latin typeface="+mj-lt"/>
              </a:endParaRPr>
            </a:p>
          </p:txBody>
        </p:sp>
        <p:sp>
          <p:nvSpPr>
            <p:cNvPr id="43" name="TextBox 23">
              <a:extLst>
                <a:ext uri="{FF2B5EF4-FFF2-40B4-BE49-F238E27FC236}">
                  <a16:creationId xmlns:a16="http://schemas.microsoft.com/office/drawing/2014/main" id="{AE196C1C-53FE-816A-93B2-860C4E6BFC35}"/>
                </a:ext>
              </a:extLst>
            </p:cNvPr>
            <p:cNvSpPr txBox="1"/>
            <p:nvPr/>
          </p:nvSpPr>
          <p:spPr>
            <a:xfrm>
              <a:off x="2854838" y="5901432"/>
              <a:ext cx="4163514" cy="16193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luyện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834025" y="7166957"/>
            <a:ext cx="2619950" cy="514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Fredoka One"/>
              </a:rPr>
              <a:t>Join Now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412542" y="-63763"/>
            <a:ext cx="3830964" cy="31553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58304" y="723900"/>
            <a:ext cx="3799120" cy="33907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685800" y="7139298"/>
            <a:ext cx="3830964" cy="31553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6356957"/>
            <a:ext cx="3799120" cy="33907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EFB7B3-4AC4-E3FF-BCC6-719BB9372684}"/>
              </a:ext>
            </a:extLst>
          </p:cNvPr>
          <p:cNvSpPr txBox="1"/>
          <p:nvPr/>
        </p:nvSpPr>
        <p:spPr>
          <a:xfrm>
            <a:off x="1630136" y="2702918"/>
            <a:ext cx="15027728" cy="3557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966173" y="1223944"/>
            <a:ext cx="12355649" cy="16185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VII. TAM GIÁC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15584" y="4344480"/>
            <a:ext cx="13856829" cy="3811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1: TỔNG CÁC GÓC TRONG MỘT TAM GIÁC</a:t>
            </a:r>
          </a:p>
        </p:txBody>
      </p:sp>
      <p:grpSp>
        <p:nvGrpSpPr>
          <p:cNvPr id="9" name="Group 13">
            <a:extLst>
              <a:ext uri="{FF2B5EF4-FFF2-40B4-BE49-F238E27FC236}">
                <a16:creationId xmlns:a16="http://schemas.microsoft.com/office/drawing/2014/main" id="{442352C3-A37C-4D85-8CC6-91BFE6D0B618}"/>
              </a:ext>
            </a:extLst>
          </p:cNvPr>
          <p:cNvGrpSpPr/>
          <p:nvPr/>
        </p:nvGrpSpPr>
        <p:grpSpPr>
          <a:xfrm rot="3656826">
            <a:off x="-144" y="5090338"/>
            <a:ext cx="1675805" cy="2554780"/>
            <a:chOff x="0" y="0"/>
            <a:chExt cx="2234407" cy="3406373"/>
          </a:xfrm>
        </p:grpSpPr>
        <p:sp>
          <p:nvSpPr>
            <p:cNvPr id="10" name="AutoShape 14">
              <a:extLst>
                <a:ext uri="{FF2B5EF4-FFF2-40B4-BE49-F238E27FC236}">
                  <a16:creationId xmlns:a16="http://schemas.microsoft.com/office/drawing/2014/main" id="{90C27B8A-79B9-2C31-FF69-FD08044ECAD6}"/>
                </a:ext>
              </a:extLst>
            </p:cNvPr>
            <p:cNvSpPr/>
            <p:nvPr/>
          </p:nvSpPr>
          <p:spPr>
            <a:xfrm rot="-1658072">
              <a:off x="786468" y="-16978"/>
              <a:ext cx="661472" cy="3440330"/>
            </a:xfrm>
            <a:prstGeom prst="rect">
              <a:avLst/>
            </a:prstGeom>
            <a:solidFill>
              <a:srgbClr val="FFFFFF"/>
            </a:solidFill>
          </p:spPr>
        </p:sp>
        <p:pic>
          <p:nvPicPr>
            <p:cNvPr id="11" name="Picture 15">
              <a:extLst>
                <a:ext uri="{FF2B5EF4-FFF2-40B4-BE49-F238E27FC236}">
                  <a16:creationId xmlns:a16="http://schemas.microsoft.com/office/drawing/2014/main" id="{921AC8C7-311A-92DE-0F1E-79F8B2B09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653469">
              <a:off x="763165" y="-33210"/>
              <a:ext cx="708077" cy="3472794"/>
            </a:xfrm>
            <a:prstGeom prst="rect">
              <a:avLst/>
            </a:prstGeom>
          </p:spPr>
        </p:pic>
      </p:grpSp>
      <p:pic>
        <p:nvPicPr>
          <p:cNvPr id="12" name="Picture 16">
            <a:extLst>
              <a:ext uri="{FF2B5EF4-FFF2-40B4-BE49-F238E27FC236}">
                <a16:creationId xmlns:a16="http://schemas.microsoft.com/office/drawing/2014/main" id="{773E74A0-35B6-25D4-EAD6-6477489C9B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48763">
            <a:off x="2005632" y="8871607"/>
            <a:ext cx="2480634" cy="1479409"/>
          </a:xfrm>
          <a:prstGeom prst="rect">
            <a:avLst/>
          </a:prstGeom>
        </p:spPr>
      </p:pic>
      <p:grpSp>
        <p:nvGrpSpPr>
          <p:cNvPr id="13" name="Group 19">
            <a:extLst>
              <a:ext uri="{FF2B5EF4-FFF2-40B4-BE49-F238E27FC236}">
                <a16:creationId xmlns:a16="http://schemas.microsoft.com/office/drawing/2014/main" id="{54BEC037-0BE8-5D5D-7657-14A12D1342EC}"/>
              </a:ext>
            </a:extLst>
          </p:cNvPr>
          <p:cNvGrpSpPr/>
          <p:nvPr/>
        </p:nvGrpSpPr>
        <p:grpSpPr>
          <a:xfrm rot="-1386098">
            <a:off x="14150601" y="190038"/>
            <a:ext cx="2165395" cy="1104197"/>
            <a:chOff x="0" y="0"/>
            <a:chExt cx="2887194" cy="1472263"/>
          </a:xfrm>
        </p:grpSpPr>
        <p:pic>
          <p:nvPicPr>
            <p:cNvPr id="14" name="Picture 20">
              <a:extLst>
                <a:ext uri="{FF2B5EF4-FFF2-40B4-BE49-F238E27FC236}">
                  <a16:creationId xmlns:a16="http://schemas.microsoft.com/office/drawing/2014/main" id="{E3194EF7-8FFD-2E99-94EA-47B8B9868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33912" y="20101"/>
              <a:ext cx="2819370" cy="1409685"/>
            </a:xfrm>
            <a:prstGeom prst="rect">
              <a:avLst/>
            </a:prstGeom>
          </p:spPr>
        </p:pic>
        <p:pic>
          <p:nvPicPr>
            <p:cNvPr id="15" name="Picture 21">
              <a:extLst>
                <a:ext uri="{FF2B5EF4-FFF2-40B4-BE49-F238E27FC236}">
                  <a16:creationId xmlns:a16="http://schemas.microsoft.com/office/drawing/2014/main" id="{36458908-EC71-E3E2-72DB-B58C5BD75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87194" cy="1472263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29936" y="1292403"/>
            <a:ext cx="10228127" cy="11760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C81A0E3-357C-EB9F-F9F8-D5A2DB29A604}"/>
              </a:ext>
            </a:extLst>
          </p:cNvPr>
          <p:cNvGrpSpPr/>
          <p:nvPr/>
        </p:nvGrpSpPr>
        <p:grpSpPr>
          <a:xfrm>
            <a:off x="1523654" y="3582942"/>
            <a:ext cx="16095045" cy="2229815"/>
            <a:chOff x="3335806" y="3518945"/>
            <a:chExt cx="10608794" cy="1776955"/>
          </a:xfrm>
        </p:grpSpPr>
        <p:grpSp>
          <p:nvGrpSpPr>
            <p:cNvPr id="3" name="Group 3"/>
            <p:cNvGrpSpPr/>
            <p:nvPr/>
          </p:nvGrpSpPr>
          <p:grpSpPr>
            <a:xfrm>
              <a:off x="4178922" y="3590004"/>
              <a:ext cx="9765678" cy="1705896"/>
              <a:chOff x="0" y="0"/>
              <a:chExt cx="3891796" cy="191389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891796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891796" h="1913890">
                    <a:moveTo>
                      <a:pt x="3767336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767336" y="0"/>
                    </a:lnTo>
                    <a:cubicBezTo>
                      <a:pt x="3835916" y="0"/>
                      <a:pt x="3891796" y="55880"/>
                      <a:pt x="3891796" y="124460"/>
                    </a:cubicBezTo>
                    <a:lnTo>
                      <a:pt x="3891796" y="1789430"/>
                    </a:lnTo>
                    <a:cubicBezTo>
                      <a:pt x="3891796" y="1858010"/>
                      <a:pt x="3835916" y="1913890"/>
                      <a:pt x="3767336" y="1913890"/>
                    </a:cubicBezTo>
                    <a:close/>
                  </a:path>
                </a:pathLst>
              </a:custGeom>
              <a:solidFill>
                <a:srgbClr val="F2DA66"/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3335806" y="3518945"/>
              <a:ext cx="1474226" cy="1705896"/>
              <a:chOff x="-1161996" y="-1662691"/>
              <a:chExt cx="7576776" cy="876743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1161996" y="-1662691"/>
                <a:ext cx="7576776" cy="8767436"/>
              </a:xfrm>
              <a:custGeom>
                <a:avLst/>
                <a:gdLst/>
                <a:ahLst/>
                <a:cxnLst/>
                <a:rect l="l" t="t" r="r" b="b"/>
                <a:pathLst>
                  <a:path w="6487160" h="6352540">
                    <a:moveTo>
                      <a:pt x="6322060" y="3176270"/>
                    </a:moveTo>
                    <a:cubicBezTo>
                      <a:pt x="6322060" y="2844800"/>
                      <a:pt x="6487160" y="2493010"/>
                      <a:pt x="6385560" y="2194560"/>
                    </a:cubicBezTo>
                    <a:cubicBezTo>
                      <a:pt x="6281420" y="1884680"/>
                      <a:pt x="5928360" y="1694180"/>
                      <a:pt x="5734050" y="1436370"/>
                    </a:cubicBezTo>
                    <a:cubicBezTo>
                      <a:pt x="5537200" y="1176020"/>
                      <a:pt x="5455920" y="796290"/>
                      <a:pt x="5185410" y="607060"/>
                    </a:cubicBezTo>
                    <a:cubicBezTo>
                      <a:pt x="4917440" y="420370"/>
                      <a:pt x="4517390" y="462280"/>
                      <a:pt x="4196080" y="360680"/>
                    </a:cubicBezTo>
                    <a:cubicBezTo>
                      <a:pt x="3884930" y="264160"/>
                      <a:pt x="3589020" y="0"/>
                      <a:pt x="3244850" y="0"/>
                    </a:cubicBezTo>
                    <a:cubicBezTo>
                      <a:pt x="2900680" y="0"/>
                      <a:pt x="2603500" y="262890"/>
                      <a:pt x="2293620" y="360680"/>
                    </a:cubicBezTo>
                    <a:cubicBezTo>
                      <a:pt x="1972310" y="461010"/>
                      <a:pt x="1570990" y="419100"/>
                      <a:pt x="1303020" y="607060"/>
                    </a:cubicBezTo>
                    <a:cubicBezTo>
                      <a:pt x="1032510" y="796290"/>
                      <a:pt x="951230" y="1176020"/>
                      <a:pt x="754380" y="1436370"/>
                    </a:cubicBezTo>
                    <a:cubicBezTo>
                      <a:pt x="558800" y="1694180"/>
                      <a:pt x="207010" y="1884680"/>
                      <a:pt x="101600" y="2194560"/>
                    </a:cubicBezTo>
                    <a:cubicBezTo>
                      <a:pt x="1270" y="2493010"/>
                      <a:pt x="165100" y="2844800"/>
                      <a:pt x="165100" y="3176270"/>
                    </a:cubicBezTo>
                    <a:cubicBezTo>
                      <a:pt x="165100" y="3507740"/>
                      <a:pt x="0" y="3859530"/>
                      <a:pt x="101600" y="4157980"/>
                    </a:cubicBezTo>
                    <a:cubicBezTo>
                      <a:pt x="205740" y="4467860"/>
                      <a:pt x="558800" y="4658360"/>
                      <a:pt x="753110" y="4916170"/>
                    </a:cubicBezTo>
                    <a:cubicBezTo>
                      <a:pt x="949960" y="5176520"/>
                      <a:pt x="1031240" y="5556250"/>
                      <a:pt x="1301750" y="5745480"/>
                    </a:cubicBezTo>
                    <a:cubicBezTo>
                      <a:pt x="1569720" y="5933440"/>
                      <a:pt x="1969770" y="5891530"/>
                      <a:pt x="2292350" y="5991860"/>
                    </a:cubicBezTo>
                    <a:cubicBezTo>
                      <a:pt x="2603500" y="6088380"/>
                      <a:pt x="2899410" y="6352540"/>
                      <a:pt x="3243580" y="6352540"/>
                    </a:cubicBezTo>
                    <a:cubicBezTo>
                      <a:pt x="3587750" y="6352540"/>
                      <a:pt x="3884930" y="6089650"/>
                      <a:pt x="4194810" y="5991860"/>
                    </a:cubicBezTo>
                    <a:cubicBezTo>
                      <a:pt x="4516120" y="5891530"/>
                      <a:pt x="4917440" y="5933440"/>
                      <a:pt x="5185410" y="5745480"/>
                    </a:cubicBezTo>
                    <a:cubicBezTo>
                      <a:pt x="5455920" y="5556250"/>
                      <a:pt x="5537200" y="5176520"/>
                      <a:pt x="5734050" y="4916170"/>
                    </a:cubicBezTo>
                    <a:cubicBezTo>
                      <a:pt x="5929630" y="4658360"/>
                      <a:pt x="6281420" y="4467860"/>
                      <a:pt x="6385560" y="4157980"/>
                    </a:cubicBezTo>
                    <a:cubicBezTo>
                      <a:pt x="6487160" y="3858260"/>
                      <a:pt x="6322060" y="3506470"/>
                      <a:pt x="6322060" y="317627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5301828" y="4281554"/>
              <a:ext cx="7236523" cy="5151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4900"/>
                </a:lnSpc>
                <a:spcBef>
                  <a:spcPct val="0"/>
                </a:spcBef>
              </a:pP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Tổng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trong một tam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532277" y="4251879"/>
              <a:ext cx="962200" cy="515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en-US" sz="6000" b="1" dirty="0">
                  <a:solidFill>
                    <a:srgbClr val="F2DA66"/>
                  </a:solidFill>
                  <a:latin typeface="+mj-lt"/>
                </a:rPr>
                <a:t>01</a:t>
              </a:r>
              <a:endParaRPr lang="en-US" sz="5400" b="1" dirty="0">
                <a:solidFill>
                  <a:srgbClr val="F2DA66"/>
                </a:solidFill>
                <a:latin typeface="+mj-lt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68600" y="-1105456"/>
            <a:ext cx="3830964" cy="315532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8440" y="-190815"/>
            <a:ext cx="3799120" cy="339071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062848" y="5867556"/>
            <a:ext cx="3799120" cy="339071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45DC059-46EB-CC76-E5C4-F0D663784544}"/>
              </a:ext>
            </a:extLst>
          </p:cNvPr>
          <p:cNvGrpSpPr/>
          <p:nvPr/>
        </p:nvGrpSpPr>
        <p:grpSpPr>
          <a:xfrm>
            <a:off x="1621807" y="6472037"/>
            <a:ext cx="15996892" cy="2377551"/>
            <a:chOff x="4118535" y="6495422"/>
            <a:chExt cx="10212801" cy="1823272"/>
          </a:xfrm>
        </p:grpSpPr>
        <p:grpSp>
          <p:nvGrpSpPr>
            <p:cNvPr id="13" name="Group 13"/>
            <p:cNvGrpSpPr/>
            <p:nvPr/>
          </p:nvGrpSpPr>
          <p:grpSpPr>
            <a:xfrm>
              <a:off x="4806336" y="6612798"/>
              <a:ext cx="9525000" cy="1705896"/>
              <a:chOff x="-13821" y="24119"/>
              <a:chExt cx="3891796" cy="191389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13821" y="24119"/>
                <a:ext cx="3891796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891796" h="1913890">
                    <a:moveTo>
                      <a:pt x="3767336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767336" y="0"/>
                    </a:lnTo>
                    <a:cubicBezTo>
                      <a:pt x="3835916" y="0"/>
                      <a:pt x="3891796" y="55880"/>
                      <a:pt x="3891796" y="124460"/>
                    </a:cubicBezTo>
                    <a:lnTo>
                      <a:pt x="3891796" y="1789430"/>
                    </a:lnTo>
                    <a:cubicBezTo>
                      <a:pt x="3891796" y="1858010"/>
                      <a:pt x="3835916" y="1913890"/>
                      <a:pt x="3767336" y="1913890"/>
                    </a:cubicBezTo>
                    <a:close/>
                  </a:path>
                </a:pathLst>
              </a:custGeom>
              <a:solidFill>
                <a:srgbClr val="F2DA66"/>
              </a:solidFill>
            </p:spPr>
          </p:sp>
        </p:grpSp>
        <p:grpSp>
          <p:nvGrpSpPr>
            <p:cNvPr id="15" name="Group 15"/>
            <p:cNvGrpSpPr>
              <a:grpSpLocks noChangeAspect="1"/>
            </p:cNvGrpSpPr>
            <p:nvPr/>
          </p:nvGrpSpPr>
          <p:grpSpPr>
            <a:xfrm>
              <a:off x="4118535" y="6495422"/>
              <a:ext cx="1466118" cy="1778305"/>
              <a:chOff x="-537608" y="-1719222"/>
              <a:chExt cx="7535100" cy="9139582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-537608" y="-1719222"/>
                <a:ext cx="7535100" cy="9139582"/>
              </a:xfrm>
              <a:custGeom>
                <a:avLst/>
                <a:gdLst/>
                <a:ahLst/>
                <a:cxnLst/>
                <a:rect l="l" t="t" r="r" b="b"/>
                <a:pathLst>
                  <a:path w="6487160" h="6352540">
                    <a:moveTo>
                      <a:pt x="6322060" y="3176270"/>
                    </a:moveTo>
                    <a:cubicBezTo>
                      <a:pt x="6322060" y="2844800"/>
                      <a:pt x="6487160" y="2493010"/>
                      <a:pt x="6385560" y="2194560"/>
                    </a:cubicBezTo>
                    <a:cubicBezTo>
                      <a:pt x="6281420" y="1884680"/>
                      <a:pt x="5928360" y="1694180"/>
                      <a:pt x="5734050" y="1436370"/>
                    </a:cubicBezTo>
                    <a:cubicBezTo>
                      <a:pt x="5537200" y="1176020"/>
                      <a:pt x="5455920" y="796290"/>
                      <a:pt x="5185410" y="607060"/>
                    </a:cubicBezTo>
                    <a:cubicBezTo>
                      <a:pt x="4917440" y="420370"/>
                      <a:pt x="4517390" y="462280"/>
                      <a:pt x="4196080" y="360680"/>
                    </a:cubicBezTo>
                    <a:cubicBezTo>
                      <a:pt x="3884930" y="264160"/>
                      <a:pt x="3589020" y="0"/>
                      <a:pt x="3244850" y="0"/>
                    </a:cubicBezTo>
                    <a:cubicBezTo>
                      <a:pt x="2900680" y="0"/>
                      <a:pt x="2603500" y="262890"/>
                      <a:pt x="2293620" y="360680"/>
                    </a:cubicBezTo>
                    <a:cubicBezTo>
                      <a:pt x="1972310" y="461010"/>
                      <a:pt x="1570990" y="419100"/>
                      <a:pt x="1303020" y="607060"/>
                    </a:cubicBezTo>
                    <a:cubicBezTo>
                      <a:pt x="1032510" y="796290"/>
                      <a:pt x="951230" y="1176020"/>
                      <a:pt x="754380" y="1436370"/>
                    </a:cubicBezTo>
                    <a:cubicBezTo>
                      <a:pt x="558800" y="1694180"/>
                      <a:pt x="207010" y="1884680"/>
                      <a:pt x="101600" y="2194560"/>
                    </a:cubicBezTo>
                    <a:cubicBezTo>
                      <a:pt x="1270" y="2493010"/>
                      <a:pt x="165100" y="2844800"/>
                      <a:pt x="165100" y="3176270"/>
                    </a:cubicBezTo>
                    <a:cubicBezTo>
                      <a:pt x="165100" y="3507740"/>
                      <a:pt x="0" y="3859530"/>
                      <a:pt x="101600" y="4157980"/>
                    </a:cubicBezTo>
                    <a:cubicBezTo>
                      <a:pt x="205740" y="4467860"/>
                      <a:pt x="558800" y="4658360"/>
                      <a:pt x="753110" y="4916170"/>
                    </a:cubicBezTo>
                    <a:cubicBezTo>
                      <a:pt x="949960" y="5176520"/>
                      <a:pt x="1031240" y="5556250"/>
                      <a:pt x="1301750" y="5745480"/>
                    </a:cubicBezTo>
                    <a:cubicBezTo>
                      <a:pt x="1569720" y="5933440"/>
                      <a:pt x="1969770" y="5891530"/>
                      <a:pt x="2292350" y="5991860"/>
                    </a:cubicBezTo>
                    <a:cubicBezTo>
                      <a:pt x="2603500" y="6088380"/>
                      <a:pt x="2899410" y="6352540"/>
                      <a:pt x="3243580" y="6352540"/>
                    </a:cubicBezTo>
                    <a:cubicBezTo>
                      <a:pt x="3587750" y="6352540"/>
                      <a:pt x="3884930" y="6089650"/>
                      <a:pt x="4194810" y="5991860"/>
                    </a:cubicBezTo>
                    <a:cubicBezTo>
                      <a:pt x="4516120" y="5891530"/>
                      <a:pt x="4917440" y="5933440"/>
                      <a:pt x="5185410" y="5745480"/>
                    </a:cubicBezTo>
                    <a:cubicBezTo>
                      <a:pt x="5455920" y="5556250"/>
                      <a:pt x="5537200" y="5176520"/>
                      <a:pt x="5734050" y="4916170"/>
                    </a:cubicBezTo>
                    <a:cubicBezTo>
                      <a:pt x="5929630" y="4658360"/>
                      <a:pt x="6281420" y="4467860"/>
                      <a:pt x="6385560" y="4157980"/>
                    </a:cubicBezTo>
                    <a:cubicBezTo>
                      <a:pt x="6487160" y="3858260"/>
                      <a:pt x="6322060" y="3506470"/>
                      <a:pt x="6322060" y="317627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sp>
          <p:nvSpPr>
            <p:cNvPr id="18" name="TextBox 18"/>
            <p:cNvSpPr txBox="1"/>
            <p:nvPr/>
          </p:nvSpPr>
          <p:spPr>
            <a:xfrm>
              <a:off x="4145466" y="7201939"/>
              <a:ext cx="1262218" cy="495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en-US" sz="6000" b="1" dirty="0">
                  <a:solidFill>
                    <a:srgbClr val="F2DA66"/>
                  </a:solidFill>
                  <a:latin typeface="+mj-lt"/>
                </a:rPr>
                <a:t>02</a:t>
              </a:r>
            </a:p>
          </p:txBody>
        </p:sp>
        <p:sp>
          <p:nvSpPr>
            <p:cNvPr id="31" name="TextBox 7">
              <a:extLst>
                <a:ext uri="{FF2B5EF4-FFF2-40B4-BE49-F238E27FC236}">
                  <a16:creationId xmlns:a16="http://schemas.microsoft.com/office/drawing/2014/main" id="{F48C5721-0275-A9AF-C223-A0C9B082D77B}"/>
                </a:ext>
              </a:extLst>
            </p:cNvPr>
            <p:cNvSpPr txBox="1"/>
            <p:nvPr/>
          </p:nvSpPr>
          <p:spPr>
            <a:xfrm>
              <a:off x="5960120" y="7240810"/>
              <a:ext cx="2898400" cy="4957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4900"/>
                </a:lnSpc>
                <a:spcBef>
                  <a:spcPct val="0"/>
                </a:spcBef>
              </a:pP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endParaRPr lang="en-US" sz="5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F6D53BE-32E8-2C88-6B18-C5AC77D7BB03}"/>
              </a:ext>
            </a:extLst>
          </p:cNvPr>
          <p:cNvGrpSpPr/>
          <p:nvPr/>
        </p:nvGrpSpPr>
        <p:grpSpPr>
          <a:xfrm>
            <a:off x="330522" y="551552"/>
            <a:ext cx="12842693" cy="1427991"/>
            <a:chOff x="878550" y="381028"/>
            <a:chExt cx="11133609" cy="141575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FFB6AA57-8B5D-0054-270B-D2023627D1BB}"/>
                </a:ext>
              </a:extLst>
            </p:cNvPr>
            <p:cNvSpPr/>
            <p:nvPr/>
          </p:nvSpPr>
          <p:spPr>
            <a:xfrm>
              <a:off x="878550" y="381028"/>
              <a:ext cx="10744200" cy="1415759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86066" y="517832"/>
              <a:ext cx="10926093" cy="9906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Tổng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trong một tam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endParaRPr lang="en-US" sz="48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600200" y="8709339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41624" y="-982439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102001" y="8103002"/>
            <a:ext cx="3071230" cy="274107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7CC9741-4F4E-9F37-0D8B-509333F3C4DE}"/>
              </a:ext>
            </a:extLst>
          </p:cNvPr>
          <p:cNvGrpSpPr/>
          <p:nvPr/>
        </p:nvGrpSpPr>
        <p:grpSpPr>
          <a:xfrm>
            <a:off x="542644" y="2701067"/>
            <a:ext cx="1243893" cy="1234306"/>
            <a:chOff x="829265" y="2740648"/>
            <a:chExt cx="874987" cy="1049153"/>
          </a:xfrm>
        </p:grpSpPr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16CEA043-7DFE-5D54-2475-89C90B0E9ADB}"/>
                </a:ext>
              </a:extLst>
            </p:cNvPr>
            <p:cNvGrpSpPr/>
            <p:nvPr/>
          </p:nvGrpSpPr>
          <p:grpSpPr>
            <a:xfrm>
              <a:off x="829265" y="2740648"/>
              <a:ext cx="874987" cy="1049153"/>
              <a:chOff x="-340444" y="2075555"/>
              <a:chExt cx="4718083" cy="5657214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082EAA7E-07D0-BEB1-42DD-9FBD8B87C04C}"/>
                  </a:ext>
                </a:extLst>
              </p:cNvPr>
              <p:cNvSpPr/>
              <p:nvPr/>
            </p:nvSpPr>
            <p:spPr>
              <a:xfrm>
                <a:off x="-340444" y="2075555"/>
                <a:ext cx="4718083" cy="565721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6" name="Picture 35">
              <a:extLst>
                <a:ext uri="{FF2B5EF4-FFF2-40B4-BE49-F238E27FC236}">
                  <a16:creationId xmlns:a16="http://schemas.microsoft.com/office/drawing/2014/main" id="{1D73769C-AA69-3C9D-FE31-7108DF41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028356" y="3021266"/>
              <a:ext cx="577015" cy="48791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30A98A2-73A1-73B1-67F5-4ACA126A9912}"/>
                  </a:ext>
                </a:extLst>
              </p:cNvPr>
              <p:cNvSpPr txBox="1"/>
              <p:nvPr/>
            </p:nvSpPr>
            <p:spPr>
              <a:xfrm>
                <a:off x="1931198" y="2701067"/>
                <a:ext cx="14692511" cy="1920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D3588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HĐ1</a:t>
                </a:r>
                <a:r>
                  <a:rPr lang="en-US" sz="4400" dirty="0">
                    <a:solidFill>
                      <a:srgbClr val="D3588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mảnh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2a)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ghép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2b). Quan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2b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4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30A98A2-73A1-73B1-67F5-4ACA126A9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198" y="2701067"/>
                <a:ext cx="14692511" cy="1920077"/>
              </a:xfrm>
              <a:prstGeom prst="rect">
                <a:avLst/>
              </a:prstGeom>
              <a:blipFill>
                <a:blip r:embed="rId8"/>
                <a:stretch>
                  <a:fillRect l="-1701" r="-1452"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79DD47DC-326C-7674-0083-87E414B54C9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9" t="41118" r="15994"/>
          <a:stretch/>
        </p:blipFill>
        <p:spPr>
          <a:xfrm>
            <a:off x="2819400" y="4746663"/>
            <a:ext cx="12295549" cy="430833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59D5A8E-AAC7-7B67-5A02-C21C73B62E8B}"/>
              </a:ext>
            </a:extLst>
          </p:cNvPr>
          <p:cNvSpPr txBox="1"/>
          <p:nvPr/>
        </p:nvSpPr>
        <p:spPr>
          <a:xfrm>
            <a:off x="5181600" y="9119595"/>
            <a:ext cx="7924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i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Dự đoán: tổng 3 góc bằng 180 độ.</a:t>
            </a:r>
            <a:endParaRPr lang="en-US" sz="4000" i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76476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465863" y="7378451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28600" y="6426914"/>
            <a:ext cx="3799120" cy="3390715"/>
          </a:xfrm>
          <a:prstGeom prst="rect">
            <a:avLst/>
          </a:prstGeom>
        </p:spPr>
      </p:pic>
      <p:pic>
        <p:nvPicPr>
          <p:cNvPr id="2" name="Picture 25">
            <a:extLst>
              <a:ext uri="{FF2B5EF4-FFF2-40B4-BE49-F238E27FC236}">
                <a16:creationId xmlns:a16="http://schemas.microsoft.com/office/drawing/2014/main" id="{1CFE8C6B-FE54-A4A8-1ACB-C666796F20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1763" r="1763"/>
          <a:stretch>
            <a:fillRect/>
          </a:stretch>
        </p:blipFill>
        <p:spPr>
          <a:xfrm>
            <a:off x="12964861" y="5829300"/>
            <a:ext cx="2727470" cy="38140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F403D3-66E9-48DC-D22B-361095EE8A24}"/>
              </a:ext>
            </a:extLst>
          </p:cNvPr>
          <p:cNvSpPr txBox="1"/>
          <p:nvPr/>
        </p:nvSpPr>
        <p:spPr>
          <a:xfrm>
            <a:off x="3733800" y="2031835"/>
            <a:ext cx="10210800" cy="5162941"/>
          </a:xfrm>
          <a:prstGeom prst="wedgeEllipseCallout">
            <a:avLst>
              <a:gd name="adj1" fmla="val 36878"/>
              <a:gd name="adj2" fmla="val 5659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4000" b="1" u="sng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Lưu ý:</a:t>
            </a:r>
            <a:r>
              <a:rPr lang="nl-NL" sz="4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Để cho gọn, ta gọi tổng số đo của các góc là tổng các góc đó. Cũng như vậy đối với hiệu hai góc </a:t>
            </a:r>
            <a:endParaRPr lang="en-US" sz="4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0655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692268" y="6712537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333851" y="6105362"/>
            <a:ext cx="3799120" cy="339071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2556B076-F015-26A3-DFE0-E4FED775EC29}"/>
              </a:ext>
            </a:extLst>
          </p:cNvPr>
          <p:cNvGrpSpPr/>
          <p:nvPr/>
        </p:nvGrpSpPr>
        <p:grpSpPr>
          <a:xfrm>
            <a:off x="381000" y="646107"/>
            <a:ext cx="14953616" cy="1392863"/>
            <a:chOff x="752211" y="1505641"/>
            <a:chExt cx="13890399" cy="11797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C0791798-4674-DEDA-3D70-A5FCFC06916D}"/>
                    </a:ext>
                  </a:extLst>
                </p:cNvPr>
                <p:cNvSpPr/>
                <p:nvPr/>
              </p:nvSpPr>
              <p:spPr>
                <a:xfrm>
                  <a:off x="1676400" y="1505641"/>
                  <a:ext cx="12966210" cy="1127625"/>
                </a:xfrm>
                <a:prstGeom prst="roundRect">
                  <a:avLst>
                    <a:gd name="adj" fmla="val 0"/>
                  </a:avLst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just"/>
                  <a:endParaRPr lang="en-US" sz="3600" b="1" dirty="0">
                    <a:solidFill>
                      <a:srgbClr val="E87B6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just"/>
                  <a:r>
                    <a:rPr lang="en-US" sz="3600" b="1" dirty="0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</a:t>
                  </a:r>
                  <a:r>
                    <a:rPr lang="en-US" sz="4400" b="1" dirty="0" err="1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Định</a:t>
                  </a:r>
                  <a:r>
                    <a:rPr lang="en-US" sz="4400" b="1" dirty="0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lí</a:t>
                  </a:r>
                  <a:r>
                    <a:rPr lang="en-US" sz="4400" b="1" dirty="0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Tổng 3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góc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trong một tam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giác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bằng </a:t>
                  </a:r>
                  <a14:m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𝟏𝟖𝟎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:r>
                    <a:rPr lang="en-US" sz="4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sz="4800" dirty="0">
                    <a:solidFill>
                      <a:srgbClr val="E87B6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just"/>
                  <a:endParaRPr lang="en-US" sz="3600" dirty="0"/>
                </a:p>
              </p:txBody>
            </p:sp>
          </mc:Choice>
          <mc:Fallback xmlns=""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C0791798-4674-DEDA-3D70-A5FCFC0691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6400" y="1505641"/>
                  <a:ext cx="12966210" cy="1127625"/>
                </a:xfrm>
                <a:prstGeom prst="roundRect">
                  <a:avLst>
                    <a:gd name="adj" fmla="val 0"/>
                  </a:avLst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16CEA043-7DFE-5D54-2475-89C90B0E9ADB}"/>
                </a:ext>
              </a:extLst>
            </p:cNvPr>
            <p:cNvGrpSpPr/>
            <p:nvPr/>
          </p:nvGrpSpPr>
          <p:grpSpPr>
            <a:xfrm>
              <a:off x="752211" y="1507717"/>
              <a:ext cx="1177633" cy="1177633"/>
              <a:chOff x="0" y="0"/>
              <a:chExt cx="6350000" cy="6350000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082EAA7E-07D0-BEB1-42DD-9FBD8B87C04C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6" name="Picture 35">
              <a:extLst>
                <a:ext uri="{FF2B5EF4-FFF2-40B4-BE49-F238E27FC236}">
                  <a16:creationId xmlns:a16="http://schemas.microsoft.com/office/drawing/2014/main" id="{1D73769C-AA69-3C9D-FE31-7108DF41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099385" y="1792563"/>
              <a:ext cx="577015" cy="48791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4">
                <a:extLst>
                  <a:ext uri="{FF2B5EF4-FFF2-40B4-BE49-F238E27FC236}">
                    <a16:creationId xmlns:a16="http://schemas.microsoft.com/office/drawing/2014/main" id="{38158A74-BA40-522F-AD32-958AEABBF8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0800997"/>
                  </p:ext>
                </p:extLst>
              </p:nvPr>
            </p:nvGraphicFramePr>
            <p:xfrm>
              <a:off x="836881" y="3218023"/>
              <a:ext cx="5801658" cy="19964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3458">
                      <a:extLst>
                        <a:ext uri="{9D8B030D-6E8A-4147-A177-3AD203B41FA5}">
                          <a16:colId xmlns:a16="http://schemas.microsoft.com/office/drawing/2014/main" val="3123671541"/>
                        </a:ext>
                      </a:extLst>
                    </a:gridCol>
                    <a:gridCol w="4648200">
                      <a:extLst>
                        <a:ext uri="{9D8B030D-6E8A-4147-A177-3AD203B41FA5}">
                          <a16:colId xmlns:a16="http://schemas.microsoft.com/office/drawing/2014/main" val="1886027217"/>
                        </a:ext>
                      </a:extLst>
                    </a:gridCol>
                  </a:tblGrid>
                  <a:tr h="6909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GT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 </m:t>
                                </m:r>
                                <m:r>
                                  <a:rPr lang="en-US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𝐴𝐵𝐶</m:t>
                                </m:r>
                              </m:oMath>
                            </m:oMathPara>
                          </a14:m>
                          <a:endParaRPr lang="en-US" sz="44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37548699"/>
                      </a:ext>
                    </a:extLst>
                  </a:tr>
                  <a:tr h="12344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KL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4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NL" sz="4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e>
                                </m:acc>
                                <m:r>
                                  <a:rPr lang="nl-NL" sz="4400" b="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NL" sz="4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nl-NL" sz="4400" b="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NL" sz="4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𝐶</m:t>
                                    </m:r>
                                  </m:e>
                                </m:acc>
                                <m:r>
                                  <a:rPr lang="nl-NL" sz="4400" b="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US" sz="44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180</m:t>
                                </m:r>
                                <m:r>
                                  <a:rPr lang="en-US" sz="44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US" sz="4400" b="0" i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750750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4">
                <a:extLst>
                  <a:ext uri="{FF2B5EF4-FFF2-40B4-BE49-F238E27FC236}">
                    <a16:creationId xmlns:a16="http://schemas.microsoft.com/office/drawing/2014/main" id="{38158A74-BA40-522F-AD32-958AEABBF8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0800997"/>
                  </p:ext>
                </p:extLst>
              </p:nvPr>
            </p:nvGraphicFramePr>
            <p:xfrm>
              <a:off x="836881" y="3218023"/>
              <a:ext cx="5801658" cy="19964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3458">
                      <a:extLst>
                        <a:ext uri="{9D8B030D-6E8A-4147-A177-3AD203B41FA5}">
                          <a16:colId xmlns:a16="http://schemas.microsoft.com/office/drawing/2014/main" val="3123671541"/>
                        </a:ext>
                      </a:extLst>
                    </a:gridCol>
                    <a:gridCol w="4648200">
                      <a:extLst>
                        <a:ext uri="{9D8B030D-6E8A-4147-A177-3AD203B41FA5}">
                          <a16:colId xmlns:a16="http://schemas.microsoft.com/office/drawing/2014/main" val="188602721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GT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24771" t="-16667" r="-262" b="-167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37548699"/>
                      </a:ext>
                    </a:extLst>
                  </a:tr>
                  <a:tr h="12344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KL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24771" t="-72414" r="-262" b="-3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50750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F444DBE-8D11-9BFD-1C8E-E8725536809A}"/>
                  </a:ext>
                </a:extLst>
              </p:cNvPr>
              <p:cNvSpPr txBox="1"/>
              <p:nvPr/>
            </p:nvSpPr>
            <p:spPr>
              <a:xfrm>
                <a:off x="2766712" y="6819900"/>
                <a:ext cx="12567904" cy="3161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Qua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kẻ đường thẳng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𝑥𝑦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song song với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</a:t>
                </a:r>
                <a:endParaRPr lang="en-US" sz="4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nl-NL" sz="40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(các cặp góc so le trong)</a:t>
                </a:r>
                <a:endParaRPr lang="en-US" sz="40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  <m:r>
                          <a:rPr lang="nl-NL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𝑥𝐴𝑦</m:t>
                        </m:r>
                      </m:e>
                    </m:acc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=18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0°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F444DBE-8D11-9BFD-1C8E-E87255368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712" y="6819900"/>
                <a:ext cx="12567904" cy="3161699"/>
              </a:xfrm>
              <a:prstGeom prst="rect">
                <a:avLst/>
              </a:prstGeom>
              <a:blipFill>
                <a:blip r:embed="rId10"/>
                <a:stretch>
                  <a:fillRect l="-1746" b="-7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EDEFBC9-B3BE-5A5B-532D-A5694CE5042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0" t="25464" r="5343" b="17182"/>
          <a:stretch/>
        </p:blipFill>
        <p:spPr>
          <a:xfrm>
            <a:off x="9698850" y="2382290"/>
            <a:ext cx="6570762" cy="41928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6535A6-0DFC-092E-9568-E09039B2421C}"/>
              </a:ext>
            </a:extLst>
          </p:cNvPr>
          <p:cNvSpPr txBox="1"/>
          <p:nvPr/>
        </p:nvSpPr>
        <p:spPr>
          <a:xfrm>
            <a:off x="862281" y="5805737"/>
            <a:ext cx="5411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>
                <a:solidFill>
                  <a:srgbClr val="002060"/>
                </a:solidFill>
                <a:latin typeface="+mj-lt"/>
              </a:rPr>
              <a:t>Chứng</a:t>
            </a:r>
            <a:r>
              <a:rPr lang="en-US" sz="4400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+mj-lt"/>
              </a:rPr>
              <a:t>minh</a:t>
            </a:r>
            <a:r>
              <a:rPr lang="en-US" sz="4400" i="1" dirty="0">
                <a:solidFill>
                  <a:srgbClr val="002060"/>
                </a:solidFill>
                <a:latin typeface="+mj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35085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489BC7-CB23-63F6-CFB4-E060A6926D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t="7038" r="305" b="64303"/>
          <a:stretch/>
        </p:blipFill>
        <p:spPr>
          <a:xfrm>
            <a:off x="768426" y="3526677"/>
            <a:ext cx="16751147" cy="4647799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4385116" y="9734384"/>
            <a:ext cx="515407" cy="515407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DA66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978787" y="-459919"/>
            <a:ext cx="3830964" cy="315532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420600" y="-1136487"/>
            <a:ext cx="3799120" cy="33907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65960" y="7917171"/>
            <a:ext cx="3799120" cy="339071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EA19373-521D-E186-6082-FBA9C72EBF9A}"/>
              </a:ext>
            </a:extLst>
          </p:cNvPr>
          <p:cNvSpPr txBox="1"/>
          <p:nvPr/>
        </p:nvSpPr>
        <p:spPr>
          <a:xfrm>
            <a:off x="2035083" y="2389458"/>
            <a:ext cx="1421783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latin typeface="+mj-lt"/>
              </a:rPr>
              <a:t>Tính</a:t>
            </a:r>
            <a:r>
              <a:rPr lang="en-US" sz="4400" dirty="0">
                <a:latin typeface="+mj-lt"/>
              </a:rPr>
              <a:t> số </a:t>
            </a:r>
            <a:r>
              <a:rPr lang="en-US" sz="4400" dirty="0" err="1">
                <a:latin typeface="+mj-lt"/>
              </a:rPr>
              <a:t>đo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các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góc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chưa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biết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trong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mỗi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trường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hợp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sau</a:t>
            </a:r>
            <a:r>
              <a:rPr lang="en-US" sz="4400" dirty="0">
                <a:latin typeface="+mj-lt"/>
              </a:rPr>
              <a:t>:</a:t>
            </a:r>
          </a:p>
        </p:txBody>
      </p:sp>
      <p:pic>
        <p:nvPicPr>
          <p:cNvPr id="3" name="Picture 25">
            <a:extLst>
              <a:ext uri="{FF2B5EF4-FFF2-40B4-BE49-F238E27FC236}">
                <a16:creationId xmlns:a16="http://schemas.microsoft.com/office/drawing/2014/main" id="{91CA4731-93F6-9538-00AD-B119BF172E6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763" r="1763"/>
          <a:stretch>
            <a:fillRect/>
          </a:stretch>
        </p:blipFill>
        <p:spPr>
          <a:xfrm>
            <a:off x="15561054" y="6688643"/>
            <a:ext cx="2521972" cy="3526677"/>
          </a:xfrm>
          <a:prstGeom prst="rect">
            <a:avLst/>
          </a:prstGeom>
        </p:spPr>
      </p:pic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A2374291-72E8-8FD1-3161-344C3235BFCB}"/>
              </a:ext>
            </a:extLst>
          </p:cNvPr>
          <p:cNvSpPr/>
          <p:nvPr/>
        </p:nvSpPr>
        <p:spPr>
          <a:xfrm>
            <a:off x="7244440" y="504136"/>
            <a:ext cx="3575960" cy="1462633"/>
          </a:xfrm>
          <a:prstGeom prst="ellipse">
            <a:avLst/>
          </a:prstGeom>
          <a:solidFill>
            <a:srgbClr val="E87B69"/>
          </a:solidFill>
          <a:ln>
            <a:solidFill>
              <a:srgbClr val="E87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+mj-lt"/>
              </a:rPr>
              <a:t>Ví</a:t>
            </a:r>
            <a:r>
              <a:rPr lang="en-US" sz="4800" b="1" dirty="0">
                <a:latin typeface="+mj-lt"/>
              </a:rPr>
              <a:t> </a:t>
            </a:r>
            <a:r>
              <a:rPr lang="en-US" sz="4800" b="1" dirty="0" err="1">
                <a:latin typeface="+mj-lt"/>
              </a:rPr>
              <a:t>dụ</a:t>
            </a:r>
            <a:r>
              <a:rPr lang="en-US" sz="4800" b="1" dirty="0">
                <a:latin typeface="+mj-lt"/>
              </a:rPr>
              <a:t> 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0" y="5327308"/>
            <a:ext cx="515407" cy="515407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DA66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559023" y="-1298428"/>
            <a:ext cx="3830964" cy="315532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1317966" y="731718"/>
            <a:ext cx="3830964" cy="315532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011400" y="-767267"/>
            <a:ext cx="3799120" cy="33907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90000" y="469095"/>
            <a:ext cx="3799120" cy="339071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F9566B4-9AC9-20B1-4597-DA8F928D2F6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567"/>
          <a:stretch/>
        </p:blipFill>
        <p:spPr>
          <a:xfrm>
            <a:off x="6719584" y="11591873"/>
            <a:ext cx="6079909" cy="367658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3594A2B-3E71-2C97-7340-17DE550323B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944"/>
          <a:stretch/>
        </p:blipFill>
        <p:spPr>
          <a:xfrm>
            <a:off x="16078200" y="11920488"/>
            <a:ext cx="5992675" cy="30193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41DA6F4-415C-7CE7-4CA6-C5A0ACB3A8D3}"/>
                  </a:ext>
                </a:extLst>
              </p:cNvPr>
              <p:cNvSpPr txBox="1"/>
              <p:nvPr/>
            </p:nvSpPr>
            <p:spPr>
              <a:xfrm>
                <a:off x="990600" y="2541966"/>
                <a:ext cx="11808893" cy="5048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Trong </a:t>
                </a:r>
                <a:r>
                  <a:rPr lang="en-US" sz="4400" dirty="0" err="1">
                    <a:solidFill>
                      <a:schemeClr val="tx1"/>
                    </a:solidFill>
                    <a:latin typeface="+mj-lt"/>
                  </a:rPr>
                  <a:t>Hình</a:t>
                </a: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5a, ta có: </a:t>
                </a:r>
                <a:endParaRPr lang="en-US" sz="4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+70°+38°=180°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(</a:t>
                </a:r>
                <a:r>
                  <a:rPr lang="en-US" sz="4400" dirty="0" err="1">
                    <a:solidFill>
                      <a:schemeClr val="tx1"/>
                    </a:solidFill>
                    <a:latin typeface="+mj-lt"/>
                  </a:rPr>
                  <a:t>tổng</a:t>
                </a: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+mj-lt"/>
                  </a:rPr>
                  <a:t>ba</a:t>
                </a: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+mj-lt"/>
                  </a:rPr>
                  <a:t>góc</a:t>
                </a: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+mj-lt"/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+mj-lt"/>
                  </a:rPr>
                  <a:t>một</a:t>
                </a: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+mj-lt"/>
                  </a:rPr>
                  <a:t>								</a:t>
                </a: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tam </a:t>
                </a:r>
                <a:r>
                  <a:rPr lang="en-US" sz="4400" dirty="0" err="1">
                    <a:solidFill>
                      <a:schemeClr val="tx1"/>
                    </a:solidFill>
                    <a:latin typeface="+mj-lt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+108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4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=&gt; 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°−108°=72°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41DA6F4-415C-7CE7-4CA6-C5A0ACB3A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541966"/>
                <a:ext cx="11808893" cy="5048241"/>
              </a:xfrm>
              <a:prstGeom prst="rect">
                <a:avLst/>
              </a:prstGeom>
              <a:blipFill>
                <a:blip r:embed="rId9"/>
                <a:stretch>
                  <a:fillRect l="-2117" b="-4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Bong bóng Lời nói: Hình bầu dục 3">
            <a:extLst>
              <a:ext uri="{FF2B5EF4-FFF2-40B4-BE49-F238E27FC236}">
                <a16:creationId xmlns:a16="http://schemas.microsoft.com/office/drawing/2014/main" id="{B9EB06E8-0F80-27FB-2D9F-E6FF54B5F736}"/>
              </a:ext>
            </a:extLst>
          </p:cNvPr>
          <p:cNvSpPr/>
          <p:nvPr/>
        </p:nvSpPr>
        <p:spPr>
          <a:xfrm>
            <a:off x="8464138" y="279233"/>
            <a:ext cx="2590800" cy="1503827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+mj-lt"/>
              </a:rPr>
              <a:t>Giải</a:t>
            </a:r>
            <a:endParaRPr lang="en-US" sz="4800" b="1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CABDB3-A6AC-5E5D-890A-1ED89483C09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t="7038" r="61610" b="64303"/>
          <a:stretch/>
        </p:blipFill>
        <p:spPr>
          <a:xfrm>
            <a:off x="12474787" y="1783060"/>
            <a:ext cx="5784774" cy="46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202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idutech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1105</Words>
  <Application>Microsoft Office PowerPoint</Application>
  <PresentationFormat>Custom</PresentationFormat>
  <Paragraphs>106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Times New Roman</vt:lpstr>
      <vt:lpstr>Calibri</vt:lpstr>
      <vt:lpstr>Arial</vt:lpstr>
      <vt:lpstr>Cambria Math</vt:lpstr>
      <vt:lpstr>Fredoka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Thảo</dc:creator>
  <cp:lastModifiedBy>hanh nguyen</cp:lastModifiedBy>
  <cp:revision>36</cp:revision>
  <dcterms:created xsi:type="dcterms:W3CDTF">2006-08-16T00:00:00Z</dcterms:created>
  <dcterms:modified xsi:type="dcterms:W3CDTF">2023-01-27T15:55:11Z</dcterms:modified>
  <dc:identifier>DAFOoZpgCq0</dc:identifier>
</cp:coreProperties>
</file>