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94" r:id="rId4"/>
    <p:sldId id="298" r:id="rId5"/>
    <p:sldId id="297" r:id="rId6"/>
    <p:sldId id="299" r:id="rId7"/>
    <p:sldId id="300" r:id="rId8"/>
    <p:sldId id="301" r:id="rId9"/>
    <p:sldId id="295" r:id="rId10"/>
    <p:sldId id="296" r:id="rId11"/>
    <p:sldId id="257" r:id="rId12"/>
    <p:sldId id="281" r:id="rId13"/>
    <p:sldId id="278" r:id="rId14"/>
    <p:sldId id="302" r:id="rId15"/>
    <p:sldId id="280" r:id="rId16"/>
    <p:sldId id="292" r:id="rId17"/>
    <p:sldId id="289" r:id="rId18"/>
    <p:sldId id="263" r:id="rId19"/>
    <p:sldId id="265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Fredoka One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B3"/>
    <a:srgbClr val="FFA66B"/>
    <a:srgbClr val="DEBCAC"/>
    <a:srgbClr val="E87B69"/>
    <a:srgbClr val="F2DA66"/>
    <a:srgbClr val="D35886"/>
    <a:srgbClr val="F1B8AC"/>
    <a:srgbClr val="D66691"/>
    <a:srgbClr val="A7DDEA"/>
    <a:srgbClr val="D150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950" y="86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0" d="100"/>
          <a:sy n="60" d="100"/>
        </p:scale>
        <p:origin x="2290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A523E-7474-42D0-9512-90DE2A0D0286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B48FC-70D5-49C1-BB80-AEFD17993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9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797605-CA0B-41C0-A379-AE7C38122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73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B48FC-70D5-49C1-BB80-AEFD179938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930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5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1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80922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svg"/><Relationship Id="rId7" Type="http://schemas.openxmlformats.org/officeDocument/2006/relationships/image" Target="../media/image3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0.svg"/><Relationship Id="rId7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9.png"/><Relationship Id="rId7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.png"/><Relationship Id="rId7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.mp3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79.png"/><Relationship Id="rId7" Type="http://schemas.openxmlformats.org/officeDocument/2006/relationships/audio" Target="../media/audio4.wav"/><Relationship Id="rId12" Type="http://schemas.openxmlformats.org/officeDocument/2006/relationships/image" Target="../media/image24.emf"/><Relationship Id="rId17" Type="http://schemas.openxmlformats.org/officeDocument/2006/relationships/image" Target="../media/image75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3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23" Type="http://schemas.openxmlformats.org/officeDocument/2006/relationships/image" Target="../media/image81.png"/><Relationship Id="rId10" Type="http://schemas.openxmlformats.org/officeDocument/2006/relationships/image" Target="../media/image22.png"/><Relationship Id="rId19" Type="http://schemas.openxmlformats.org/officeDocument/2006/relationships/image" Target="../media/image77.png"/><Relationship Id="rId4" Type="http://schemas.openxmlformats.org/officeDocument/2006/relationships/audio" Target="../media/audio1.wav"/><Relationship Id="rId9" Type="http://schemas.openxmlformats.org/officeDocument/2006/relationships/image" Target="../media/image21.emf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emf"/><Relationship Id="rId18" Type="http://schemas.openxmlformats.org/officeDocument/2006/relationships/image" Target="../media/image83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29.png"/><Relationship Id="rId7" Type="http://schemas.openxmlformats.org/officeDocument/2006/relationships/audio" Target="../media/audio4.wav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8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24" Type="http://schemas.openxmlformats.org/officeDocument/2006/relationships/image" Target="../media/image86.png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28" Type="http://schemas.openxmlformats.org/officeDocument/2006/relationships/audio" Target="NULL"/><Relationship Id="rId10" Type="http://schemas.openxmlformats.org/officeDocument/2006/relationships/image" Target="../media/image82.png"/><Relationship Id="rId19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1.emf"/><Relationship Id="rId14" Type="http://schemas.openxmlformats.org/officeDocument/2006/relationships/image" Target="../media/image25.png"/><Relationship Id="rId22" Type="http://schemas.openxmlformats.org/officeDocument/2006/relationships/image" Target="../media/image85.png"/><Relationship Id="rId27" Type="http://schemas.openxmlformats.org/officeDocument/2006/relationships/audio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emf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23" Type="http://schemas.openxmlformats.org/officeDocument/2006/relationships/audio" Target="NULL"/><Relationship Id="rId10" Type="http://schemas.openxmlformats.org/officeDocument/2006/relationships/image" Target="../media/image87.png"/><Relationship Id="rId19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1.emf"/><Relationship Id="rId14" Type="http://schemas.openxmlformats.org/officeDocument/2006/relationships/image" Target="../media/image25.png"/><Relationship Id="rId22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emf"/><Relationship Id="rId18" Type="http://schemas.openxmlformats.org/officeDocument/2006/relationships/image" Target="../media/image89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29.png"/><Relationship Id="rId7" Type="http://schemas.openxmlformats.org/officeDocument/2006/relationships/audio" Target="../media/audio4.wav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9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24" Type="http://schemas.openxmlformats.org/officeDocument/2006/relationships/image" Target="../media/image92.png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28" Type="http://schemas.openxmlformats.org/officeDocument/2006/relationships/audio" Target="NULL"/><Relationship Id="rId10" Type="http://schemas.openxmlformats.org/officeDocument/2006/relationships/image" Target="../media/image88.png"/><Relationship Id="rId19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1.emf"/><Relationship Id="rId14" Type="http://schemas.openxmlformats.org/officeDocument/2006/relationships/image" Target="../media/image25.png"/><Relationship Id="rId22" Type="http://schemas.openxmlformats.org/officeDocument/2006/relationships/image" Target="../media/image91.png"/><Relationship Id="rId27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emf"/><Relationship Id="rId18" Type="http://schemas.openxmlformats.org/officeDocument/2006/relationships/image" Target="../media/image94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29.png"/><Relationship Id="rId7" Type="http://schemas.openxmlformats.org/officeDocument/2006/relationships/audio" Target="../media/audio4.wav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95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24" Type="http://schemas.openxmlformats.org/officeDocument/2006/relationships/image" Target="../media/image97.png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28" Type="http://schemas.openxmlformats.org/officeDocument/2006/relationships/audio" Target="NULL"/><Relationship Id="rId10" Type="http://schemas.openxmlformats.org/officeDocument/2006/relationships/image" Target="../media/image93.png"/><Relationship Id="rId19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1.emf"/><Relationship Id="rId14" Type="http://schemas.openxmlformats.org/officeDocument/2006/relationships/image" Target="../media/image25.png"/><Relationship Id="rId22" Type="http://schemas.openxmlformats.org/officeDocument/2006/relationships/image" Target="../media/image96.png"/><Relationship Id="rId27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26" Type="http://schemas.openxmlformats.org/officeDocument/2006/relationships/image" Target="../media/image31.emf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00.png"/><Relationship Id="rId7" Type="http://schemas.openxmlformats.org/officeDocument/2006/relationships/audio" Target="../media/audio3.wav"/><Relationship Id="rId12" Type="http://schemas.openxmlformats.org/officeDocument/2006/relationships/image" Target="../media/image22.png"/><Relationship Id="rId17" Type="http://schemas.openxmlformats.org/officeDocument/2006/relationships/image" Target="../media/image18.png"/><Relationship Id="rId25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openxmlformats.org/officeDocument/2006/relationships/audio" Target="../media/audio3.wav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98.png"/><Relationship Id="rId24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25.png"/><Relationship Id="rId23" Type="http://schemas.openxmlformats.org/officeDocument/2006/relationships/image" Target="../media/image101.png"/><Relationship Id="rId28" Type="http://schemas.openxmlformats.org/officeDocument/2006/relationships/audio" Target="../media/audio2.wav"/><Relationship Id="rId10" Type="http://schemas.openxmlformats.org/officeDocument/2006/relationships/image" Target="../media/image21.emf"/><Relationship Id="rId19" Type="http://schemas.openxmlformats.org/officeDocument/2006/relationships/image" Target="../media/image9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Relationship Id="rId14" Type="http://schemas.openxmlformats.org/officeDocument/2006/relationships/image" Target="../media/image24.emf"/><Relationship Id="rId22" Type="http://schemas.openxmlformats.org/officeDocument/2006/relationships/image" Target="../media/image29.png"/><Relationship Id="rId27" Type="http://schemas.openxmlformats.org/officeDocument/2006/relationships/audio" Target="../media/audio1.wav"/><Relationship Id="rId30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54814" y="6326400"/>
            <a:ext cx="4327105" cy="45679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8974" y="-130380"/>
            <a:ext cx="3054595" cy="35593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28473" y="1028700"/>
            <a:ext cx="697860" cy="72037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303185" y="8025088"/>
            <a:ext cx="522653" cy="52265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0446610" y="8212887"/>
            <a:ext cx="235804" cy="1470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48788" y="-490503"/>
            <a:ext cx="3830964" cy="31553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 flipV="1">
            <a:off x="-886782" y="7739038"/>
            <a:ext cx="3830964" cy="31553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062848" y="5867556"/>
            <a:ext cx="3799120" cy="3390715"/>
          </a:xfrm>
          <a:prstGeom prst="rect">
            <a:avLst/>
          </a:prstGeom>
        </p:spPr>
      </p:pic>
      <p:sp>
        <p:nvSpPr>
          <p:cNvPr id="16" name="Google Shape;169;p28">
            <a:extLst>
              <a:ext uri="{FF2B5EF4-FFF2-40B4-BE49-F238E27FC236}">
                <a16:creationId xmlns:a16="http://schemas.microsoft.com/office/drawing/2014/main" id="{878FF945-FB30-4F0A-698D-7BCEEFCA7910}"/>
              </a:ext>
            </a:extLst>
          </p:cNvPr>
          <p:cNvSpPr txBox="1">
            <a:spLocks/>
          </p:cNvSpPr>
          <p:nvPr/>
        </p:nvSpPr>
        <p:spPr>
          <a:xfrm>
            <a:off x="1519650" y="2697321"/>
            <a:ext cx="15248699" cy="41606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8000" b="1" dirty="0">
                <a:solidFill>
                  <a:srgbClr val="00B050"/>
                </a:solidFill>
              </a:rPr>
              <a:t>CHÀO MỪNG CÁC EM </a:t>
            </a:r>
            <a:br>
              <a:rPr lang="en-US" sz="8000" b="1" dirty="0">
                <a:solidFill>
                  <a:srgbClr val="00B050"/>
                </a:solidFill>
              </a:rPr>
            </a:br>
            <a:r>
              <a:rPr lang="en-US" sz="8000" b="1" dirty="0">
                <a:solidFill>
                  <a:srgbClr val="00B050"/>
                </a:solidFill>
              </a:rPr>
              <a:t>ĐẾN VỚI BÀI HỌC HÔM NAY!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966173" y="571500"/>
            <a:ext cx="12355649" cy="1618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D150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D150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76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D1508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553076" y="2886724"/>
            <a:ext cx="13856829" cy="5843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1: TỔNG CÁC GÓC TRONG MỘT TAM GIÁC (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2)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id="{442352C3-A37C-4D85-8CC6-91BFE6D0B618}"/>
              </a:ext>
            </a:extLst>
          </p:cNvPr>
          <p:cNvGrpSpPr/>
          <p:nvPr/>
        </p:nvGrpSpPr>
        <p:grpSpPr>
          <a:xfrm rot="3656826">
            <a:off x="-144" y="5090338"/>
            <a:ext cx="1675805" cy="2554780"/>
            <a:chOff x="0" y="0"/>
            <a:chExt cx="2234407" cy="3406373"/>
          </a:xfrm>
        </p:grpSpPr>
        <p:sp>
          <p:nvSpPr>
            <p:cNvPr id="10" name="AutoShape 14">
              <a:extLst>
                <a:ext uri="{FF2B5EF4-FFF2-40B4-BE49-F238E27FC236}">
                  <a16:creationId xmlns:a16="http://schemas.microsoft.com/office/drawing/2014/main" id="{90C27B8A-79B9-2C31-FF69-FD08044ECAD6}"/>
                </a:ext>
              </a:extLst>
            </p:cNvPr>
            <p:cNvSpPr/>
            <p:nvPr/>
          </p:nvSpPr>
          <p:spPr>
            <a:xfrm rot="-1658072">
              <a:off x="786468" y="-16978"/>
              <a:ext cx="661472" cy="3440330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921AC8C7-311A-92DE-0F1E-79F8B2B09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653469">
              <a:off x="763165" y="-33210"/>
              <a:ext cx="708077" cy="3472794"/>
            </a:xfrm>
            <a:prstGeom prst="rect">
              <a:avLst/>
            </a:prstGeom>
          </p:spPr>
        </p:pic>
      </p:grpSp>
      <p:pic>
        <p:nvPicPr>
          <p:cNvPr id="12" name="Picture 16">
            <a:extLst>
              <a:ext uri="{FF2B5EF4-FFF2-40B4-BE49-F238E27FC236}">
                <a16:creationId xmlns:a16="http://schemas.microsoft.com/office/drawing/2014/main" id="{773E74A0-35B6-25D4-EAD6-6477489C9B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48763">
            <a:off x="2005632" y="8871607"/>
            <a:ext cx="2480634" cy="1479409"/>
          </a:xfrm>
          <a:prstGeom prst="rect">
            <a:avLst/>
          </a:prstGeom>
        </p:spPr>
      </p:pic>
      <p:grpSp>
        <p:nvGrpSpPr>
          <p:cNvPr id="13" name="Group 19">
            <a:extLst>
              <a:ext uri="{FF2B5EF4-FFF2-40B4-BE49-F238E27FC236}">
                <a16:creationId xmlns:a16="http://schemas.microsoft.com/office/drawing/2014/main" id="{54BEC037-0BE8-5D5D-7657-14A12D1342EC}"/>
              </a:ext>
            </a:extLst>
          </p:cNvPr>
          <p:cNvGrpSpPr/>
          <p:nvPr/>
        </p:nvGrpSpPr>
        <p:grpSpPr>
          <a:xfrm rot="-1386098">
            <a:off x="14150601" y="190038"/>
            <a:ext cx="2165395" cy="1104197"/>
            <a:chOff x="0" y="0"/>
            <a:chExt cx="2887194" cy="1472263"/>
          </a:xfrm>
        </p:grpSpPr>
        <p:pic>
          <p:nvPicPr>
            <p:cNvPr id="14" name="Picture 20">
              <a:extLst>
                <a:ext uri="{FF2B5EF4-FFF2-40B4-BE49-F238E27FC236}">
                  <a16:creationId xmlns:a16="http://schemas.microsoft.com/office/drawing/2014/main" id="{E3194EF7-8FFD-2E99-94EA-47B8B9868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912" y="20101"/>
              <a:ext cx="2819370" cy="1409685"/>
            </a:xfrm>
            <a:prstGeom prst="rect">
              <a:avLst/>
            </a:prstGeom>
          </p:spPr>
        </p:pic>
        <p:pic>
          <p:nvPicPr>
            <p:cNvPr id="15" name="Picture 21">
              <a:extLst>
                <a:ext uri="{FF2B5EF4-FFF2-40B4-BE49-F238E27FC236}">
                  <a16:creationId xmlns:a16="http://schemas.microsoft.com/office/drawing/2014/main" id="{36458908-EC71-E3E2-72DB-B58C5BD75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87194" cy="1472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94698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066800" y="-1318245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371600" y="-856642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5895567" y="8364472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08014" y="88773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9">
                <a:extLst>
                  <a:ext uri="{FF2B5EF4-FFF2-40B4-BE49-F238E27FC236}">
                    <a16:creationId xmlns:a16="http://schemas.microsoft.com/office/drawing/2014/main" id="{BFDED64A-7C07-5BD7-47A7-496E61B23E10}"/>
                  </a:ext>
                </a:extLst>
              </p:cNvPr>
              <p:cNvSpPr txBox="1"/>
              <p:nvPr/>
            </p:nvSpPr>
            <p:spPr>
              <a:xfrm>
                <a:off x="1264238" y="1674118"/>
                <a:ext cx="15850234" cy="89018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Bài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3 (SGK – tr.73)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kumimoji="0" lang="en-US" sz="4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11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𝑀𝑁</m:t>
                    </m:r>
                    <m:r>
                      <a:rPr kumimoji="0" lang="en-US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//</m:t>
                    </m:r>
                    <m:r>
                      <a:rPr kumimoji="0" lang="en-US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đo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9">
                <a:extLst>
                  <a:ext uri="{FF2B5EF4-FFF2-40B4-BE49-F238E27FC236}">
                    <a16:creationId xmlns:a16="http://schemas.microsoft.com/office/drawing/2014/main" id="{BFDED64A-7C07-5BD7-47A7-496E61B23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238" y="1674118"/>
                <a:ext cx="15850234" cy="890180"/>
              </a:xfrm>
              <a:prstGeom prst="rect">
                <a:avLst/>
              </a:prstGeom>
              <a:blipFill>
                <a:blip r:embed="rId7"/>
                <a:stretch>
                  <a:fillRect l="-2115" r="-1000" b="-36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8707A64-074D-9F3B-5D82-0BA2B444E80D}"/>
              </a:ext>
            </a:extLst>
          </p:cNvPr>
          <p:cNvSpPr txBox="1"/>
          <p:nvPr/>
        </p:nvSpPr>
        <p:spPr>
          <a:xfrm>
            <a:off x="5732583" y="491284"/>
            <a:ext cx="6822833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LUYỆN TẬP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5B45AE5-1F1D-CB32-CECA-0C0275E45ECB}"/>
              </a:ext>
            </a:extLst>
          </p:cNvPr>
          <p:cNvSpPr txBox="1"/>
          <p:nvPr/>
        </p:nvSpPr>
        <p:spPr>
          <a:xfrm>
            <a:off x="7734299" y="304223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172375-CFF7-B43E-27B8-B20DCFAD7F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9" t="6932" r="4208" b="6932"/>
          <a:stretch/>
        </p:blipFill>
        <p:spPr>
          <a:xfrm>
            <a:off x="527960" y="3426950"/>
            <a:ext cx="5410200" cy="61120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70B57-CB62-31E9-4650-851FBEB82334}"/>
                  </a:ext>
                </a:extLst>
              </p:cNvPr>
              <p:cNvSpPr txBox="1"/>
              <p:nvPr/>
            </p:nvSpPr>
            <p:spPr>
              <a:xfrm>
                <a:off x="6246792" y="3594072"/>
                <a:ext cx="11888808" cy="63463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tam giác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𝐴𝑀𝑁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có: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kumimoji="0" lang="vi-V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kumimoji="0" lang="vi-V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(tổng 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góc của một tam giác)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=&gt;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50°+80°+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=50°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Yu Mincho" panose="02020400000000000000" pitchFamily="18" charset="-128"/>
                    <a:cs typeface="Times New Roman" panose="02020603050405020304" pitchFamily="18" charset="0"/>
                  </a:rPr>
                  <a:t>Mà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(2 góc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đồng</a:t>
                </a:r>
                <a:r>
                  <a:rPr lang="en-US" sz="4000" dirty="0">
                    <a:solidFill>
                      <a:srgbClr val="000000"/>
                    </a:solidFill>
                    <a:latin typeface="Arial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vị</a:t>
                </a:r>
                <a:r>
                  <a:rPr lang="en-US" sz="4000" dirty="0">
                    <a:solidFill>
                      <a:srgbClr val="000000"/>
                    </a:solidFill>
                    <a:latin typeface="Arial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Yu Mincho" panose="02020400000000000000" pitchFamily="18" charset="-128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𝑀𝑁</m:t>
                    </m:r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//</m:t>
                    </m:r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Yu Mincho" panose="02020400000000000000" pitchFamily="18" charset="-128"/>
                    <a:cs typeface="Times New Roman" panose="02020603050405020304" pitchFamily="18" charset="0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kumimoji="0" lang="vi-VN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=50°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70B57-CB62-31E9-4650-851FBEB82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792" y="3594072"/>
                <a:ext cx="11888808" cy="6346353"/>
              </a:xfrm>
              <a:prstGeom prst="rect">
                <a:avLst/>
              </a:prstGeom>
              <a:blipFill>
                <a:blip r:embed="rId9"/>
                <a:stretch>
                  <a:fillRect l="-1846" r="-1538" b="-3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3587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953492" y="2264244"/>
                <a:ext cx="16115307" cy="292150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tr.62)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thép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23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9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492" y="2264244"/>
                <a:ext cx="16115307" cy="292150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72948" y="-196004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2692486" y="4943590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295513" y="3131522"/>
            <a:ext cx="3799120" cy="339071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9710568-FEE5-5A55-2187-F0834125D876}"/>
              </a:ext>
            </a:extLst>
          </p:cNvPr>
          <p:cNvSpPr txBox="1"/>
          <p:nvPr/>
        </p:nvSpPr>
        <p:spPr>
          <a:xfrm>
            <a:off x="4584974" y="303659"/>
            <a:ext cx="8256493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+mj-lt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73FBA-F0AC-0BF7-CF03-D3714005B5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2" t="30883" r="29316" b="4137"/>
          <a:stretch/>
        </p:blipFill>
        <p:spPr>
          <a:xfrm>
            <a:off x="4417368" y="5502113"/>
            <a:ext cx="9453260" cy="47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1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72948" y="-196004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692486" y="4943590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95513" y="3131522"/>
            <a:ext cx="3799120" cy="3390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73FBA-F0AC-0BF7-CF03-D3714005B5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2" t="30883" r="29316" b="4137"/>
          <a:stretch/>
        </p:blipFill>
        <p:spPr>
          <a:xfrm>
            <a:off x="-7374" y="3320040"/>
            <a:ext cx="8335137" cy="42301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152400" y="94094"/>
                <a:ext cx="17678400" cy="292150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tr.62)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thép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23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9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94094"/>
                <a:ext cx="17678400" cy="29215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8A0D0A3C-0FB2-465A-8177-A588B4DB668A}"/>
              </a:ext>
            </a:extLst>
          </p:cNvPr>
          <p:cNvSpPr/>
          <p:nvPr/>
        </p:nvSpPr>
        <p:spPr>
          <a:xfrm>
            <a:off x="11277600" y="3495790"/>
            <a:ext cx="2819400" cy="14478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1DEFB2-F6F5-40D8-AAE2-7848D0A161B5}"/>
                  </a:ext>
                </a:extLst>
              </p:cNvPr>
              <p:cNvSpPr txBox="1"/>
              <p:nvPr/>
            </p:nvSpPr>
            <p:spPr>
              <a:xfrm>
                <a:off x="8154863" y="5850411"/>
                <a:ext cx="9653814" cy="40084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</a:t>
                </a: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3 góc trong tam giác)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+23°+23°=180°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180°−46°=134°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số đo góc ở đỉnh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134°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1DEFB2-F6F5-40D8-AAE2-7848D0A16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863" y="5850411"/>
                <a:ext cx="9653814" cy="4008405"/>
              </a:xfrm>
              <a:prstGeom prst="rect">
                <a:avLst/>
              </a:prstGeom>
              <a:blipFill>
                <a:blip r:embed="rId8"/>
                <a:stretch>
                  <a:fillRect l="-2590" t="-2740" r="-2527" b="-6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2393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462D52-6302-15C8-FE3A-80475391B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2" t="32588" r="35451" b="1496"/>
          <a:stretch/>
        </p:blipFill>
        <p:spPr>
          <a:xfrm>
            <a:off x="10837967" y="3848100"/>
            <a:ext cx="7217707" cy="58852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566055" y="175124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12034" y="1570068"/>
            <a:ext cx="2475966" cy="2209800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801600" y="-1371226"/>
            <a:ext cx="3799120" cy="3390715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EDFAAC8F-0D8D-C4DA-23DC-BFDF37F07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684235" y="7295232"/>
            <a:ext cx="3830964" cy="315532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B1921021-989E-50F1-3544-87DF1CA6A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154457" y="6896285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DA1313-0553-9F26-7A16-60F754F04B0E}"/>
                  </a:ext>
                </a:extLst>
              </p:cNvPr>
              <p:cNvSpPr txBox="1"/>
              <p:nvPr/>
            </p:nvSpPr>
            <p:spPr>
              <a:xfrm>
                <a:off x="92658" y="33526"/>
                <a:ext cx="13258800" cy="3671583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+mj-lt"/>
                  </a:rPr>
                  <a:t>Bài 2 (SGK – tr.72)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10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chiếc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cầu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gồm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và</a:t>
                </a:r>
                <a:r>
                  <a:rPr lang="en-US" sz="4000" dirty="0">
                    <a:latin typeface="+mj-lt"/>
                  </a:rPr>
                  <a:t> thang </a:t>
                </a:r>
                <a:r>
                  <a:rPr lang="en-US" sz="4000" dirty="0" err="1">
                    <a:latin typeface="+mj-lt"/>
                  </a:rPr>
                  <a:t>leo</a:t>
                </a:r>
                <a:r>
                  <a:rPr lang="en-US" sz="4000" dirty="0">
                    <a:latin typeface="+mj-lt"/>
                  </a:rPr>
                  <a:t>. </a:t>
                </a:r>
                <a:r>
                  <a:rPr lang="en-US" sz="4000" dirty="0" err="1">
                    <a:latin typeface="+mj-lt"/>
                  </a:rPr>
                  <a:t>Tính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phương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thẳng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đứng</a:t>
                </a:r>
                <a:r>
                  <a:rPr lang="en-US" sz="4000" dirty="0">
                    <a:latin typeface="+mj-lt"/>
                  </a:rPr>
                  <a:t>, </a:t>
                </a:r>
                <a:r>
                  <a:rPr lang="en-US" sz="4000" dirty="0" err="1">
                    <a:latin typeface="+mj-lt"/>
                  </a:rPr>
                  <a:t>biết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rằng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mặt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đất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là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38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DA1313-0553-9F26-7A16-60F754F04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58" y="33526"/>
                <a:ext cx="13258800" cy="36715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427429-55E3-8E5D-2A12-FAD0FB1525FF}"/>
                  </a:ext>
                </a:extLst>
              </p:cNvPr>
              <p:cNvSpPr txBox="1"/>
              <p:nvPr/>
            </p:nvSpPr>
            <p:spPr>
              <a:xfrm>
                <a:off x="1371600" y="5280837"/>
                <a:ext cx="9417521" cy="1824923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C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 nghiêng của máng trượt so với phương thẳng đứng là: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90°−38°=52°</m:t>
                    </m:r>
                  </m:oMath>
                </a14:m>
                <a:r>
                  <a:rPr lang="en-US" sz="4000" dirty="0">
                    <a:solidFill>
                      <a:srgbClr val="C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427429-55E3-8E5D-2A12-FAD0FB152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280837"/>
                <a:ext cx="9417521" cy="18249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Down 8">
            <a:extLst>
              <a:ext uri="{FF2B5EF4-FFF2-40B4-BE49-F238E27FC236}">
                <a16:creationId xmlns:a16="http://schemas.microsoft.com/office/drawing/2014/main" id="{17AB8492-3DCE-5813-6171-E1D3F6420384}"/>
              </a:ext>
            </a:extLst>
          </p:cNvPr>
          <p:cNvSpPr/>
          <p:nvPr/>
        </p:nvSpPr>
        <p:spPr>
          <a:xfrm>
            <a:off x="5817718" y="3809109"/>
            <a:ext cx="1066800" cy="1471728"/>
          </a:xfrm>
          <a:prstGeom prst="downArrow">
            <a:avLst/>
          </a:prstGeom>
          <a:solidFill>
            <a:srgbClr val="FFD2B3"/>
          </a:solidFill>
          <a:ln>
            <a:solidFill>
              <a:srgbClr val="FFD2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4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674920" y="6826370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74920" y="57531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419CD6-07FE-C11B-A7B9-E334C85D0BA5}"/>
                  </a:ext>
                </a:extLst>
              </p:cNvPr>
              <p:cNvSpPr txBox="1"/>
              <p:nvPr/>
            </p:nvSpPr>
            <p:spPr>
              <a:xfrm>
                <a:off x="228600" y="108883"/>
                <a:ext cx="17907000" cy="5078313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1" dirty="0">
                    <a:latin typeface="+mj-lt"/>
                  </a:rPr>
                  <a:t>Bài 4 (SGK – tr.73)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i="1" dirty="0" err="1">
                    <a:latin typeface="+mj-lt"/>
                  </a:rPr>
                  <a:t>Hình</a:t>
                </a:r>
                <a:r>
                  <a:rPr lang="en-US" sz="3600" i="1" dirty="0">
                    <a:latin typeface="+mj-lt"/>
                  </a:rPr>
                  <a:t> 12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biểu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diễn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mặt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cắt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đứng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của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một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đường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lên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dốc</a:t>
                </a:r>
                <a:r>
                  <a:rPr lang="en-US" sz="36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+mj-lt"/>
                  </a:rPr>
                  <a:t>. </a:t>
                </a:r>
                <a:r>
                  <a:rPr lang="en-US" sz="3600" dirty="0" err="1">
                    <a:latin typeface="+mj-lt"/>
                  </a:rPr>
                  <a:t>Để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đo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độ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dốc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của</a:t>
                </a:r>
                <a:r>
                  <a:rPr lang="en-US" sz="3600" dirty="0">
                    <a:latin typeface="+mj-lt"/>
                  </a:rPr>
                  <a:t> con </a:t>
                </a:r>
                <a:r>
                  <a:rPr lang="en-US" sz="3600" dirty="0" err="1">
                    <a:latin typeface="+mj-lt"/>
                  </a:rPr>
                  <a:t>đường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biểu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diễn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bởi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góc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nhọn</a:t>
                </a:r>
                <a:r>
                  <a:rPr lang="en-US" sz="36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𝐵𝐴𝐶</m:t>
                    </m:r>
                  </m:oMath>
                </a14:m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tạo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bởi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đường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thẳng</a:t>
                </a:r>
                <a:r>
                  <a:rPr lang="en-US" sz="36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với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phương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nằm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ngang</a:t>
                </a:r>
                <a:r>
                  <a:rPr lang="en-US" sz="36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en-US" sz="3600" dirty="0">
                    <a:latin typeface="+mj-lt"/>
                  </a:rPr>
                  <a:t>, </a:t>
                </a:r>
                <a:r>
                  <a:rPr lang="en-US" sz="3600" dirty="0" err="1">
                    <a:latin typeface="+mj-lt"/>
                  </a:rPr>
                  <a:t>người</a:t>
                </a:r>
                <a:r>
                  <a:rPr lang="en-US" sz="3600" dirty="0">
                    <a:latin typeface="+mj-lt"/>
                  </a:rPr>
                  <a:t> ta </a:t>
                </a:r>
                <a:r>
                  <a:rPr lang="en-US" sz="3600" dirty="0" err="1">
                    <a:latin typeface="+mj-lt"/>
                  </a:rPr>
                  <a:t>làm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như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sau</a:t>
                </a:r>
                <a:r>
                  <a:rPr lang="en-US" sz="3600" dirty="0">
                    <a:latin typeface="+mj-lt"/>
                  </a:rPr>
                  <a:t>:</a:t>
                </a:r>
              </a:p>
              <a:p>
                <a:pPr marL="571500" indent="-571500" algn="just"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+mj-lt"/>
                  </a:rPr>
                  <a:t>Làm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một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thước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dirty="0" err="1">
                    <a:latin typeface="+mj-lt"/>
                  </a:rPr>
                  <a:t>chữ</a:t>
                </a:r>
                <a:r>
                  <a:rPr lang="en-US" sz="3600" dirty="0">
                    <a:latin typeface="+mj-lt"/>
                  </a:rPr>
                  <a:t> T </a:t>
                </a:r>
                <a:r>
                  <a:rPr lang="en-US" sz="3600" dirty="0" err="1">
                    <a:latin typeface="+mj-lt"/>
                  </a:rPr>
                  <a:t>như</a:t>
                </a:r>
                <a:r>
                  <a:rPr lang="en-US" sz="3600" dirty="0">
                    <a:latin typeface="+mj-lt"/>
                  </a:rPr>
                  <a:t> </a:t>
                </a:r>
                <a:r>
                  <a:rPr lang="en-US" sz="3600" i="1" dirty="0" err="1">
                    <a:latin typeface="+mj-lt"/>
                  </a:rPr>
                  <a:t>Hình</a:t>
                </a:r>
                <a:r>
                  <a:rPr lang="en-US" sz="3600" i="1" dirty="0">
                    <a:latin typeface="+mj-lt"/>
                  </a:rPr>
                  <a:t> 13</a:t>
                </a:r>
                <a:r>
                  <a:rPr lang="en-US" sz="3600" dirty="0">
                    <a:latin typeface="+mj-lt"/>
                  </a:rPr>
                  <a:t>;</a:t>
                </a:r>
              </a:p>
              <a:p>
                <a:pPr marL="571500" lvl="0" indent="-571500" algn="just">
                  <a:buFont typeface="Symbol" panose="05050102010706020507" pitchFamily="18" charset="2"/>
                  <a:buChar char="-"/>
                  <a:defRPr/>
                </a:pP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Đặt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thước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chữ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T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dọc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theo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cạnh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như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Hình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12,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𝑂𝐸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;</a:t>
                </a:r>
              </a:p>
              <a:p>
                <a:pPr marL="571500" lvl="0" indent="-571500" algn="just">
                  <a:buFont typeface="Symbol" panose="05050102010706020507" pitchFamily="18" charset="2"/>
                  <a:buChar char="-"/>
                  <a:defRPr/>
                </a:pP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Buộc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một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sợi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dây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vào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chân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của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thước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chữ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T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và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buộc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một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vật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nặng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vào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đầu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dây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còn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lại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,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sau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đó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thả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vật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nặng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để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sợi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dây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có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phương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thẳng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đứng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(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trong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xây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dựng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gọi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là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thả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dây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dọi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);</a:t>
                </a:r>
              </a:p>
              <a:p>
                <a:pPr marL="571500" lvl="0" indent="-571500" algn="just">
                  <a:buFont typeface="Symbol" panose="05050102010706020507" pitchFamily="18" charset="2"/>
                  <a:buChar char="-"/>
                  <a:defRPr/>
                </a:pP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Tính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góc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𝐵𝐴𝐶</m:t>
                    </m:r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,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biết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rằng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dây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dọi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𝑂𝐼</m:t>
                    </m:r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tạo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với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trục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𝑂𝐸</m:t>
                    </m:r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của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thước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chữ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T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một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Arial"/>
                  </a:rPr>
                  <a:t>góc</a:t>
                </a:r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15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/>
                  </a:rPr>
                  <a:t>.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419CD6-07FE-C11B-A7B9-E334C85D0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08883"/>
                <a:ext cx="17907000" cy="50783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3014743-ABC9-4C2D-B722-24823B4F90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9315" y="5372100"/>
            <a:ext cx="1025688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49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CE330F-4E48-4576-4A71-06149F54D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12328074" y="176981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648154" y="6870938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82800" y="6667500"/>
            <a:ext cx="3799120" cy="3390715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1E08E3F2-1B30-4C3A-E70C-989446A2C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68995" y="-91761"/>
            <a:ext cx="2835995" cy="2335829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A6CEE99F-7CF9-2488-9DC3-850BBA58E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00" y="-342899"/>
            <a:ext cx="2971800" cy="2652332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54543AC3-A924-4DA3-262B-CD994D53FDB2}"/>
              </a:ext>
            </a:extLst>
          </p:cNvPr>
          <p:cNvSpPr/>
          <p:nvPr/>
        </p:nvSpPr>
        <p:spPr>
          <a:xfrm>
            <a:off x="7467600" y="294091"/>
            <a:ext cx="2171700" cy="12954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C9C7E5-0C02-872B-821C-612FC1A50C82}"/>
                  </a:ext>
                </a:extLst>
              </p:cNvPr>
              <p:cNvSpPr txBox="1"/>
              <p:nvPr/>
            </p:nvSpPr>
            <p:spPr>
              <a:xfrm>
                <a:off x="304800" y="2226481"/>
                <a:ext cx="13792200" cy="3692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Vì dây dọi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𝑂𝐼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tạo với trục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𝑂𝐸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thước chữ T một 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EOI</m:t>
                        </m:r>
                      </m:e>
                    </m:acc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𝑂𝐸𝐼</m:t>
                    </m:r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ta có:</a:t>
                </a:r>
                <a:endParaRPr lang="en-US" sz="4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𝐸𝑂𝐼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=90°−15°=75°</m:t>
                    </m:r>
                  </m:oMath>
                </a14:m>
                <a:endParaRPr lang="en-US" sz="4000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𝐴𝐼𝐶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(2 góc đối đỉnh)</a:t>
                </a:r>
                <a:r>
                  <a:rPr lang="en-US" sz="40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AIC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=75°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C9C7E5-0C02-872B-821C-612FC1A50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226481"/>
                <a:ext cx="13792200" cy="3692165"/>
              </a:xfrm>
              <a:prstGeom prst="rect">
                <a:avLst/>
              </a:prstGeom>
              <a:blipFill>
                <a:blip r:embed="rId7"/>
                <a:stretch>
                  <a:fillRect l="-1547" t="-2970" r="-1502" b="-6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6F8A71-CC31-49F7-A746-B85796E38FBF}"/>
                  </a:ext>
                </a:extLst>
              </p:cNvPr>
              <p:cNvSpPr txBox="1"/>
              <p:nvPr/>
            </p:nvSpPr>
            <p:spPr>
              <a:xfrm>
                <a:off x="339213" y="6045119"/>
                <a:ext cx="12220307" cy="38460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vi-VN" sz="40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𝐴𝐼𝐶</m:t>
                    </m:r>
                    <m:r>
                      <a:rPr lang="vi-VN" sz="40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ta có: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AIC</m:t>
                        </m:r>
                      </m:e>
                    </m:acc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+75°=90°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 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75°=15°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số đo góc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𝐵𝐴𝐶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15°</m:t>
                    </m:r>
                  </m:oMath>
                </a14:m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6F8A71-CC31-49F7-A746-B85796E38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13" y="6045119"/>
                <a:ext cx="12220307" cy="3846053"/>
              </a:xfrm>
              <a:prstGeom prst="rect">
                <a:avLst/>
              </a:prstGeom>
              <a:blipFill>
                <a:blip r:embed="rId8"/>
                <a:stretch>
                  <a:fillRect l="-1796" t="-2853" b="-5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4593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33404" y="-784324"/>
            <a:ext cx="3799120" cy="33907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741033" y="1221534"/>
            <a:ext cx="3830964" cy="315532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1827" y="-626507"/>
            <a:ext cx="3799120" cy="339071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973646" y="886594"/>
            <a:ext cx="10265633" cy="1104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21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F974AF-62F9-64FC-6AC5-470C77BF8756}"/>
              </a:ext>
            </a:extLst>
          </p:cNvPr>
          <p:cNvGrpSpPr/>
          <p:nvPr/>
        </p:nvGrpSpPr>
        <p:grpSpPr>
          <a:xfrm>
            <a:off x="968302" y="3390900"/>
            <a:ext cx="5299610" cy="6664164"/>
            <a:chOff x="2570309" y="3635349"/>
            <a:chExt cx="4924345" cy="5662373"/>
          </a:xfrm>
        </p:grpSpPr>
        <p:grpSp>
          <p:nvGrpSpPr>
            <p:cNvPr id="2" name="Group 2"/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" name="Freeform 4"/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3905163" y="5214937"/>
              <a:ext cx="2234227" cy="534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01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216056" y="5911502"/>
              <a:ext cx="3802296" cy="11506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học.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2937E96-E9A1-1099-03C9-10A8FDC7CAE0}"/>
              </a:ext>
            </a:extLst>
          </p:cNvPr>
          <p:cNvGrpSpPr/>
          <p:nvPr/>
        </p:nvGrpSpPr>
        <p:grpSpPr>
          <a:xfrm>
            <a:off x="6666475" y="3315049"/>
            <a:ext cx="5299610" cy="6664164"/>
            <a:chOff x="2570309" y="3635349"/>
            <a:chExt cx="4924345" cy="5662373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id="{635B36A2-76C6-864C-64D6-460D23899D06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6" name="Freeform 3">
                <a:extLst>
                  <a:ext uri="{FF2B5EF4-FFF2-40B4-BE49-F238E27FC236}">
                    <a16:creationId xmlns:a16="http://schemas.microsoft.com/office/drawing/2014/main" id="{38088BD7-8C85-99DA-E426-3A32A31F5B44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381B1806-4847-61E2-81E9-8AD0A23597C1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F8A37D8D-D612-5FF1-A51D-7AC17D0B8775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33" name="Picture 18">
              <a:extLst>
                <a:ext uri="{FF2B5EF4-FFF2-40B4-BE49-F238E27FC236}">
                  <a16:creationId xmlns:a16="http://schemas.microsoft.com/office/drawing/2014/main" id="{DC18CD2A-36E1-6140-1189-E32177F3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34" name="TextBox 21">
              <a:extLst>
                <a:ext uri="{FF2B5EF4-FFF2-40B4-BE49-F238E27FC236}">
                  <a16:creationId xmlns:a16="http://schemas.microsoft.com/office/drawing/2014/main" id="{BF8FA408-DD8D-7FF8-D39F-8246D1E4E2F7}"/>
                </a:ext>
              </a:extLst>
            </p:cNvPr>
            <p:cNvSpPr txBox="1"/>
            <p:nvPr/>
          </p:nvSpPr>
          <p:spPr>
            <a:xfrm>
              <a:off x="3905163" y="5214937"/>
              <a:ext cx="2234227" cy="54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02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35" name="TextBox 23">
              <a:extLst>
                <a:ext uri="{FF2B5EF4-FFF2-40B4-BE49-F238E27FC236}">
                  <a16:creationId xmlns:a16="http://schemas.microsoft.com/office/drawing/2014/main" id="{7D382221-64E2-79BD-1537-0B9B43B436F5}"/>
                </a:ext>
              </a:extLst>
            </p:cNvPr>
            <p:cNvSpPr txBox="1"/>
            <p:nvPr/>
          </p:nvSpPr>
          <p:spPr>
            <a:xfrm>
              <a:off x="2854838" y="6045588"/>
              <a:ext cx="4457925" cy="17259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4, 5, 6, 7, 9, 10 (SBT/ 68, 69)</a:t>
              </a:r>
              <a:r>
                <a:rPr lang="en-US" sz="4400" dirty="0">
                  <a:solidFill>
                    <a:srgbClr val="E87B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908E7B4-1CFA-4989-3FBD-57CEC611D223}"/>
              </a:ext>
            </a:extLst>
          </p:cNvPr>
          <p:cNvGrpSpPr/>
          <p:nvPr/>
        </p:nvGrpSpPr>
        <p:grpSpPr>
          <a:xfrm>
            <a:off x="12224721" y="3315049"/>
            <a:ext cx="5299610" cy="6664164"/>
            <a:chOff x="2570309" y="3635349"/>
            <a:chExt cx="4924345" cy="5662373"/>
          </a:xfrm>
        </p:grpSpPr>
        <p:grpSp>
          <p:nvGrpSpPr>
            <p:cNvPr id="40" name="Group 2">
              <a:extLst>
                <a:ext uri="{FF2B5EF4-FFF2-40B4-BE49-F238E27FC236}">
                  <a16:creationId xmlns:a16="http://schemas.microsoft.com/office/drawing/2014/main" id="{B4D39B1B-EC8B-5723-54CA-0B924CC91F78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44" name="Freeform 3">
                <a:extLst>
                  <a:ext uri="{FF2B5EF4-FFF2-40B4-BE49-F238E27FC236}">
                    <a16:creationId xmlns:a16="http://schemas.microsoft.com/office/drawing/2014/main" id="{4AE30FD9-1A05-4CB4-EB98-CD7239DF5D2E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CD657D32-B4E7-F834-63F7-108EBD77B123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Freeform 5">
                <a:extLst>
                  <a:ext uri="{FF2B5EF4-FFF2-40B4-BE49-F238E27FC236}">
                    <a16:creationId xmlns:a16="http://schemas.microsoft.com/office/drawing/2014/main" id="{CB444518-A32C-43B4-930E-66026FA7C66B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id="{0F88906C-8C62-0E59-76E1-7FEA5305F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1CDD8CE2-6319-6D63-0D51-1E113DC2DBB3}"/>
                </a:ext>
              </a:extLst>
            </p:cNvPr>
            <p:cNvSpPr txBox="1"/>
            <p:nvPr/>
          </p:nvSpPr>
          <p:spPr>
            <a:xfrm>
              <a:off x="3905163" y="5214937"/>
              <a:ext cx="2234227" cy="54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03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43" name="TextBox 23">
              <a:extLst>
                <a:ext uri="{FF2B5EF4-FFF2-40B4-BE49-F238E27FC236}">
                  <a16:creationId xmlns:a16="http://schemas.microsoft.com/office/drawing/2014/main" id="{AE196C1C-53FE-816A-93B2-860C4E6BFC35}"/>
                </a:ext>
              </a:extLst>
            </p:cNvPr>
            <p:cNvSpPr txBox="1"/>
            <p:nvPr/>
          </p:nvSpPr>
          <p:spPr>
            <a:xfrm>
              <a:off x="2700328" y="6095371"/>
              <a:ext cx="4473874" cy="17259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2 .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dữ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liệu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834025" y="7166957"/>
            <a:ext cx="2619950" cy="514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Fredoka One"/>
              </a:rPr>
              <a:t>Join Now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12542" y="-63763"/>
            <a:ext cx="3830964" cy="31553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58304" y="723900"/>
            <a:ext cx="3799120" cy="33907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685800" y="7139298"/>
            <a:ext cx="3830964" cy="31553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356957"/>
            <a:ext cx="3799120" cy="33907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EFB7B3-4AC4-E3FF-BCC6-719BB9372684}"/>
              </a:ext>
            </a:extLst>
          </p:cNvPr>
          <p:cNvSpPr txBox="1"/>
          <p:nvPr/>
        </p:nvSpPr>
        <p:spPr>
          <a:xfrm>
            <a:off x="1630136" y="2702918"/>
            <a:ext cx="15027728" cy="3557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859" y="813164"/>
            <a:ext cx="2934858" cy="1075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213590" y="4046865"/>
            <a:ext cx="3756599" cy="1376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6852518" y="1147247"/>
            <a:ext cx="4372992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/>
            <a:r>
              <a:rPr lang="en-US" sz="8100" b="1" dirty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3301" y="800100"/>
            <a:ext cx="4343777" cy="1591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224762" y="-240492"/>
            <a:ext cx="5916192" cy="216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72804" y="3886502"/>
            <a:ext cx="2143878" cy="785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3836" y="2286001"/>
            <a:ext cx="5176382" cy="2798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5237" y="2286000"/>
            <a:ext cx="4882589" cy="2664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8302" y="5198112"/>
            <a:ext cx="12231396" cy="2917188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84429" y="1"/>
            <a:ext cx="1242776" cy="1242776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8168" y="8312449"/>
            <a:ext cx="3164099" cy="11613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2469065" y="1514460"/>
            <a:ext cx="1481175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/>
            <a:r>
              <a:rPr lang="en-US" sz="27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Nhạc nền</a:t>
            </a: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EA702823-EFD7-45D2-A218-2CA294485120}"/>
              </a:ext>
            </a:extLst>
          </p:cNvPr>
          <p:cNvSpPr txBox="1"/>
          <p:nvPr/>
        </p:nvSpPr>
        <p:spPr>
          <a:xfrm>
            <a:off x="3746008" y="-119739"/>
            <a:ext cx="5519361" cy="1220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6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6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47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8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48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1: 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Tổng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ba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góc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endPara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443779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9" y="3989903"/>
                  <a:ext cx="877377" cy="61555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109531" y="3989903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9531" y="3989903"/>
                  <a:ext cx="1161643" cy="61555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301649" y="5635627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1649" y="5635627"/>
                  <a:ext cx="1161643" cy="61555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109527" y="5635627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9527" y="5635627"/>
                  <a:ext cx="1161643" cy="615553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74878" y="1458461"/>
                  <a:ext cx="9029103" cy="60785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1371600">
                    <a:lnSpc>
                      <a:spcPct val="121000"/>
                    </a:lnSpc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2: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vuông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tại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Khi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lang="en-US" sz="5400" dirty="0">
                    <a:solidFill>
                      <a:srgbClr val="ED5565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878" y="1458461"/>
                  <a:ext cx="9029103" cy="607859"/>
                </a:xfrm>
                <a:prstGeom prst="rect">
                  <a:avLst/>
                </a:prstGeom>
                <a:blipFill>
                  <a:blip r:embed="rId10"/>
                  <a:stretch>
                    <a:fillRect t="-14765" b="-45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5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607761" y="3989903"/>
                  <a:ext cx="2549416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=90°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7761" y="3989903"/>
                  <a:ext cx="2549416" cy="572807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287937" y="3989903"/>
                  <a:ext cx="2804828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7937" y="3989903"/>
                  <a:ext cx="2804828" cy="572807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480052" y="5635627"/>
                  <a:ext cx="2804828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052" y="5635627"/>
                  <a:ext cx="2804828" cy="572807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415639" y="5635627"/>
                  <a:ext cx="2549416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5639" y="5635627"/>
                  <a:ext cx="2549416" cy="572807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92701" y="1081252"/>
                  <a:ext cx="9029103" cy="15875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just" defTabSz="13716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3: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=90°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Khi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tam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giác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2701" y="1081252"/>
                  <a:ext cx="9029103" cy="1587572"/>
                </a:xfrm>
                <a:prstGeom prst="rect">
                  <a:avLst/>
                </a:prstGeom>
                <a:blipFill>
                  <a:blip r:embed="rId10"/>
                  <a:stretch>
                    <a:fillRect l="-3107" r="-3107" b="-166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660210" y="3989903"/>
              <a:ext cx="244451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đều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251156" y="3989903"/>
              <a:ext cx="287839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vuông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671964" y="5635627"/>
              <a:ext cx="242100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027705" y="5666405"/>
              <a:ext cx="362962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vuông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98136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3191639" y="1131529"/>
                  <a:ext cx="8399520" cy="15875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just" defTabSz="13716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4: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=96°, </m:t>
                      </m:r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=50°</m:t>
                      </m:r>
                    </m:oMath>
                  </a14:m>
                  <a:r>
                    <a:rPr lang="vi-VN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Số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đo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1639" y="1131529"/>
                  <a:ext cx="8399520" cy="1587572"/>
                </a:xfrm>
                <a:prstGeom prst="rect">
                  <a:avLst/>
                </a:prstGeom>
                <a:blipFill>
                  <a:blip r:embed="rId10"/>
                  <a:stretch>
                    <a:fillRect l="-3290" r="-3338" b="-166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5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443778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34°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8" y="3989903"/>
                  <a:ext cx="877377" cy="61555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251662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1662" y="3989903"/>
                  <a:ext cx="877377" cy="615553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443779" y="5635627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9" y="5635627"/>
                  <a:ext cx="877377" cy="615553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251659" y="5635627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1659" y="5635627"/>
                  <a:ext cx="877377" cy="615553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40371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56691" y="1099338"/>
                  <a:ext cx="9029103" cy="142923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48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5: </a:t>
                  </a:r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tam giác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4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=70°, </m:t>
                      </m:r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4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=30°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Tia phân giác của góc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cắt cạnh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𝐵𝐶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tại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𝐷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Tính 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𝐶𝐴𝐷</m:t>
                          </m:r>
                        </m:e>
                      </m:acc>
                    </m:oMath>
                  </a14:m>
                  <a:endParaRPr lang="en-US" sz="4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6691" y="1099338"/>
                  <a:ext cx="9029103" cy="1429238"/>
                </a:xfrm>
                <a:prstGeom prst="rect">
                  <a:avLst/>
                </a:prstGeom>
                <a:blipFill>
                  <a:blip r:embed="rId10"/>
                  <a:stretch>
                    <a:fillRect l="-2747" r="-2747" b="-162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736513" y="3989903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6513" y="3989903"/>
                  <a:ext cx="2291909" cy="57255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544397" y="3989903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4397" y="3989903"/>
                  <a:ext cx="2291909" cy="57255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736511" y="5635627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6511" y="5635627"/>
                  <a:ext cx="2291909" cy="57255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544392" y="5635627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4392" y="5635627"/>
                  <a:ext cx="2291909" cy="572550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3697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3048000" y="1172381"/>
                  <a:ext cx="4025905" cy="138606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 defTabSz="1371600">
                    <a:lnSpc>
                      <a:spcPct val="150000"/>
                    </a:lnSpc>
                  </a:pPr>
                  <a:r>
                    <a:rPr lang="en-US" sz="48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48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6: </a:t>
                  </a:r>
                  <a:r>
                    <a:rPr lang="en-US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hình sau. Tính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</m:oMath>
                  </a14:m>
                  <a:endParaRPr lang="en-US" sz="4800" dirty="0">
                    <a:solidFill>
                      <a:srgbClr val="ED5565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0" y="1172381"/>
                  <a:ext cx="4025905" cy="1386063"/>
                </a:xfrm>
                <a:prstGeom prst="rect">
                  <a:avLst/>
                </a:prstGeom>
                <a:blipFill>
                  <a:blip r:embed="rId11"/>
                  <a:stretch>
                    <a:fillRect l="-6054" r="-6054" b="-163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149664" y="3989903"/>
                  <a:ext cx="3465607" cy="7899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=140°,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=120°</m:t>
                        </m:r>
                      </m:oMath>
                    </m:oMathPara>
                  </a14:m>
                  <a:endParaRPr lang="en-US" sz="4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664" y="3989903"/>
                  <a:ext cx="3465607" cy="789960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321302" y="4101970"/>
                  <a:ext cx="32283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=140°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1302" y="4101970"/>
                  <a:ext cx="3228363" cy="49244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185864" y="5657787"/>
                  <a:ext cx="345598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=160°,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5864" y="5657787"/>
                  <a:ext cx="3455989" cy="492443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228011" y="5635627"/>
                  <a:ext cx="345598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=140°,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8011" y="5635627"/>
                  <a:ext cx="3455989" cy="492443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88F26-974D-834F-191E-460DE5B9CD5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667" y="775652"/>
            <a:ext cx="5746704" cy="39266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001" y="3200400"/>
            <a:ext cx="6369974" cy="6057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6172201" y="1028701"/>
            <a:ext cx="11852961" cy="41148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76110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371600"/>
              <a:r>
                <a:rPr lang="en-US" sz="8100">
                  <a:solidFill>
                    <a:srgbClr val="ED5565"/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defTabSz="1371600"/>
              <a:r>
                <a:rPr lang="en-US" sz="8100">
                  <a:solidFill>
                    <a:srgbClr val="ED5565"/>
                  </a:solidFill>
                  <a:latin typeface="iCiel Cadena" panose="02000503000000020004" pitchFamily="50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idutech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1364</Words>
  <Application>Microsoft Office PowerPoint</Application>
  <PresentationFormat>Custom</PresentationFormat>
  <Paragraphs>104</Paragraphs>
  <Slides>18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Times New Roman</vt:lpstr>
      <vt:lpstr>Fredoka One</vt:lpstr>
      <vt:lpstr>iCiel Cadena</vt:lpstr>
      <vt:lpstr>Calibri</vt:lpstr>
      <vt:lpstr>#9Slide02 Tieu de dai</vt:lpstr>
      <vt:lpstr>#9Slide02 Noi dung dai</vt:lpstr>
      <vt:lpstr>Symbol</vt:lpstr>
      <vt:lpstr>Arial</vt:lpstr>
      <vt:lpstr>Cambria Math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Thảo</dc:creator>
  <cp:lastModifiedBy>hanh nguyen</cp:lastModifiedBy>
  <cp:revision>38</cp:revision>
  <dcterms:created xsi:type="dcterms:W3CDTF">2006-08-16T00:00:00Z</dcterms:created>
  <dcterms:modified xsi:type="dcterms:W3CDTF">2023-01-28T14:05:20Z</dcterms:modified>
  <dc:identifier>DAFOoZpgCq0</dc:identifier>
</cp:coreProperties>
</file>