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7"/>
  </p:notesMasterIdLst>
  <p:sldIdLst>
    <p:sldId id="3096" r:id="rId2"/>
    <p:sldId id="3294" r:id="rId3"/>
    <p:sldId id="3295" r:id="rId4"/>
    <p:sldId id="3216" r:id="rId5"/>
    <p:sldId id="3217" r:id="rId6"/>
    <p:sldId id="3215" r:id="rId7"/>
    <p:sldId id="3218" r:id="rId8"/>
    <p:sldId id="3219" r:id="rId9"/>
    <p:sldId id="3220" r:id="rId10"/>
    <p:sldId id="3298" r:id="rId11"/>
    <p:sldId id="3299" r:id="rId12"/>
    <p:sldId id="3221" r:id="rId13"/>
    <p:sldId id="3222" r:id="rId14"/>
    <p:sldId id="3240" r:id="rId15"/>
    <p:sldId id="28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868" autoAdjust="0"/>
    <p:restoredTop sz="94660"/>
  </p:normalViewPr>
  <p:slideViewPr>
    <p:cSldViewPr snapToGrid="0">
      <p:cViewPr varScale="1">
        <p:scale>
          <a:sx n="64" d="100"/>
          <a:sy n="64" d="100"/>
        </p:scale>
        <p:origin x="56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22/07/2023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FCD921-8FD6-4674-B47D-E6291CBA789B}"/>
              </a:ext>
            </a:extLst>
          </p:cNvPr>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a:extLst>
              <a:ext uri="{FF2B5EF4-FFF2-40B4-BE49-F238E27FC236}">
                <a16:creationId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a:extLst>
              <a:ext uri="{FF2B5EF4-FFF2-40B4-BE49-F238E27FC236}">
                <a16:creationId xmlns:a16="http://schemas.microsoft.com/office/drawing/2014/main" id="{98C32674-8B0B-4A16-BA70-6C2CD890B22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a16="http://schemas.microsoft.com/office/drawing/2014/main" id="{2C754DA5-A8B1-47C6-91BC-8EE486452E58}"/>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a:extLst>
              <a:ext uri="{FF2B5EF4-FFF2-40B4-BE49-F238E27FC236}">
                <a16:creationId xmlns:a16="http://schemas.microsoft.com/office/drawing/2014/main" id="{9177DC3B-5747-449F-8020-0C394E86E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a16="http://schemas.microsoft.com/office/drawing/2014/main" id="{0D3D1195-218E-4222-A5DA-70726D4831D9}"/>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a16="http://schemas.microsoft.com/office/drawing/2014/main"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a16="http://schemas.microsoft.com/office/drawing/2014/main" id="{9CB2999E-0BA1-4C89-A59F-8A54F4BE306E}"/>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a16="http://schemas.microsoft.com/office/drawing/2014/main" id="{8B57871C-7653-40D9-881B-8AD5E6D85701}"/>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a16="http://schemas.microsoft.com/office/drawing/2014/main"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a16="http://schemas.microsoft.com/office/drawing/2014/main"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a:extLst>
              <a:ext uri="{FF2B5EF4-FFF2-40B4-BE49-F238E27FC236}">
                <a16:creationId xmlns:a16="http://schemas.microsoft.com/office/drawing/2014/main" id="{EE173351-2319-4C54-A582-6CAD67FEC188}"/>
              </a:ext>
            </a:extLst>
          </p:cNvPr>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a:extLst>
              <a:ext uri="{FF2B5EF4-FFF2-40B4-BE49-F238E27FC236}">
                <a16:creationId xmlns:a16="http://schemas.microsoft.com/office/drawing/2014/main" id="{CA8D1C36-56A8-43C3-B713-18F36105BA39}"/>
              </a:ext>
            </a:extLst>
          </p:cNvPr>
          <p:cNvPicPr>
            <a:picLocks noChangeAspect="1"/>
          </p:cNvPicPr>
          <p:nvPr userDrawn="1"/>
        </p:nvPicPr>
        <p:blipFill>
          <a:blip r:embed="rId5"/>
          <a:stretch>
            <a:fillRect/>
          </a:stretch>
        </p:blipFill>
        <p:spPr>
          <a:xfrm rot="20806844">
            <a:off x="693828" y="5450610"/>
            <a:ext cx="1111380" cy="1090410"/>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0600B9-3D3C-4F35-B55B-D4EE87ED381F}"/>
              </a:ext>
            </a:extLst>
          </p:cNvPr>
          <p:cNvGrpSpPr/>
          <p:nvPr/>
        </p:nvGrpSpPr>
        <p:grpSpPr>
          <a:xfrm>
            <a:off x="1767840" y="726932"/>
            <a:ext cx="10190480" cy="1990674"/>
            <a:chOff x="1778000" y="1519412"/>
            <a:chExt cx="10190480" cy="1990674"/>
          </a:xfrm>
        </p:grpSpPr>
        <p:grpSp>
          <p:nvGrpSpPr>
            <p:cNvPr id="8" name="Group 7">
              <a:extLst>
                <a:ext uri="{FF2B5EF4-FFF2-40B4-BE49-F238E27FC236}">
                  <a16:creationId xmlns:a16="http://schemas.microsoft.com/office/drawing/2014/main" id="{0E84F1B7-72F7-4D57-B2AF-C01B5AEE5DBC}"/>
                </a:ext>
              </a:extLst>
            </p:cNvPr>
            <p:cNvGrpSpPr/>
            <p:nvPr/>
          </p:nvGrpSpPr>
          <p:grpSpPr>
            <a:xfrm>
              <a:off x="1778000" y="1519412"/>
              <a:ext cx="10190480" cy="1990674"/>
              <a:chOff x="1442720" y="3140126"/>
              <a:chExt cx="10190480" cy="1990674"/>
            </a:xfrm>
          </p:grpSpPr>
          <p:sp>
            <p:nvSpPr>
              <p:cNvPr id="6" name="Freeform: Shape 5">
                <a:extLst>
                  <a:ext uri="{FF2B5EF4-FFF2-40B4-BE49-F238E27FC236}">
                    <a16:creationId xmlns:a16="http://schemas.microsoft.com/office/drawing/2014/main"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a16="http://schemas.microsoft.com/office/drawing/2014/main"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a16="http://schemas.microsoft.com/office/drawing/2014/main"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9</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21" name="Picture 20" descr="Graphical user interface, application&#10;&#10;Description automatically generated">
            <a:extLst>
              <a:ext uri="{FF2B5EF4-FFF2-40B4-BE49-F238E27FC236}">
                <a16:creationId xmlns:a16="http://schemas.microsoft.com/office/drawing/2014/main"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3354" y="3429000"/>
            <a:ext cx="3160048" cy="3150569"/>
          </a:xfrm>
          <a:prstGeom prst="rect">
            <a:avLst/>
          </a:prstGeom>
        </p:spPr>
      </p:pic>
      <p:pic>
        <p:nvPicPr>
          <p:cNvPr id="4" name="Picture 3">
            <a:extLst>
              <a:ext uri="{FF2B5EF4-FFF2-40B4-BE49-F238E27FC236}">
                <a16:creationId xmlns:a16="http://schemas.microsoft.com/office/drawing/2014/main" id="{CFB378B2-0C62-4627-9DD3-AE5E6A182C9A}"/>
              </a:ext>
            </a:extLst>
          </p:cNvPr>
          <p:cNvPicPr>
            <a:picLocks noChangeAspect="1"/>
          </p:cNvPicPr>
          <p:nvPr/>
        </p:nvPicPr>
        <p:blipFill>
          <a:blip r:embed="rId3"/>
          <a:stretch>
            <a:fillRect/>
          </a:stretch>
        </p:blipFill>
        <p:spPr>
          <a:xfrm>
            <a:off x="3937299" y="1091418"/>
            <a:ext cx="8021021" cy="1456351"/>
          </a:xfrm>
          <a:prstGeom prst="rect">
            <a:avLst/>
          </a:prstGeom>
        </p:spPr>
      </p:pic>
      <p:sp>
        <p:nvSpPr>
          <p:cNvPr id="14" name="TextBox 13"/>
          <p:cNvSpPr txBox="1"/>
          <p:nvPr/>
        </p:nvSpPr>
        <p:spPr>
          <a:xfrm>
            <a:off x="3650365" y="185375"/>
            <a:ext cx="4910742" cy="830997"/>
          </a:xfrm>
          <a:prstGeom prst="rect">
            <a:avLst/>
          </a:prstGeom>
          <a:noFill/>
        </p:spPr>
        <p:txBody>
          <a:bodyPr wrap="square" rtlCol="0">
            <a:spAutoFit/>
          </a:bodyPr>
          <a:lstStyle/>
          <a:p>
            <a:pPr algn="ctr"/>
            <a:r>
              <a:rPr lang="en-US" sz="4800" b="1" dirty="0" smtClean="0">
                <a:solidFill>
                  <a:schemeClr val="accent1">
                    <a:lumMod val="50000"/>
                  </a:schemeClr>
                </a:solidFill>
                <a:latin typeface="Times New Roman" panose="02020603050405020304" pitchFamily="18" charset="0"/>
                <a:cs typeface="Times New Roman" panose="02020603050405020304" pitchFamily="18" charset="0"/>
              </a:rPr>
              <a:t>TIẾT </a:t>
            </a:r>
            <a:r>
              <a:rPr lang="en-US" sz="4800" b="1" dirty="0" smtClean="0">
                <a:solidFill>
                  <a:schemeClr val="accent1">
                    <a:lumMod val="50000"/>
                  </a:schemeClr>
                </a:solidFill>
                <a:latin typeface="Times New Roman" panose="02020603050405020304" pitchFamily="18" charset="0"/>
                <a:cs typeface="Times New Roman" panose="02020603050405020304" pitchFamily="18" charset="0"/>
              </a:rPr>
              <a:t>15</a:t>
            </a:r>
            <a:endParaRPr lang="en-US" sz="4800" b="1"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72009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9001BBB-1D51-4750-A295-954BCC776185}"/>
              </a:ext>
            </a:extLst>
          </p:cNvPr>
          <p:cNvSpPr/>
          <p:nvPr/>
        </p:nvSpPr>
        <p:spPr>
          <a:xfrm>
            <a:off x="496361" y="351255"/>
            <a:ext cx="10616287" cy="465577"/>
          </a:xfrm>
          <a:prstGeom prst="rect">
            <a:avLst/>
          </a:prstGeom>
        </p:spPr>
        <p:txBody>
          <a:bodyPr wrap="square">
            <a:spAutoFit/>
          </a:bodyPr>
          <a:lstStyle/>
          <a:p>
            <a:pPr algn="just" defTabSz="342900">
              <a:lnSpc>
                <a:spcPct val="140000"/>
              </a:lnSpc>
            </a:pPr>
            <a:r>
              <a:rPr lang="en-US" sz="2000">
                <a:latin typeface="UTM Avo" panose="02040603050506020204" pitchFamily="18" charset="0"/>
                <a:cs typeface="Times New Roman" panose="02020603050405020304" pitchFamily="18" charset="0"/>
                <a:sym typeface="Wingdings" panose="05000000000000000000" pitchFamily="2" charset="2"/>
              </a:rPr>
              <a:t>-</a:t>
            </a:r>
            <a:r>
              <a:rPr lang="vi-VN" sz="2000">
                <a:latin typeface="UTM Avo" panose="02040603050506020204" pitchFamily="18" charset="0"/>
                <a:cs typeface="Times New Roman" panose="02020603050405020304" pitchFamily="18" charset="0"/>
                <a:sym typeface="Wingdings" panose="05000000000000000000" pitchFamily="2" charset="2"/>
              </a:rPr>
              <a:t> </a:t>
            </a:r>
            <a:r>
              <a:rPr lang="vi-VN" sz="2000">
                <a:solidFill>
                  <a:srgbClr val="F18105"/>
                </a:solidFill>
                <a:latin typeface="UTM Avo" panose="02040603050506020204" pitchFamily="18" charset="0"/>
                <a:cs typeface="Times New Roman" panose="02020603050405020304" pitchFamily="18" charset="0"/>
                <a:sym typeface="Wingdings" panose="05000000000000000000" pitchFamily="2" charset="2"/>
              </a:rPr>
              <a:t>Làm ẨN, HIỆN hàng hoặc cột</a:t>
            </a:r>
            <a:r>
              <a:rPr lang="vi-VN" sz="2000">
                <a:latin typeface="UTM Avo" panose="02040603050506020204" pitchFamily="18" charset="0"/>
                <a:cs typeface="Times New Roman" panose="02020603050405020304" pitchFamily="18" charset="0"/>
                <a:sym typeface="Wingdings" panose="05000000000000000000" pitchFamily="2" charset="2"/>
              </a:rPr>
              <a:t>: Trong khi làm việc, một số hàng hoặc cột của bảng</a:t>
            </a:r>
            <a:endParaRPr lang="en-US" sz="2000">
              <a:latin typeface="UTM Avo" panose="020406030505060202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7F61D30D-7642-4899-9C1C-7078FD0C4A71}"/>
              </a:ext>
            </a:extLst>
          </p:cNvPr>
          <p:cNvSpPr/>
          <p:nvPr/>
        </p:nvSpPr>
        <p:spPr>
          <a:xfrm>
            <a:off x="496361" y="784558"/>
            <a:ext cx="11199278" cy="1762727"/>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sym typeface="Wingdings" panose="05000000000000000000" pitchFamily="2" charset="2"/>
              </a:rPr>
              <a:t>tính có thể ẩn đi với mục đích làm gọn bảng tính, dễ quan sát. Khi cần em có thể hiển thị lại các hàng, cột đã ẩn bất cứ lúc nào. </a:t>
            </a:r>
            <a:endParaRPr lang="en-US" sz="2000">
              <a:latin typeface="UTM Avo" panose="02040603050506020204" pitchFamily="18" charset="0"/>
              <a:cs typeface="Times New Roman" panose="02020603050405020304" pitchFamily="18" charset="0"/>
              <a:sym typeface="Wingdings" panose="05000000000000000000" pitchFamily="2" charset="2"/>
            </a:endParaRPr>
          </a:p>
          <a:p>
            <a:pPr algn="just" defTabSz="342900">
              <a:lnSpc>
                <a:spcPct val="140000"/>
              </a:lnSpc>
            </a:pPr>
            <a:r>
              <a:rPr lang="vi-VN" sz="2000">
                <a:latin typeface="UTM Avo" panose="02040603050506020204" pitchFamily="18" charset="0"/>
                <a:cs typeface="Times New Roman" panose="02020603050405020304" pitchFamily="18" charset="0"/>
                <a:sym typeface="Wingdings" panose="05000000000000000000" pitchFamily="2" charset="2"/>
              </a:rPr>
              <a:t>Muốn ẩn hàng hoặc cột, em chọn hàng hoặc </a:t>
            </a:r>
            <a:r>
              <a:rPr lang="en-US" sz="2000">
                <a:latin typeface="UTM Avo" panose="02040603050506020204" pitchFamily="18" charset="0"/>
                <a:cs typeface="Times New Roman" panose="02020603050405020304" pitchFamily="18" charset="0"/>
                <a:sym typeface="Wingdings" panose="05000000000000000000" pitchFamily="2" charset="2"/>
              </a:rPr>
              <a:t>c</a:t>
            </a:r>
            <a:r>
              <a:rPr lang="vi-VN" sz="2000">
                <a:latin typeface="UTM Avo" panose="02040603050506020204" pitchFamily="18" charset="0"/>
                <a:cs typeface="Times New Roman" panose="02020603050405020304" pitchFamily="18" charset="0"/>
                <a:sym typeface="Wingdings" panose="05000000000000000000" pitchFamily="2" charset="2"/>
              </a:rPr>
              <a:t>ột, nháy nút phải chuột vào chỗ chọn và chọn </a:t>
            </a:r>
            <a:r>
              <a:rPr lang="vi-VN" sz="2000" b="1">
                <a:latin typeface="UTM Avo" panose="02040603050506020204" pitchFamily="18" charset="0"/>
                <a:cs typeface="Times New Roman" panose="02020603050405020304" pitchFamily="18" charset="0"/>
                <a:sym typeface="Wingdings" panose="05000000000000000000" pitchFamily="2" charset="2"/>
              </a:rPr>
              <a:t>Hide</a:t>
            </a:r>
            <a:r>
              <a:rPr lang="vi-VN" sz="2000">
                <a:latin typeface="UTM Avo" panose="02040603050506020204" pitchFamily="18" charset="0"/>
                <a:cs typeface="Times New Roman" panose="02020603050405020304" pitchFamily="18" charset="0"/>
                <a:sym typeface="Wingdings" panose="05000000000000000000" pitchFamily="2" charset="2"/>
              </a:rPr>
              <a:t>. Hình 9.7 mô tả một số cột và hàng bị làm ẩn đi.</a:t>
            </a:r>
            <a:endParaRPr lang="en-US" sz="2000">
              <a:latin typeface="UTM Avo" panose="020406030505060202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3A5DA10D-B77B-4E68-88AC-5C72CFC53631}"/>
              </a:ext>
            </a:extLst>
          </p:cNvPr>
          <p:cNvPicPr>
            <a:picLocks noChangeAspect="1"/>
          </p:cNvPicPr>
          <p:nvPr/>
        </p:nvPicPr>
        <p:blipFill>
          <a:blip r:embed="rId2"/>
          <a:stretch>
            <a:fillRect/>
          </a:stretch>
        </p:blipFill>
        <p:spPr>
          <a:xfrm>
            <a:off x="1148694" y="2810847"/>
            <a:ext cx="9894612" cy="2379717"/>
          </a:xfrm>
          <a:prstGeom prst="rect">
            <a:avLst/>
          </a:prstGeom>
        </p:spPr>
      </p:pic>
      <p:sp>
        <p:nvSpPr>
          <p:cNvPr id="8" name="Rectangle 7">
            <a:extLst>
              <a:ext uri="{FF2B5EF4-FFF2-40B4-BE49-F238E27FC236}">
                <a16:creationId xmlns:a16="http://schemas.microsoft.com/office/drawing/2014/main" id="{5E385277-BDA3-488A-B156-5B2DC432FD3E}"/>
              </a:ext>
            </a:extLst>
          </p:cNvPr>
          <p:cNvSpPr/>
          <p:nvPr/>
        </p:nvSpPr>
        <p:spPr>
          <a:xfrm>
            <a:off x="496361" y="5454127"/>
            <a:ext cx="11199278" cy="896464"/>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sym typeface="Wingdings" panose="05000000000000000000" pitchFamily="2" charset="2"/>
              </a:rPr>
              <a:t>Muốn hiển thị lại, em chọn các hàng, cột xung quanh vị trí hàng, cột bị ẩn đi, nháy nút phải chuột và chọn </a:t>
            </a:r>
            <a:r>
              <a:rPr lang="vi-VN" sz="2000" b="1">
                <a:latin typeface="UTM Avo" panose="02040603050506020204" pitchFamily="18" charset="0"/>
                <a:cs typeface="Times New Roman" panose="02020603050405020304" pitchFamily="18" charset="0"/>
                <a:sym typeface="Wingdings" panose="05000000000000000000" pitchFamily="2" charset="2"/>
              </a:rPr>
              <a:t>Unhide</a:t>
            </a:r>
            <a:r>
              <a:rPr lang="vi-VN" sz="2000">
                <a:latin typeface="UTM Avo" panose="02040603050506020204" pitchFamily="18" charset="0"/>
                <a:cs typeface="Times New Roman" panose="02020603050405020304" pitchFamily="18" charset="0"/>
                <a:sym typeface="Wingdings" panose="05000000000000000000" pitchFamily="2" charset="2"/>
              </a:rPr>
              <a:t>.</a:t>
            </a:r>
            <a:endParaRPr lang="en-US" sz="200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4473024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43E00A-7E59-4EC0-A1C9-F8FE7C0B0129}"/>
              </a:ext>
            </a:extLst>
          </p:cNvPr>
          <p:cNvPicPr>
            <a:picLocks noChangeAspect="1"/>
          </p:cNvPicPr>
          <p:nvPr/>
        </p:nvPicPr>
        <p:blipFill>
          <a:blip r:embed="rId2"/>
          <a:stretch>
            <a:fillRect/>
          </a:stretch>
        </p:blipFill>
        <p:spPr>
          <a:xfrm>
            <a:off x="1421365" y="1342228"/>
            <a:ext cx="9349270" cy="2678339"/>
          </a:xfrm>
          <a:prstGeom prst="rect">
            <a:avLst/>
          </a:prstGeom>
        </p:spPr>
      </p:pic>
      <p:sp>
        <p:nvSpPr>
          <p:cNvPr id="4" name="Rectangle 3">
            <a:extLst>
              <a:ext uri="{FF2B5EF4-FFF2-40B4-BE49-F238E27FC236}">
                <a16:creationId xmlns:a16="http://schemas.microsoft.com/office/drawing/2014/main" id="{2ED63F6F-44C2-4889-88C8-AE3F8F411164}"/>
              </a:ext>
            </a:extLst>
          </p:cNvPr>
          <p:cNvSpPr/>
          <p:nvPr/>
        </p:nvSpPr>
        <p:spPr>
          <a:xfrm>
            <a:off x="574334" y="326406"/>
            <a:ext cx="10275638" cy="471026"/>
          </a:xfrm>
          <a:prstGeom prst="rect">
            <a:avLst/>
          </a:prstGeom>
        </p:spPr>
        <p:txBody>
          <a:bodyPr wrap="square">
            <a:spAutoFit/>
          </a:bodyPr>
          <a:lstStyle/>
          <a:p>
            <a:pPr defTabSz="342900">
              <a:lnSpc>
                <a:spcPct val="140000"/>
              </a:lnSpc>
            </a:pPr>
            <a:r>
              <a:rPr lang="en-US" sz="2000" b="1">
                <a:solidFill>
                  <a:srgbClr val="0000FF"/>
                </a:solidFill>
                <a:latin typeface="UTM Avo" panose="02040603050506020204" pitchFamily="18" charset="0"/>
                <a:cs typeface="Times New Roman" panose="02020603050405020304" pitchFamily="18" charset="0"/>
              </a:rPr>
              <a:t>b</a:t>
            </a:r>
            <a:r>
              <a:rPr lang="vi-VN" sz="2000" b="1">
                <a:solidFill>
                  <a:srgbClr val="0000FF"/>
                </a:solidFill>
                <a:latin typeface="UTM Avo" panose="02040603050506020204" pitchFamily="18" charset="0"/>
                <a:cs typeface="Times New Roman" panose="02020603050405020304" pitchFamily="18" charset="0"/>
              </a:rPr>
              <a:t>)</a:t>
            </a:r>
            <a:r>
              <a:rPr lang="en-US" sz="2000" b="1">
                <a:solidFill>
                  <a:srgbClr val="0000FF"/>
                </a:solidFill>
                <a:latin typeface="UTM Avo" panose="02040603050506020204" pitchFamily="18" charset="0"/>
                <a:cs typeface="Times New Roman" panose="02020603050405020304" pitchFamily="18" charset="0"/>
              </a:rPr>
              <a:t> </a:t>
            </a:r>
            <a:r>
              <a:rPr lang="vi-VN" sz="2000" b="1">
                <a:solidFill>
                  <a:srgbClr val="0000FF"/>
                </a:solidFill>
                <a:latin typeface="UTM Avo" panose="02040603050506020204" pitchFamily="18" charset="0"/>
                <a:cs typeface="Times New Roman" panose="02020603050405020304" pitchFamily="18" charset="0"/>
              </a:rPr>
              <a:t>Lệnh gộp các ô của một vùng dữ liệu</a:t>
            </a:r>
          </a:p>
        </p:txBody>
      </p:sp>
      <p:sp>
        <p:nvSpPr>
          <p:cNvPr id="5" name="Rectangle 4">
            <a:extLst>
              <a:ext uri="{FF2B5EF4-FFF2-40B4-BE49-F238E27FC236}">
                <a16:creationId xmlns:a16="http://schemas.microsoft.com/office/drawing/2014/main" id="{9558BDE4-1C2B-458C-8100-8DBD501E4923}"/>
              </a:ext>
            </a:extLst>
          </p:cNvPr>
          <p:cNvSpPr/>
          <p:nvPr/>
        </p:nvSpPr>
        <p:spPr>
          <a:xfrm>
            <a:off x="574334" y="797432"/>
            <a:ext cx="11043332" cy="470065"/>
          </a:xfrm>
          <a:prstGeom prst="rect">
            <a:avLst/>
          </a:prstGeom>
        </p:spPr>
        <p:txBody>
          <a:bodyPr wrap="square">
            <a:spAutoFit/>
          </a:bodyPr>
          <a:lstStyle/>
          <a:p>
            <a:pPr defTabSz="342900">
              <a:lnSpc>
                <a:spcPct val="140000"/>
              </a:lnSpc>
            </a:pPr>
            <a:r>
              <a:rPr lang="vi-VN" sz="2000">
                <a:latin typeface="UTM Avo" panose="02040603050506020204" pitchFamily="18" charset="0"/>
                <a:cs typeface="Times New Roman" panose="02020603050405020304" pitchFamily="18" charset="0"/>
                <a:sym typeface="Wingdings" panose="05000000000000000000" pitchFamily="2" charset="2"/>
              </a:rPr>
              <a:t>Đánh dấu vùng dữ liệu (các ô muốn gộp), chọn </a:t>
            </a:r>
            <a:r>
              <a:rPr lang="vi-VN" sz="2000" b="1">
                <a:latin typeface="UTM Avo" panose="02040603050506020204" pitchFamily="18" charset="0"/>
                <a:cs typeface="Times New Roman" panose="02020603050405020304" pitchFamily="18" charset="0"/>
                <a:sym typeface="Wingdings" panose="05000000000000000000" pitchFamily="2" charset="2"/>
              </a:rPr>
              <a:t>Home/Alignment/Merge &amp; Center</a:t>
            </a:r>
            <a:r>
              <a:rPr lang="vi-VN" sz="2000">
                <a:latin typeface="UTM Avo" panose="02040603050506020204" pitchFamily="18" charset="0"/>
                <a:cs typeface="Times New Roman" panose="02020603050405020304" pitchFamily="18" charset="0"/>
                <a:sym typeface="Wingdings" panose="05000000000000000000" pitchFamily="2" charset="2"/>
              </a:rPr>
              <a:t>.</a:t>
            </a:r>
            <a:endParaRPr lang="en-US" sz="2000">
              <a:latin typeface="UTM Avo"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57C65EB9-6B67-4F37-9BFF-DAD23ED70496}"/>
              </a:ext>
            </a:extLst>
          </p:cNvPr>
          <p:cNvSpPr/>
          <p:nvPr/>
        </p:nvSpPr>
        <p:spPr>
          <a:xfrm>
            <a:off x="574334" y="4166105"/>
            <a:ext cx="4234334" cy="2189125"/>
          </a:xfrm>
          <a:prstGeom prst="rect">
            <a:avLst/>
          </a:prstGeom>
        </p:spPr>
        <p:txBody>
          <a:bodyPr wrap="square">
            <a:spAutoFit/>
          </a:bodyPr>
          <a:lstStyle/>
          <a:p>
            <a:pPr algn="just" defTabSz="342900">
              <a:lnSpc>
                <a:spcPct val="140000"/>
              </a:lnSpc>
            </a:pPr>
            <a:r>
              <a:rPr lang="vi-VN" sz="2000" b="1">
                <a:latin typeface="UTM Avo" panose="02040603050506020204" pitchFamily="18" charset="0"/>
                <a:cs typeface="Times New Roman" panose="02020603050405020304" pitchFamily="18" charset="0"/>
                <a:sym typeface="Wingdings" panose="05000000000000000000" pitchFamily="2" charset="2"/>
              </a:rPr>
              <a:t>Lưu ý: </a:t>
            </a:r>
            <a:r>
              <a:rPr lang="vi-VN" sz="2000">
                <a:latin typeface="UTM Avo" panose="02040603050506020204" pitchFamily="18" charset="0"/>
                <a:cs typeface="Times New Roman" panose="02020603050405020304" pitchFamily="18" charset="0"/>
                <a:sym typeface="Wingdings" panose="05000000000000000000" pitchFamily="2" charset="2"/>
              </a:rPr>
              <a:t>Sau khi gộp, ô kết quả sẽ có địa chỉ là ô đầu tiên bên trái của vùng đã gộp và lưu kết quả của ô này. Dữ liệu trong các ô khác sẽ bị xoá khi gộp.</a:t>
            </a:r>
            <a:endParaRPr lang="en-US" sz="2000">
              <a:latin typeface="UTM Avo" panose="020406030505060202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C68CA85D-BCF0-43D6-B652-460654A0D0E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374107" y="4274043"/>
            <a:ext cx="6243559" cy="2081187"/>
          </a:xfrm>
          <a:prstGeom prst="rect">
            <a:avLst/>
          </a:prstGeom>
        </p:spPr>
      </p:pic>
    </p:spTree>
    <p:extLst>
      <p:ext uri="{BB962C8B-B14F-4D97-AF65-F5344CB8AC3E}">
        <p14:creationId xmlns:p14="http://schemas.microsoft.com/office/powerpoint/2010/main" val="17698857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0-#ppt_w/2"/>
                                          </p:val>
                                        </p:tav>
                                        <p:tav tm="100000">
                                          <p:val>
                                            <p:strVal val="#ppt_x"/>
                                          </p:val>
                                        </p:tav>
                                      </p:tavLst>
                                    </p:anim>
                                    <p:anim calcmode="lin" valueType="num">
                                      <p:cBhvr additive="base">
                                        <p:cTn id="3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EDD788-C265-4A1A-8F71-844FE78099F1}"/>
              </a:ext>
            </a:extLst>
          </p:cNvPr>
          <p:cNvPicPr>
            <a:picLocks noChangeAspect="1"/>
          </p:cNvPicPr>
          <p:nvPr/>
        </p:nvPicPr>
        <p:blipFill rotWithShape="1">
          <a:blip r:embed="rId2"/>
          <a:srcRect b="51194"/>
          <a:stretch/>
        </p:blipFill>
        <p:spPr>
          <a:xfrm>
            <a:off x="540910" y="1066078"/>
            <a:ext cx="11347540" cy="3064859"/>
          </a:xfrm>
          <a:prstGeom prst="rect">
            <a:avLst/>
          </a:prstGeom>
        </p:spPr>
      </p:pic>
      <p:pic>
        <p:nvPicPr>
          <p:cNvPr id="4" name="Picture 3">
            <a:extLst>
              <a:ext uri="{FF2B5EF4-FFF2-40B4-BE49-F238E27FC236}">
                <a16:creationId xmlns:a16="http://schemas.microsoft.com/office/drawing/2014/main" id="{23F4C0CD-D697-43D7-AF88-38C2AF56C8E8}"/>
              </a:ext>
            </a:extLst>
          </p:cNvPr>
          <p:cNvPicPr>
            <a:picLocks noChangeAspect="1"/>
          </p:cNvPicPr>
          <p:nvPr/>
        </p:nvPicPr>
        <p:blipFill>
          <a:blip r:embed="rId3"/>
          <a:stretch>
            <a:fillRect/>
          </a:stretch>
        </p:blipFill>
        <p:spPr>
          <a:xfrm>
            <a:off x="11295235" y="283866"/>
            <a:ext cx="589731" cy="520622"/>
          </a:xfrm>
          <a:prstGeom prst="rect">
            <a:avLst/>
          </a:prstGeom>
        </p:spPr>
      </p:pic>
      <p:sp>
        <p:nvSpPr>
          <p:cNvPr id="5" name="Rectangle 4">
            <a:extLst>
              <a:ext uri="{FF2B5EF4-FFF2-40B4-BE49-F238E27FC236}">
                <a16:creationId xmlns:a16="http://schemas.microsoft.com/office/drawing/2014/main" id="{AAF8FDE5-F285-454A-898B-FDB92C83BFF7}"/>
              </a:ext>
            </a:extLst>
          </p:cNvPr>
          <p:cNvSpPr/>
          <p:nvPr/>
        </p:nvSpPr>
        <p:spPr>
          <a:xfrm>
            <a:off x="540910" y="326246"/>
            <a:ext cx="10583827"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3. TÍNH CHẤT CỦA CÁC HÀM TRÊN BẢNG TÍNH</a:t>
            </a:r>
          </a:p>
        </p:txBody>
      </p:sp>
      <p:pic>
        <p:nvPicPr>
          <p:cNvPr id="6" name="Picture 5">
            <a:extLst>
              <a:ext uri="{FF2B5EF4-FFF2-40B4-BE49-F238E27FC236}">
                <a16:creationId xmlns:a16="http://schemas.microsoft.com/office/drawing/2014/main" id="{335089FB-B4D9-47A2-B3E9-7E02FE607915}"/>
              </a:ext>
            </a:extLst>
          </p:cNvPr>
          <p:cNvPicPr>
            <a:picLocks noChangeAspect="1"/>
          </p:cNvPicPr>
          <p:nvPr/>
        </p:nvPicPr>
        <p:blipFill rotWithShape="1">
          <a:blip r:embed="rId2"/>
          <a:srcRect l="-190" t="48994" r="190" b="677"/>
          <a:stretch/>
        </p:blipFill>
        <p:spPr>
          <a:xfrm>
            <a:off x="1958509" y="4130937"/>
            <a:ext cx="8512342" cy="2370819"/>
          </a:xfrm>
          <a:prstGeom prst="rect">
            <a:avLst/>
          </a:prstGeom>
        </p:spPr>
      </p:pic>
    </p:spTree>
    <p:extLst>
      <p:ext uri="{BB962C8B-B14F-4D97-AF65-F5344CB8AC3E}">
        <p14:creationId xmlns:p14="http://schemas.microsoft.com/office/powerpoint/2010/main" val="32221708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C09417-3BF1-4FF7-90D5-7E9EE064DB6B}"/>
              </a:ext>
            </a:extLst>
          </p:cNvPr>
          <p:cNvPicPr>
            <a:picLocks noChangeAspect="1"/>
          </p:cNvPicPr>
          <p:nvPr/>
        </p:nvPicPr>
        <p:blipFill>
          <a:blip r:embed="rId2"/>
          <a:stretch>
            <a:fillRect/>
          </a:stretch>
        </p:blipFill>
        <p:spPr>
          <a:xfrm>
            <a:off x="453614" y="4709811"/>
            <a:ext cx="11284772" cy="1826915"/>
          </a:xfrm>
          <a:prstGeom prst="rect">
            <a:avLst/>
          </a:prstGeom>
        </p:spPr>
      </p:pic>
      <p:sp>
        <p:nvSpPr>
          <p:cNvPr id="4" name="Rectangle 3">
            <a:extLst>
              <a:ext uri="{FF2B5EF4-FFF2-40B4-BE49-F238E27FC236}">
                <a16:creationId xmlns:a16="http://schemas.microsoft.com/office/drawing/2014/main" id="{C7CA5A90-0478-4877-9E95-C72D20376AC0}"/>
              </a:ext>
            </a:extLst>
          </p:cNvPr>
          <p:cNvSpPr/>
          <p:nvPr/>
        </p:nvSpPr>
        <p:spPr>
          <a:xfrm>
            <a:off x="816234" y="2852223"/>
            <a:ext cx="10559532" cy="187910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Các hàm tính toán của bảng tính điện tử như SUM, AVERAGE, COUNT, MIN, MAX sẽ chỉ tính toán trên các ô chứa dữ liệu số và bỏ qua các ô chứa dữ liệu dạng văn bản hoặc ô trống. Tính chất đặc biệt này giúp cho bảng dữ liệu theo dõi quá trình thực hiện dự án như Hình 9.12 sẽ luôn cho kết quả đúng.</a:t>
            </a:r>
          </a:p>
        </p:txBody>
      </p:sp>
      <p:pic>
        <p:nvPicPr>
          <p:cNvPr id="5" name="Picture 4">
            <a:extLst>
              <a:ext uri="{FF2B5EF4-FFF2-40B4-BE49-F238E27FC236}">
                <a16:creationId xmlns:a16="http://schemas.microsoft.com/office/drawing/2014/main" id="{897E397F-5B02-48F5-804F-E4A1BBD388BB}"/>
              </a:ext>
            </a:extLst>
          </p:cNvPr>
          <p:cNvPicPr>
            <a:picLocks noChangeAspect="1"/>
          </p:cNvPicPr>
          <p:nvPr/>
        </p:nvPicPr>
        <p:blipFill rotWithShape="1">
          <a:blip r:embed="rId3"/>
          <a:srcRect l="-190" t="48994" r="190" b="677"/>
          <a:stretch/>
        </p:blipFill>
        <p:spPr>
          <a:xfrm>
            <a:off x="1567339" y="319470"/>
            <a:ext cx="9057322" cy="2522604"/>
          </a:xfrm>
          <a:prstGeom prst="rect">
            <a:avLst/>
          </a:prstGeom>
        </p:spPr>
      </p:pic>
    </p:spTree>
    <p:extLst>
      <p:ext uri="{BB962C8B-B14F-4D97-AF65-F5344CB8AC3E}">
        <p14:creationId xmlns:p14="http://schemas.microsoft.com/office/powerpoint/2010/main" val="39646014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C5CB2B-839F-4A80-9637-7B4716DAE759}"/>
              </a:ext>
            </a:extLst>
          </p:cNvPr>
          <p:cNvPicPr>
            <a:picLocks noChangeAspect="1"/>
          </p:cNvPicPr>
          <p:nvPr/>
        </p:nvPicPr>
        <p:blipFill rotWithShape="1">
          <a:blip r:embed="rId2"/>
          <a:srcRect b="66066"/>
          <a:stretch/>
        </p:blipFill>
        <p:spPr>
          <a:xfrm>
            <a:off x="469752" y="416575"/>
            <a:ext cx="10825779" cy="1627377"/>
          </a:xfrm>
          <a:prstGeom prst="rect">
            <a:avLst/>
          </a:prstGeom>
        </p:spPr>
      </p:pic>
      <p:pic>
        <p:nvPicPr>
          <p:cNvPr id="4" name="Picture 3">
            <a:extLst>
              <a:ext uri="{FF2B5EF4-FFF2-40B4-BE49-F238E27FC236}">
                <a16:creationId xmlns:a16="http://schemas.microsoft.com/office/drawing/2014/main" id="{462E49FB-30E1-44E3-8119-E6CC873DEDD2}"/>
              </a:ext>
            </a:extLst>
          </p:cNvPr>
          <p:cNvPicPr>
            <a:picLocks noChangeAspect="1"/>
          </p:cNvPicPr>
          <p:nvPr/>
        </p:nvPicPr>
        <p:blipFill rotWithShape="1">
          <a:blip r:embed="rId2"/>
          <a:srcRect t="37581" b="562"/>
          <a:stretch/>
        </p:blipFill>
        <p:spPr>
          <a:xfrm>
            <a:off x="469751" y="2222204"/>
            <a:ext cx="10825779" cy="2966484"/>
          </a:xfrm>
          <a:prstGeom prst="rect">
            <a:avLst/>
          </a:prstGeom>
        </p:spPr>
      </p:pic>
    </p:spTree>
    <p:extLst>
      <p:ext uri="{BB962C8B-B14F-4D97-AF65-F5344CB8AC3E}">
        <p14:creationId xmlns:p14="http://schemas.microsoft.com/office/powerpoint/2010/main" val="29546958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A39F2B0-0FD3-45FD-AEF3-32682C6C3C8B}"/>
              </a:ext>
            </a:extLst>
          </p:cNvPr>
          <p:cNvPicPr>
            <a:picLocks noChangeAspect="1"/>
          </p:cNvPicPr>
          <p:nvPr/>
        </p:nvPicPr>
        <p:blipFill>
          <a:blip r:embed="rId2"/>
          <a:stretch>
            <a:fillRect/>
          </a:stretch>
        </p:blipFill>
        <p:spPr>
          <a:xfrm>
            <a:off x="649371" y="428633"/>
            <a:ext cx="888648" cy="903074"/>
          </a:xfrm>
          <a:prstGeom prst="rect">
            <a:avLst/>
          </a:prstGeom>
        </p:spPr>
      </p:pic>
      <p:sp>
        <p:nvSpPr>
          <p:cNvPr id="3" name="Rectangle 2">
            <a:extLst>
              <a:ext uri="{FF2B5EF4-FFF2-40B4-BE49-F238E27FC236}">
                <a16:creationId xmlns:a16="http://schemas.microsoft.com/office/drawing/2014/main" id="{F2AFEF14-0CF7-46D2-9FD1-23226676AD84}"/>
              </a:ext>
            </a:extLst>
          </p:cNvPr>
          <p:cNvSpPr/>
          <p:nvPr/>
        </p:nvSpPr>
        <p:spPr>
          <a:xfrm>
            <a:off x="1635162" y="428633"/>
            <a:ext cx="9463143"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Quan sát một phần bảng tính của dự án Trường học xanh trong Hình 9.1, em có nhận xét gì? </a:t>
            </a:r>
          </a:p>
        </p:txBody>
      </p:sp>
      <p:pic>
        <p:nvPicPr>
          <p:cNvPr id="9" name="Picture 8">
            <a:extLst>
              <a:ext uri="{FF2B5EF4-FFF2-40B4-BE49-F238E27FC236}">
                <a16:creationId xmlns:a16="http://schemas.microsoft.com/office/drawing/2014/main" id="{BAA6B7BA-2CEA-4840-99CF-B30DEDAF98B3}"/>
              </a:ext>
            </a:extLst>
          </p:cNvPr>
          <p:cNvPicPr>
            <a:picLocks noChangeAspect="1"/>
          </p:cNvPicPr>
          <p:nvPr/>
        </p:nvPicPr>
        <p:blipFill>
          <a:blip r:embed="rId3"/>
          <a:stretch>
            <a:fillRect/>
          </a:stretch>
        </p:blipFill>
        <p:spPr>
          <a:xfrm>
            <a:off x="995222" y="1570672"/>
            <a:ext cx="10201556" cy="2278983"/>
          </a:xfrm>
          <a:prstGeom prst="rect">
            <a:avLst/>
          </a:prstGeom>
        </p:spPr>
      </p:pic>
      <p:sp>
        <p:nvSpPr>
          <p:cNvPr id="10" name="Rectangle 9">
            <a:extLst>
              <a:ext uri="{FF2B5EF4-FFF2-40B4-BE49-F238E27FC236}">
                <a16:creationId xmlns:a16="http://schemas.microsoft.com/office/drawing/2014/main" id="{919A75B4-792E-480E-8EB6-F3C4F880F140}"/>
              </a:ext>
            </a:extLst>
          </p:cNvPr>
          <p:cNvSpPr/>
          <p:nvPr/>
        </p:nvSpPr>
        <p:spPr>
          <a:xfrm>
            <a:off x="1364428" y="4088620"/>
            <a:ext cx="9463143" cy="48866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Có cần chỉnh sửa, định dạng hay trình bày dữ liệu cho đẹp hơn không?</a:t>
            </a:r>
          </a:p>
        </p:txBody>
      </p:sp>
      <p:pic>
        <p:nvPicPr>
          <p:cNvPr id="11" name="Picture 10" descr="A picture containing text&#10;&#10;Description automatically generated">
            <a:extLst>
              <a:ext uri="{FF2B5EF4-FFF2-40B4-BE49-F238E27FC236}">
                <a16:creationId xmlns:a16="http://schemas.microsoft.com/office/drawing/2014/main" id="{A214A751-EC98-4EFE-9787-DE266C3350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70437" y="4658061"/>
            <a:ext cx="2651124" cy="1986292"/>
          </a:xfrm>
          <a:prstGeom prst="rect">
            <a:avLst/>
          </a:prstGeom>
        </p:spPr>
      </p:pic>
    </p:spTree>
    <p:extLst>
      <p:ext uri="{BB962C8B-B14F-4D97-AF65-F5344CB8AC3E}">
        <p14:creationId xmlns:p14="http://schemas.microsoft.com/office/powerpoint/2010/main" val="24345705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 presetClass="entr" presetSubtype="2"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C7B5BD-6930-423B-B3AD-CA8C7E53E8B9}"/>
              </a:ext>
            </a:extLst>
          </p:cNvPr>
          <p:cNvSpPr/>
          <p:nvPr/>
        </p:nvSpPr>
        <p:spPr>
          <a:xfrm>
            <a:off x="540910" y="326246"/>
            <a:ext cx="10583827"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ĐỊNH DẠNG DỮ LIỆU SỐ</a:t>
            </a:r>
          </a:p>
        </p:txBody>
      </p:sp>
      <p:sp>
        <p:nvSpPr>
          <p:cNvPr id="5" name="Rectangle 4">
            <a:extLst>
              <a:ext uri="{FF2B5EF4-FFF2-40B4-BE49-F238E27FC236}">
                <a16:creationId xmlns:a16="http://schemas.microsoft.com/office/drawing/2014/main" id="{8451C538-1331-477D-944F-ABFC0E336B13}"/>
              </a:ext>
            </a:extLst>
          </p:cNvPr>
          <p:cNvSpPr/>
          <p:nvPr/>
        </p:nvSpPr>
        <p:spPr>
          <a:xfrm>
            <a:off x="1563162" y="2859725"/>
            <a:ext cx="10275638" cy="471026"/>
          </a:xfrm>
          <a:prstGeom prst="rect">
            <a:avLst/>
          </a:prstGeom>
        </p:spPr>
        <p:txBody>
          <a:bodyPr wrap="square">
            <a:spAutoFit/>
          </a:bodyPr>
          <a:lstStyle/>
          <a:p>
            <a:pPr algn="just" defTabSz="342900">
              <a:lnSpc>
                <a:spcPct val="140000"/>
              </a:lnSpc>
            </a:pPr>
            <a:r>
              <a:rPr lang="vi-VN" sz="2000" b="1">
                <a:solidFill>
                  <a:srgbClr val="0000FF"/>
                </a:solidFill>
                <a:latin typeface="UTM Avo" panose="02040603050506020204" pitchFamily="18" charset="0"/>
                <a:cs typeface="Times New Roman" panose="02020603050405020304" pitchFamily="18" charset="0"/>
              </a:rPr>
              <a:t>a) Định dạng dữ liệu số</a:t>
            </a:r>
          </a:p>
        </p:txBody>
      </p:sp>
      <p:pic>
        <p:nvPicPr>
          <p:cNvPr id="6" name="Picture 5">
            <a:extLst>
              <a:ext uri="{FF2B5EF4-FFF2-40B4-BE49-F238E27FC236}">
                <a16:creationId xmlns:a16="http://schemas.microsoft.com/office/drawing/2014/main" id="{F75CC7C8-A64F-45E3-B652-4FB2B945E974}"/>
              </a:ext>
            </a:extLst>
          </p:cNvPr>
          <p:cNvPicPr>
            <a:picLocks noChangeAspect="1"/>
          </p:cNvPicPr>
          <p:nvPr/>
        </p:nvPicPr>
        <p:blipFill>
          <a:blip r:embed="rId2"/>
          <a:stretch>
            <a:fillRect/>
          </a:stretch>
        </p:blipFill>
        <p:spPr>
          <a:xfrm>
            <a:off x="726200" y="2953885"/>
            <a:ext cx="756220" cy="753733"/>
          </a:xfrm>
          <a:prstGeom prst="rect">
            <a:avLst/>
          </a:prstGeom>
        </p:spPr>
      </p:pic>
      <p:sp>
        <p:nvSpPr>
          <p:cNvPr id="7" name="Rectangle 6">
            <a:extLst>
              <a:ext uri="{FF2B5EF4-FFF2-40B4-BE49-F238E27FC236}">
                <a16:creationId xmlns:a16="http://schemas.microsoft.com/office/drawing/2014/main" id="{68FF02AE-A56C-4F8B-9779-2DE5B1B43C68}"/>
              </a:ext>
            </a:extLst>
          </p:cNvPr>
          <p:cNvSpPr/>
          <p:nvPr/>
        </p:nvSpPr>
        <p:spPr>
          <a:xfrm>
            <a:off x="645458" y="3712186"/>
            <a:ext cx="10988947" cy="2624501"/>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phần mềm bảng tính đều cho phép thiết lập cách định dạng thể hiện các số này.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Ví dụ chỉ cho phép hiện bao nhiêu chữ số thập phân, hoặc quy định dùng dấu "," phân tách hàng nghìn,</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hàng triệu,... Để thực hiện định dạng các số tại một ô hoặc vùng dữ liệu, em cần chọn vùng dữ liệu và chọn </a:t>
            </a:r>
            <a:r>
              <a:rPr lang="vi-VN" sz="2000" b="1">
                <a:latin typeface="UTM Avo" panose="02040603050506020204" pitchFamily="18" charset="0"/>
                <a:cs typeface="Times New Roman" panose="02020603050405020304" pitchFamily="18" charset="0"/>
              </a:rPr>
              <a:t>Home</a:t>
            </a:r>
            <a:r>
              <a:rPr lang="vi-VN" sz="2000">
                <a:latin typeface="UTM Avo" panose="02040603050506020204" pitchFamily="18" charset="0"/>
                <a:cs typeface="Times New Roman" panose="02020603050405020304" pitchFamily="18" charset="0"/>
              </a:rPr>
              <a:t>, nháy chuột vào mũi tên bên cạnh nhóm lệnh </a:t>
            </a:r>
            <a:r>
              <a:rPr lang="vi-VN" sz="2000" b="1">
                <a:latin typeface="UTM Avo" panose="02040603050506020204" pitchFamily="18" charset="0"/>
                <a:cs typeface="Times New Roman" panose="02020603050405020304" pitchFamily="18" charset="0"/>
              </a:rPr>
              <a:t>Number</a:t>
            </a:r>
            <a:r>
              <a:rPr lang="vi-VN" sz="2000">
                <a:latin typeface="UTM Avo" panose="02040603050506020204" pitchFamily="18" charset="0"/>
                <a:cs typeface="Times New Roman" panose="02020603050405020304" pitchFamily="18" charset="0"/>
              </a:rPr>
              <a:t> để mở cửa sổ </a:t>
            </a:r>
            <a:r>
              <a:rPr lang="vi-VN" sz="2000" b="1">
                <a:latin typeface="UTM Avo" panose="02040603050506020204" pitchFamily="18" charset="0"/>
                <a:cs typeface="Times New Roman" panose="02020603050405020304" pitchFamily="18" charset="0"/>
              </a:rPr>
              <a:t>Format Cells</a:t>
            </a:r>
            <a:r>
              <a:rPr lang="vi-VN" sz="2000">
                <a:latin typeface="UTM Avo" panose="02040603050506020204" pitchFamily="18" charset="0"/>
                <a:cs typeface="Times New Roman" panose="02020603050405020304" pitchFamily="18" charset="0"/>
              </a:rPr>
              <a:t>. Sau đó em nhập các tham số định dạng kiểu dữ liệu số thực trong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cửa sổ </a:t>
            </a:r>
            <a:r>
              <a:rPr lang="vi-VN" sz="2000" b="1">
                <a:latin typeface="UTM Avo" panose="02040603050506020204" pitchFamily="18" charset="0"/>
                <a:cs typeface="Times New Roman" panose="02020603050405020304" pitchFamily="18" charset="0"/>
              </a:rPr>
              <a:t>Format Cells </a:t>
            </a:r>
            <a:r>
              <a:rPr lang="vi-VN" sz="2000">
                <a:latin typeface="UTM Avo" panose="02040603050506020204" pitchFamily="18" charset="0"/>
                <a:cs typeface="Times New Roman" panose="02020603050405020304" pitchFamily="18" charset="0"/>
              </a:rPr>
              <a:t>như Hình 9.2.</a:t>
            </a:r>
          </a:p>
        </p:txBody>
      </p:sp>
      <p:pic>
        <p:nvPicPr>
          <p:cNvPr id="9" name="Picture 8">
            <a:extLst>
              <a:ext uri="{FF2B5EF4-FFF2-40B4-BE49-F238E27FC236}">
                <a16:creationId xmlns:a16="http://schemas.microsoft.com/office/drawing/2014/main" id="{2661067E-8058-4558-A7F1-78CA7AD6B0BF}"/>
              </a:ext>
            </a:extLst>
          </p:cNvPr>
          <p:cNvPicPr>
            <a:picLocks noChangeAspect="1"/>
          </p:cNvPicPr>
          <p:nvPr/>
        </p:nvPicPr>
        <p:blipFill>
          <a:blip r:embed="rId3"/>
          <a:stretch>
            <a:fillRect/>
          </a:stretch>
        </p:blipFill>
        <p:spPr>
          <a:xfrm>
            <a:off x="540910" y="1074339"/>
            <a:ext cx="11115100" cy="1701133"/>
          </a:xfrm>
          <a:prstGeom prst="rect">
            <a:avLst/>
          </a:prstGeom>
        </p:spPr>
      </p:pic>
      <p:sp>
        <p:nvSpPr>
          <p:cNvPr id="11" name="Rectangle 10">
            <a:extLst>
              <a:ext uri="{FF2B5EF4-FFF2-40B4-BE49-F238E27FC236}">
                <a16:creationId xmlns:a16="http://schemas.microsoft.com/office/drawing/2014/main" id="{5659D3DD-DF9D-434E-AC19-16E104618F52}"/>
              </a:ext>
            </a:extLst>
          </p:cNvPr>
          <p:cNvSpPr/>
          <p:nvPr/>
        </p:nvSpPr>
        <p:spPr>
          <a:xfrm>
            <a:off x="1563162" y="3303546"/>
            <a:ext cx="10275639" cy="465577"/>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Dữ liệu số trong bảng tính được hiểu là các số nguyên hoặc số thực</a:t>
            </a:r>
            <a:r>
              <a:rPr lang="en-US" sz="2000">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Tất cả các</a:t>
            </a:r>
          </a:p>
        </p:txBody>
      </p:sp>
    </p:spTree>
    <p:extLst>
      <p:ext uri="{BB962C8B-B14F-4D97-AF65-F5344CB8AC3E}">
        <p14:creationId xmlns:p14="http://schemas.microsoft.com/office/powerpoint/2010/main" val="16642601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500"/>
                            </p:stCondLst>
                            <p:childTnLst>
                              <p:par>
                                <p:cTn id="25" presetID="22" presetClass="entr" presetSubtype="8" fill="hold" nodeType="after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left)">
                                      <p:cBhvr>
                                        <p:cTn id="27" dur="1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2282BB-CEED-4BDE-903A-87AFC1EEB978}"/>
              </a:ext>
            </a:extLst>
          </p:cNvPr>
          <p:cNvPicPr>
            <a:picLocks noChangeAspect="1"/>
          </p:cNvPicPr>
          <p:nvPr/>
        </p:nvPicPr>
        <p:blipFill>
          <a:blip r:embed="rId2"/>
          <a:stretch>
            <a:fillRect/>
          </a:stretch>
        </p:blipFill>
        <p:spPr>
          <a:xfrm>
            <a:off x="2180328" y="629322"/>
            <a:ext cx="7831343" cy="5599355"/>
          </a:xfrm>
          <a:prstGeom prst="rect">
            <a:avLst/>
          </a:prstGeom>
        </p:spPr>
      </p:pic>
    </p:spTree>
    <p:extLst>
      <p:ext uri="{BB962C8B-B14F-4D97-AF65-F5344CB8AC3E}">
        <p14:creationId xmlns:p14="http://schemas.microsoft.com/office/powerpoint/2010/main" val="28243508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AFE877-1AA5-427A-A3A4-6715CDDEE3A4}"/>
              </a:ext>
            </a:extLst>
          </p:cNvPr>
          <p:cNvPicPr>
            <a:picLocks noChangeAspect="1"/>
          </p:cNvPicPr>
          <p:nvPr/>
        </p:nvPicPr>
        <p:blipFill>
          <a:blip r:embed="rId2"/>
          <a:stretch>
            <a:fillRect/>
          </a:stretch>
        </p:blipFill>
        <p:spPr>
          <a:xfrm>
            <a:off x="489304" y="3025536"/>
            <a:ext cx="11213392" cy="3412118"/>
          </a:xfrm>
          <a:prstGeom prst="rect">
            <a:avLst/>
          </a:prstGeom>
        </p:spPr>
      </p:pic>
      <p:sp>
        <p:nvSpPr>
          <p:cNvPr id="4" name="Rectangle 3">
            <a:extLst>
              <a:ext uri="{FF2B5EF4-FFF2-40B4-BE49-F238E27FC236}">
                <a16:creationId xmlns:a16="http://schemas.microsoft.com/office/drawing/2014/main" id="{85C9009E-1C5C-4956-9E2C-A3D67F5E17AA}"/>
              </a:ext>
            </a:extLst>
          </p:cNvPr>
          <p:cNvSpPr/>
          <p:nvPr/>
        </p:nvSpPr>
        <p:spPr>
          <a:xfrm>
            <a:off x="489304" y="420346"/>
            <a:ext cx="11213392" cy="2410340"/>
          </a:xfrm>
          <a:prstGeom prst="rect">
            <a:avLst/>
          </a:prstGeom>
        </p:spPr>
        <p:txBody>
          <a:bodyPr wrap="square">
            <a:spAutoFit/>
          </a:bodyPr>
          <a:lstStyle/>
          <a:p>
            <a:pPr algn="just" defTabSz="342900">
              <a:lnSpc>
                <a:spcPct val="140000"/>
              </a:lnSpc>
            </a:pPr>
            <a:r>
              <a:rPr lang="vi-VN" sz="2000" b="1">
                <a:solidFill>
                  <a:srgbClr val="0000FF"/>
                </a:solidFill>
                <a:latin typeface="UTM Avo" panose="02040603050506020204" pitchFamily="18" charset="0"/>
                <a:cs typeface="Times New Roman" panose="02020603050405020304" pitchFamily="18" charset="0"/>
              </a:rPr>
              <a:t>b) Định dạng dữ liệu kiểu phần trăm </a:t>
            </a:r>
            <a:endParaRPr lang="en-US" sz="2000" b="1">
              <a:solidFill>
                <a:srgbClr val="0000FF"/>
              </a:solidFill>
              <a:latin typeface="UTM Avo" panose="02040603050506020204" pitchFamily="18" charset="0"/>
              <a:cs typeface="Times New Roman" panose="02020603050405020304" pitchFamily="18" charset="0"/>
            </a:endParaRPr>
          </a:p>
          <a:p>
            <a:pPr algn="just" defTabSz="342900">
              <a:lnSpc>
                <a:spcPct val="140000"/>
              </a:lnSpc>
            </a:pPr>
            <a:r>
              <a:rPr lang="vi-VN">
                <a:latin typeface="UTM Avo" panose="02040603050506020204" pitchFamily="18" charset="0"/>
                <a:cs typeface="Times New Roman" panose="02020603050405020304" pitchFamily="18" charset="0"/>
              </a:rPr>
              <a:t>Khi nói đến tỉ lệ phần trăm chúng ta hiểu là tỉ lệ giữa hai giá trị, ví dụ a/b. Muốn mô tả tỉ lệ này thành các số phần trăm, chúng ta sẽ tính </a:t>
            </a:r>
            <a:r>
              <a:rPr lang="vi-VN">
                <a:solidFill>
                  <a:schemeClr val="accent6">
                    <a:lumMod val="75000"/>
                  </a:schemeClr>
                </a:solidFill>
                <a:latin typeface="UTM Avo" panose="02040603050506020204" pitchFamily="18" charset="0"/>
                <a:cs typeface="Times New Roman" panose="02020603050405020304" pitchFamily="18" charset="0"/>
              </a:rPr>
              <a:t>(a/b) x 100(%)</a:t>
            </a:r>
            <a:r>
              <a:rPr lang="vi-VN">
                <a:latin typeface="UTM Avo" panose="02040603050506020204" pitchFamily="18" charset="0"/>
                <a:cs typeface="Times New Roman" panose="02020603050405020304" pitchFamily="18" charset="0"/>
              </a:rPr>
              <a:t>. Phần mềm bảng tính có lệnh để hiển thị các giá trị (là tỉ lệ giữa hai số a, b nào đó) để giá trị này thể hiện trên bảng tính là số phần trăm. Thao tác định dạng dữ liệu kiểu phần trăm như sau: đánh dấu vùng dữ liệu, trong cửa sổ </a:t>
            </a:r>
            <a:r>
              <a:rPr lang="vi-VN" b="1">
                <a:latin typeface="UTM Avo" panose="02040603050506020204" pitchFamily="18" charset="0"/>
                <a:cs typeface="Times New Roman" panose="02020603050405020304" pitchFamily="18" charset="0"/>
              </a:rPr>
              <a:t>Format Cells</a:t>
            </a:r>
            <a:r>
              <a:rPr lang="vi-VN">
                <a:latin typeface="UTM Avo" panose="02040603050506020204" pitchFamily="18" charset="0"/>
                <a:cs typeface="Times New Roman" panose="02020603050405020304" pitchFamily="18" charset="0"/>
              </a:rPr>
              <a:t>, chọn </a:t>
            </a:r>
            <a:r>
              <a:rPr lang="vi-VN" b="1">
                <a:latin typeface="UTM Avo" panose="02040603050506020204" pitchFamily="18" charset="0"/>
                <a:cs typeface="Times New Roman" panose="02020603050405020304" pitchFamily="18" charset="0"/>
              </a:rPr>
              <a:t>Number</a:t>
            </a:r>
            <a:r>
              <a:rPr lang="vi-VN">
                <a:latin typeface="UTM Avo" panose="02040603050506020204" pitchFamily="18" charset="0"/>
                <a:cs typeface="Times New Roman" panose="02020603050405020304" pitchFamily="18" charset="0"/>
              </a:rPr>
              <a:t>, chọn kiểu </a:t>
            </a:r>
            <a:r>
              <a:rPr lang="vi-VN" b="1">
                <a:latin typeface="UTM Avo" panose="02040603050506020204" pitchFamily="18" charset="0"/>
                <a:cs typeface="Times New Roman" panose="02020603050405020304" pitchFamily="18" charset="0"/>
              </a:rPr>
              <a:t>Percentage</a:t>
            </a:r>
            <a:r>
              <a:rPr lang="vi-VN">
                <a:latin typeface="UTM Avo" panose="02040603050506020204" pitchFamily="18" charset="0"/>
                <a:cs typeface="Times New Roman" panose="02020603050405020304" pitchFamily="18" charset="0"/>
              </a:rPr>
              <a:t>, nháy chuột</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chọn OK.</a:t>
            </a:r>
            <a:endParaRPr lang="en-US">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8773829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05536E-D943-4918-919F-E698F6CFA2CA}"/>
              </a:ext>
            </a:extLst>
          </p:cNvPr>
          <p:cNvSpPr/>
          <p:nvPr/>
        </p:nvSpPr>
        <p:spPr>
          <a:xfrm>
            <a:off x="649936" y="388073"/>
            <a:ext cx="10892127" cy="2335319"/>
          </a:xfrm>
          <a:prstGeom prst="rect">
            <a:avLst/>
          </a:prstGeom>
        </p:spPr>
        <p:txBody>
          <a:bodyPr wrap="square">
            <a:spAutoFit/>
          </a:bodyPr>
          <a:lstStyle/>
          <a:p>
            <a:pPr algn="just" defTabSz="342900">
              <a:lnSpc>
                <a:spcPct val="150000"/>
              </a:lnSpc>
            </a:pPr>
            <a:r>
              <a:rPr lang="vi-VN" sz="2000" b="1">
                <a:solidFill>
                  <a:srgbClr val="0000FF"/>
                </a:solidFill>
                <a:latin typeface="UTM Avo" panose="02040603050506020204" pitchFamily="18" charset="0"/>
                <a:cs typeface="Times New Roman" panose="02020603050405020304" pitchFamily="18" charset="0"/>
              </a:rPr>
              <a:t>c) Định dạng dữ liệu ngày tháng </a:t>
            </a:r>
            <a:endParaRPr lang="en-US" sz="2000" b="1">
              <a:solidFill>
                <a:srgbClr val="0000FF"/>
              </a:solidFill>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Chúng ta đã biết các phần mềm bảng tính cho phép nhập dữ liệu ngày tháng theo khuôn dạng: </a:t>
            </a:r>
            <a:r>
              <a:rPr lang="vi-VN" sz="2000">
                <a:solidFill>
                  <a:srgbClr val="0998D7"/>
                </a:solidFill>
                <a:latin typeface="UTM Avo" panose="02040603050506020204" pitchFamily="18" charset="0"/>
                <a:cs typeface="Times New Roman" panose="02020603050405020304" pitchFamily="18" charset="0"/>
              </a:rPr>
              <a:t>mm/dd/yyyy</a:t>
            </a:r>
            <a:r>
              <a:rPr lang="vi-VN" sz="2000">
                <a:latin typeface="UTM Avo" panose="02040603050506020204" pitchFamily="18" charset="0"/>
                <a:cs typeface="Times New Roman" panose="02020603050405020304" pitchFamily="18" charset="0"/>
              </a:rPr>
              <a:t>, tức là nhập tháng, sau đó nhập ngày, sau đó là năm, các số cách nhau bởi dấu "/" hoặc "_". Mặc định dữ liệu thời gian cũng thể hiện trên màn hình dưới dạng "mm/dd/yyyy".</a:t>
            </a:r>
          </a:p>
        </p:txBody>
      </p:sp>
      <p:sp>
        <p:nvSpPr>
          <p:cNvPr id="5" name="Rectangle 4">
            <a:extLst>
              <a:ext uri="{FF2B5EF4-FFF2-40B4-BE49-F238E27FC236}">
                <a16:creationId xmlns:a16="http://schemas.microsoft.com/office/drawing/2014/main" id="{BA9AA06A-588F-40AD-B445-6D24FE13821C}"/>
              </a:ext>
            </a:extLst>
          </p:cNvPr>
          <p:cNvSpPr/>
          <p:nvPr/>
        </p:nvSpPr>
        <p:spPr>
          <a:xfrm>
            <a:off x="649936" y="2723392"/>
            <a:ext cx="5976775" cy="187365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Muốn thay đổi lại cách thể hiện ngày tháng em thực hiện như sau: đánh dấu vùng dữ liệu; trong cửa sổ </a:t>
            </a:r>
            <a:r>
              <a:rPr lang="vi-VN" sz="2000" b="1">
                <a:latin typeface="UTM Avo" panose="02040603050506020204" pitchFamily="18" charset="0"/>
                <a:cs typeface="Times New Roman" panose="02020603050405020304" pitchFamily="18" charset="0"/>
              </a:rPr>
              <a:t>Format Cells </a:t>
            </a:r>
            <a:r>
              <a:rPr lang="vi-VN" sz="2000">
                <a:latin typeface="UTM Avo" panose="02040603050506020204" pitchFamily="18" charset="0"/>
                <a:cs typeface="Times New Roman" panose="02020603050405020304" pitchFamily="18" charset="0"/>
              </a:rPr>
              <a:t>em thực hiện các bước như Hình 9.5. </a:t>
            </a:r>
            <a:endParaRPr lang="en-US" sz="2000">
              <a:latin typeface="UTM Avo"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BEC1931F-F67A-417B-BFBB-4818C484E6D7}"/>
              </a:ext>
            </a:extLst>
          </p:cNvPr>
          <p:cNvSpPr/>
          <p:nvPr/>
        </p:nvSpPr>
        <p:spPr>
          <a:xfrm>
            <a:off x="649936" y="4597046"/>
            <a:ext cx="5976775" cy="1411990"/>
          </a:xfrm>
          <a:prstGeom prst="rect">
            <a:avLst/>
          </a:prstGeom>
        </p:spPr>
        <p:txBody>
          <a:bodyPr wrap="square">
            <a:spAutoFit/>
          </a:bodyPr>
          <a:lstStyle/>
          <a:p>
            <a:pPr algn="just" defTabSz="342900">
              <a:lnSpc>
                <a:spcPct val="150000"/>
              </a:lnSpc>
            </a:pPr>
            <a:r>
              <a:rPr lang="vi-VN" sz="2000" b="1">
                <a:latin typeface="UTM Avo" panose="02040603050506020204" pitchFamily="18" charset="0"/>
                <a:cs typeface="Times New Roman" panose="02020603050405020304" pitchFamily="18" charset="0"/>
              </a:rPr>
              <a:t>Lưu ý:</a:t>
            </a:r>
            <a:r>
              <a:rPr lang="vi-VN" sz="2000">
                <a:latin typeface="UTM Avo" panose="02040603050506020204" pitchFamily="18" charset="0"/>
                <a:cs typeface="Times New Roman" panose="02020603050405020304" pitchFamily="18" charset="0"/>
              </a:rPr>
              <a:t> Việc</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chỉnh sửa chỉ thay đổi cách hiển thị, còn việc nhập dữ liệu vẫn cần tuân theo thứ tự</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mặc định của phần mềm.</a:t>
            </a:r>
          </a:p>
        </p:txBody>
      </p:sp>
      <p:pic>
        <p:nvPicPr>
          <p:cNvPr id="7" name="Picture 6" descr="A picture containing text&#10;&#10;Description automatically generated">
            <a:extLst>
              <a:ext uri="{FF2B5EF4-FFF2-40B4-BE49-F238E27FC236}">
                <a16:creationId xmlns:a16="http://schemas.microsoft.com/office/drawing/2014/main" id="{C4BD46F2-8E02-40BE-B7D1-10AAAD01E4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2971" y="2131472"/>
            <a:ext cx="5569092" cy="4172509"/>
          </a:xfrm>
          <a:prstGeom prst="rect">
            <a:avLst/>
          </a:prstGeom>
        </p:spPr>
      </p:pic>
    </p:spTree>
    <p:extLst>
      <p:ext uri="{BB962C8B-B14F-4D97-AF65-F5344CB8AC3E}">
        <p14:creationId xmlns:p14="http://schemas.microsoft.com/office/powerpoint/2010/main" val="36437118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5ADE9F-B808-4ABD-855B-7F71D38BAFF0}"/>
              </a:ext>
            </a:extLst>
          </p:cNvPr>
          <p:cNvPicPr>
            <a:picLocks noChangeAspect="1"/>
          </p:cNvPicPr>
          <p:nvPr/>
        </p:nvPicPr>
        <p:blipFill>
          <a:blip r:embed="rId2"/>
          <a:stretch>
            <a:fillRect/>
          </a:stretch>
        </p:blipFill>
        <p:spPr>
          <a:xfrm>
            <a:off x="1766047" y="386722"/>
            <a:ext cx="8659906" cy="6084556"/>
          </a:xfrm>
          <a:prstGeom prst="rect">
            <a:avLst/>
          </a:prstGeom>
        </p:spPr>
      </p:pic>
    </p:spTree>
    <p:extLst>
      <p:ext uri="{BB962C8B-B14F-4D97-AF65-F5344CB8AC3E}">
        <p14:creationId xmlns:p14="http://schemas.microsoft.com/office/powerpoint/2010/main" val="2702023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38EFC9-4426-47F7-81E3-2E7067450270}"/>
              </a:ext>
            </a:extLst>
          </p:cNvPr>
          <p:cNvPicPr>
            <a:picLocks noChangeAspect="1"/>
          </p:cNvPicPr>
          <p:nvPr/>
        </p:nvPicPr>
        <p:blipFill>
          <a:blip r:embed="rId2"/>
          <a:stretch>
            <a:fillRect/>
          </a:stretch>
        </p:blipFill>
        <p:spPr>
          <a:xfrm>
            <a:off x="742950" y="1308816"/>
            <a:ext cx="10706100" cy="2571750"/>
          </a:xfrm>
          <a:prstGeom prst="rect">
            <a:avLst/>
          </a:prstGeom>
        </p:spPr>
      </p:pic>
      <p:pic>
        <p:nvPicPr>
          <p:cNvPr id="5" name="Picture 4">
            <a:extLst>
              <a:ext uri="{FF2B5EF4-FFF2-40B4-BE49-F238E27FC236}">
                <a16:creationId xmlns:a16="http://schemas.microsoft.com/office/drawing/2014/main" id="{0DAFAABA-61AF-4971-994A-7341354B2BD6}"/>
              </a:ext>
            </a:extLst>
          </p:cNvPr>
          <p:cNvPicPr>
            <a:picLocks noChangeAspect="1"/>
          </p:cNvPicPr>
          <p:nvPr/>
        </p:nvPicPr>
        <p:blipFill>
          <a:blip r:embed="rId3"/>
          <a:stretch>
            <a:fillRect/>
          </a:stretch>
        </p:blipFill>
        <p:spPr>
          <a:xfrm>
            <a:off x="485324" y="4687645"/>
            <a:ext cx="10997901" cy="1570095"/>
          </a:xfrm>
          <a:prstGeom prst="rect">
            <a:avLst/>
          </a:prstGeom>
        </p:spPr>
      </p:pic>
      <p:sp>
        <p:nvSpPr>
          <p:cNvPr id="4" name="Rectangle 3">
            <a:extLst>
              <a:ext uri="{FF2B5EF4-FFF2-40B4-BE49-F238E27FC236}">
                <a16:creationId xmlns:a16="http://schemas.microsoft.com/office/drawing/2014/main" id="{D4D9777B-F6A9-4B92-ADCB-E35000117AF5}"/>
              </a:ext>
            </a:extLst>
          </p:cNvPr>
          <p:cNvSpPr/>
          <p:nvPr/>
        </p:nvSpPr>
        <p:spPr>
          <a:xfrm>
            <a:off x="909691" y="355717"/>
            <a:ext cx="10149169" cy="896464"/>
          </a:xfrm>
          <a:prstGeom prst="rect">
            <a:avLst/>
          </a:prstGeom>
        </p:spPr>
        <p:txBody>
          <a:bodyPr wrap="square">
            <a:spAutoFit/>
          </a:bodyPr>
          <a:lstStyle/>
          <a:p>
            <a:pPr algn="ctr" defTabSz="342900">
              <a:lnSpc>
                <a:spcPct val="140000"/>
              </a:lnSpc>
            </a:pPr>
            <a:r>
              <a:rPr lang="vi-VN" sz="2000" b="1">
                <a:latin typeface="UTM Avo" panose="02040603050506020204" pitchFamily="18" charset="0"/>
                <a:cs typeface="Times New Roman" panose="02020603050405020304" pitchFamily="18" charset="0"/>
              </a:rPr>
              <a:t>Lưu ý: </a:t>
            </a:r>
            <a:r>
              <a:rPr lang="vi-VN" sz="2000">
                <a:latin typeface="UTM Avo" panose="02040603050506020204" pitchFamily="18" charset="0"/>
                <a:cs typeface="Times New Roman" panose="02020603050405020304" pitchFamily="18" charset="0"/>
              </a:rPr>
              <a:t>Dữ liệu kiểu ngày tháng có thể thực hiện các phép cộng với số nguyên (mỗi số nguyên được tính là một ngày) và phép trừ hai dữ liệu ngày tháng</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6E5C0E56-4A2D-4D8D-9861-85FEC699F4F4}"/>
              </a:ext>
            </a:extLst>
          </p:cNvPr>
          <p:cNvSpPr/>
          <p:nvPr/>
        </p:nvSpPr>
        <p:spPr>
          <a:xfrm>
            <a:off x="1021415" y="3937201"/>
            <a:ext cx="10149169" cy="470065"/>
          </a:xfrm>
          <a:prstGeom prst="rect">
            <a:avLst/>
          </a:prstGeom>
        </p:spPr>
        <p:txBody>
          <a:bodyPr wrap="square">
            <a:spAutoFit/>
          </a:bodyPr>
          <a:lstStyle/>
          <a:p>
            <a:pPr algn="just" defTabSz="342900">
              <a:lnSpc>
                <a:spcPct val="140000"/>
              </a:lnSpc>
            </a:pPr>
            <a:r>
              <a:rPr lang="vi-VN" sz="2000" b="1">
                <a:latin typeface="UTM Avo" panose="02040603050506020204" pitchFamily="18" charset="0"/>
                <a:cs typeface="Times New Roman" panose="02020603050405020304" pitchFamily="18" charset="0"/>
                <a:sym typeface="Wingdings" panose="05000000000000000000" pitchFamily="2" charset="2"/>
              </a:rPr>
              <a:t></a:t>
            </a:r>
            <a:r>
              <a:rPr lang="en-US" sz="2000" b="1">
                <a:latin typeface="UTM Avo" panose="02040603050506020204" pitchFamily="18" charset="0"/>
                <a:cs typeface="Times New Roman" panose="02020603050405020304" pitchFamily="18" charset="0"/>
                <a:sym typeface="Wingdings" panose="05000000000000000000" pitchFamily="2" charset="2"/>
              </a:rPr>
              <a:t> </a:t>
            </a:r>
            <a:r>
              <a:rPr lang="vi-VN" sz="2000">
                <a:latin typeface="UTM Avo" panose="02040603050506020204" pitchFamily="18" charset="0"/>
                <a:cs typeface="Times New Roman" panose="02020603050405020304" pitchFamily="18" charset="0"/>
              </a:rPr>
              <a:t>Hình 9.6 các ô dữ liệu ngày tháng đều là kiểu hiển thị ngày của Việt Nam).</a:t>
            </a:r>
          </a:p>
        </p:txBody>
      </p:sp>
    </p:spTree>
    <p:extLst>
      <p:ext uri="{BB962C8B-B14F-4D97-AF65-F5344CB8AC3E}">
        <p14:creationId xmlns:p14="http://schemas.microsoft.com/office/powerpoint/2010/main" val="37509447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175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37"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outVertical)">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B874EB-E8C8-4C08-AA53-C6DC2960C861}"/>
              </a:ext>
            </a:extLst>
          </p:cNvPr>
          <p:cNvPicPr>
            <a:picLocks noChangeAspect="1"/>
          </p:cNvPicPr>
          <p:nvPr/>
        </p:nvPicPr>
        <p:blipFill>
          <a:blip r:embed="rId2"/>
          <a:stretch>
            <a:fillRect/>
          </a:stretch>
        </p:blipFill>
        <p:spPr>
          <a:xfrm>
            <a:off x="540910" y="1050812"/>
            <a:ext cx="11048104" cy="1951015"/>
          </a:xfrm>
          <a:prstGeom prst="rect">
            <a:avLst/>
          </a:prstGeom>
        </p:spPr>
      </p:pic>
      <p:sp>
        <p:nvSpPr>
          <p:cNvPr id="4" name="Rectangle 3">
            <a:extLst>
              <a:ext uri="{FF2B5EF4-FFF2-40B4-BE49-F238E27FC236}">
                <a16:creationId xmlns:a16="http://schemas.microsoft.com/office/drawing/2014/main" id="{9299C786-074D-4B42-BDC8-B4B1A8D26B1C}"/>
              </a:ext>
            </a:extLst>
          </p:cNvPr>
          <p:cNvSpPr/>
          <p:nvPr/>
        </p:nvSpPr>
        <p:spPr>
          <a:xfrm>
            <a:off x="540910" y="240182"/>
            <a:ext cx="10583827"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TRÌNH BÀY BẢNG TÍNH</a:t>
            </a:r>
          </a:p>
        </p:txBody>
      </p:sp>
      <p:sp>
        <p:nvSpPr>
          <p:cNvPr id="7" name="Rectangle 6">
            <a:extLst>
              <a:ext uri="{FF2B5EF4-FFF2-40B4-BE49-F238E27FC236}">
                <a16:creationId xmlns:a16="http://schemas.microsoft.com/office/drawing/2014/main" id="{7B2339D5-3DE1-4F3C-BF54-DDCA4420EAA8}"/>
              </a:ext>
            </a:extLst>
          </p:cNvPr>
          <p:cNvSpPr/>
          <p:nvPr/>
        </p:nvSpPr>
        <p:spPr>
          <a:xfrm>
            <a:off x="1563162" y="3080640"/>
            <a:ext cx="10275638" cy="471026"/>
          </a:xfrm>
          <a:prstGeom prst="rect">
            <a:avLst/>
          </a:prstGeom>
        </p:spPr>
        <p:txBody>
          <a:bodyPr wrap="square">
            <a:spAutoFit/>
          </a:bodyPr>
          <a:lstStyle/>
          <a:p>
            <a:pPr algn="just" defTabSz="342900">
              <a:lnSpc>
                <a:spcPct val="140000"/>
              </a:lnSpc>
            </a:pPr>
            <a:r>
              <a:rPr lang="vi-VN" sz="2000" b="1">
                <a:solidFill>
                  <a:srgbClr val="0000FF"/>
                </a:solidFill>
                <a:latin typeface="UTM Avo" panose="02040603050506020204" pitchFamily="18" charset="0"/>
                <a:cs typeface="Times New Roman" panose="02020603050405020304" pitchFamily="18" charset="0"/>
              </a:rPr>
              <a:t>a) Các lệnh chèn, xoá, ẩn, hiện hàng và cột</a:t>
            </a:r>
          </a:p>
        </p:txBody>
      </p:sp>
      <p:pic>
        <p:nvPicPr>
          <p:cNvPr id="8" name="Picture 7">
            <a:extLst>
              <a:ext uri="{FF2B5EF4-FFF2-40B4-BE49-F238E27FC236}">
                <a16:creationId xmlns:a16="http://schemas.microsoft.com/office/drawing/2014/main" id="{6B322370-8FB5-45D7-9E70-975539EAC3C1}"/>
              </a:ext>
            </a:extLst>
          </p:cNvPr>
          <p:cNvPicPr>
            <a:picLocks noChangeAspect="1"/>
          </p:cNvPicPr>
          <p:nvPr/>
        </p:nvPicPr>
        <p:blipFill>
          <a:blip r:embed="rId3"/>
          <a:stretch>
            <a:fillRect/>
          </a:stretch>
        </p:blipFill>
        <p:spPr>
          <a:xfrm>
            <a:off x="726200" y="3093731"/>
            <a:ext cx="756220" cy="753733"/>
          </a:xfrm>
          <a:prstGeom prst="rect">
            <a:avLst/>
          </a:prstGeom>
        </p:spPr>
      </p:pic>
      <p:sp>
        <p:nvSpPr>
          <p:cNvPr id="9" name="Rectangle 8">
            <a:extLst>
              <a:ext uri="{FF2B5EF4-FFF2-40B4-BE49-F238E27FC236}">
                <a16:creationId xmlns:a16="http://schemas.microsoft.com/office/drawing/2014/main" id="{258A9717-2315-4A29-8F08-EEFE7031A13B}"/>
              </a:ext>
            </a:extLst>
          </p:cNvPr>
          <p:cNvSpPr/>
          <p:nvPr/>
        </p:nvSpPr>
        <p:spPr>
          <a:xfrm>
            <a:off x="1563162" y="3541433"/>
            <a:ext cx="9902638" cy="465577"/>
          </a:xfrm>
          <a:prstGeom prst="rect">
            <a:avLst/>
          </a:prstGeom>
        </p:spPr>
        <p:txBody>
          <a:bodyPr wrap="square">
            <a:spAutoFit/>
          </a:bodyPr>
          <a:lstStyle/>
          <a:p>
            <a:pPr algn="just" defTabSz="342900">
              <a:lnSpc>
                <a:spcPct val="140000"/>
              </a:lnSpc>
            </a:pPr>
            <a:r>
              <a:rPr lang="en-US" sz="2000">
                <a:latin typeface="UTM Avo" panose="02040603050506020204" pitchFamily="18" charset="0"/>
                <a:cs typeface="Times New Roman" panose="02020603050405020304" pitchFamily="18" charset="0"/>
              </a:rPr>
              <a:t>- </a:t>
            </a:r>
            <a:r>
              <a:rPr lang="vi-VN" sz="2000">
                <a:solidFill>
                  <a:srgbClr val="F18105"/>
                </a:solidFill>
                <a:latin typeface="UTM Avo" panose="02040603050506020204" pitchFamily="18" charset="0"/>
                <a:cs typeface="Times New Roman" panose="02020603050405020304" pitchFamily="18" charset="0"/>
              </a:rPr>
              <a:t>XOÁ hàng, cột</a:t>
            </a:r>
            <a:r>
              <a:rPr lang="vi-VN" sz="2000">
                <a:latin typeface="UTM Avo" panose="02040603050506020204" pitchFamily="18" charset="0"/>
                <a:cs typeface="Times New Roman" panose="02020603050405020304" pitchFamily="18" charset="0"/>
              </a:rPr>
              <a:t>: Nháy chuột vào tên của cột hoặc hàng để chọn cột hoặc</a:t>
            </a:r>
            <a:endParaRPr lang="en-US" sz="2000">
              <a:latin typeface="UTM Avo" panose="020406030505060202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599F09F8-9A2F-42DD-BEA4-EBC290D56013}"/>
              </a:ext>
            </a:extLst>
          </p:cNvPr>
          <p:cNvSpPr/>
          <p:nvPr/>
        </p:nvSpPr>
        <p:spPr>
          <a:xfrm>
            <a:off x="726200" y="4785005"/>
            <a:ext cx="10398536" cy="900952"/>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 </a:t>
            </a:r>
            <a:r>
              <a:rPr lang="vi-VN" sz="2000">
                <a:solidFill>
                  <a:srgbClr val="F18105"/>
                </a:solidFill>
                <a:latin typeface="UTM Avo" panose="02040603050506020204" pitchFamily="18" charset="0"/>
                <a:cs typeface="Times New Roman" panose="02020603050405020304" pitchFamily="18" charset="0"/>
              </a:rPr>
              <a:t>CHÈN thêm một hàng, cột mới:</a:t>
            </a:r>
            <a:r>
              <a:rPr lang="en-US" sz="2000">
                <a:solidFill>
                  <a:srgbClr val="F18105"/>
                </a:solidFill>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Chọn</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hàng (dưới hàng muốn chèn) hoặc cột (bên phải cột muốn chèn). Nháy nút phải</a:t>
            </a:r>
            <a:r>
              <a:rPr lang="en-US" sz="2000">
                <a:latin typeface="UTM Avo" panose="02040603050506020204" pitchFamily="18" charset="0"/>
                <a:cs typeface="Times New Roman" panose="02020603050405020304" pitchFamily="18" charset="0"/>
              </a:rPr>
              <a:t> chuột vào chỗ chọn, chọn lệnh </a:t>
            </a:r>
            <a:r>
              <a:rPr lang="en-US" sz="2000" b="1">
                <a:latin typeface="UTM Avo" panose="02040603050506020204" pitchFamily="18" charset="0"/>
                <a:cs typeface="Times New Roman" panose="02020603050405020304" pitchFamily="18" charset="0"/>
              </a:rPr>
              <a:t>Insert</a:t>
            </a:r>
            <a:r>
              <a:rPr lang="en-US" sz="2000">
                <a:latin typeface="UTM Avo" panose="02040603050506020204" pitchFamily="18" charset="0"/>
                <a:cs typeface="Times New Roman" panose="02020603050405020304" pitchFamily="18" charset="0"/>
              </a:rPr>
              <a:t>.</a:t>
            </a:r>
          </a:p>
        </p:txBody>
      </p:sp>
      <p:sp>
        <p:nvSpPr>
          <p:cNvPr id="10" name="Rectangle 9">
            <a:extLst>
              <a:ext uri="{FF2B5EF4-FFF2-40B4-BE49-F238E27FC236}">
                <a16:creationId xmlns:a16="http://schemas.microsoft.com/office/drawing/2014/main" id="{0E1720C7-E60F-4C1A-A16D-6087071D3B9D}"/>
              </a:ext>
            </a:extLst>
          </p:cNvPr>
          <p:cNvSpPr/>
          <p:nvPr/>
        </p:nvSpPr>
        <p:spPr>
          <a:xfrm>
            <a:off x="726199" y="3939368"/>
            <a:ext cx="10398537" cy="896464"/>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hàng muốn xoá. Nháy nút phải chuột vào chỗ chọn, chọn </a:t>
            </a:r>
            <a:r>
              <a:rPr lang="vi-VN" sz="2000" b="1">
                <a:latin typeface="UTM Avo" panose="02040603050506020204" pitchFamily="18" charset="0"/>
                <a:cs typeface="Times New Roman" panose="02020603050405020304" pitchFamily="18" charset="0"/>
              </a:rPr>
              <a:t>Delete</a:t>
            </a:r>
            <a:r>
              <a:rPr lang="vi-VN" sz="2000">
                <a:latin typeface="UTM Avo" panose="02040603050506020204" pitchFamily="18" charset="0"/>
                <a:cs typeface="Times New Roman" panose="02020603050405020304" pitchFamily="18" charset="0"/>
              </a:rPr>
              <a:t>. Có thể chọn nhiều</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hàng (cột) để xoá đồng thời</a:t>
            </a:r>
            <a:r>
              <a:rPr lang="en-US" sz="2000">
                <a:latin typeface="UTM Avo" panose="02040603050506020204" pitchFamily="18" charset="0"/>
                <a:cs typeface="Times New Roman" panose="02020603050405020304" pitchFamily="18" charset="0"/>
              </a:rPr>
              <a:t>.</a:t>
            </a:r>
          </a:p>
        </p:txBody>
      </p:sp>
      <p:sp>
        <p:nvSpPr>
          <p:cNvPr id="11" name="Rectangle 10">
            <a:extLst>
              <a:ext uri="{FF2B5EF4-FFF2-40B4-BE49-F238E27FC236}">
                <a16:creationId xmlns:a16="http://schemas.microsoft.com/office/drawing/2014/main" id="{89A1A4FC-9B15-41B1-B7E6-5DB6B46248A5}"/>
              </a:ext>
            </a:extLst>
          </p:cNvPr>
          <p:cNvSpPr/>
          <p:nvPr/>
        </p:nvSpPr>
        <p:spPr>
          <a:xfrm>
            <a:off x="726200" y="5635130"/>
            <a:ext cx="10398536" cy="896464"/>
          </a:xfrm>
          <a:prstGeom prst="rect">
            <a:avLst/>
          </a:prstGeom>
        </p:spPr>
        <p:txBody>
          <a:bodyPr wrap="square">
            <a:spAutoFit/>
          </a:bodyPr>
          <a:lstStyle/>
          <a:p>
            <a:pPr algn="just" defTabSz="342900">
              <a:lnSpc>
                <a:spcPct val="140000"/>
              </a:lnSpc>
            </a:pPr>
            <a:r>
              <a:rPr lang="en-US" sz="2000">
                <a:latin typeface="UTM Avo" panose="02040603050506020204" pitchFamily="18" charset="0"/>
                <a:cs typeface="Times New Roman" panose="02020603050405020304" pitchFamily="18" charset="0"/>
                <a:sym typeface="Wingdings" panose="05000000000000000000" pitchFamily="2" charset="2"/>
              </a:rPr>
              <a:t>	</a:t>
            </a:r>
            <a:r>
              <a:rPr lang="vi-VN" sz="2000">
                <a:latin typeface="UTM Avo" panose="02040603050506020204" pitchFamily="18" charset="0"/>
                <a:cs typeface="Times New Roman" panose="02020603050405020304" pitchFamily="18" charset="0"/>
                <a:sym typeface="Wingdings" panose="05000000000000000000" pitchFamily="2" charset="2"/>
              </a:rPr>
              <a:t></a:t>
            </a:r>
            <a:r>
              <a:rPr lang="en-US" sz="2000">
                <a:latin typeface="UTM Avo" panose="02040603050506020204" pitchFamily="18" charset="0"/>
                <a:cs typeface="Times New Roman" panose="02020603050405020304" pitchFamily="18" charset="0"/>
                <a:sym typeface="Wingdings" panose="05000000000000000000" pitchFamily="2" charset="2"/>
              </a:rPr>
              <a:t> </a:t>
            </a:r>
            <a:r>
              <a:rPr lang="en-US" sz="2000">
                <a:latin typeface="UTM Avo" panose="02040603050506020204" pitchFamily="18" charset="0"/>
                <a:cs typeface="Times New Roman" panose="02020603050405020304" pitchFamily="18" charset="0"/>
              </a:rPr>
              <a:t>h</a:t>
            </a:r>
            <a:r>
              <a:rPr lang="vi-VN" sz="2000">
                <a:latin typeface="UTM Avo" panose="02040603050506020204" pitchFamily="18" charset="0"/>
                <a:cs typeface="Times New Roman" panose="02020603050405020304" pitchFamily="18" charset="0"/>
              </a:rPr>
              <a:t>àng mới sẽ được chèn vào bên trên hàng em chọn</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sym typeface="Wingdings" panose="05000000000000000000" pitchFamily="2" charset="2"/>
              </a:rPr>
              <a:t></a:t>
            </a:r>
            <a:r>
              <a:rPr lang="en-US" sz="2000">
                <a:latin typeface="UTM Avo" panose="02040603050506020204" pitchFamily="18" charset="0"/>
                <a:cs typeface="Times New Roman" panose="02020603050405020304" pitchFamily="18" charset="0"/>
                <a:sym typeface="Wingdings" panose="05000000000000000000" pitchFamily="2" charset="2"/>
              </a:rPr>
              <a:t> </a:t>
            </a:r>
            <a:r>
              <a:rPr lang="vi-VN" sz="2000">
                <a:latin typeface="UTM Avo" panose="02040603050506020204" pitchFamily="18" charset="0"/>
                <a:cs typeface="Times New Roman" panose="02020603050405020304" pitchFamily="18" charset="0"/>
              </a:rPr>
              <a:t>cột mới sẽ được chèn vào</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bên trái cột em chọn. </a:t>
            </a:r>
            <a:endParaRPr lang="en-US" sz="200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2248168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500"/>
                            </p:stCondLst>
                            <p:childTnLst>
                              <p:par>
                                <p:cTn id="25" presetID="22" presetClass="entr" presetSubtype="8" fill="hold" nodeType="after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wipe(left)">
                                      <p:cBhvr>
                                        <p:cTn id="27" dur="1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randombar(horizontal)">
                                      <p:cBhvr>
                                        <p:cTn id="5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9" grpId="0"/>
      <p:bldP spid="14" grpId="0"/>
      <p:bldP spid="10" grpId="0"/>
      <p:bldP spid="11" grpId="0"/>
    </p:bld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9244</TotalTime>
  <Words>934</Words>
  <Application>Microsoft Office PowerPoint</Application>
  <PresentationFormat>Widescreen</PresentationFormat>
  <Paragraphs>46</Paragraphs>
  <Slides>15</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15</vt:i4>
      </vt:variant>
    </vt:vector>
  </HeadingPairs>
  <TitlesOfParts>
    <vt:vector size="28" baseType="lpstr">
      <vt:lpstr>微软雅黑</vt:lpstr>
      <vt:lpstr>Arial</vt:lpstr>
      <vt:lpstr>Calibri</vt:lpstr>
      <vt:lpstr>等线</vt:lpstr>
      <vt:lpstr>iCiel Cadena</vt:lpstr>
      <vt:lpstr>Segoe Print</vt:lpstr>
      <vt:lpstr>SVN-SAF</vt:lpstr>
      <vt:lpstr>Times New Roman</vt:lpstr>
      <vt:lpstr>UTM Avo</vt:lpstr>
      <vt:lpstr>UTM Kabel KT</vt:lpstr>
      <vt:lpstr>Wingdings</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NGUYEN DUY KY</cp:lastModifiedBy>
  <cp:revision>493</cp:revision>
  <dcterms:created xsi:type="dcterms:W3CDTF">2021-11-14T08:33:55Z</dcterms:created>
  <dcterms:modified xsi:type="dcterms:W3CDTF">2023-07-22T14:27:01Z</dcterms:modified>
</cp:coreProperties>
</file>