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7" r:id="rId2"/>
    <p:sldId id="3249" r:id="rId3"/>
    <p:sldId id="3250" r:id="rId4"/>
    <p:sldId id="3251" r:id="rId5"/>
    <p:sldId id="3300" r:id="rId6"/>
    <p:sldId id="3252" r:id="rId7"/>
    <p:sldId id="3224" r:id="rId8"/>
    <p:sldId id="3226" r:id="rId9"/>
    <p:sldId id="3253"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64" d="100"/>
          <a:sy n="64" d="100"/>
        </p:scale>
        <p:origin x="5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10</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9727E085-EDCF-4307-95B3-3D2843BD7C05}"/>
              </a:ext>
            </a:extLst>
          </p:cNvPr>
          <p:cNvPicPr>
            <a:picLocks noChangeAspect="1"/>
          </p:cNvPicPr>
          <p:nvPr/>
        </p:nvPicPr>
        <p:blipFill>
          <a:blip r:embed="rId3"/>
          <a:stretch>
            <a:fillRect/>
          </a:stretch>
        </p:blipFill>
        <p:spPr>
          <a:xfrm>
            <a:off x="3926541" y="1088919"/>
            <a:ext cx="8031779" cy="1458850"/>
          </a:xfrm>
          <a:prstGeom prst="rect">
            <a:avLst/>
          </a:prstGeom>
        </p:spPr>
      </p:pic>
      <p:pic>
        <p:nvPicPr>
          <p:cNvPr id="14" name="Picture 13">
            <a:extLst>
              <a:ext uri="{FF2B5EF4-FFF2-40B4-BE49-F238E27FC236}">
                <a16:creationId xmlns:a16="http://schemas.microsoft.com/office/drawing/2014/main" id="{8A31D23C-C9E8-4AEC-BF4C-042E000807A3}"/>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354A3C33-B4BC-40CA-814D-DEB8ECF4993A}"/>
              </a:ext>
            </a:extLst>
          </p:cNvPr>
          <p:cNvSpPr/>
          <p:nvPr/>
        </p:nvSpPr>
        <p:spPr>
          <a:xfrm>
            <a:off x="5346552" y="2974026"/>
            <a:ext cx="5852160"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Công việc thu thập dữ liệu, tính toán dữ liệu cho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đã hoàn thành. Việc tiếp theo là trình bày, hoàn thiện bảng tính để có thể trình bày trước lớp.</a:t>
            </a:r>
          </a:p>
        </p:txBody>
      </p:sp>
      <p:sp>
        <p:nvSpPr>
          <p:cNvPr id="16" name="TextBox 15"/>
          <p:cNvSpPr txBox="1"/>
          <p:nvPr/>
        </p:nvSpPr>
        <p:spPr>
          <a:xfrm>
            <a:off x="4204251" y="210187"/>
            <a:ext cx="6202018" cy="769441"/>
          </a:xfrm>
          <a:prstGeom prst="rect">
            <a:avLst/>
          </a:prstGeom>
          <a:noFill/>
        </p:spPr>
        <p:txBody>
          <a:bodyPr wrap="square" rtlCol="0">
            <a:spAutoFit/>
          </a:bodyPr>
          <a:lstStyle/>
          <a:p>
            <a:pPr algn="ctr"/>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TIẾT 19</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150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FDC949-DC24-46C0-88B5-D4466CA6A113}"/>
              </a:ext>
            </a:extLst>
          </p:cNvPr>
          <p:cNvPicPr>
            <a:picLocks noChangeAspect="1"/>
          </p:cNvPicPr>
          <p:nvPr/>
        </p:nvPicPr>
        <p:blipFill>
          <a:blip r:embed="rId2"/>
          <a:stretch>
            <a:fillRect/>
          </a:stretch>
        </p:blipFill>
        <p:spPr>
          <a:xfrm>
            <a:off x="581232" y="1158213"/>
            <a:ext cx="11029536" cy="4541574"/>
          </a:xfrm>
          <a:prstGeom prst="rect">
            <a:avLst/>
          </a:prstGeom>
        </p:spPr>
      </p:pic>
      <p:sp>
        <p:nvSpPr>
          <p:cNvPr id="4" name="Rectangle 3">
            <a:extLst>
              <a:ext uri="{FF2B5EF4-FFF2-40B4-BE49-F238E27FC236}">
                <a16:creationId xmlns:a16="http://schemas.microsoft.com/office/drawing/2014/main" id="{DE3C6177-A612-4D80-9088-24767EDD019E}"/>
              </a:ext>
            </a:extLst>
          </p:cNvPr>
          <p:cNvSpPr/>
          <p:nvPr/>
        </p:nvSpPr>
        <p:spPr>
          <a:xfrm>
            <a:off x="493044" y="335235"/>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CÁC THAO TÁC HOÀN THIỆN BẢNG TÍNH</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610051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04AC8A-B958-4811-9074-DE0241C5B083}"/>
              </a:ext>
            </a:extLst>
          </p:cNvPr>
          <p:cNvPicPr>
            <a:picLocks noChangeAspect="1"/>
          </p:cNvPicPr>
          <p:nvPr/>
        </p:nvPicPr>
        <p:blipFill>
          <a:blip r:embed="rId2"/>
          <a:stretch>
            <a:fillRect/>
          </a:stretch>
        </p:blipFill>
        <p:spPr>
          <a:xfrm>
            <a:off x="2751404" y="2305734"/>
            <a:ext cx="6689191" cy="1123266"/>
          </a:xfrm>
          <a:prstGeom prst="rect">
            <a:avLst/>
          </a:prstGeom>
        </p:spPr>
      </p:pic>
      <p:sp>
        <p:nvSpPr>
          <p:cNvPr id="4" name="Rectangle 3">
            <a:extLst>
              <a:ext uri="{FF2B5EF4-FFF2-40B4-BE49-F238E27FC236}">
                <a16:creationId xmlns:a16="http://schemas.microsoft.com/office/drawing/2014/main" id="{95E8F79D-BC8F-4472-BDB1-3CCE7E6D47DD}"/>
              </a:ext>
            </a:extLst>
          </p:cNvPr>
          <p:cNvSpPr/>
          <p:nvPr/>
        </p:nvSpPr>
        <p:spPr>
          <a:xfrm>
            <a:off x="1337252" y="434259"/>
            <a:ext cx="10275638" cy="471026"/>
          </a:xfrm>
          <a:prstGeom prst="rect">
            <a:avLst/>
          </a:prstGeom>
        </p:spPr>
        <p:txBody>
          <a:bodyPr wrap="square">
            <a:spAutoFit/>
          </a:bodyPr>
          <a:lstStyle/>
          <a:p>
            <a:pPr algn="just" defTabSz="342900">
              <a:lnSpc>
                <a:spcPct val="140000"/>
              </a:lnSpc>
            </a:pPr>
            <a:r>
              <a:rPr lang="pt-BR" sz="2000" b="1">
                <a:solidFill>
                  <a:srgbClr val="0000FF"/>
                </a:solidFill>
                <a:latin typeface="UTM Avo" panose="02040603050506020204" pitchFamily="18" charset="0"/>
                <a:cs typeface="Times New Roman" panose="02020603050405020304" pitchFamily="18" charset="0"/>
              </a:rPr>
              <a:t>a) Các thao tác với trang tính</a:t>
            </a:r>
            <a:endParaRPr lang="vi-VN" sz="2000" b="1">
              <a:solidFill>
                <a:srgbClr val="0000FF"/>
              </a:solidFill>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ECAD5F5-5BBE-4856-8AD8-BCE13F55F4B4}"/>
              </a:ext>
            </a:extLst>
          </p:cNvPr>
          <p:cNvPicPr>
            <a:picLocks noChangeAspect="1"/>
          </p:cNvPicPr>
          <p:nvPr/>
        </p:nvPicPr>
        <p:blipFill>
          <a:blip r:embed="rId3"/>
          <a:stretch>
            <a:fillRect/>
          </a:stretch>
        </p:blipFill>
        <p:spPr>
          <a:xfrm>
            <a:off x="500290" y="447350"/>
            <a:ext cx="756220" cy="753733"/>
          </a:xfrm>
          <a:prstGeom prst="rect">
            <a:avLst/>
          </a:prstGeom>
        </p:spPr>
      </p:pic>
      <p:sp>
        <p:nvSpPr>
          <p:cNvPr id="6" name="Rectangle 5">
            <a:extLst>
              <a:ext uri="{FF2B5EF4-FFF2-40B4-BE49-F238E27FC236}">
                <a16:creationId xmlns:a16="http://schemas.microsoft.com/office/drawing/2014/main" id="{3BDB7DF8-C7CC-4CD5-AD61-114A4DF8A6FA}"/>
              </a:ext>
            </a:extLst>
          </p:cNvPr>
          <p:cNvSpPr/>
          <p:nvPr/>
        </p:nvSpPr>
        <p:spPr>
          <a:xfrm>
            <a:off x="1337252" y="895052"/>
            <a:ext cx="10354458"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Mỗi bảng tính bao gồm nhiều trang tính. Vị trí phía dưới của bảng tính là nơi hiện</a:t>
            </a:r>
            <a:endParaRPr lang="en-US"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E58958-D583-4825-A174-55B923410E34}"/>
              </a:ext>
            </a:extLst>
          </p:cNvPr>
          <p:cNvSpPr/>
          <p:nvPr/>
        </p:nvSpPr>
        <p:spPr>
          <a:xfrm>
            <a:off x="720062" y="3486000"/>
            <a:ext cx="10971648"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Xoá một trang tính: Nháy nút phải chuột vào tên trang tính rồi chọn Delete.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Chèn trang tính mới trước trang tính A: Nháy nút phải chuột vào tên trang tính A, chọn</a:t>
            </a:r>
            <a:r>
              <a:rPr lang="en-US" sz="2000">
                <a:latin typeface="UTM Avo" panose="02040603050506020204" pitchFamily="18" charset="0"/>
                <a:cs typeface="Times New Roman" panose="02020603050405020304" pitchFamily="18" charset="0"/>
              </a:rPr>
              <a:t> </a:t>
            </a:r>
            <a:r>
              <a:rPr lang="vi-VN" sz="2000" b="1">
                <a:latin typeface="UTM Avo" panose="02040603050506020204" pitchFamily="18" charset="0"/>
                <a:cs typeface="Times New Roman" panose="02020603050405020304" pitchFamily="18" charset="0"/>
              </a:rPr>
              <a:t>Insert/Worksheet </a:t>
            </a:r>
            <a:r>
              <a:rPr lang="vi-VN" sz="2000">
                <a:latin typeface="UTM Avo" panose="02040603050506020204" pitchFamily="18" charset="0"/>
                <a:cs typeface="Times New Roman" panose="02020603050405020304" pitchFamily="18" charset="0"/>
              </a:rPr>
              <a:t>rồi chọn OK.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Đổi tên trang tính: Nháy đúp chuột vào tên trang tính, nhập tên mới, nhấn phím </a:t>
            </a:r>
            <a:r>
              <a:rPr lang="vi-VN" sz="2000" b="1">
                <a:latin typeface="UTM Avo" panose="02040603050506020204" pitchFamily="18" charset="0"/>
                <a:cs typeface="Times New Roman" panose="02020603050405020304" pitchFamily="18" charset="0"/>
              </a:rPr>
              <a:t>Enter</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Thay đổi thứ tự các trang tính: Nháy chuột vào tên trang tính, kéo thả chuột sang trái, phải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di chuyển trang tính đến vị trí mong muốn.</a:t>
            </a:r>
          </a:p>
        </p:txBody>
      </p:sp>
      <p:sp>
        <p:nvSpPr>
          <p:cNvPr id="8" name="Rectangle 7">
            <a:extLst>
              <a:ext uri="{FF2B5EF4-FFF2-40B4-BE49-F238E27FC236}">
                <a16:creationId xmlns:a16="http://schemas.microsoft.com/office/drawing/2014/main" id="{189DABDD-193A-4481-9494-78BCAADED0B3}"/>
              </a:ext>
            </a:extLst>
          </p:cNvPr>
          <p:cNvSpPr/>
          <p:nvPr/>
        </p:nvSpPr>
        <p:spPr>
          <a:xfrm>
            <a:off x="720062" y="1323261"/>
            <a:ext cx="99026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danh sách các trang tính.</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Tạo trang tính mới:</a:t>
            </a:r>
          </a:p>
        </p:txBody>
      </p:sp>
    </p:spTree>
    <p:extLst>
      <p:ext uri="{BB962C8B-B14F-4D97-AF65-F5344CB8AC3E}">
        <p14:creationId xmlns:p14="http://schemas.microsoft.com/office/powerpoint/2010/main" val="401227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left)">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1000"/>
                                        <p:tgtEl>
                                          <p:spTgt spid="8">
                                            <p:txEl>
                                              <p:pRg st="0" end="0"/>
                                            </p:txEl>
                                          </p:spTgt>
                                        </p:tgtEl>
                                      </p:cBhvr>
                                    </p:animEffect>
                                    <p:anim calcmode="lin" valueType="num">
                                      <p:cBhvr>
                                        <p:cTn id="2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xEl>
                                              <p:pRg st="1" end="1"/>
                                            </p:txEl>
                                          </p:spTgt>
                                        </p:tgtEl>
                                        <p:attrNameLst>
                                          <p:attrName>style.visibility</p:attrName>
                                        </p:attrNameLst>
                                      </p:cBhvr>
                                      <p:to>
                                        <p:strVal val="visible"/>
                                      </p:to>
                                    </p:set>
                                    <p:animEffect transition="in" filter="fade">
                                      <p:cBhvr>
                                        <p:cTn id="30" dur="1000"/>
                                        <p:tgtEl>
                                          <p:spTgt spid="8">
                                            <p:txEl>
                                              <p:pRg st="1" end="1"/>
                                            </p:txEl>
                                          </p:spTgt>
                                        </p:tgtEl>
                                      </p:cBhvr>
                                    </p:animEffect>
                                    <p:anim calcmode="lin" valueType="num">
                                      <p:cBhvr>
                                        <p:cTn id="3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5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1000"/>
                                        <p:tgtEl>
                                          <p:spTgt spid="7">
                                            <p:txEl>
                                              <p:pRg st="2" end="2"/>
                                            </p:txEl>
                                          </p:spTgt>
                                        </p:tgtEl>
                                      </p:cBhvr>
                                    </p:animEffect>
                                    <p:anim calcmode="lin" valueType="num">
                                      <p:cBhvr>
                                        <p:cTn id="5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xEl>
                                              <p:pRg st="3" end="3"/>
                                            </p:txEl>
                                          </p:spTgt>
                                        </p:tgtEl>
                                        <p:attrNameLst>
                                          <p:attrName>style.visibility</p:attrName>
                                        </p:attrNameLst>
                                      </p:cBhvr>
                                      <p:to>
                                        <p:strVal val="visible"/>
                                      </p:to>
                                    </p:set>
                                    <p:animEffect transition="in" filter="fade">
                                      <p:cBhvr>
                                        <p:cTn id="64" dur="1000"/>
                                        <p:tgtEl>
                                          <p:spTgt spid="7">
                                            <p:txEl>
                                              <p:pRg st="3" end="3"/>
                                            </p:txEl>
                                          </p:spTgt>
                                        </p:tgtEl>
                                      </p:cBhvr>
                                    </p:animEffect>
                                    <p:anim calcmode="lin" valueType="num">
                                      <p:cBhvr>
                                        <p:cTn id="6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B77EA-86FB-4EBE-964D-0FAD06CBFBFA}"/>
              </a:ext>
            </a:extLst>
          </p:cNvPr>
          <p:cNvPicPr>
            <a:picLocks noChangeAspect="1"/>
          </p:cNvPicPr>
          <p:nvPr/>
        </p:nvPicPr>
        <p:blipFill>
          <a:blip r:embed="rId2"/>
          <a:stretch>
            <a:fillRect/>
          </a:stretch>
        </p:blipFill>
        <p:spPr>
          <a:xfrm>
            <a:off x="1927411" y="1454742"/>
            <a:ext cx="8337177" cy="4834351"/>
          </a:xfrm>
          <a:prstGeom prst="rect">
            <a:avLst/>
          </a:prstGeom>
        </p:spPr>
      </p:pic>
      <p:sp>
        <p:nvSpPr>
          <p:cNvPr id="4" name="Rectangle 3">
            <a:extLst>
              <a:ext uri="{FF2B5EF4-FFF2-40B4-BE49-F238E27FC236}">
                <a16:creationId xmlns:a16="http://schemas.microsoft.com/office/drawing/2014/main" id="{C7555187-29D5-461F-A418-D573591FD7D4}"/>
              </a:ext>
            </a:extLst>
          </p:cNvPr>
          <p:cNvSpPr/>
          <p:nvPr/>
        </p:nvSpPr>
        <p:spPr>
          <a:xfrm>
            <a:off x="630834" y="376591"/>
            <a:ext cx="10417269"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Sao chép một trang tính sang vị trí mới: Nháy nút phải chuột vào tên trang tính và 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lệnh </a:t>
            </a:r>
            <a:r>
              <a:rPr lang="vi-VN" sz="2000" b="1">
                <a:latin typeface="UTM Avo" panose="02040603050506020204" pitchFamily="18" charset="0"/>
                <a:cs typeface="Times New Roman" panose="02020603050405020304" pitchFamily="18" charset="0"/>
              </a:rPr>
              <a:t>Move or Copy</a:t>
            </a:r>
            <a:r>
              <a:rPr lang="vi-VN" sz="2000">
                <a:latin typeface="UTM Avo" panose="02040603050506020204" pitchFamily="18" charset="0"/>
                <a:cs typeface="Times New Roman" panose="02020603050405020304" pitchFamily="18" charset="0"/>
              </a:rPr>
              <a:t>. Cửa sổ </a:t>
            </a:r>
            <a:r>
              <a:rPr lang="vi-VN" sz="2000" b="1">
                <a:latin typeface="UTM Avo" panose="02040603050506020204" pitchFamily="18" charset="0"/>
                <a:cs typeface="Times New Roman" panose="02020603050405020304" pitchFamily="18" charset="0"/>
              </a:rPr>
              <a:t>Move or Copy </a:t>
            </a:r>
            <a:r>
              <a:rPr lang="vi-VN" sz="2000">
                <a:latin typeface="UTM Avo" panose="02040603050506020204" pitchFamily="18" charset="0"/>
                <a:cs typeface="Times New Roman" panose="02020603050405020304" pitchFamily="18" charset="0"/>
              </a:rPr>
              <a:t>xuất hiện như Hình 10.3.</a:t>
            </a:r>
          </a:p>
        </p:txBody>
      </p:sp>
    </p:spTree>
    <p:extLst>
      <p:ext uri="{BB962C8B-B14F-4D97-AF65-F5344CB8AC3E}">
        <p14:creationId xmlns:p14="http://schemas.microsoft.com/office/powerpoint/2010/main" val="2176570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1FD230-B1E7-4CCB-95AE-BB7DD3282C40}"/>
              </a:ext>
            </a:extLst>
          </p:cNvPr>
          <p:cNvSpPr/>
          <p:nvPr/>
        </p:nvSpPr>
        <p:spPr>
          <a:xfrm>
            <a:off x="621254" y="395445"/>
            <a:ext cx="10949492" cy="3050900"/>
          </a:xfrm>
          <a:prstGeom prst="rect">
            <a:avLst/>
          </a:prstGeom>
        </p:spPr>
        <p:txBody>
          <a:bodyPr wrap="square">
            <a:spAutoFit/>
          </a:bodyPr>
          <a:lstStyle/>
          <a:p>
            <a:pPr algn="just">
              <a:lnSpc>
                <a:spcPct val="140000"/>
              </a:lnSpc>
            </a:pPr>
            <a:r>
              <a:rPr lang="vi-VN" sz="2000" b="1">
                <a:solidFill>
                  <a:srgbClr val="0000FF"/>
                </a:solidFill>
                <a:latin typeface="UTM Avo" panose="02040603050506020204" pitchFamily="18" charset="0"/>
                <a:cs typeface="Times New Roman" panose="02020603050405020304" pitchFamily="18" charset="0"/>
              </a:rPr>
              <a:t>b) Kẻ đường viền ô và khung bao quanh vùng dữ liệu </a:t>
            </a:r>
            <a:r>
              <a:rPr lang="en-US" sz="2000" b="1">
                <a:solidFill>
                  <a:srgbClr val="0000FF"/>
                </a:solidFill>
                <a:latin typeface="UTM Avo" panose="02040603050506020204" pitchFamily="18" charset="0"/>
                <a:cs typeface="Times New Roman" panose="02020603050405020304" pitchFamily="18" charset="0"/>
              </a:rPr>
              <a:t> </a:t>
            </a:r>
          </a:p>
          <a:p>
            <a:pPr algn="just">
              <a:lnSpc>
                <a:spcPct val="140000"/>
              </a:lnSpc>
            </a:pPr>
            <a:r>
              <a:rPr lang="vi-VN" sz="2000">
                <a:latin typeface="UTM Avo" panose="02040603050506020204" pitchFamily="18" charset="0"/>
                <a:cs typeface="Times New Roman" panose="02020603050405020304" pitchFamily="18" charset="0"/>
              </a:rPr>
              <a:t>Trên màn hình máy tính em nhìn thấy mỗi trang tính là một lưới các ô nhưng mặc định khi in dữ liệu thì các đường lưới không được in ra. Vì vậy, trước khi in dữ liệu của bảng tính em cần kẻ đường viền ô và khung bao quanh vùng dữ liệu nếu cần.</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Chọn vùng dữ liệu muốn kẻ đường viền ô, kẻ khung và chọn </a:t>
            </a:r>
            <a:r>
              <a:rPr lang="vi-VN" sz="2000" b="1">
                <a:latin typeface="UTM Avo" panose="02040603050506020204" pitchFamily="18" charset="0"/>
                <a:cs typeface="Times New Roman" panose="02020603050405020304" pitchFamily="18" charset="0"/>
              </a:rPr>
              <a:t>Format Cells</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chọn trang </a:t>
            </a:r>
            <a:r>
              <a:rPr lang="vi-VN" sz="2000" b="1">
                <a:latin typeface="UTM Avo" panose="02040603050506020204" pitchFamily="18" charset="0"/>
                <a:cs typeface="Times New Roman" panose="02020603050405020304" pitchFamily="18" charset="0"/>
              </a:rPr>
              <a:t>Border</a:t>
            </a:r>
            <a:r>
              <a:rPr lang="vi-VN" sz="2000">
                <a:latin typeface="UTM Avo" panose="02040603050506020204" pitchFamily="18" charset="0"/>
                <a:cs typeface="Times New Roman" panose="02020603050405020304" pitchFamily="18" charset="0"/>
              </a:rPr>
              <a:t>, thiết lập các thông số kẻ đường viền, kẻ</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khung như hướng dẫn trong Hình 10.4.</a:t>
            </a:r>
          </a:p>
        </p:txBody>
      </p:sp>
    </p:spTree>
    <p:extLst>
      <p:ext uri="{BB962C8B-B14F-4D97-AF65-F5344CB8AC3E}">
        <p14:creationId xmlns:p14="http://schemas.microsoft.com/office/powerpoint/2010/main" val="1713003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91F0AA-BC55-47C2-988D-C2643E2D9FA7}"/>
              </a:ext>
            </a:extLst>
          </p:cNvPr>
          <p:cNvPicPr>
            <a:picLocks noChangeAspect="1"/>
          </p:cNvPicPr>
          <p:nvPr/>
        </p:nvPicPr>
        <p:blipFill>
          <a:blip r:embed="rId2"/>
          <a:stretch>
            <a:fillRect/>
          </a:stretch>
        </p:blipFill>
        <p:spPr>
          <a:xfrm>
            <a:off x="666973" y="917612"/>
            <a:ext cx="10573174" cy="5364854"/>
          </a:xfrm>
          <a:prstGeom prst="rect">
            <a:avLst/>
          </a:prstGeom>
        </p:spPr>
      </p:pic>
    </p:spTree>
    <p:extLst>
      <p:ext uri="{BB962C8B-B14F-4D97-AF65-F5344CB8AC3E}">
        <p14:creationId xmlns:p14="http://schemas.microsoft.com/office/powerpoint/2010/main" val="180845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A2700-4898-44AD-9C6A-7BC4E1B07581}"/>
              </a:ext>
            </a:extLst>
          </p:cNvPr>
          <p:cNvPicPr>
            <a:picLocks noChangeAspect="1"/>
          </p:cNvPicPr>
          <p:nvPr/>
        </p:nvPicPr>
        <p:blipFill>
          <a:blip r:embed="rId2"/>
          <a:stretch>
            <a:fillRect/>
          </a:stretch>
        </p:blipFill>
        <p:spPr>
          <a:xfrm>
            <a:off x="553122" y="341639"/>
            <a:ext cx="10754619" cy="1422568"/>
          </a:xfrm>
          <a:prstGeom prst="rect">
            <a:avLst/>
          </a:prstGeom>
        </p:spPr>
      </p:pic>
      <p:pic>
        <p:nvPicPr>
          <p:cNvPr id="4" name="Picture 3">
            <a:extLst>
              <a:ext uri="{FF2B5EF4-FFF2-40B4-BE49-F238E27FC236}">
                <a16:creationId xmlns:a16="http://schemas.microsoft.com/office/drawing/2014/main" id="{DD79E65B-1125-4320-8470-9BDE232DB90B}"/>
              </a:ext>
            </a:extLst>
          </p:cNvPr>
          <p:cNvPicPr>
            <a:picLocks noChangeAspect="1"/>
          </p:cNvPicPr>
          <p:nvPr/>
        </p:nvPicPr>
        <p:blipFill>
          <a:blip r:embed="rId3"/>
          <a:stretch>
            <a:fillRect/>
          </a:stretch>
        </p:blipFill>
        <p:spPr>
          <a:xfrm>
            <a:off x="607792" y="2484186"/>
            <a:ext cx="11036281" cy="1177000"/>
          </a:xfrm>
          <a:prstGeom prst="rect">
            <a:avLst/>
          </a:prstGeom>
        </p:spPr>
      </p:pic>
      <p:sp>
        <p:nvSpPr>
          <p:cNvPr id="5" name="Rectangle 4">
            <a:extLst>
              <a:ext uri="{FF2B5EF4-FFF2-40B4-BE49-F238E27FC236}">
                <a16:creationId xmlns:a16="http://schemas.microsoft.com/office/drawing/2014/main" id="{83547C1E-7D4C-4B9D-952E-6B686150E496}"/>
              </a:ext>
            </a:extLst>
          </p:cNvPr>
          <p:cNvSpPr/>
          <p:nvPr/>
        </p:nvSpPr>
        <p:spPr>
          <a:xfrm>
            <a:off x="607792" y="1704858"/>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IN DỮ LIỆU TRONG BẢNG TÍNH</a:t>
            </a:r>
          </a:p>
        </p:txBody>
      </p:sp>
      <p:pic>
        <p:nvPicPr>
          <p:cNvPr id="6" name="Picture 5">
            <a:extLst>
              <a:ext uri="{FF2B5EF4-FFF2-40B4-BE49-F238E27FC236}">
                <a16:creationId xmlns:a16="http://schemas.microsoft.com/office/drawing/2014/main" id="{30489CD3-AB1F-4C65-B14B-9B45098C1E22}"/>
              </a:ext>
            </a:extLst>
          </p:cNvPr>
          <p:cNvPicPr>
            <a:picLocks noChangeAspect="1"/>
          </p:cNvPicPr>
          <p:nvPr/>
        </p:nvPicPr>
        <p:blipFill>
          <a:blip r:embed="rId4"/>
          <a:stretch>
            <a:fillRect/>
          </a:stretch>
        </p:blipFill>
        <p:spPr>
          <a:xfrm>
            <a:off x="529784" y="3756477"/>
            <a:ext cx="756220" cy="753733"/>
          </a:xfrm>
          <a:prstGeom prst="rect">
            <a:avLst/>
          </a:prstGeom>
        </p:spPr>
      </p:pic>
      <p:sp>
        <p:nvSpPr>
          <p:cNvPr id="7" name="Rectangle 6">
            <a:extLst>
              <a:ext uri="{FF2B5EF4-FFF2-40B4-BE49-F238E27FC236}">
                <a16:creationId xmlns:a16="http://schemas.microsoft.com/office/drawing/2014/main" id="{BC00567C-C72D-4CEC-B13A-5A4C5FC9D024}"/>
              </a:ext>
            </a:extLst>
          </p:cNvPr>
          <p:cNvSpPr/>
          <p:nvPr/>
        </p:nvSpPr>
        <p:spPr>
          <a:xfrm>
            <a:off x="1307758" y="3711010"/>
            <a:ext cx="1035445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thể in trang tính hiện thời, hoặc toàn bộ bảng tính, hoặc có thể chỉ in vùng dữ liệu đang chọn, phần mềm sẽ tự động tính toán để in. Thao tác in dữ liệu như sau: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2F6F73-B61A-45C5-BE4B-6A82D0AD4AD3}"/>
              </a:ext>
            </a:extLst>
          </p:cNvPr>
          <p:cNvSpPr/>
          <p:nvPr/>
        </p:nvSpPr>
        <p:spPr>
          <a:xfrm>
            <a:off x="607792" y="4540268"/>
            <a:ext cx="11036281"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Bước 1. Đánh dấu vùng dữ liệu muốn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2. Thực hiện lệnh </a:t>
            </a:r>
            <a:r>
              <a:rPr lang="vi-VN" sz="2000" b="1">
                <a:latin typeface="UTM Avo" panose="02040603050506020204" pitchFamily="18" charset="0"/>
                <a:cs typeface="Times New Roman" panose="02020603050405020304" pitchFamily="18" charset="0"/>
              </a:rPr>
              <a:t>File/Print</a:t>
            </a:r>
            <a:r>
              <a:rPr lang="vi-VN" sz="2000">
                <a:latin typeface="UTM Avo" panose="02040603050506020204" pitchFamily="18" charset="0"/>
                <a:cs typeface="Times New Roman" panose="02020603050405020304" pitchFamily="18" charset="0"/>
              </a:rPr>
              <a:t>. Xuất hiện hộp thoại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như Hình 10.5. Nhập các thông số in trước khi chọn </a:t>
            </a:r>
            <a:r>
              <a:rPr lang="vi-VN" sz="2000" b="1">
                <a:latin typeface="UTM Avo" panose="02040603050506020204" pitchFamily="18" charset="0"/>
                <a:cs typeface="Times New Roman" panose="02020603050405020304" pitchFamily="18" charset="0"/>
              </a:rPr>
              <a:t>Print </a:t>
            </a:r>
            <a:r>
              <a:rPr lang="vi-VN" sz="2000">
                <a:latin typeface="UTM Avo" panose="02040603050506020204" pitchFamily="18" charset="0"/>
                <a:cs typeface="Times New Roman" panose="02020603050405020304" pitchFamily="18" charset="0"/>
              </a:rPr>
              <a:t>để in.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Bước 3. Sau khi nhập các thông số in, nháy chuột lên biểu tượng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để tiến hành in.</a:t>
            </a:r>
            <a:endParaRPr lang="en-US" sz="20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FDDF946-BF38-4B62-BD55-DA9E30F0C164}"/>
              </a:ext>
            </a:extLst>
          </p:cNvPr>
          <p:cNvPicPr>
            <a:picLocks noChangeAspect="1"/>
          </p:cNvPicPr>
          <p:nvPr/>
        </p:nvPicPr>
        <p:blipFill>
          <a:blip r:embed="rId5"/>
          <a:stretch>
            <a:fillRect/>
          </a:stretch>
        </p:blipFill>
        <p:spPr>
          <a:xfrm>
            <a:off x="8743950" y="5962593"/>
            <a:ext cx="495300" cy="476250"/>
          </a:xfrm>
          <a:prstGeom prst="rect">
            <a:avLst/>
          </a:prstGeom>
        </p:spPr>
      </p:pic>
    </p:spTree>
    <p:extLst>
      <p:ext uri="{BB962C8B-B14F-4D97-AF65-F5344CB8AC3E}">
        <p14:creationId xmlns:p14="http://schemas.microsoft.com/office/powerpoint/2010/main" val="2622072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1000"/>
                                        <p:tgtEl>
                                          <p:spTgt spid="8">
                                            <p:txEl>
                                              <p:pRg st="1" end="1"/>
                                            </p:txEl>
                                          </p:spTgt>
                                        </p:tgtEl>
                                      </p:cBhvr>
                                    </p:animEffect>
                                    <p:anim calcmode="lin" valueType="num">
                                      <p:cBhvr>
                                        <p:cTn id="5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1000"/>
                                        <p:tgtEl>
                                          <p:spTgt spid="8">
                                            <p:txEl>
                                              <p:pRg st="2" end="2"/>
                                            </p:txEl>
                                          </p:spTgt>
                                        </p:tgtEl>
                                      </p:cBhvr>
                                    </p:animEffect>
                                    <p:anim calcmode="lin" valueType="num">
                                      <p:cBhvr>
                                        <p:cTn id="5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2" end="2"/>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08C759-93C3-46AC-AB3A-5C9DC3EFFCC4}"/>
              </a:ext>
            </a:extLst>
          </p:cNvPr>
          <p:cNvPicPr>
            <a:picLocks noChangeAspect="1"/>
          </p:cNvPicPr>
          <p:nvPr/>
        </p:nvPicPr>
        <p:blipFill>
          <a:blip r:embed="rId2"/>
          <a:stretch>
            <a:fillRect/>
          </a:stretch>
        </p:blipFill>
        <p:spPr>
          <a:xfrm>
            <a:off x="1262025" y="450812"/>
            <a:ext cx="9667950" cy="5956376"/>
          </a:xfrm>
          <a:prstGeom prst="rect">
            <a:avLst/>
          </a:prstGeom>
        </p:spPr>
      </p:pic>
    </p:spTree>
    <p:extLst>
      <p:ext uri="{BB962C8B-B14F-4D97-AF65-F5344CB8AC3E}">
        <p14:creationId xmlns:p14="http://schemas.microsoft.com/office/powerpoint/2010/main" val="2404396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4CA732-705E-49FF-8ED5-A9C3B3440437}"/>
              </a:ext>
            </a:extLst>
          </p:cNvPr>
          <p:cNvPicPr>
            <a:picLocks noChangeAspect="1"/>
          </p:cNvPicPr>
          <p:nvPr/>
        </p:nvPicPr>
        <p:blipFill>
          <a:blip r:embed="rId2"/>
          <a:stretch>
            <a:fillRect/>
          </a:stretch>
        </p:blipFill>
        <p:spPr>
          <a:xfrm>
            <a:off x="373025" y="804553"/>
            <a:ext cx="11445949" cy="4013222"/>
          </a:xfrm>
          <a:prstGeom prst="rect">
            <a:avLst/>
          </a:prstGeom>
        </p:spPr>
      </p:pic>
    </p:spTree>
    <p:extLst>
      <p:ext uri="{BB962C8B-B14F-4D97-AF65-F5344CB8AC3E}">
        <p14:creationId xmlns:p14="http://schemas.microsoft.com/office/powerpoint/2010/main" val="72980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476</Words>
  <Application>Microsoft Office PowerPoint</Application>
  <PresentationFormat>Widescreen</PresentationFormat>
  <Paragraphs>35</Paragraphs>
  <Slides>10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493</cp:revision>
  <dcterms:created xsi:type="dcterms:W3CDTF">2021-11-14T08:33:55Z</dcterms:created>
  <dcterms:modified xsi:type="dcterms:W3CDTF">2023-07-22T14:40:42Z</dcterms:modified>
</cp:coreProperties>
</file>