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63" r:id="rId5"/>
    <p:sldId id="264" r:id="rId6"/>
    <p:sldId id="278" r:id="rId7"/>
    <p:sldId id="280" r:id="rId8"/>
    <p:sldId id="281" r:id="rId9"/>
    <p:sldId id="282" r:id="rId10"/>
    <p:sldId id="283" r:id="rId11"/>
    <p:sldId id="286" r:id="rId12"/>
    <p:sldId id="287" r:id="rId13"/>
    <p:sldId id="266" r:id="rId14"/>
    <p:sldId id="284" r:id="rId15"/>
    <p:sldId id="285" r:id="rId16"/>
    <p:sldId id="288" r:id="rId17"/>
    <p:sldId id="289" r:id="rId18"/>
    <p:sldId id="290"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2"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15.png"/><Relationship Id="rId7" Type="http://schemas.openxmlformats.org/officeDocument/2006/relationships/image" Target="../media/image24.tmp"/><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53495"/>
            <a:ext cx="7772400" cy="1470025"/>
          </a:xfrm>
        </p:spPr>
        <p:txBody>
          <a:bodyPr>
            <a:normAutofit/>
          </a:bodyPr>
          <a:lstStyle/>
          <a:p>
            <a:r>
              <a:rPr lang="en-US" b="1" dirty="0" err="1" smtClean="0">
                <a:solidFill>
                  <a:srgbClr val="D2586A"/>
                </a:solidFill>
              </a:rPr>
              <a:t>Bài</a:t>
            </a:r>
            <a:r>
              <a:rPr lang="en-US" b="1" dirty="0" smtClean="0">
                <a:solidFill>
                  <a:srgbClr val="D2586A"/>
                </a:solidFill>
              </a:rPr>
              <a:t> 2: XÂY DỰNG NHÀ Ở</a:t>
            </a:r>
            <a:endParaRPr lang="en-US" b="1" dirty="0">
              <a:solidFill>
                <a:srgbClr val="D2586A"/>
              </a:solidFill>
            </a:endParaRPr>
          </a:p>
        </p:txBody>
      </p:sp>
      <p:sp>
        <p:nvSpPr>
          <p:cNvPr id="3" name="Subtitle 2"/>
          <p:cNvSpPr>
            <a:spLocks noGrp="1"/>
          </p:cNvSpPr>
          <p:nvPr>
            <p:ph type="subTitle" idx="1"/>
          </p:nvPr>
        </p:nvSpPr>
        <p:spPr>
          <a:xfrm>
            <a:off x="1219200" y="2226106"/>
            <a:ext cx="6400800" cy="1752600"/>
          </a:xfrm>
        </p:spPr>
        <p:txBody>
          <a:bodyPr/>
          <a:lstStyle/>
          <a:p>
            <a:endParaRPr lang="en-US" b="1" dirty="0">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F7D9BBCA-5D5B-8240-8A0C-B651DB912F4F}"/>
              </a:ext>
            </a:extLst>
          </p:cNvPr>
          <p:cNvGrpSpPr/>
          <p:nvPr/>
        </p:nvGrpSpPr>
        <p:grpSpPr>
          <a:xfrm>
            <a:off x="762000" y="3657600"/>
            <a:ext cx="2709863" cy="2814637"/>
            <a:chOff x="4038600" y="407988"/>
            <a:chExt cx="4233863" cy="5938837"/>
          </a:xfrm>
        </p:grpSpPr>
        <p:sp>
          <p:nvSpPr>
            <p:cNvPr id="5" name="Google Shape;764;p30"/>
            <p:cNvSpPr>
              <a:spLocks/>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65;p30"/>
            <p:cNvSpPr>
              <a:spLocks/>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66;p30"/>
            <p:cNvSpPr>
              <a:spLocks/>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67;p30"/>
            <p:cNvSpPr>
              <a:spLocks/>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68;p30"/>
            <p:cNvSpPr>
              <a:spLocks/>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69;p30"/>
            <p:cNvSpPr>
              <a:spLocks/>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70;p30"/>
            <p:cNvSpPr>
              <a:spLocks/>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1;p30"/>
            <p:cNvSpPr>
              <a:spLocks/>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2;p30"/>
            <p:cNvSpPr>
              <a:spLocks/>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73;p30"/>
            <p:cNvSpPr>
              <a:spLocks/>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4;p30"/>
            <p:cNvSpPr>
              <a:spLocks/>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5;p30"/>
            <p:cNvSpPr>
              <a:spLocks/>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6;p30"/>
            <p:cNvSpPr>
              <a:spLocks/>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7;p30"/>
            <p:cNvSpPr>
              <a:spLocks/>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8;p30"/>
            <p:cNvSpPr>
              <a:spLocks/>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9;p30"/>
            <p:cNvSpPr>
              <a:spLocks/>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0;p30"/>
            <p:cNvSpPr>
              <a:spLocks/>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1;p30"/>
            <p:cNvSpPr>
              <a:spLocks/>
            </p:cNvSpPr>
            <p:nvPr/>
          </p:nvSpPr>
          <p:spPr bwMode="auto">
            <a:xfrm>
              <a:off x="5166519" y="4230092"/>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2;p30"/>
            <p:cNvSpPr>
              <a:spLocks/>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3;p30"/>
            <p:cNvSpPr>
              <a:spLocks/>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p30"/>
            <p:cNvSpPr>
              <a:spLocks/>
            </p:cNvSpPr>
            <p:nvPr/>
          </p:nvSpPr>
          <p:spPr bwMode="auto">
            <a:xfrm>
              <a:off x="4775547" y="4886721"/>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5;p30"/>
            <p:cNvSpPr>
              <a:spLocks/>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6;p30"/>
            <p:cNvSpPr>
              <a:spLocks/>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7;p30"/>
            <p:cNvSpPr>
              <a:spLocks/>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8;p30"/>
            <p:cNvSpPr>
              <a:spLocks/>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9;p30"/>
            <p:cNvSpPr>
              <a:spLocks/>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796;p30"/>
          <p:cNvSpPr>
            <a:spLocks/>
          </p:cNvSpPr>
          <p:nvPr/>
        </p:nvSpPr>
        <p:spPr bwMode="auto">
          <a:xfrm>
            <a:off x="1448957" y="3313145"/>
            <a:ext cx="835025" cy="560387"/>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801;p30"/>
          <p:cNvSpPr>
            <a:spLocks/>
          </p:cNvSpPr>
          <p:nvPr/>
        </p:nvSpPr>
        <p:spPr bwMode="auto">
          <a:xfrm>
            <a:off x="2573067" y="5165504"/>
            <a:ext cx="650875" cy="584200"/>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roup 33"/>
          <p:cNvGrpSpPr/>
          <p:nvPr/>
        </p:nvGrpSpPr>
        <p:grpSpPr>
          <a:xfrm>
            <a:off x="167171" y="228601"/>
            <a:ext cx="594830" cy="441250"/>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5-Point Star 35"/>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1" name="5-Point Star 40"/>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2" name="5-Point Star 41"/>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3" name="Group 42"/>
          <p:cNvGrpSpPr/>
          <p:nvPr/>
        </p:nvGrpSpPr>
        <p:grpSpPr>
          <a:xfrm>
            <a:off x="1731118" y="327188"/>
            <a:ext cx="594830" cy="441250"/>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5-Point Star 4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0" name="5-Point Star 4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1" name="5-Point Star 5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2" name="Group 51"/>
          <p:cNvGrpSpPr/>
          <p:nvPr/>
        </p:nvGrpSpPr>
        <p:grpSpPr>
          <a:xfrm>
            <a:off x="3844394" y="512245"/>
            <a:ext cx="594830" cy="441250"/>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5-Point Star 5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9" name="5-Point Star 5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0" name="5-Point Star 5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1" name="Group 60"/>
          <p:cNvGrpSpPr/>
          <p:nvPr/>
        </p:nvGrpSpPr>
        <p:grpSpPr>
          <a:xfrm>
            <a:off x="6096000" y="565489"/>
            <a:ext cx="594830" cy="441250"/>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5-Point Star 6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8" name="5-Point Star 6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9" name="5-Point Star 6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0" name="Group 69"/>
          <p:cNvGrpSpPr/>
          <p:nvPr/>
        </p:nvGrpSpPr>
        <p:grpSpPr>
          <a:xfrm>
            <a:off x="7848600" y="1066800"/>
            <a:ext cx="594830" cy="441250"/>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5-Point Star 7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7" name="5-Point Star 7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8" name="5-Point Star 7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9" name="Group 78"/>
          <p:cNvGrpSpPr/>
          <p:nvPr/>
        </p:nvGrpSpPr>
        <p:grpSpPr>
          <a:xfrm>
            <a:off x="6903485" y="222608"/>
            <a:ext cx="594830" cy="441250"/>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5-Point Star 8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6" name="5-Point Star 8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7" name="5-Point Star 8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8" name="Group 87"/>
          <p:cNvGrpSpPr/>
          <p:nvPr/>
        </p:nvGrpSpPr>
        <p:grpSpPr>
          <a:xfrm>
            <a:off x="5042112" y="360131"/>
            <a:ext cx="594830" cy="441250"/>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5-Point Star 8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1" name="5-Point Star 9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2" name="5-Point Star 9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3" name="5-Point Star 9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4" name="5-Point Star 9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5" name="5-Point Star 9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6" name="5-Point Star 9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p:cNvGrpSpPr/>
          <p:nvPr/>
        </p:nvGrpSpPr>
        <p:grpSpPr>
          <a:xfrm>
            <a:off x="2146905" y="733824"/>
            <a:ext cx="594830" cy="441250"/>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5-Point Star 9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0" name="5-Point Star 9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1" name="5-Point Star 10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2" name="5-Point Star 10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3" name="5-Point Star 10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4" name="5-Point Star 10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5" name="5-Point Star 10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6" name="Group 105"/>
          <p:cNvGrpSpPr/>
          <p:nvPr/>
        </p:nvGrpSpPr>
        <p:grpSpPr>
          <a:xfrm>
            <a:off x="895965" y="1182845"/>
            <a:ext cx="594830" cy="441250"/>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5-Point Star 10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9" name="5-Point Star 10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0" name="5-Point Star 10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1" name="5-Point Star 1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2" name="5-Point Star 1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3" name="5-Point Star 1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4" name="5-Point Star 1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edg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14:presetBounceEnd="31000">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14:bounceEnd="31000">
                                          <p:cBhvr additive="base">
                                            <p:cTn id="61" dur="2000" fill="hold"/>
                                            <p:tgtEl>
                                              <p:spTgt spid="4"/>
                                            </p:tgtEl>
                                            <p:attrNameLst>
                                              <p:attrName>ppt_x</p:attrName>
                                            </p:attrNameLst>
                                          </p:cBhvr>
                                          <p:tavLst>
                                            <p:tav tm="0">
                                              <p:val>
                                                <p:strVal val="1+#ppt_w/2"/>
                                              </p:val>
                                            </p:tav>
                                            <p:tav tm="100000">
                                              <p:val>
                                                <p:strVal val="#ppt_x"/>
                                              </p:val>
                                            </p:tav>
                                          </p:tavLst>
                                        </p:anim>
                                        <p:anim calcmode="lin" valueType="num" p14:bounceEnd="31000">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14:bounceEnd="50000">
                                          <p:cBhvr additive="base">
                                            <p:cTn id="77" dur="85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850" fill="hold"/>
                                            <p:tgtEl>
                                              <p:spTgt spid="32"/>
                                            </p:tgtEl>
                                            <p:attrNameLst>
                                              <p:attrName>ppt_x</p:attrName>
                                            </p:attrNameLst>
                                          </p:cBhvr>
                                          <p:tavLst>
                                            <p:tav tm="0">
                                              <p:val>
                                                <p:strVal val="1+#ppt_w/2"/>
                                              </p:val>
                                            </p:tav>
                                            <p:tav tm="100000">
                                              <p:val>
                                                <p:strVal val="#ppt_x"/>
                                              </p:val>
                                            </p:tav>
                                          </p:tavLst>
                                        </p:anim>
                                        <p:anim calcmode="lin" valueType="num">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smtClean="0">
                <a:solidFill>
                  <a:srgbClr val="0070C0"/>
                </a:solidFill>
                <a:latin typeface="Arial" panose="020B0604020202020204" pitchFamily="34" charset="0"/>
              </a:rPr>
              <a:t>X</a:t>
            </a:r>
            <a:r>
              <a:rPr lang="vi-VN" sz="3200" dirty="0" smtClean="0">
                <a:solidFill>
                  <a:srgbClr val="0070C0"/>
                </a:solidFill>
                <a:latin typeface="Arial" panose="020B0604020202020204" pitchFamily="34" charset="0"/>
              </a:rPr>
              <a:t>ác</a:t>
            </a:r>
            <a:r>
              <a:rPr lang="vi-VN" dirty="0" smtClean="0"/>
              <a:t> </a:t>
            </a:r>
            <a:r>
              <a:rPr lang="vi-VN" sz="3200" dirty="0">
                <a:solidFill>
                  <a:srgbClr val="0070C0"/>
                </a:solidFill>
                <a:latin typeface="Arial" panose="020B0604020202020204" pitchFamily="34" charset="0"/>
              </a:rPr>
              <a:t>định một số loại vật liệu cơ bản được dùng để xây dựng các  ngôi nhà trong Hình </a:t>
            </a:r>
            <a:r>
              <a:rPr lang="vi-VN" sz="3200" dirty="0" smtClean="0">
                <a:solidFill>
                  <a:srgbClr val="0070C0"/>
                </a:solidFill>
                <a:latin typeface="Arial" panose="020B0604020202020204" pitchFamily="34" charset="0"/>
              </a:rPr>
              <a:t>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4"/>
          <a:srcRect l="28492" t="-535" b="58422"/>
          <a:stretch/>
        </p:blipFill>
        <p:spPr>
          <a:xfrm>
            <a:off x="2943477" y="1184374"/>
            <a:ext cx="6258467" cy="2320826"/>
          </a:xfrm>
          <a:prstGeom prst="rect">
            <a:avLst/>
          </a:prstGeom>
        </p:spPr>
      </p:pic>
      <p:pic>
        <p:nvPicPr>
          <p:cNvPr id="3" name="Picture 2"/>
          <p:cNvPicPr>
            <a:picLocks noChangeAspect="1"/>
          </p:cNvPicPr>
          <p:nvPr/>
        </p:nvPicPr>
        <p:blipFill rotWithShape="1">
          <a:blip r:embed="rId4"/>
          <a:srcRect t="44947" b="7887"/>
          <a:stretch/>
        </p:blipFill>
        <p:spPr>
          <a:xfrm>
            <a:off x="2943477" y="3656364"/>
            <a:ext cx="6376969" cy="3142548"/>
          </a:xfrm>
          <a:prstGeom prst="rect">
            <a:avLst/>
          </a:prstGeom>
        </p:spPr>
      </p:pic>
    </p:spTree>
    <p:extLst>
      <p:ext uri="{BB962C8B-B14F-4D97-AF65-F5344CB8AC3E}">
        <p14:creationId xmlns:p14="http://schemas.microsoft.com/office/powerpoint/2010/main" val="9831825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9Slide05 Habano" panose="02040603050506020204" pitchFamily="18" charset="0"/>
              </a:rPr>
              <a:t>Khám</a:t>
            </a:r>
            <a:r>
              <a:rPr lang="en-US" sz="3200" b="1" kern="0" dirty="0" smtClean="0">
                <a:solidFill>
                  <a:srgbClr val="FFC011"/>
                </a:solidFill>
                <a:latin typeface="#9Slide05 Habano" panose="02040603050506020204" pitchFamily="18" charset="0"/>
              </a:rPr>
              <a:t> </a:t>
            </a:r>
            <a:r>
              <a:rPr lang="en-US" sz="3200" b="1" kern="0" dirty="0" err="1" smtClean="0">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631122" y="1643155"/>
            <a:ext cx="8131877" cy="619272"/>
          </a:xfrm>
          <a:prstGeom prst="rect">
            <a:avLst/>
          </a:prstGeom>
        </p:spPr>
        <p:txBody>
          <a:bodyPr wrap="square">
            <a:spAutoFit/>
          </a:bodyPr>
          <a:lstStyle/>
          <a:p>
            <a:pPr algn="ctr">
              <a:lnSpc>
                <a:spcPct val="107000"/>
              </a:lnSpc>
              <a:spcBef>
                <a:spcPct val="0"/>
              </a:spcBef>
            </a:pPr>
            <a:r>
              <a:rPr lang="vi-VN" sz="3200" dirty="0" smtClean="0">
                <a:solidFill>
                  <a:srgbClr val="0070C0"/>
                </a:solidFill>
                <a:latin typeface="Times New Roman" panose="02020603050405020304" pitchFamily="18" charset="0"/>
                <a:ea typeface="+mj-ea"/>
                <a:cs typeface="Times New Roman" panose="02020603050405020304" pitchFamily="18" charset="0"/>
              </a:rPr>
              <a:t>Vẽ </a:t>
            </a:r>
            <a:r>
              <a:rPr lang="vi-VN" sz="3200" dirty="0">
                <a:solidFill>
                  <a:srgbClr val="0070C0"/>
                </a:solidFill>
                <a:latin typeface="Times New Roman" panose="02020603050405020304" pitchFamily="18" charset="0"/>
                <a:ea typeface="+mj-ea"/>
                <a:cs typeface="Times New Roman" panose="02020603050405020304" pitchFamily="18" charset="0"/>
              </a:rPr>
              <a:t>sơ đồ khối  các bước chính xây dựng nhà </a:t>
            </a:r>
            <a:r>
              <a:rPr lang="vi-VN" sz="3200" dirty="0" smtClean="0">
                <a:solidFill>
                  <a:srgbClr val="0070C0"/>
                </a:solidFill>
                <a:latin typeface="Times New Roman" panose="02020603050405020304" pitchFamily="18" charset="0"/>
                <a:ea typeface="+mj-ea"/>
                <a:cs typeface="Times New Roman" panose="02020603050405020304" pitchFamily="18" charset="0"/>
              </a:rPr>
              <a:t>ở</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702828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3253968"/>
          </a:xfrm>
          <a:prstGeom prst="rect">
            <a:avLst/>
          </a:prstGeom>
        </p:spPr>
        <p:txBody>
          <a:bodyPr wrap="square">
            <a:spAutoFit/>
          </a:bodyPr>
          <a:lstStyle/>
          <a:p>
            <a:pPr algn="ctr">
              <a:lnSpc>
                <a:spcPct val="107000"/>
              </a:lnSpc>
              <a:spcBef>
                <a:spcPct val="0"/>
              </a:spcBef>
            </a:pPr>
            <a:r>
              <a:rPr lang="vi-VN" dirty="0"/>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ội thất</a:t>
            </a:r>
            <a:r>
              <a:rPr lang="en-US" sz="3200" dirty="0">
                <a:solidFill>
                  <a:srgbClr val="0070C0"/>
                </a:solidFill>
                <a:latin typeface="Times New Roman" panose="02020603050405020304" pitchFamily="18" charset="0"/>
                <a:ea typeface="+mj-ea"/>
                <a:cs typeface="Times New Roman" panose="02020603050405020304" pitchFamily="18" charset="0"/>
              </a:rPr>
              <a:t>: Đ</a:t>
            </a:r>
            <a:r>
              <a:rPr lang="vi-VN" sz="3200" dirty="0">
                <a:solidFill>
                  <a:srgbClr val="0070C0"/>
                </a:solidFill>
                <a:latin typeface="Times New Roman" panose="02020603050405020304" pitchFamily="18" charset="0"/>
                <a:ea typeface="+mj-ea"/>
                <a:cs typeface="Times New Roman" panose="02020603050405020304" pitchFamily="18" charset="0"/>
              </a:rPr>
              <a:t>ồ </a:t>
            </a:r>
            <a:r>
              <a:rPr lang="vi-VN" sz="3200" dirty="0" smtClean="0">
                <a:solidFill>
                  <a:srgbClr val="0070C0"/>
                </a:solidFill>
                <a:latin typeface="Times New Roman" panose="02020603050405020304" pitchFamily="18" charset="0"/>
                <a:ea typeface="+mj-ea"/>
                <a:cs typeface="Times New Roman" panose="02020603050405020304" pitchFamily="18" charset="0"/>
              </a:rPr>
              <a:t>đạc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tiện nghi và cách bài trí làm thành phía trong của ngôi nhà</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hi công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iến hành xây dựng một công trình theo thiết kế thường gồm hai giai đoạn là thi công thô và hoàn thiện</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315775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vi-VN" sz="2800" dirty="0">
                <a:solidFill>
                  <a:srgbClr val="8DC7B0"/>
                </a:solidFill>
              </a:rPr>
              <a:t>Thiết kế</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hiết </a:t>
            </a:r>
            <a:r>
              <a:rPr lang="vi-VN" sz="2800" dirty="0">
                <a:solidFill>
                  <a:srgbClr val="0070C0"/>
                </a:solidFill>
                <a:latin typeface="Times New Roman" panose="02020603050405020304" pitchFamily="18" charset="0"/>
                <a:cs typeface="Times New Roman" panose="02020603050405020304" pitchFamily="18" charset="0"/>
              </a:rPr>
              <a:t>kế là bước chuẩn bị quan trọng trước khi nhà được thi </a:t>
            </a:r>
            <a:r>
              <a:rPr lang="vi-VN" sz="2800" dirty="0"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qua thiết kế người kỹ sư sẽ giúp chủ nhà hình dung được ngôi nhà của mình sau khi xây dựng đảm bảo các yếu tố kỹ thuật để ngôi nhà vững chắc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57809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Thi</a:t>
            </a:r>
            <a:r>
              <a:rPr lang="en-US" sz="2800" dirty="0" smtClean="0">
                <a:solidFill>
                  <a:srgbClr val="8DC7B0"/>
                </a:solidFill>
              </a:rPr>
              <a:t> </a:t>
            </a:r>
            <a:r>
              <a:rPr lang="en-US" sz="2800" dirty="0" err="1" smtClean="0">
                <a:solidFill>
                  <a:srgbClr val="8DC7B0"/>
                </a:solidFill>
              </a:rPr>
              <a:t>công</a:t>
            </a:r>
            <a:r>
              <a:rPr lang="en-US" sz="2800" dirty="0" smtClean="0">
                <a:solidFill>
                  <a:srgbClr val="8DC7B0"/>
                </a:solidFill>
              </a:rPr>
              <a:t> </a:t>
            </a:r>
            <a:r>
              <a:rPr lang="en-US" sz="2800" dirty="0" err="1" smtClean="0">
                <a:solidFill>
                  <a:srgbClr val="8DC7B0"/>
                </a:solidFill>
              </a:rPr>
              <a:t>thô</a:t>
            </a:r>
            <a:endParaRPr lang="en-US" altLang="vi-VN" sz="2800" dirty="0">
              <a:solidFill>
                <a:srgbClr val="8DC7B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Bước</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hình </a:t>
            </a:r>
            <a:r>
              <a:rPr lang="vi-VN" sz="2800" dirty="0">
                <a:solidFill>
                  <a:srgbClr val="0070C0"/>
                </a:solidFill>
                <a:latin typeface="Times New Roman" panose="02020603050405020304" pitchFamily="18" charset="0"/>
                <a:cs typeface="Times New Roman" panose="02020603050405020304" pitchFamily="18" charset="0"/>
              </a:rPr>
              <a:t>thành </a:t>
            </a:r>
            <a:r>
              <a:rPr lang="en-US" sz="2800" dirty="0" err="1" smtClean="0">
                <a:solidFill>
                  <a:srgbClr val="0070C0"/>
                </a:solidFill>
                <a:latin typeface="Times New Roman" panose="02020603050405020304" pitchFamily="18" charset="0"/>
                <a:cs typeface="Times New Roman" panose="02020603050405020304" pitchFamily="18" charset="0"/>
              </a:rPr>
              <a:t>khun</a:t>
            </a:r>
            <a:r>
              <a:rPr lang="vi-VN" sz="2800" dirty="0" smtClean="0">
                <a:solidFill>
                  <a:srgbClr val="0070C0"/>
                </a:solidFill>
                <a:latin typeface="Times New Roman" panose="02020603050405020304" pitchFamily="18" charset="0"/>
                <a:cs typeface="Times New Roman" panose="02020603050405020304" pitchFamily="18" charset="0"/>
              </a:rPr>
              <a:t>g </a:t>
            </a:r>
            <a:r>
              <a:rPr lang="vi-VN" sz="2800" dirty="0">
                <a:solidFill>
                  <a:srgbClr val="0070C0"/>
                </a:solidFill>
                <a:latin typeface="Times New Roman" panose="02020603050405020304" pitchFamily="18" charset="0"/>
                <a:cs typeface="Times New Roman" panose="02020603050405020304" pitchFamily="18" charset="0"/>
              </a:rPr>
              <a:t>cho mỗi ngôi nhà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thô</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tốt </a:t>
            </a:r>
            <a:r>
              <a:rPr lang="vi-VN" sz="2800" dirty="0">
                <a:solidFill>
                  <a:srgbClr val="0070C0"/>
                </a:solidFill>
                <a:latin typeface="Times New Roman" panose="02020603050405020304" pitchFamily="18" charset="0"/>
                <a:cs typeface="Times New Roman" panose="02020603050405020304" pitchFamily="18" charset="0"/>
              </a:rPr>
              <a:t>sẽ giúp các bước hoàn thiện sau này được </a:t>
            </a:r>
            <a:r>
              <a:rPr lang="vi-VN" sz="2800" dirty="0" smtClean="0">
                <a:solidFill>
                  <a:srgbClr val="0070C0"/>
                </a:solidFill>
                <a:latin typeface="Times New Roman" panose="02020603050405020304" pitchFamily="18" charset="0"/>
                <a:cs typeface="Times New Roman" panose="02020603050405020304" pitchFamily="18" charset="0"/>
              </a:rPr>
              <a:t>tiện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lợi</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và tiết kiệm chi phí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78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vi-VN" dirty="0" smtClean="0"/>
              <a:t> </a:t>
            </a:r>
            <a:r>
              <a:rPr lang="en-US" sz="2800" dirty="0">
                <a:solidFill>
                  <a:srgbClr val="8DC7B0"/>
                </a:solidFill>
              </a:rPr>
              <a:t>H</a:t>
            </a:r>
            <a:r>
              <a:rPr lang="vi-VN" sz="2800" dirty="0" smtClean="0">
                <a:solidFill>
                  <a:srgbClr val="8DC7B0"/>
                </a:solidFill>
              </a:rPr>
              <a:t>oàn </a:t>
            </a:r>
            <a:r>
              <a:rPr lang="vi-VN" sz="2800" dirty="0">
                <a:solidFill>
                  <a:srgbClr val="8DC7B0"/>
                </a:solidFill>
              </a:rPr>
              <a:t>thiện </a:t>
            </a:r>
            <a:endParaRPr lang="en-US" altLang="vi-VN" sz="2800" dirty="0">
              <a:solidFill>
                <a:srgbClr val="8DC7B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đoạn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góp </a:t>
            </a:r>
            <a:r>
              <a:rPr lang="en-US" sz="2800" dirty="0" err="1" smtClean="0">
                <a:solidFill>
                  <a:srgbClr val="0070C0"/>
                </a:solidFill>
                <a:latin typeface="Times New Roman" panose="02020603050405020304" pitchFamily="18" charset="0"/>
                <a:cs typeface="Times New Roman" panose="02020603050405020304" pitchFamily="18" charset="0"/>
              </a:rPr>
              <a:t>ph</a:t>
            </a:r>
            <a:r>
              <a:rPr lang="vi-VN" sz="2800" dirty="0" smtClean="0">
                <a:solidFill>
                  <a:srgbClr val="0070C0"/>
                </a:solidFill>
                <a:latin typeface="Times New Roman" panose="02020603050405020304" pitchFamily="18" charset="0"/>
                <a:cs typeface="Times New Roman" panose="02020603050405020304" pitchFamily="18" charset="0"/>
              </a:rPr>
              <a:t>ần </a:t>
            </a:r>
            <a:r>
              <a:rPr lang="vi-VN" sz="2800" dirty="0">
                <a:solidFill>
                  <a:srgbClr val="0070C0"/>
                </a:solidFill>
                <a:latin typeface="Times New Roman" panose="02020603050405020304" pitchFamily="18" charset="0"/>
                <a:cs typeface="Times New Roman" panose="02020603050405020304" pitchFamily="18" charset="0"/>
              </a:rPr>
              <a:t>tạo nên không gian sống với đầy đủ công năng sử dụng và tính thẩm mỹ của ngôi nhà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76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smtClean="0">
                <a:solidFill>
                  <a:srgbClr val="339966"/>
                </a:solidFill>
              </a:rPr>
              <a:t> </a:t>
            </a:r>
            <a:r>
              <a:rPr lang="vi-VN" sz="2800" b="1" dirty="0" smtClean="0">
                <a:solidFill>
                  <a:srgbClr val="339966"/>
                </a:solidFill>
              </a:rPr>
              <a:t>xuất </a:t>
            </a:r>
            <a:r>
              <a:rPr lang="vi-VN" sz="2800" b="1" dirty="0">
                <a:solidFill>
                  <a:srgbClr val="339966"/>
                </a:solidFill>
              </a:rPr>
              <a:t>các vật liệu xây dựng sử dụng để làm nhà sàn và giải thích về đề xuất của </a:t>
            </a:r>
            <a:r>
              <a:rPr lang="vi-VN" sz="2800" b="1" dirty="0" smtClean="0">
                <a:solidFill>
                  <a:srgbClr val="339966"/>
                </a:solidFill>
              </a:rPr>
              <a:t>mình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449653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dirty="0" smtClean="0">
                <a:solidFill>
                  <a:srgbClr val="339966"/>
                </a:solidFill>
              </a:rPr>
              <a:t>Q</a:t>
            </a:r>
            <a:r>
              <a:rPr lang="vi-VN" sz="2800" b="1" dirty="0" smtClean="0">
                <a:solidFill>
                  <a:srgbClr val="339966"/>
                </a:solidFill>
              </a:rPr>
              <a:t>uan </a:t>
            </a:r>
            <a:r>
              <a:rPr lang="vi-VN" sz="2800" b="1" dirty="0">
                <a:solidFill>
                  <a:srgbClr val="339966"/>
                </a:solidFill>
              </a:rPr>
              <a:t>sát hình </a:t>
            </a:r>
            <a:r>
              <a:rPr lang="vi-VN" sz="2800" b="1" dirty="0" smtClean="0">
                <a:solidFill>
                  <a:srgbClr val="339966"/>
                </a:solidFill>
              </a:rPr>
              <a:t>2.</a:t>
            </a:r>
            <a:r>
              <a:rPr lang="en-US" sz="2800" b="1" dirty="0" smtClean="0">
                <a:solidFill>
                  <a:srgbClr val="339966"/>
                </a:solidFill>
              </a:rPr>
              <a:t>3,</a:t>
            </a:r>
            <a:r>
              <a:rPr lang="vi-VN" sz="2800" b="1" dirty="0" smtClean="0">
                <a:solidFill>
                  <a:srgbClr val="339966"/>
                </a:solidFill>
              </a:rPr>
              <a:t> </a:t>
            </a:r>
            <a:r>
              <a:rPr lang="en-US" sz="2800" b="1" dirty="0" smtClean="0">
                <a:solidFill>
                  <a:srgbClr val="339966"/>
                </a:solidFill>
              </a:rPr>
              <a:t>h</a:t>
            </a:r>
            <a:r>
              <a:rPr lang="vi-VN" sz="2800" b="1" dirty="0" smtClean="0">
                <a:solidFill>
                  <a:srgbClr val="339966"/>
                </a:solidFill>
              </a:rPr>
              <a:t>ãy </a:t>
            </a:r>
            <a:r>
              <a:rPr lang="vi-VN" sz="2800" b="1" dirty="0">
                <a:solidFill>
                  <a:srgbClr val="339966"/>
                </a:solidFill>
              </a:rPr>
              <a:t>mô tả công việc đang thực hiện trong mỗi </a:t>
            </a:r>
            <a:r>
              <a:rPr lang="vi-VN" sz="2800" b="1" dirty="0" smtClean="0">
                <a:solidFill>
                  <a:srgbClr val="339966"/>
                </a:solidFill>
              </a:rPr>
              <a:t>hình</a:t>
            </a:r>
            <a:r>
              <a:rPr lang="en-US" sz="2800" b="1" dirty="0" smtClean="0">
                <a:solidFill>
                  <a:srgbClr val="339966"/>
                </a:solidFill>
              </a:rPr>
              <a:t>.</a:t>
            </a:r>
            <a:r>
              <a:rPr lang="vi-VN" sz="2800" b="1" dirty="0" smtClean="0">
                <a:solidFill>
                  <a:srgbClr val="339966"/>
                </a:solidFill>
              </a:rPr>
              <a:t> </a:t>
            </a:r>
            <a:r>
              <a:rPr lang="en-US" sz="2800" b="1" dirty="0" smtClean="0">
                <a:solidFill>
                  <a:srgbClr val="339966"/>
                </a:solidFill>
              </a:rPr>
              <a:t>S</a:t>
            </a:r>
            <a:r>
              <a:rPr lang="vi-VN" sz="2800" b="1" dirty="0" smtClean="0">
                <a:solidFill>
                  <a:srgbClr val="339966"/>
                </a:solidFill>
              </a:rPr>
              <a:t>ắp </a:t>
            </a:r>
            <a:r>
              <a:rPr lang="vi-VN" sz="2800" b="1" dirty="0">
                <a:solidFill>
                  <a:srgbClr val="339966"/>
                </a:solidFill>
              </a:rPr>
              <a:t>xếp các hình theo thứ tự các bước </a:t>
            </a:r>
            <a:r>
              <a:rPr lang="vi-VN" sz="2800" b="1" dirty="0" smtClean="0">
                <a:solidFill>
                  <a:srgbClr val="339966"/>
                </a:solidFill>
              </a:rPr>
              <a:t>chính </a:t>
            </a:r>
            <a:r>
              <a:rPr lang="vi-VN" sz="2800" b="1" dirty="0">
                <a:solidFill>
                  <a:srgbClr val="339966"/>
                </a:solidFill>
              </a:rPr>
              <a:t>xây dựng </a:t>
            </a:r>
            <a:r>
              <a:rPr lang="vi-VN" sz="2800" b="1" dirty="0" smtClean="0">
                <a:solidFill>
                  <a:srgbClr val="339966"/>
                </a:solidFill>
              </a:rPr>
              <a:t>nhà</a:t>
            </a:r>
            <a:endParaRPr lang="en-US" altLang="en-US" sz="2800" b="1" dirty="0">
              <a:solidFill>
                <a:srgbClr val="339966"/>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5" y="2726900"/>
            <a:ext cx="2534004" cy="314050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145" y="2429164"/>
            <a:ext cx="2476846" cy="2381582"/>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623" y="2094837"/>
            <a:ext cx="2543530" cy="2400635"/>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8261" y="4504997"/>
            <a:ext cx="2543530" cy="2410161"/>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191" y="4504997"/>
            <a:ext cx="2572109" cy="2353003"/>
          </a:xfrm>
          <a:prstGeom prst="rect">
            <a:avLst/>
          </a:prstGeom>
        </p:spPr>
      </p:pic>
    </p:spTree>
    <p:extLst>
      <p:ext uri="{BB962C8B-B14F-4D97-AF65-F5344CB8AC3E}">
        <p14:creationId xmlns:p14="http://schemas.microsoft.com/office/powerpoint/2010/main" val="14017771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045369" y="-130502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smtClean="0">
                <a:solidFill>
                  <a:srgbClr val="339966"/>
                </a:solidFill>
              </a:rPr>
              <a:t>T</a:t>
            </a:r>
            <a:r>
              <a:rPr lang="vi-VN" sz="2800" b="1" dirty="0" smtClean="0">
                <a:solidFill>
                  <a:srgbClr val="339966"/>
                </a:solidFill>
              </a:rPr>
              <a:t>ìm </a:t>
            </a:r>
            <a:r>
              <a:rPr lang="vi-VN" sz="2800" b="1" dirty="0">
                <a:solidFill>
                  <a:srgbClr val="339966"/>
                </a:solidFill>
              </a:rPr>
              <a:t>hiểu và cho biết ngôi nhà của gia đình em được xây dựng từ những vật loại vật liệu nào </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977900" y="3127375"/>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2. Ở</a:t>
            </a:r>
            <a:r>
              <a:rPr lang="vi-VN" sz="2800" b="1" dirty="0" smtClean="0">
                <a:solidFill>
                  <a:srgbClr val="339966"/>
                </a:solidFill>
              </a:rPr>
              <a:t> </a:t>
            </a:r>
            <a:r>
              <a:rPr lang="vi-VN" sz="2800" b="1" dirty="0">
                <a:solidFill>
                  <a:srgbClr val="339966"/>
                </a:solidFill>
              </a:rPr>
              <a:t>nơi em sống những vật liệu chính được sử dụng để xây dựng nhà ở là gì </a:t>
            </a:r>
            <a:r>
              <a:rPr lang="en-US" sz="2800" b="1" dirty="0" smtClean="0">
                <a:solidFill>
                  <a:srgbClr val="339966"/>
                </a:solidFill>
              </a:rPr>
              <a:t>?</a:t>
            </a:r>
            <a:r>
              <a:rPr lang="vi-VN" sz="2800" b="1" dirty="0" smtClean="0">
                <a:solidFill>
                  <a:srgbClr val="339966"/>
                </a:solidFill>
              </a:rPr>
              <a:t>Nêu </a:t>
            </a:r>
            <a:r>
              <a:rPr lang="vi-VN" sz="2800" b="1" dirty="0">
                <a:solidFill>
                  <a:srgbClr val="339966"/>
                </a:solidFill>
              </a:rPr>
              <a:t>tác dụng của vật liệu đó trong quá trình xây dựng nhà ở</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122135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74" y="1600200"/>
            <a:ext cx="8229600" cy="1143000"/>
          </a:xfrm>
        </p:spPr>
        <p:txBody>
          <a:bodyPr/>
          <a:lstStyle/>
          <a:p>
            <a:pPr algn="ctr"/>
            <a:r>
              <a:rPr lang="en-US" b="1" dirty="0" err="1" smtClean="0">
                <a:solidFill>
                  <a:schemeClr val="bg1"/>
                </a:solidFill>
                <a:latin typeface="Tahoma" pitchFamily="34" charset="0"/>
                <a:cs typeface="Tahoma" pitchFamily="34" charset="0"/>
              </a:rPr>
              <a:t>Bài</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học</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kết</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thúc</a:t>
            </a:r>
            <a:endParaRPr lang="en-US" b="1" dirty="0">
              <a:solidFill>
                <a:schemeClr val="bg1"/>
              </a:solidFill>
              <a:latin typeface="Tahoma" pitchFamily="34" charset="0"/>
              <a:cs typeface="Tahoma" pitchFamily="34" charset="0"/>
            </a:endParaRPr>
          </a:p>
        </p:txBody>
      </p:sp>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457200" y="404888"/>
            <a:ext cx="594830" cy="441250"/>
            <a:chOff x="0" y="76200"/>
            <a:chExt cx="1905000" cy="1706563"/>
          </a:xfrm>
        </p:grpSpPr>
        <p:sp>
          <p:nvSpPr>
            <p:cNvPr id="7" name="5-Point Star 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5-Point Star 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 name="5-Point Star 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 name="5-Point Star 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 name="5-Point Star 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2" name="5-Point Star 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3" name="5-Point Star 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69965" y="494956"/>
            <a:ext cx="997035" cy="1180366"/>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27056" y="590860"/>
            <a:ext cx="997035" cy="1180366"/>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87112" y="1510500"/>
            <a:ext cx="997035" cy="1180366"/>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62208" y="3436125"/>
            <a:ext cx="997035" cy="1180366"/>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71600" y="3612971"/>
            <a:ext cx="997035" cy="1180366"/>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7988" y="3969714"/>
            <a:ext cx="997035" cy="1180366"/>
          </a:xfrm>
          <a:prstGeom prst="rect">
            <a:avLst/>
          </a:prstGeom>
        </p:spPr>
      </p:pic>
      <p:grpSp>
        <p:nvGrpSpPr>
          <p:cNvPr id="23" name="Group 22"/>
          <p:cNvGrpSpPr/>
          <p:nvPr/>
        </p:nvGrpSpPr>
        <p:grpSpPr>
          <a:xfrm>
            <a:off x="2651096" y="370235"/>
            <a:ext cx="594830" cy="441250"/>
            <a:chOff x="0" y="76200"/>
            <a:chExt cx="1905000" cy="1706563"/>
          </a:xfrm>
        </p:grpSpPr>
        <p:sp>
          <p:nvSpPr>
            <p:cNvPr id="24" name="5-Point Star 2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6" name="5-Point Star 2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1" name="5-Point Star 3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2" name="Group 31"/>
          <p:cNvGrpSpPr/>
          <p:nvPr/>
        </p:nvGrpSpPr>
        <p:grpSpPr>
          <a:xfrm>
            <a:off x="6283282" y="283986"/>
            <a:ext cx="594830" cy="441250"/>
            <a:chOff x="0" y="76200"/>
            <a:chExt cx="1905000" cy="1706563"/>
          </a:xfrm>
        </p:grpSpPr>
        <p:sp>
          <p:nvSpPr>
            <p:cNvPr id="33" name="5-Point Star 3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5-Point Star 3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p:cNvGrpSpPr/>
          <p:nvPr/>
        </p:nvGrpSpPr>
        <p:grpSpPr>
          <a:xfrm>
            <a:off x="7620000" y="692578"/>
            <a:ext cx="594830" cy="441250"/>
            <a:chOff x="0" y="76200"/>
            <a:chExt cx="1905000" cy="1706563"/>
          </a:xfrm>
        </p:grpSpPr>
        <p:sp>
          <p:nvSpPr>
            <p:cNvPr id="42" name="5-Point Star 4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5-Point Star 4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0" name="Group 49"/>
          <p:cNvGrpSpPr/>
          <p:nvPr/>
        </p:nvGrpSpPr>
        <p:grpSpPr>
          <a:xfrm>
            <a:off x="754615" y="1718664"/>
            <a:ext cx="594830" cy="441250"/>
            <a:chOff x="0" y="76200"/>
            <a:chExt cx="1905000" cy="1706563"/>
          </a:xfrm>
        </p:grpSpPr>
        <p:sp>
          <p:nvSpPr>
            <p:cNvPr id="51" name="5-Point Star 5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5-Point Star 5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3" name="5-Point Star 5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4" name="5-Point Star 5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9" name="Group 58"/>
          <p:cNvGrpSpPr/>
          <p:nvPr/>
        </p:nvGrpSpPr>
        <p:grpSpPr>
          <a:xfrm>
            <a:off x="1585922" y="2702954"/>
            <a:ext cx="594830" cy="441250"/>
            <a:chOff x="0" y="76200"/>
            <a:chExt cx="1905000" cy="1706563"/>
          </a:xfrm>
        </p:grpSpPr>
        <p:sp>
          <p:nvSpPr>
            <p:cNvPr id="60" name="5-Point Star 5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5-Point Star 6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2" name="5-Point Star 6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3" name="5-Point Star 6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p:cNvGrpSpPr/>
          <p:nvPr/>
        </p:nvGrpSpPr>
        <p:grpSpPr>
          <a:xfrm>
            <a:off x="345959" y="3051854"/>
            <a:ext cx="594830" cy="441250"/>
            <a:chOff x="0" y="76200"/>
            <a:chExt cx="1905000" cy="1706563"/>
          </a:xfrm>
        </p:grpSpPr>
        <p:sp>
          <p:nvSpPr>
            <p:cNvPr id="69" name="5-Point Star 6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5-Point Star 6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1" name="5-Point Star 7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2" name="5-Point Star 7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5325871" y="960418"/>
            <a:ext cx="594830" cy="441250"/>
            <a:chOff x="0" y="76200"/>
            <a:chExt cx="1905000" cy="1706563"/>
          </a:xfrm>
        </p:grpSpPr>
        <p:sp>
          <p:nvSpPr>
            <p:cNvPr id="78" name="5-Point Star 7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5-Point Star 7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0" name="5-Point Star 7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1" name="5-Point Star 8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9" presetClass="path" presetSubtype="0" repeatCount="indefinite" accel="50000" decel="50000" fill="hold" nodeType="withEffect">
                                  <p:stCondLst>
                                    <p:cond delay="0"/>
                                  </p:stCondLst>
                                  <p:childTnLst>
                                    <p:animMotion origin="layout" path="M -0.00816 0.24051 L 0.18733 -0.07616 " pathEditMode="relative" rAng="0" ptsTypes="AA">
                                      <p:cBhvr>
                                        <p:cTn id="12" dur="2000" fill="hold"/>
                                        <p:tgtEl>
                                          <p:spTgt spid="17"/>
                                        </p:tgtEl>
                                        <p:attrNameLst>
                                          <p:attrName>ppt_x</p:attrName>
                                          <p:attrName>ppt_y</p:attrName>
                                        </p:attrNameLst>
                                      </p:cBhvr>
                                      <p:rCtr x="9774" y="-15833"/>
                                    </p:animMotion>
                                  </p:childTnLst>
                                </p:cTn>
                              </p:par>
                              <p:par>
                                <p:cTn id="13" presetID="49" presetClass="path" presetSubtype="0" repeatCount="indefinite" accel="50000" decel="50000" fill="hold" nodeType="withEffect">
                                  <p:stCondLst>
                                    <p:cond delay="0"/>
                                  </p:stCondLst>
                                  <p:childTnLst>
                                    <p:animMotion origin="layout" path="M -0.00816 0.24051 L 0.18733 -0.07616 " pathEditMode="relative" rAng="0" ptsTypes="AA">
                                      <p:cBhvr>
                                        <p:cTn id="14" dur="2000" fill="hold"/>
                                        <p:tgtEl>
                                          <p:spTgt spid="18"/>
                                        </p:tgtEl>
                                        <p:attrNameLst>
                                          <p:attrName>ppt_x</p:attrName>
                                          <p:attrName>ppt_y</p:attrName>
                                        </p:attrNameLst>
                                      </p:cBhvr>
                                      <p:rCtr x="9774" y="-15833"/>
                                    </p:animMotion>
                                  </p:childTnLst>
                                </p:cTn>
                              </p:par>
                              <p:par>
                                <p:cTn id="15" presetID="49" presetClass="path" presetSubtype="0" repeatCount="indefinite" accel="50000" decel="50000" fill="hold" nodeType="withEffect">
                                  <p:stCondLst>
                                    <p:cond delay="0"/>
                                  </p:stCondLst>
                                  <p:childTnLst>
                                    <p:animMotion origin="layout" path="M -0.00816 0.24051 L 0.18733 -0.07616 " pathEditMode="relative" rAng="0" ptsTypes="AA">
                                      <p:cBhvr>
                                        <p:cTn id="16" dur="2000" fill="hold"/>
                                        <p:tgtEl>
                                          <p:spTgt spid="19"/>
                                        </p:tgtEl>
                                        <p:attrNameLst>
                                          <p:attrName>ppt_x</p:attrName>
                                          <p:attrName>ppt_y</p:attrName>
                                        </p:attrNameLst>
                                      </p:cBhvr>
                                      <p:rCtr x="9774" y="-15833"/>
                                    </p:animMotion>
                                  </p:childTnLst>
                                </p:cTn>
                              </p:par>
                              <p:par>
                                <p:cTn id="17" presetID="49" presetClass="path" presetSubtype="0" repeatCount="indefinite" accel="50000" decel="50000" fill="hold" nodeType="withEffect">
                                  <p:stCondLst>
                                    <p:cond delay="0"/>
                                  </p:stCondLst>
                                  <p:childTnLst>
                                    <p:animMotion origin="layout" path="M -0.00816 0.24051 L 0.18733 -0.07616 " pathEditMode="relative" rAng="0" ptsTypes="AA">
                                      <p:cBhvr>
                                        <p:cTn id="18" dur="2000" fill="hold"/>
                                        <p:tgtEl>
                                          <p:spTgt spid="20"/>
                                        </p:tgtEl>
                                        <p:attrNameLst>
                                          <p:attrName>ppt_x</p:attrName>
                                          <p:attrName>ppt_y</p:attrName>
                                        </p:attrNameLst>
                                      </p:cBhvr>
                                      <p:rCtr x="9774" y="-15833"/>
                                    </p:animMotion>
                                  </p:childTnLst>
                                </p:cTn>
                              </p:par>
                              <p:par>
                                <p:cTn id="19" presetID="49" presetClass="path" presetSubtype="0" repeatCount="indefinite" accel="50000" decel="50000" fill="hold" nodeType="withEffect">
                                  <p:stCondLst>
                                    <p:cond delay="0"/>
                                  </p:stCondLst>
                                  <p:childTnLst>
                                    <p:animMotion origin="layout" path="M -0.00816 0.24051 L 0.4283 -0.48935 " pathEditMode="relative" rAng="0" ptsTypes="AA">
                                      <p:cBhvr>
                                        <p:cTn id="20" dur="2000" fill="hold"/>
                                        <p:tgtEl>
                                          <p:spTgt spid="21"/>
                                        </p:tgtEl>
                                        <p:attrNameLst>
                                          <p:attrName>ppt_x</p:attrName>
                                          <p:attrName>ppt_y</p:attrName>
                                        </p:attrNameLst>
                                      </p:cBhvr>
                                      <p:rCtr x="21823" y="-36505"/>
                                    </p:animMotion>
                                  </p:childTnLst>
                                </p:cTn>
                              </p:par>
                              <p:par>
                                <p:cTn id="21" presetID="49" presetClass="path" presetSubtype="0" repeatCount="indefinite" accel="50000" decel="50000" fill="hold" nodeType="withEffect">
                                  <p:stCondLst>
                                    <p:cond delay="0"/>
                                  </p:stCondLst>
                                  <p:childTnLst>
                                    <p:animMotion origin="layout" path="M -0.07032 -0.15393 L 0.12517 -0.4706 " pathEditMode="relative" rAng="0" ptsTypes="AA">
                                      <p:cBhvr>
                                        <p:cTn id="22" dur="2000" fill="hold"/>
                                        <p:tgtEl>
                                          <p:spTgt spid="22"/>
                                        </p:tgtEl>
                                        <p:attrNameLst>
                                          <p:attrName>ppt_x</p:attrName>
                                          <p:attrName>ppt_y</p:attrName>
                                        </p:attrNameLst>
                                      </p:cBhvr>
                                      <p:rCtr x="9774" y="-15833"/>
                                    </p:animMotion>
                                  </p:childTnLst>
                                </p:cTn>
                              </p:par>
                              <p:par>
                                <p:cTn id="23" presetID="31" presetClass="entr" presetSubtype="0" repeatCount="indefinite"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000" fill="hold"/>
                                        <p:tgtEl>
                                          <p:spTgt spid="23"/>
                                        </p:tgtEl>
                                        <p:attrNameLst>
                                          <p:attrName>ppt_w</p:attrName>
                                        </p:attrNameLst>
                                      </p:cBhvr>
                                      <p:tavLst>
                                        <p:tav tm="0">
                                          <p:val>
                                            <p:fltVal val="0"/>
                                          </p:val>
                                        </p:tav>
                                        <p:tav tm="100000">
                                          <p:val>
                                            <p:strVal val="#ppt_w"/>
                                          </p:val>
                                        </p:tav>
                                      </p:tavLst>
                                    </p:anim>
                                    <p:anim calcmode="lin" valueType="num">
                                      <p:cBhvr>
                                        <p:cTn id="26" dur="2000" fill="hold"/>
                                        <p:tgtEl>
                                          <p:spTgt spid="23"/>
                                        </p:tgtEl>
                                        <p:attrNameLst>
                                          <p:attrName>ppt_h</p:attrName>
                                        </p:attrNameLst>
                                      </p:cBhvr>
                                      <p:tavLst>
                                        <p:tav tm="0">
                                          <p:val>
                                            <p:fltVal val="0"/>
                                          </p:val>
                                        </p:tav>
                                        <p:tav tm="100000">
                                          <p:val>
                                            <p:strVal val="#ppt_h"/>
                                          </p:val>
                                        </p:tav>
                                      </p:tavLst>
                                    </p:anim>
                                    <p:anim calcmode="lin" valueType="num">
                                      <p:cBhvr>
                                        <p:cTn id="27" dur="2000" fill="hold"/>
                                        <p:tgtEl>
                                          <p:spTgt spid="23"/>
                                        </p:tgtEl>
                                        <p:attrNameLst>
                                          <p:attrName>style.rotation</p:attrName>
                                        </p:attrNameLst>
                                      </p:cBhvr>
                                      <p:tavLst>
                                        <p:tav tm="0">
                                          <p:val>
                                            <p:fltVal val="90"/>
                                          </p:val>
                                        </p:tav>
                                        <p:tav tm="100000">
                                          <p:val>
                                            <p:fltVal val="0"/>
                                          </p:val>
                                        </p:tav>
                                      </p:tavLst>
                                    </p:anim>
                                    <p:animEffect transition="in" filter="fade">
                                      <p:cBhvr>
                                        <p:cTn id="28" dur="2000"/>
                                        <p:tgtEl>
                                          <p:spTgt spid="23"/>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2000" fill="hold"/>
                                        <p:tgtEl>
                                          <p:spTgt spid="32"/>
                                        </p:tgtEl>
                                        <p:attrNameLst>
                                          <p:attrName>ppt_w</p:attrName>
                                        </p:attrNameLst>
                                      </p:cBhvr>
                                      <p:tavLst>
                                        <p:tav tm="0">
                                          <p:val>
                                            <p:fltVal val="0"/>
                                          </p:val>
                                        </p:tav>
                                        <p:tav tm="100000">
                                          <p:val>
                                            <p:strVal val="#ppt_w"/>
                                          </p:val>
                                        </p:tav>
                                      </p:tavLst>
                                    </p:anim>
                                    <p:anim calcmode="lin" valueType="num">
                                      <p:cBhvr>
                                        <p:cTn id="32" dur="2000" fill="hold"/>
                                        <p:tgtEl>
                                          <p:spTgt spid="32"/>
                                        </p:tgtEl>
                                        <p:attrNameLst>
                                          <p:attrName>ppt_h</p:attrName>
                                        </p:attrNameLst>
                                      </p:cBhvr>
                                      <p:tavLst>
                                        <p:tav tm="0">
                                          <p:val>
                                            <p:fltVal val="0"/>
                                          </p:val>
                                        </p:tav>
                                        <p:tav tm="100000">
                                          <p:val>
                                            <p:strVal val="#ppt_h"/>
                                          </p:val>
                                        </p:tav>
                                      </p:tavLst>
                                    </p:anim>
                                    <p:anim calcmode="lin" valueType="num">
                                      <p:cBhvr>
                                        <p:cTn id="33" dur="2000" fill="hold"/>
                                        <p:tgtEl>
                                          <p:spTgt spid="32"/>
                                        </p:tgtEl>
                                        <p:attrNameLst>
                                          <p:attrName>style.rotation</p:attrName>
                                        </p:attrNameLst>
                                      </p:cBhvr>
                                      <p:tavLst>
                                        <p:tav tm="0">
                                          <p:val>
                                            <p:fltVal val="90"/>
                                          </p:val>
                                        </p:tav>
                                        <p:tav tm="100000">
                                          <p:val>
                                            <p:fltVal val="0"/>
                                          </p:val>
                                        </p:tav>
                                      </p:tavLst>
                                    </p:anim>
                                    <p:animEffect transition="in" filter="fade">
                                      <p:cBhvr>
                                        <p:cTn id="34" dur="2000"/>
                                        <p:tgtEl>
                                          <p:spTgt spid="32"/>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2000" fill="hold"/>
                                        <p:tgtEl>
                                          <p:spTgt spid="41"/>
                                        </p:tgtEl>
                                        <p:attrNameLst>
                                          <p:attrName>ppt_w</p:attrName>
                                        </p:attrNameLst>
                                      </p:cBhvr>
                                      <p:tavLst>
                                        <p:tav tm="0">
                                          <p:val>
                                            <p:fltVal val="0"/>
                                          </p:val>
                                        </p:tav>
                                        <p:tav tm="100000">
                                          <p:val>
                                            <p:strVal val="#ppt_w"/>
                                          </p:val>
                                        </p:tav>
                                      </p:tavLst>
                                    </p:anim>
                                    <p:anim calcmode="lin" valueType="num">
                                      <p:cBhvr>
                                        <p:cTn id="38" dur="2000" fill="hold"/>
                                        <p:tgtEl>
                                          <p:spTgt spid="41"/>
                                        </p:tgtEl>
                                        <p:attrNameLst>
                                          <p:attrName>ppt_h</p:attrName>
                                        </p:attrNameLst>
                                      </p:cBhvr>
                                      <p:tavLst>
                                        <p:tav tm="0">
                                          <p:val>
                                            <p:fltVal val="0"/>
                                          </p:val>
                                        </p:tav>
                                        <p:tav tm="100000">
                                          <p:val>
                                            <p:strVal val="#ppt_h"/>
                                          </p:val>
                                        </p:tav>
                                      </p:tavLst>
                                    </p:anim>
                                    <p:anim calcmode="lin" valueType="num">
                                      <p:cBhvr>
                                        <p:cTn id="39" dur="2000" fill="hold"/>
                                        <p:tgtEl>
                                          <p:spTgt spid="41"/>
                                        </p:tgtEl>
                                        <p:attrNameLst>
                                          <p:attrName>style.rotation</p:attrName>
                                        </p:attrNameLst>
                                      </p:cBhvr>
                                      <p:tavLst>
                                        <p:tav tm="0">
                                          <p:val>
                                            <p:fltVal val="90"/>
                                          </p:val>
                                        </p:tav>
                                        <p:tav tm="100000">
                                          <p:val>
                                            <p:fltVal val="0"/>
                                          </p:val>
                                        </p:tav>
                                      </p:tavLst>
                                    </p:anim>
                                    <p:animEffect transition="in" filter="fade">
                                      <p:cBhvr>
                                        <p:cTn id="40" dur="2000"/>
                                        <p:tgtEl>
                                          <p:spTgt spid="41"/>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000" fill="hold"/>
                                        <p:tgtEl>
                                          <p:spTgt spid="50"/>
                                        </p:tgtEl>
                                        <p:attrNameLst>
                                          <p:attrName>ppt_w</p:attrName>
                                        </p:attrNameLst>
                                      </p:cBhvr>
                                      <p:tavLst>
                                        <p:tav tm="0">
                                          <p:val>
                                            <p:fltVal val="0"/>
                                          </p:val>
                                        </p:tav>
                                        <p:tav tm="100000">
                                          <p:val>
                                            <p:strVal val="#ppt_w"/>
                                          </p:val>
                                        </p:tav>
                                      </p:tavLst>
                                    </p:anim>
                                    <p:anim calcmode="lin" valueType="num">
                                      <p:cBhvr>
                                        <p:cTn id="44" dur="2000" fill="hold"/>
                                        <p:tgtEl>
                                          <p:spTgt spid="50"/>
                                        </p:tgtEl>
                                        <p:attrNameLst>
                                          <p:attrName>ppt_h</p:attrName>
                                        </p:attrNameLst>
                                      </p:cBhvr>
                                      <p:tavLst>
                                        <p:tav tm="0">
                                          <p:val>
                                            <p:fltVal val="0"/>
                                          </p:val>
                                        </p:tav>
                                        <p:tav tm="100000">
                                          <p:val>
                                            <p:strVal val="#ppt_h"/>
                                          </p:val>
                                        </p:tav>
                                      </p:tavLst>
                                    </p:anim>
                                    <p:anim calcmode="lin" valueType="num">
                                      <p:cBhvr>
                                        <p:cTn id="45" dur="2000" fill="hold"/>
                                        <p:tgtEl>
                                          <p:spTgt spid="50"/>
                                        </p:tgtEl>
                                        <p:attrNameLst>
                                          <p:attrName>style.rotation</p:attrName>
                                        </p:attrNameLst>
                                      </p:cBhvr>
                                      <p:tavLst>
                                        <p:tav tm="0">
                                          <p:val>
                                            <p:fltVal val="90"/>
                                          </p:val>
                                        </p:tav>
                                        <p:tav tm="100000">
                                          <p:val>
                                            <p:fltVal val="0"/>
                                          </p:val>
                                        </p:tav>
                                      </p:tavLst>
                                    </p:anim>
                                    <p:animEffect transition="in" filter="fade">
                                      <p:cBhvr>
                                        <p:cTn id="46" dur="2000"/>
                                        <p:tgtEl>
                                          <p:spTgt spid="5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2000" fill="hold"/>
                                        <p:tgtEl>
                                          <p:spTgt spid="59"/>
                                        </p:tgtEl>
                                        <p:attrNameLst>
                                          <p:attrName>ppt_w</p:attrName>
                                        </p:attrNameLst>
                                      </p:cBhvr>
                                      <p:tavLst>
                                        <p:tav tm="0">
                                          <p:val>
                                            <p:fltVal val="0"/>
                                          </p:val>
                                        </p:tav>
                                        <p:tav tm="100000">
                                          <p:val>
                                            <p:strVal val="#ppt_w"/>
                                          </p:val>
                                        </p:tav>
                                      </p:tavLst>
                                    </p:anim>
                                    <p:anim calcmode="lin" valueType="num">
                                      <p:cBhvr>
                                        <p:cTn id="50" dur="2000" fill="hold"/>
                                        <p:tgtEl>
                                          <p:spTgt spid="59"/>
                                        </p:tgtEl>
                                        <p:attrNameLst>
                                          <p:attrName>ppt_h</p:attrName>
                                        </p:attrNameLst>
                                      </p:cBhvr>
                                      <p:tavLst>
                                        <p:tav tm="0">
                                          <p:val>
                                            <p:fltVal val="0"/>
                                          </p:val>
                                        </p:tav>
                                        <p:tav tm="100000">
                                          <p:val>
                                            <p:strVal val="#ppt_h"/>
                                          </p:val>
                                        </p:tav>
                                      </p:tavLst>
                                    </p:anim>
                                    <p:anim calcmode="lin" valueType="num">
                                      <p:cBhvr>
                                        <p:cTn id="51" dur="2000" fill="hold"/>
                                        <p:tgtEl>
                                          <p:spTgt spid="59"/>
                                        </p:tgtEl>
                                        <p:attrNameLst>
                                          <p:attrName>style.rotation</p:attrName>
                                        </p:attrNameLst>
                                      </p:cBhvr>
                                      <p:tavLst>
                                        <p:tav tm="0">
                                          <p:val>
                                            <p:fltVal val="90"/>
                                          </p:val>
                                        </p:tav>
                                        <p:tav tm="100000">
                                          <p:val>
                                            <p:fltVal val="0"/>
                                          </p:val>
                                        </p:tav>
                                      </p:tavLst>
                                    </p:anim>
                                    <p:animEffect transition="in" filter="fade">
                                      <p:cBhvr>
                                        <p:cTn id="52" dur="2000"/>
                                        <p:tgtEl>
                                          <p:spTgt spid="59"/>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000" fill="hold"/>
                                        <p:tgtEl>
                                          <p:spTgt spid="68"/>
                                        </p:tgtEl>
                                        <p:attrNameLst>
                                          <p:attrName>ppt_w</p:attrName>
                                        </p:attrNameLst>
                                      </p:cBhvr>
                                      <p:tavLst>
                                        <p:tav tm="0">
                                          <p:val>
                                            <p:fltVal val="0"/>
                                          </p:val>
                                        </p:tav>
                                        <p:tav tm="100000">
                                          <p:val>
                                            <p:strVal val="#ppt_w"/>
                                          </p:val>
                                        </p:tav>
                                      </p:tavLst>
                                    </p:anim>
                                    <p:anim calcmode="lin" valueType="num">
                                      <p:cBhvr>
                                        <p:cTn id="56" dur="2000" fill="hold"/>
                                        <p:tgtEl>
                                          <p:spTgt spid="68"/>
                                        </p:tgtEl>
                                        <p:attrNameLst>
                                          <p:attrName>ppt_h</p:attrName>
                                        </p:attrNameLst>
                                      </p:cBhvr>
                                      <p:tavLst>
                                        <p:tav tm="0">
                                          <p:val>
                                            <p:fltVal val="0"/>
                                          </p:val>
                                        </p:tav>
                                        <p:tav tm="100000">
                                          <p:val>
                                            <p:strVal val="#ppt_h"/>
                                          </p:val>
                                        </p:tav>
                                      </p:tavLst>
                                    </p:anim>
                                    <p:anim calcmode="lin" valueType="num">
                                      <p:cBhvr>
                                        <p:cTn id="57" dur="2000" fill="hold"/>
                                        <p:tgtEl>
                                          <p:spTgt spid="68"/>
                                        </p:tgtEl>
                                        <p:attrNameLst>
                                          <p:attrName>style.rotation</p:attrName>
                                        </p:attrNameLst>
                                      </p:cBhvr>
                                      <p:tavLst>
                                        <p:tav tm="0">
                                          <p:val>
                                            <p:fltVal val="90"/>
                                          </p:val>
                                        </p:tav>
                                        <p:tav tm="100000">
                                          <p:val>
                                            <p:fltVal val="0"/>
                                          </p:val>
                                        </p:tav>
                                      </p:tavLst>
                                    </p:anim>
                                    <p:animEffect transition="in" filter="fade">
                                      <p:cBhvr>
                                        <p:cTn id="58" dur="2000"/>
                                        <p:tgtEl>
                                          <p:spTgt spid="68"/>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2000" fill="hold"/>
                                        <p:tgtEl>
                                          <p:spTgt spid="77"/>
                                        </p:tgtEl>
                                        <p:attrNameLst>
                                          <p:attrName>ppt_w</p:attrName>
                                        </p:attrNameLst>
                                      </p:cBhvr>
                                      <p:tavLst>
                                        <p:tav tm="0">
                                          <p:val>
                                            <p:fltVal val="0"/>
                                          </p:val>
                                        </p:tav>
                                        <p:tav tm="100000">
                                          <p:val>
                                            <p:strVal val="#ppt_w"/>
                                          </p:val>
                                        </p:tav>
                                      </p:tavLst>
                                    </p:anim>
                                    <p:anim calcmode="lin" valueType="num">
                                      <p:cBhvr>
                                        <p:cTn id="62" dur="2000" fill="hold"/>
                                        <p:tgtEl>
                                          <p:spTgt spid="77"/>
                                        </p:tgtEl>
                                        <p:attrNameLst>
                                          <p:attrName>ppt_h</p:attrName>
                                        </p:attrNameLst>
                                      </p:cBhvr>
                                      <p:tavLst>
                                        <p:tav tm="0">
                                          <p:val>
                                            <p:fltVal val="0"/>
                                          </p:val>
                                        </p:tav>
                                        <p:tav tm="100000">
                                          <p:val>
                                            <p:strVal val="#ppt_h"/>
                                          </p:val>
                                        </p:tav>
                                      </p:tavLst>
                                    </p:anim>
                                    <p:anim calcmode="lin" valueType="num">
                                      <p:cBhvr>
                                        <p:cTn id="63" dur="2000" fill="hold"/>
                                        <p:tgtEl>
                                          <p:spTgt spid="77"/>
                                        </p:tgtEl>
                                        <p:attrNameLst>
                                          <p:attrName>style.rotation</p:attrName>
                                        </p:attrNameLst>
                                      </p:cBhvr>
                                      <p:tavLst>
                                        <p:tav tm="0">
                                          <p:val>
                                            <p:fltVal val="90"/>
                                          </p:val>
                                        </p:tav>
                                        <p:tav tm="100000">
                                          <p:val>
                                            <p:fltVal val="0"/>
                                          </p:val>
                                        </p:tav>
                                      </p:tavLst>
                                    </p:anim>
                                    <p:animEffect transition="in" filter="fade">
                                      <p:cBhvr>
                                        <p:cTn id="6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vi-VN" sz="3200" dirty="0">
                <a:solidFill>
                  <a:srgbClr val="0070C0"/>
                </a:solidFill>
              </a:rPr>
              <a:t>Những yếu tố nào tạo nên một ngôi nhà </a:t>
            </a:r>
            <a:r>
              <a:rPr lang="en-US" sz="3200" dirty="0" err="1" smtClean="0">
                <a:solidFill>
                  <a:srgbClr val="0070C0"/>
                </a:solidFill>
                <a:latin typeface="Times New Roman" panose="02020603050405020304" pitchFamily="18" charset="0"/>
                <a:cs typeface="Times New Roman" panose="02020603050405020304" pitchFamily="18" charset="0"/>
              </a:rPr>
              <a:t>bền</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rPr>
              <a:t>đẹp? </a:t>
            </a:r>
            <a:r>
              <a:rPr lang="vi-VN" sz="3200" dirty="0">
                <a:solidFill>
                  <a:srgbClr val="0070C0"/>
                </a:solidFill>
              </a:rPr>
              <a:t>Nhà ở được xây dựng như thế nào và bằng những vật liệu gì?</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dirty="0">
                <a:solidFill>
                  <a:srgbClr val="0070C0"/>
                </a:solidFill>
              </a:rPr>
              <a:t>N</a:t>
            </a:r>
            <a:r>
              <a:rPr lang="vi-VN" dirty="0" smtClean="0">
                <a:solidFill>
                  <a:srgbClr val="0070C0"/>
                </a:solidFill>
              </a:rPr>
              <a:t>hững </a:t>
            </a:r>
            <a:r>
              <a:rPr lang="vi-VN" dirty="0">
                <a:solidFill>
                  <a:srgbClr val="0070C0"/>
                </a:solidFill>
              </a:rPr>
              <a:t>viên gạch đầu tiên được sử dụng cách đây hơn 5.000 </a:t>
            </a:r>
            <a:r>
              <a:rPr lang="vi-VN" dirty="0" smtClean="0">
                <a:solidFill>
                  <a:srgbClr val="0070C0"/>
                </a:solidFill>
              </a:rPr>
              <a:t>năm</a:t>
            </a:r>
            <a:r>
              <a:rPr lang="en-US" dirty="0" smtClean="0">
                <a:solidFill>
                  <a:srgbClr val="0070C0"/>
                </a:solidFill>
              </a:rPr>
              <a:t>.</a:t>
            </a:r>
            <a:r>
              <a:rPr lang="vi-VN" dirty="0" smtClean="0">
                <a:solidFill>
                  <a:srgbClr val="0070C0"/>
                </a:solidFill>
              </a:rPr>
              <a:t> </a:t>
            </a:r>
            <a:r>
              <a:rPr lang="en-US" dirty="0" smtClean="0">
                <a:solidFill>
                  <a:srgbClr val="0070C0"/>
                </a:solidFill>
              </a:rPr>
              <a:t>C</a:t>
            </a:r>
            <a:r>
              <a:rPr lang="vi-VN" dirty="0" smtClean="0">
                <a:solidFill>
                  <a:srgbClr val="0070C0"/>
                </a:solidFill>
              </a:rPr>
              <a:t>húng </a:t>
            </a:r>
            <a:r>
              <a:rPr lang="vi-VN" dirty="0">
                <a:solidFill>
                  <a:srgbClr val="0070C0"/>
                </a:solidFill>
              </a:rPr>
              <a:t>được tạo từ đất sét và khô dưới  ánh nắng mặt </a:t>
            </a:r>
            <a:r>
              <a:rPr lang="vi-VN" dirty="0" smtClean="0">
                <a:solidFill>
                  <a:srgbClr val="0070C0"/>
                </a:solidFill>
              </a:rPr>
              <a:t>trời</a:t>
            </a:r>
            <a:r>
              <a:rPr lang="en-US" dirty="0" smtClean="0">
                <a:solidFill>
                  <a:srgbClr val="0070C0"/>
                </a:solidFill>
              </a:rPr>
              <a:t>.</a:t>
            </a:r>
            <a:r>
              <a:rPr lang="vi-VN" dirty="0" smtClean="0">
                <a:solidFill>
                  <a:srgbClr val="0070C0"/>
                </a:solidFill>
              </a:rPr>
              <a:t> </a:t>
            </a:r>
            <a:r>
              <a:rPr lang="en-US" dirty="0" smtClean="0">
                <a:solidFill>
                  <a:srgbClr val="0070C0"/>
                </a:solidFill>
              </a:rPr>
              <a:t>N</a:t>
            </a:r>
            <a:r>
              <a:rPr lang="vi-VN" dirty="0" smtClean="0">
                <a:solidFill>
                  <a:srgbClr val="0070C0"/>
                </a:solidFill>
              </a:rPr>
              <a:t>gày </a:t>
            </a:r>
            <a:r>
              <a:rPr lang="vi-VN" dirty="0">
                <a:solidFill>
                  <a:srgbClr val="0070C0"/>
                </a:solidFill>
              </a:rPr>
              <a:t>nay những viên </a:t>
            </a:r>
            <a:r>
              <a:rPr lang="vi-VN" dirty="0" smtClean="0">
                <a:solidFill>
                  <a:srgbClr val="0070C0"/>
                </a:solidFill>
              </a:rPr>
              <a:t>được </a:t>
            </a:r>
            <a:r>
              <a:rPr lang="vi-VN" dirty="0">
                <a:solidFill>
                  <a:srgbClr val="0070C0"/>
                </a:solidFill>
              </a:rPr>
              <a:t>nung trong lò với nhiệt độ khoảng  1200 độ </a:t>
            </a:r>
            <a:r>
              <a:rPr lang="vi-VN" dirty="0" smtClean="0">
                <a:solidFill>
                  <a:srgbClr val="0070C0"/>
                </a:solidFill>
              </a:rPr>
              <a:t>C</a:t>
            </a:r>
            <a:r>
              <a:rPr lang="en-US" dirty="0" smtClean="0">
                <a:solidFill>
                  <a:srgbClr val="0070C0"/>
                </a:solidFill>
              </a:rPr>
              <a:t>,</a:t>
            </a:r>
            <a:r>
              <a:rPr lang="vi-VN" dirty="0" smtClean="0">
                <a:solidFill>
                  <a:srgbClr val="0070C0"/>
                </a:solidFill>
              </a:rPr>
              <a:t> </a:t>
            </a:r>
            <a:r>
              <a:rPr lang="vi-VN" dirty="0">
                <a:solidFill>
                  <a:srgbClr val="0070C0"/>
                </a:solidFill>
              </a:rPr>
              <a:t>quá trình này giúp tăng khả năng chịu </a:t>
            </a:r>
            <a:r>
              <a:rPr lang="vi-VN" dirty="0" smtClean="0">
                <a:solidFill>
                  <a:srgbClr val="0070C0"/>
                </a:solidFill>
              </a:rPr>
              <a:t>lực</a:t>
            </a:r>
            <a:r>
              <a:rPr lang="en-US" dirty="0" smtClean="0">
                <a:solidFill>
                  <a:srgbClr val="0070C0"/>
                </a:solidFill>
              </a:rPr>
              <a:t>, </a:t>
            </a:r>
            <a:r>
              <a:rPr lang="en-US" dirty="0" err="1" smtClean="0">
                <a:solidFill>
                  <a:srgbClr val="0070C0"/>
                </a:solidFill>
              </a:rPr>
              <a:t>tuổi</a:t>
            </a:r>
            <a:r>
              <a:rPr lang="en-US" dirty="0" smtClean="0">
                <a:solidFill>
                  <a:srgbClr val="0070C0"/>
                </a:solidFill>
              </a:rPr>
              <a:t> </a:t>
            </a:r>
            <a:r>
              <a:rPr lang="en-US" dirty="0" err="1" smtClean="0">
                <a:solidFill>
                  <a:srgbClr val="0070C0"/>
                </a:solidFill>
              </a:rPr>
              <a:t>thọ</a:t>
            </a:r>
            <a:r>
              <a:rPr lang="en-US" dirty="0" smtClean="0">
                <a:solidFill>
                  <a:srgbClr val="0070C0"/>
                </a:solidFill>
              </a:rPr>
              <a:t> </a:t>
            </a:r>
            <a:r>
              <a:rPr lang="vi-VN" dirty="0" smtClean="0">
                <a:solidFill>
                  <a:srgbClr val="0070C0"/>
                </a:solidFill>
              </a:rPr>
              <a:t>và </a:t>
            </a:r>
            <a:r>
              <a:rPr lang="vi-VN" dirty="0">
                <a:solidFill>
                  <a:srgbClr val="0070C0"/>
                </a:solidFill>
              </a:rPr>
              <a:t>làm cho những viên </a:t>
            </a:r>
            <a:r>
              <a:rPr lang="en-US" dirty="0" err="1" smtClean="0">
                <a:solidFill>
                  <a:srgbClr val="0070C0"/>
                </a:solidFill>
              </a:rPr>
              <a:t>gạch</a:t>
            </a:r>
            <a:r>
              <a:rPr lang="vi-VN" dirty="0" smtClean="0">
                <a:solidFill>
                  <a:srgbClr val="0070C0"/>
                </a:solidFill>
              </a:rPr>
              <a:t> </a:t>
            </a:r>
            <a:r>
              <a:rPr lang="vi-VN" dirty="0">
                <a:solidFill>
                  <a:srgbClr val="0070C0"/>
                </a:solidFill>
              </a:rPr>
              <a:t>có </a:t>
            </a:r>
            <a:r>
              <a:rPr lang="vi-VN" dirty="0" smtClean="0">
                <a:solidFill>
                  <a:srgbClr val="0070C0"/>
                </a:solidFill>
              </a:rPr>
              <a:t>màu </a:t>
            </a:r>
            <a:r>
              <a:rPr lang="vi-VN" dirty="0">
                <a:solidFill>
                  <a:srgbClr val="0070C0"/>
                </a:solidFill>
              </a:rPr>
              <a:t>sắc đặc </a:t>
            </a:r>
            <a:r>
              <a:rPr lang="vi-VN" dirty="0" smtClean="0">
                <a:solidFill>
                  <a:srgbClr val="0070C0"/>
                </a:solidFill>
              </a:rPr>
              <a:t>trưng</a:t>
            </a:r>
            <a:r>
              <a:rPr lang="en-US" dirty="0" smtClean="0">
                <a:solidFill>
                  <a:srgbClr val="0070C0"/>
                </a:solidFill>
              </a:rPr>
              <a:t>.</a:t>
            </a:r>
            <a:r>
              <a:rPr lang="vi-VN" dirty="0" smtClean="0">
                <a:solidFill>
                  <a:srgbClr val="0070C0"/>
                </a:solidFill>
              </a:rPr>
              <a:t> </a:t>
            </a:r>
            <a:endParaRPr lang="en-US" altLang="vi-VN"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1401571"/>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8913" y="-57150"/>
            <a:ext cx="8812212" cy="6858000"/>
          </a:xfrm>
          <a:prstGeom prst="rect">
            <a:avLst/>
          </a:prstGeom>
          <a:solidFill>
            <a:srgbClr val="0070C0"/>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6151" name="Text Box 7"/>
          <p:cNvSpPr txBox="1">
            <a:spLocks noChangeArrowheads="1"/>
          </p:cNvSpPr>
          <p:nvPr/>
        </p:nvSpPr>
        <p:spPr bwMode="auto">
          <a:xfrm>
            <a:off x="149225" y="-96838"/>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altLang="vi-VN" sz="3600" b="1" dirty="0">
                <a:solidFill>
                  <a:schemeClr val="bg1"/>
                </a:solidFill>
                <a:latin typeface="Times New Roman" panose="02020603050405020304" pitchFamily="18" charset="0"/>
              </a:rPr>
              <a:t>I. </a:t>
            </a:r>
            <a:r>
              <a:rPr lang="vi-VN" sz="3600" b="1" dirty="0">
                <a:solidFill>
                  <a:schemeClr val="bg1"/>
                </a:solidFill>
                <a:latin typeface="Times New Roman" panose="02020603050405020304" pitchFamily="18" charset="0"/>
              </a:rPr>
              <a:t>VẬT LIỆU LÀM NHÀ </a:t>
            </a:r>
            <a:endParaRPr lang="en-US" altLang="vi-VN" sz="3600" b="1" dirty="0">
              <a:solidFill>
                <a:schemeClr val="bg1"/>
              </a:solidFill>
              <a:latin typeface="Times New Roman" panose="02020603050405020304" pitchFamily="18" charset="0"/>
            </a:endParaRPr>
          </a:p>
        </p:txBody>
      </p:sp>
      <p:sp>
        <p:nvSpPr>
          <p:cNvPr id="8" name="Text Box 7"/>
          <p:cNvSpPr txBox="1">
            <a:spLocks noChangeArrowheads="1"/>
          </p:cNvSpPr>
          <p:nvPr/>
        </p:nvSpPr>
        <p:spPr bwMode="auto">
          <a:xfrm>
            <a:off x="324293" y="953958"/>
            <a:ext cx="41973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smtClean="0">
                <a:solidFill>
                  <a:schemeClr val="bg1"/>
                </a:solidFill>
              </a:rPr>
              <a:t>T</a:t>
            </a:r>
            <a:r>
              <a:rPr lang="vi-VN" dirty="0" smtClean="0">
                <a:solidFill>
                  <a:schemeClr val="bg1"/>
                </a:solidFill>
              </a:rPr>
              <a:t>rong </a:t>
            </a:r>
            <a:r>
              <a:rPr lang="vi-VN" dirty="0">
                <a:solidFill>
                  <a:schemeClr val="bg1"/>
                </a:solidFill>
              </a:rPr>
              <a:t>xây dựng nhà ở một liệu đóng một vai trò quan trọng nó ảnh hưởng đến tuổi </a:t>
            </a:r>
            <a:r>
              <a:rPr lang="vi-VN" dirty="0" smtClean="0">
                <a:solidFill>
                  <a:schemeClr val="bg1"/>
                </a:solidFill>
              </a:rPr>
              <a:t>thọ</a:t>
            </a:r>
            <a:r>
              <a:rPr lang="en-US" dirty="0" smtClean="0">
                <a:solidFill>
                  <a:schemeClr val="bg1"/>
                </a:solidFill>
              </a:rPr>
              <a:t>,</a:t>
            </a:r>
            <a:r>
              <a:rPr lang="vi-VN" dirty="0" smtClean="0">
                <a:solidFill>
                  <a:schemeClr val="bg1"/>
                </a:solidFill>
              </a:rPr>
              <a:t> </a:t>
            </a:r>
            <a:r>
              <a:rPr lang="vi-VN" dirty="0">
                <a:solidFill>
                  <a:schemeClr val="bg1"/>
                </a:solidFill>
              </a:rPr>
              <a:t>chất lượng và tính thẩm mỹ của công </a:t>
            </a:r>
            <a:r>
              <a:rPr lang="vi-VN" dirty="0" smtClean="0">
                <a:solidFill>
                  <a:schemeClr val="bg1"/>
                </a:solidFill>
              </a:rPr>
              <a:t>trình</a:t>
            </a:r>
            <a:r>
              <a:rPr lang="en-US" dirty="0" smtClean="0">
                <a:solidFill>
                  <a:schemeClr val="bg1"/>
                </a:solidFill>
              </a:rPr>
              <a:t>. </a:t>
            </a:r>
            <a:r>
              <a:rPr lang="en-US" dirty="0">
                <a:solidFill>
                  <a:schemeClr val="bg1"/>
                </a:solidFill>
                <a:latin typeface="Times New Roman" panose="02020603050405020304" pitchFamily="18" charset="0"/>
                <a:cs typeface="Times New Roman" panose="02020603050405020304" pitchFamily="18" charset="0"/>
              </a:rPr>
              <a:t>Đ</a:t>
            </a:r>
            <a:r>
              <a:rPr lang="vi-VN" dirty="0" smtClean="0">
                <a:solidFill>
                  <a:schemeClr val="bg1"/>
                </a:solidFill>
              </a:rPr>
              <a:t>ể </a:t>
            </a:r>
            <a:r>
              <a:rPr lang="vi-VN" dirty="0">
                <a:solidFill>
                  <a:schemeClr val="bg1"/>
                </a:solidFill>
              </a:rPr>
              <a:t>xây dựng nhà ở cần sử dụng những  loại vật liệu khác </a:t>
            </a:r>
            <a:r>
              <a:rPr lang="vi-VN" dirty="0" smtClean="0">
                <a:solidFill>
                  <a:schemeClr val="bg1"/>
                </a:solidFill>
              </a:rPr>
              <a:t>nhau</a:t>
            </a:r>
            <a:endParaRPr lang="en-US" dirty="0">
              <a:solidFill>
                <a:schemeClr val="bg1"/>
              </a:solidFill>
            </a:endParaRPr>
          </a:p>
        </p:txBody>
      </p:sp>
      <p:sp>
        <p:nvSpPr>
          <p:cNvPr id="9224" name="Freeform 19"/>
          <p:cNvSpPr>
            <a:spLocks/>
          </p:cNvSpPr>
          <p:nvPr/>
        </p:nvSpPr>
        <p:spPr bwMode="auto">
          <a:xfrm rot="5400000">
            <a:off x="-3934280" y="5490369"/>
            <a:ext cx="7053262" cy="9753600"/>
          </a:xfrm>
          <a:custGeom>
            <a:avLst/>
            <a:gdLst>
              <a:gd name="T0" fmla="*/ 0 w 1943049"/>
              <a:gd name="T1" fmla="*/ 0 h 1943049"/>
              <a:gd name="T2" fmla="*/ 92938747 w 1943049"/>
              <a:gd name="T3" fmla="*/ 245765743 h 1943049"/>
              <a:gd name="T4" fmla="*/ 0 w 1943049"/>
              <a:gd name="T5" fmla="*/ 245765743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2" name="Rectangle: Top Corners Rounded 15">
            <a:extLst>
              <a:ext uri="{FF2B5EF4-FFF2-40B4-BE49-F238E27FC236}">
                <a16:creationId xmlns:a16="http://schemas.microsoft.com/office/drawing/2014/main" id="{64D87223-09CE-4DE3-AD12-5D12CBE4C9BA}"/>
              </a:ext>
            </a:extLst>
          </p:cNvPr>
          <p:cNvSpPr/>
          <p:nvPr/>
        </p:nvSpPr>
        <p:spPr>
          <a:xfrm rot="5400000">
            <a:off x="-1728787" y="2968625"/>
            <a:ext cx="3703638" cy="18573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8" y="-57149"/>
            <a:ext cx="4614862" cy="6714042"/>
          </a:xfrm>
          <a:prstGeom prst="rect">
            <a:avLst/>
          </a:prstGeom>
        </p:spPr>
      </p:pic>
    </p:spTree>
    <p:extLst>
      <p:ext uri="{BB962C8B-B14F-4D97-AF65-F5344CB8AC3E}">
        <p14:creationId xmlns:p14="http://schemas.microsoft.com/office/powerpoint/2010/main" val="7211363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225" y="0"/>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604"/>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chemeClr val="bg1"/>
                </a:solidFill>
              </a:rPr>
              <a:t>Kĩ</a:t>
            </a:r>
            <a:r>
              <a:rPr lang="en-US" dirty="0" smtClean="0">
                <a:solidFill>
                  <a:schemeClr val="bg1"/>
                </a:solidFill>
              </a:rPr>
              <a:t> </a:t>
            </a:r>
            <a:r>
              <a:rPr lang="en-US" dirty="0" err="1" smtClean="0">
                <a:solidFill>
                  <a:schemeClr val="bg1"/>
                </a:solidFill>
              </a:rPr>
              <a:t>sư</a:t>
            </a:r>
            <a:r>
              <a:rPr lang="en-US" dirty="0" smtClean="0">
                <a:solidFill>
                  <a:schemeClr val="bg1"/>
                </a:solidFill>
              </a:rPr>
              <a:t> </a:t>
            </a:r>
            <a:r>
              <a:rPr lang="en-US" dirty="0" err="1" smtClean="0">
                <a:solidFill>
                  <a:schemeClr val="bg1"/>
                </a:solidFill>
              </a:rPr>
              <a:t>xây</a:t>
            </a:r>
            <a:r>
              <a:rPr lang="en-US" dirty="0" smtClean="0">
                <a:solidFill>
                  <a:schemeClr val="bg1"/>
                </a:solidFill>
              </a:rPr>
              <a:t> </a:t>
            </a:r>
            <a:r>
              <a:rPr lang="en-US" dirty="0" err="1" smtClean="0">
                <a:solidFill>
                  <a:schemeClr val="bg1"/>
                </a:solidFill>
              </a:rPr>
              <a:t>dựng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vi-VN" dirty="0" smtClean="0">
                <a:solidFill>
                  <a:schemeClr val="bg1"/>
                </a:solidFill>
              </a:rPr>
              <a:t>người </a:t>
            </a:r>
            <a:r>
              <a:rPr lang="vi-VN" dirty="0">
                <a:solidFill>
                  <a:schemeClr val="bg1"/>
                </a:solidFill>
              </a:rPr>
              <a:t>tốt nghiệp chuyên ngành xây dựng trường Đại </a:t>
            </a:r>
            <a:r>
              <a:rPr lang="vi-VN" dirty="0" smtClean="0">
                <a:solidFill>
                  <a:schemeClr val="bg1"/>
                </a:solidFill>
              </a:rPr>
              <a:t>học</a:t>
            </a:r>
            <a:r>
              <a:rPr lang="en-US" dirty="0" smtClean="0">
                <a:solidFill>
                  <a:schemeClr val="bg1"/>
                </a:solidFill>
              </a:rPr>
              <a:t>.</a:t>
            </a:r>
            <a:r>
              <a:rPr lang="vi-VN" dirty="0" smtClean="0">
                <a:solidFill>
                  <a:schemeClr val="bg1"/>
                </a:solidFill>
              </a:rPr>
              <a:t> </a:t>
            </a:r>
            <a:r>
              <a:rPr lang="vi-VN" dirty="0">
                <a:solidFill>
                  <a:schemeClr val="bg1"/>
                </a:solidFill>
              </a:rPr>
              <a:t>Công việc chính của người kỹ sư xây dựng là thiết </a:t>
            </a:r>
            <a:r>
              <a:rPr lang="vi-VN" dirty="0" smtClean="0">
                <a:solidFill>
                  <a:schemeClr val="bg1"/>
                </a:solidFill>
              </a:rPr>
              <a:t>kế</a:t>
            </a:r>
            <a:r>
              <a:rPr lang="en-US" dirty="0" smtClean="0">
                <a:solidFill>
                  <a:schemeClr val="bg1"/>
                </a:solidFill>
              </a:rPr>
              <a:t>,</a:t>
            </a:r>
            <a:r>
              <a:rPr lang="vi-VN" dirty="0" smtClean="0">
                <a:solidFill>
                  <a:schemeClr val="bg1"/>
                </a:solidFill>
              </a:rPr>
              <a:t> </a:t>
            </a:r>
            <a:r>
              <a:rPr lang="vi-VN" dirty="0">
                <a:solidFill>
                  <a:schemeClr val="bg1"/>
                </a:solidFill>
              </a:rPr>
              <a:t>tổ </a:t>
            </a:r>
            <a:r>
              <a:rPr lang="vi-VN" dirty="0" smtClean="0">
                <a:solidFill>
                  <a:schemeClr val="bg1"/>
                </a:solidFill>
              </a:rPr>
              <a:t>chức</a:t>
            </a:r>
            <a:r>
              <a:rPr lang="en-US" dirty="0" smtClean="0">
                <a:solidFill>
                  <a:schemeClr val="bg1"/>
                </a:solidFill>
              </a:rPr>
              <a:t>,</a:t>
            </a:r>
            <a:r>
              <a:rPr lang="vi-VN" dirty="0" smtClean="0">
                <a:solidFill>
                  <a:schemeClr val="bg1"/>
                </a:solidFill>
              </a:rPr>
              <a:t> </a:t>
            </a:r>
            <a:r>
              <a:rPr lang="vi-VN" dirty="0">
                <a:solidFill>
                  <a:schemeClr val="bg1"/>
                </a:solidFill>
              </a:rPr>
              <a:t>thi </a:t>
            </a:r>
            <a:r>
              <a:rPr lang="vi-VN" dirty="0" smtClean="0">
                <a:solidFill>
                  <a:schemeClr val="bg1"/>
                </a:solidFill>
              </a:rPr>
              <a:t>công</a:t>
            </a:r>
            <a:r>
              <a:rPr lang="en-US" dirty="0" smtClean="0">
                <a:solidFill>
                  <a:schemeClr val="bg1"/>
                </a:solidFill>
              </a:rPr>
              <a:t>,</a:t>
            </a:r>
            <a:r>
              <a:rPr lang="vi-VN" dirty="0" smtClean="0">
                <a:solidFill>
                  <a:schemeClr val="bg1"/>
                </a:solidFill>
              </a:rPr>
              <a:t> </a:t>
            </a:r>
            <a:r>
              <a:rPr lang="vi-VN" dirty="0">
                <a:solidFill>
                  <a:schemeClr val="bg1"/>
                </a:solidFill>
              </a:rPr>
              <a:t>kiểm </a:t>
            </a:r>
            <a:r>
              <a:rPr lang="vi-VN" dirty="0" smtClean="0">
                <a:solidFill>
                  <a:schemeClr val="bg1"/>
                </a:solidFill>
              </a:rPr>
              <a:t>tra</a:t>
            </a:r>
            <a:r>
              <a:rPr lang="en-US" dirty="0" smtClean="0">
                <a:solidFill>
                  <a:schemeClr val="bg1"/>
                </a:solidFill>
              </a:rPr>
              <a:t>,</a:t>
            </a:r>
            <a:r>
              <a:rPr lang="vi-VN" dirty="0" smtClean="0">
                <a:solidFill>
                  <a:schemeClr val="bg1"/>
                </a:solidFill>
              </a:rPr>
              <a:t> </a:t>
            </a:r>
            <a:r>
              <a:rPr lang="vi-VN" dirty="0">
                <a:solidFill>
                  <a:schemeClr val="bg1"/>
                </a:solidFill>
              </a:rPr>
              <a:t>giám sát quá trình thi công các công trình xây dựng đảm bảo đúng thiết </a:t>
            </a:r>
            <a:r>
              <a:rPr lang="vi-VN" dirty="0" smtClean="0">
                <a:solidFill>
                  <a:schemeClr val="bg1"/>
                </a:solidFill>
              </a:rPr>
              <a:t>kế</a:t>
            </a:r>
            <a:r>
              <a:rPr lang="en-US" dirty="0">
                <a:solidFill>
                  <a:schemeClr val="bg1"/>
                </a:solidFill>
              </a:rPr>
              <a:t>.</a:t>
            </a: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8270"/>
            <a:ext cx="866896" cy="625624"/>
          </a:xfrm>
          <a:prstGeom prst="rect">
            <a:avLst/>
          </a:prstGeom>
        </p:spPr>
      </p:pic>
      <p:sp>
        <p:nvSpPr>
          <p:cNvPr id="8" name="Title 13"/>
          <p:cNvSpPr txBox="1">
            <a:spLocks/>
          </p:cNvSpPr>
          <p:nvPr/>
        </p:nvSpPr>
        <p:spPr>
          <a:xfrm>
            <a:off x="2293208" y="409671"/>
            <a:ext cx="3710568"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08ABE6"/>
                </a:solidFill>
                <a:latin typeface="#9Slide04 AdrianeSwash" panose="02000504060000090004" pitchFamily="2" charset="0"/>
              </a:rPr>
              <a:t>Kết</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nối</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nghề</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nghiệp</a:t>
            </a:r>
            <a:endParaRPr lang="en-US" sz="3200" b="1" dirty="0" smtClean="0">
              <a:solidFill>
                <a:srgbClr val="08ABE6"/>
              </a:solidFill>
              <a:latin typeface="#9Slide04 AdrianeSwash" panose="02000504060000090004" pitchFamily="2"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6" y="1706844"/>
            <a:ext cx="2896004" cy="2381582"/>
          </a:xfrm>
          <a:prstGeom prst="rect">
            <a:avLst/>
          </a:prstGeom>
        </p:spPr>
      </p:pic>
    </p:spTree>
    <p:extLst>
      <p:ext uri="{BB962C8B-B14F-4D97-AF65-F5344CB8AC3E}">
        <p14:creationId xmlns:p14="http://schemas.microsoft.com/office/powerpoint/2010/main" val="150026971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xEl>
                                              <p:pRg st="0" end="0"/>
                                            </p:txEl>
                                          </p:spTgt>
                                        </p:tgtEl>
                                        <p:attrNameLst>
                                          <p:attrName>style.visibility</p:attrName>
                                        </p:attrNameLst>
                                      </p:cBhvr>
                                      <p:to>
                                        <p:strVal val="visible"/>
                                      </p:to>
                                    </p:set>
                                    <p:animEffect transition="in" filter="fade">
                                      <p:cBhvr>
                                        <p:cTn id="1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4267200" y="409362"/>
            <a:ext cx="42672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en-US" sz="3200" dirty="0" err="1" smtClean="0">
                <a:solidFill>
                  <a:srgbClr val="0070C0"/>
                </a:solidFill>
                <a:latin typeface="Times New Roman" panose="02020603050405020304" pitchFamily="18" charset="0"/>
                <a:cs typeface="Times New Roman" panose="02020603050405020304" pitchFamily="18" charset="0"/>
              </a:rPr>
              <a:t>khung</a:t>
            </a:r>
            <a:r>
              <a:rPr lang="vi-VN" sz="3200" dirty="0" smtClean="0">
                <a:solidFill>
                  <a:srgbClr val="0070C0"/>
                </a:solidFill>
                <a:latin typeface="Times New Roman" panose="02020603050405020304" pitchFamily="18" charset="0"/>
                <a:cs typeface="Times New Roman" panose="02020603050405020304" pitchFamily="18" charset="0"/>
              </a:rPr>
              <a:t> nhà</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mái nhà</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nhà </a:t>
            </a:r>
            <a:r>
              <a:rPr lang="vi-VN" sz="3200" dirty="0" smtClean="0">
                <a:solidFill>
                  <a:srgbClr val="0070C0"/>
                </a:solidFill>
                <a:latin typeface="Times New Roman" panose="02020603050405020304" pitchFamily="18" charset="0"/>
                <a:cs typeface="Times New Roman" panose="02020603050405020304" pitchFamily="18" charset="0"/>
              </a:rPr>
              <a:t>sàn</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giá </a:t>
            </a:r>
            <a:r>
              <a:rPr lang="vi-VN" sz="3200" dirty="0">
                <a:solidFill>
                  <a:srgbClr val="0070C0"/>
                </a:solidFill>
                <a:latin typeface="Times New Roman" panose="02020603050405020304" pitchFamily="18" charset="0"/>
                <a:cs typeface="Times New Roman" panose="02020603050405020304" pitchFamily="18" charset="0"/>
              </a:rPr>
              <a:t>đỡ nội </a:t>
            </a:r>
            <a:r>
              <a:rPr lang="vi-VN" sz="3200" dirty="0" smtClean="0">
                <a:solidFill>
                  <a:srgbClr val="0070C0"/>
                </a:solidFill>
                <a:latin typeface="Times New Roman" panose="02020603050405020304" pitchFamily="18" charset="0"/>
                <a:cs typeface="Times New Roman" panose="02020603050405020304" pitchFamily="18" charset="0"/>
              </a:rPr>
              <a:t>thất</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vật liệu cách nhiệt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572000" y="2744865"/>
            <a:ext cx="467903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dirty="0" smtClean="0">
                <a:solidFill>
                  <a:srgbClr val="0070C0"/>
                </a:solidFill>
                <a:latin typeface="Times New Roman" panose="02020603050405020304" pitchFamily="18" charset="0"/>
                <a:cs typeface="Times New Roman" panose="02020603050405020304" pitchFamily="18" charset="0"/>
              </a:rPr>
              <a:t>Làm </a:t>
            </a:r>
            <a:r>
              <a:rPr lang="vi-VN" sz="3200" dirty="0">
                <a:solidFill>
                  <a:srgbClr val="0070C0"/>
                </a:solidFill>
                <a:latin typeface="Times New Roman" panose="02020603050405020304" pitchFamily="18" charset="0"/>
                <a:cs typeface="Times New Roman" panose="02020603050405020304" pitchFamily="18" charset="0"/>
              </a:rPr>
              <a:t>tường nhà làm mái nhà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560658" y="4369633"/>
            <a:ext cx="4213684" cy="1371600"/>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vi-VN" sz="3200" dirty="0" smtClean="0">
                <a:solidFill>
                  <a:srgbClr val="0070C0"/>
                </a:solidFill>
              </a:rPr>
              <a:t>Làm </a:t>
            </a:r>
            <a:r>
              <a:rPr lang="en-US" sz="3200" dirty="0" err="1" smtClean="0">
                <a:solidFill>
                  <a:srgbClr val="0070C0"/>
                </a:solidFill>
                <a:latin typeface="Times New Roman" panose="02020603050405020304" pitchFamily="18" charset="0"/>
                <a:cs typeface="Times New Roman" panose="02020603050405020304" pitchFamily="18" charset="0"/>
              </a:rPr>
              <a:t>tường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Đá</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nhỏ</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hợp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tạo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bê</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tông</a:t>
            </a:r>
            <a:endParaRPr lang="en-US" sz="3200" dirty="0">
              <a:solidFill>
                <a:srgbClr val="0070C0"/>
              </a:solidFill>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457200" y="279537"/>
            <a:ext cx="3273425" cy="1800225"/>
          </a:xfrm>
          <a:prstGeom prst="rect">
            <a:avLst/>
          </a:prstGeom>
        </p:spPr>
      </p:pic>
      <p:pic>
        <p:nvPicPr>
          <p:cNvPr id="15" name="Picture 14"/>
          <p:cNvPicPr>
            <a:picLocks noChangeAspect="1"/>
          </p:cNvPicPr>
          <p:nvPr/>
        </p:nvPicPr>
        <p:blipFill>
          <a:blip r:embed="rId3"/>
          <a:stretch>
            <a:fillRect/>
          </a:stretch>
        </p:blipFill>
        <p:spPr>
          <a:xfrm>
            <a:off x="609600" y="2328862"/>
            <a:ext cx="3121025" cy="2143125"/>
          </a:xfrm>
          <a:prstGeom prst="rect">
            <a:avLst/>
          </a:prstGeom>
        </p:spPr>
      </p:pic>
      <p:pic>
        <p:nvPicPr>
          <p:cNvPr id="17" name="Picture 16"/>
          <p:cNvPicPr>
            <a:picLocks noChangeAspect="1"/>
          </p:cNvPicPr>
          <p:nvPr/>
        </p:nvPicPr>
        <p:blipFill>
          <a:blip r:embed="rId4"/>
          <a:stretch>
            <a:fillRect/>
          </a:stretch>
        </p:blipFill>
        <p:spPr>
          <a:xfrm>
            <a:off x="460375" y="4538662"/>
            <a:ext cx="3121025" cy="2166938"/>
          </a:xfrm>
          <a:prstGeom prst="rect">
            <a:avLst/>
          </a:prstGeom>
        </p:spPr>
      </p:pic>
    </p:spTree>
    <p:extLst>
      <p:ext uri="{BB962C8B-B14F-4D97-AF65-F5344CB8AC3E}">
        <p14:creationId xmlns:p14="http://schemas.microsoft.com/office/powerpoint/2010/main" val="5339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347342"/>
            <a:ext cx="25146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vi-VN" sz="3200" dirty="0">
                <a:solidFill>
                  <a:srgbClr val="0070C0"/>
                </a:solidFill>
                <a:latin typeface="Times New Roman" panose="02020603050405020304" pitchFamily="18" charset="0"/>
                <a:cs typeface="Times New Roman" panose="02020603050405020304" pitchFamily="18" charset="0"/>
              </a:rPr>
              <a:t>khung </a:t>
            </a:r>
            <a:r>
              <a:rPr lang="vi-VN" sz="3200" dirty="0"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cột nhà </a:t>
            </a:r>
            <a:r>
              <a:rPr lang="en-US" sz="3200" dirty="0"/>
              <a:t/>
            </a:r>
            <a:br>
              <a:rPr lang="en-US"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486400" y="2853252"/>
            <a:ext cx="3956778"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với </a:t>
            </a:r>
            <a:r>
              <a:rPr lang="en-US" sz="3200" dirty="0" smtClean="0">
                <a:solidFill>
                  <a:srgbClr val="0070C0"/>
                </a:solidFill>
                <a:latin typeface="Times New Roman" panose="02020603050405020304" pitchFamily="18" charset="0"/>
                <a:cs typeface="Times New Roman" panose="02020603050405020304" pitchFamily="18" charset="0"/>
              </a:rPr>
              <a:t>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tạo </a:t>
            </a:r>
            <a:r>
              <a:rPr lang="vi-VN" sz="3200" dirty="0">
                <a:solidFill>
                  <a:srgbClr val="0070C0"/>
                </a:solidFill>
                <a:latin typeface="Times New Roman" panose="02020603050405020304" pitchFamily="18" charset="0"/>
                <a:cs typeface="Times New Roman" panose="02020603050405020304" pitchFamily="18" charset="0"/>
              </a:rPr>
              <a:t>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800600" y="5109462"/>
            <a:ext cx="4430218" cy="1306643"/>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cát</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nước </a:t>
            </a:r>
            <a:r>
              <a:rPr lang="vi-VN" sz="3200" dirty="0">
                <a:solidFill>
                  <a:srgbClr val="0070C0"/>
                </a:solidFill>
                <a:latin typeface="Times New Roman" panose="02020603050405020304" pitchFamily="18" charset="0"/>
                <a:cs typeface="Times New Roman" panose="02020603050405020304" pitchFamily="18" charset="0"/>
              </a:rPr>
              <a:t>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46551" y="2901157"/>
            <a:ext cx="5292248" cy="1790700"/>
          </a:xfrm>
          <a:prstGeom prst="rect">
            <a:avLst/>
          </a:prstGeom>
        </p:spPr>
      </p:pic>
      <p:pic>
        <p:nvPicPr>
          <p:cNvPr id="11" name="Picture 10"/>
          <p:cNvPicPr>
            <a:picLocks noChangeAspect="1"/>
          </p:cNvPicPr>
          <p:nvPr/>
        </p:nvPicPr>
        <p:blipFill>
          <a:blip r:embed="rId3"/>
          <a:stretch>
            <a:fillRect/>
          </a:stretch>
        </p:blipFill>
        <p:spPr>
          <a:xfrm>
            <a:off x="125595" y="5024766"/>
            <a:ext cx="4751206" cy="1609725"/>
          </a:xfrm>
          <a:prstGeom prst="rect">
            <a:avLst/>
          </a:prstGeom>
        </p:spPr>
      </p:pic>
      <p:pic>
        <p:nvPicPr>
          <p:cNvPr id="16" name="Picture 15"/>
          <p:cNvPicPr>
            <a:picLocks noChangeAspect="1"/>
          </p:cNvPicPr>
          <p:nvPr/>
        </p:nvPicPr>
        <p:blipFill>
          <a:blip r:embed="rId4"/>
          <a:stretch>
            <a:fillRect/>
          </a:stretch>
        </p:blipFill>
        <p:spPr>
          <a:xfrm>
            <a:off x="91516" y="222233"/>
            <a:ext cx="6156883" cy="2216633"/>
          </a:xfrm>
          <a:prstGeom prst="rect">
            <a:avLst/>
          </a:prstGeom>
        </p:spPr>
      </p:pic>
    </p:spTree>
    <p:extLst>
      <p:ext uri="{BB962C8B-B14F-4D97-AF65-F5344CB8AC3E}">
        <p14:creationId xmlns:p14="http://schemas.microsoft.com/office/powerpoint/2010/main" val="40238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69"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3333FF"/>
                </a:solidFill>
                <a:latin typeface="#9Slide05 Habano" panose="02040603050506020204" pitchFamily="18" charset="0"/>
              </a:rPr>
              <a:t>Khám</a:t>
            </a:r>
            <a:r>
              <a:rPr lang="en-US" sz="3200" b="1" kern="0" dirty="0" smtClean="0">
                <a:solidFill>
                  <a:srgbClr val="3333FF"/>
                </a:solidFill>
                <a:latin typeface="#9Slide05 Habano" panose="02040603050506020204" pitchFamily="18" charset="0"/>
              </a:rPr>
              <a:t> </a:t>
            </a:r>
            <a:r>
              <a:rPr lang="en-US" sz="3200" b="1" kern="0" dirty="0" err="1" smtClean="0">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K</a:t>
            </a:r>
            <a:r>
              <a:rPr lang="vi-VN" sz="3200" dirty="0" smtClean="0">
                <a:solidFill>
                  <a:srgbClr val="0070C0"/>
                </a:solidFill>
                <a:latin typeface="Times New Roman" panose="02020603050405020304" pitchFamily="18" charset="0"/>
                <a:ea typeface="+mj-ea"/>
                <a:cs typeface="Times New Roman" panose="02020603050405020304" pitchFamily="18" charset="0"/>
              </a:rPr>
              <a:t>ể </a:t>
            </a:r>
            <a:r>
              <a:rPr lang="vi-VN" sz="3200" dirty="0">
                <a:solidFill>
                  <a:srgbClr val="0070C0"/>
                </a:solidFill>
                <a:latin typeface="Times New Roman" panose="02020603050405020304" pitchFamily="18" charset="0"/>
                <a:ea typeface="+mj-ea"/>
                <a:cs typeface="Times New Roman" panose="02020603050405020304" pitchFamily="18" charset="0"/>
              </a:rPr>
              <a:t>thêm tên các vật liệu em  biết dùng để xây nhà chưa được giới thiệu </a:t>
            </a:r>
            <a:r>
              <a:rPr lang="en-US" sz="3200" dirty="0" err="1" smtClean="0">
                <a:solidFill>
                  <a:srgbClr val="0070C0"/>
                </a:solidFill>
                <a:latin typeface="Times New Roman" panose="02020603050405020304" pitchFamily="18" charset="0"/>
                <a:ea typeface="+mj-ea"/>
                <a:cs typeface="Times New Roman" panose="02020603050405020304" pitchFamily="18" charset="0"/>
              </a:rPr>
              <a:t>trong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bài</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smtClean="0">
                <a:solidFill>
                  <a:srgbClr val="0070C0"/>
                </a:solidFill>
                <a:latin typeface="Times New Roman" panose="02020603050405020304" pitchFamily="18" charset="0"/>
                <a:ea typeface="+mj-ea"/>
                <a:cs typeface="Times New Roman" panose="02020603050405020304" pitchFamily="18" charset="0"/>
              </a:rPr>
              <a:t>học</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140960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rgbClr val="0070C0"/>
                </a:solidFill>
              </a:rPr>
              <a:t>Để</a:t>
            </a:r>
            <a:r>
              <a:rPr lang="en-US" dirty="0" smtClean="0">
                <a:solidFill>
                  <a:srgbClr val="0070C0"/>
                </a:solidFill>
              </a:rPr>
              <a:t> </a:t>
            </a:r>
            <a:r>
              <a:rPr lang="vi-VN" dirty="0" smtClean="0">
                <a:solidFill>
                  <a:srgbClr val="0070C0"/>
                </a:solidFill>
              </a:rPr>
              <a:t>tạo </a:t>
            </a:r>
            <a:r>
              <a:rPr lang="vi-VN" dirty="0">
                <a:solidFill>
                  <a:srgbClr val="0070C0"/>
                </a:solidFill>
              </a:rPr>
              <a:t>ra một tấm xi măng thường sẽ thải ra môi trường hơn 1 tấn khí </a:t>
            </a:r>
            <a:r>
              <a:rPr lang="vi-VN" dirty="0" smtClean="0">
                <a:solidFill>
                  <a:srgbClr val="0070C0"/>
                </a:solidFill>
              </a:rPr>
              <a:t>cacbonic</a:t>
            </a:r>
            <a:r>
              <a:rPr lang="en-US" dirty="0" smtClean="0">
                <a:solidFill>
                  <a:srgbClr val="0070C0"/>
                </a:solidFill>
              </a:rPr>
              <a:t>, </a:t>
            </a:r>
            <a:r>
              <a:rPr lang="vi-VN" dirty="0" smtClean="0">
                <a:solidFill>
                  <a:srgbClr val="0070C0"/>
                </a:solidFill>
              </a:rPr>
              <a:t> </a:t>
            </a:r>
            <a:r>
              <a:rPr lang="en-US" dirty="0" smtClean="0">
                <a:solidFill>
                  <a:srgbClr val="0070C0"/>
                </a:solidFill>
              </a:rPr>
              <a:t>đ</a:t>
            </a:r>
            <a:r>
              <a:rPr lang="vi-VN" dirty="0" smtClean="0">
                <a:solidFill>
                  <a:srgbClr val="0070C0"/>
                </a:solidFill>
              </a:rPr>
              <a:t>iều </a:t>
            </a:r>
            <a:r>
              <a:rPr lang="vi-VN" dirty="0">
                <a:solidFill>
                  <a:srgbClr val="0070C0"/>
                </a:solidFill>
              </a:rPr>
              <a:t>này ảnh hưởng xấu đến môi </a:t>
            </a:r>
            <a:r>
              <a:rPr lang="vi-VN" dirty="0" smtClean="0">
                <a:solidFill>
                  <a:srgbClr val="0070C0"/>
                </a:solidFill>
              </a:rPr>
              <a:t>trường</a:t>
            </a:r>
            <a:r>
              <a:rPr lang="en-US" dirty="0" smtClean="0">
                <a:solidFill>
                  <a:srgbClr val="0070C0"/>
                </a:solidFill>
              </a:rPr>
              <a:t>.</a:t>
            </a:r>
            <a:r>
              <a:rPr lang="vi-VN" dirty="0" smtClean="0">
                <a:solidFill>
                  <a:srgbClr val="0070C0"/>
                </a:solidFill>
              </a:rPr>
              <a:t> </a:t>
            </a:r>
            <a:r>
              <a:rPr lang="en-US" dirty="0" smtClean="0">
                <a:solidFill>
                  <a:srgbClr val="0070C0"/>
                </a:solidFill>
              </a:rPr>
              <a:t>V</a:t>
            </a:r>
            <a:r>
              <a:rPr lang="vi-VN" dirty="0" smtClean="0">
                <a:solidFill>
                  <a:srgbClr val="0070C0"/>
                </a:solidFill>
              </a:rPr>
              <a:t>ì </a:t>
            </a:r>
            <a:r>
              <a:rPr lang="vi-VN" dirty="0">
                <a:solidFill>
                  <a:srgbClr val="0070C0"/>
                </a:solidFill>
              </a:rPr>
              <a:t>vậy công nghệ xi măng thân thiện với môi trường đang được nhiều nước trên thế giới và Việt Nam nghiên cứu </a:t>
            </a:r>
            <a:r>
              <a:rPr lang="en-US" dirty="0" err="1" smtClean="0">
                <a:solidFill>
                  <a:srgbClr val="0070C0"/>
                </a:solidFill>
              </a:rPr>
              <a:t>áp</a:t>
            </a:r>
            <a:r>
              <a:rPr lang="vi-VN" dirty="0" smtClean="0">
                <a:solidFill>
                  <a:srgbClr val="0070C0"/>
                </a:solidFill>
              </a:rPr>
              <a:t> </a:t>
            </a:r>
            <a:r>
              <a:rPr lang="vi-VN" dirty="0">
                <a:solidFill>
                  <a:srgbClr val="0070C0"/>
                </a:solidFill>
              </a:rPr>
              <a:t>dụng</a:t>
            </a:r>
            <a:endParaRPr lang="en-US"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9084217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1000" fill="hold"/>
                                        <p:tgtEl>
                                          <p:spTgt spid="77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364</TotalTime>
  <Words>601</Words>
  <Application>Microsoft Office PowerPoint</Application>
  <PresentationFormat>On-screen Show (4:3)</PresentationFormat>
  <Paragraphs>43</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#9Slide04 AdrianeSwash</vt:lpstr>
      <vt:lpstr>#9Slide04 HLT Aquus</vt:lpstr>
      <vt:lpstr>#9Slide05 Garris</vt:lpstr>
      <vt:lpstr>#9Slide05 Habano</vt:lpstr>
      <vt:lpstr>Arial</vt:lpstr>
      <vt:lpstr>Calibri</vt:lpstr>
      <vt:lpstr>Lato Light</vt:lpstr>
      <vt:lpstr>Tahoma</vt:lpstr>
      <vt:lpstr>Times New Roman</vt:lpstr>
      <vt:lpstr>UVN Ke Chuyen1</vt:lpstr>
      <vt:lpstr>Wingdings</vt:lpstr>
      <vt:lpstr>Office Theme</vt:lpstr>
      <vt:lpstr>Bài 2: XÂY DỰNG NHÀ Ở</vt:lpstr>
      <vt:lpstr>Những yếu tố nào tạo nên một ngôi nhà bền đẹp? Nhà ở được xây dựng như thế nào và bằng những vật liệu gì?</vt:lpstr>
      <vt:lpstr>PowerPoint Presentation</vt:lpstr>
      <vt:lpstr>PowerPoint Presentation</vt:lpstr>
      <vt:lpstr>PowerPoint Presentation</vt:lpstr>
      <vt:lpstr>Làm khung nhà, mái nhà, nhà sàn, giá đỡ nội thất, vật liệu cách nhiệt </vt:lpstr>
      <vt:lpstr>Làm khung nhà, cột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42</cp:revision>
  <dcterms:created xsi:type="dcterms:W3CDTF">2013-08-28T08:21:51Z</dcterms:created>
  <dcterms:modified xsi:type="dcterms:W3CDTF">2021-07-07T03:27:34Z</dcterms:modified>
</cp:coreProperties>
</file>