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87C74-9BDA-4CAB-B993-15AA297F7461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C078F-AC94-4E80-9DB0-F74DE0B62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579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77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1B9D-9474-40A1-AFE2-793D82B7402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33F2-5358-44BE-B1B7-9A362890AF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550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1B9D-9474-40A1-AFE2-793D82B7402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33F2-5358-44BE-B1B7-9A362890AF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902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1B9D-9474-40A1-AFE2-793D82B7402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33F2-5358-44BE-B1B7-9A362890AF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8064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57201"/>
            <a:ext cx="9448800" cy="487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35200" y="1295400"/>
            <a:ext cx="9398000" cy="50292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8FCBF0-4D76-40E7-8BCF-56FF2E31E91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capxuantu@gmail.com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22483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1B9D-9474-40A1-AFE2-793D82B7402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33F2-5358-44BE-B1B7-9A362890AF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4205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1B9D-9474-40A1-AFE2-793D82B7402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33F2-5358-44BE-B1B7-9A362890AF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083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1B9D-9474-40A1-AFE2-793D82B7402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33F2-5358-44BE-B1B7-9A362890AF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8317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1B9D-9474-40A1-AFE2-793D82B7402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33F2-5358-44BE-B1B7-9A362890AF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328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1B9D-9474-40A1-AFE2-793D82B7402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33F2-5358-44BE-B1B7-9A362890AF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1407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1B9D-9474-40A1-AFE2-793D82B7402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33F2-5358-44BE-B1B7-9A362890AF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70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1B9D-9474-40A1-AFE2-793D82B7402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33F2-5358-44BE-B1B7-9A362890AF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51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1B9D-9474-40A1-AFE2-793D82B7402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33F2-5358-44BE-B1B7-9A362890AF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16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F1B9D-9474-40A1-AFE2-793D82B7402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033F2-5358-44BE-B1B7-9A362890AF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029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2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4.png"/><Relationship Id="rId5" Type="http://schemas.openxmlformats.org/officeDocument/2006/relationships/image" Target="../media/image7.jpeg"/><Relationship Id="rId10" Type="http://schemas.microsoft.com/office/2007/relationships/media" Target="../media/media1.mp3"/><Relationship Id="rId4" Type="http://schemas.openxmlformats.org/officeDocument/2006/relationships/image" Target="../media/image13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microsoft.com/office/2007/relationships/media" Target="../media/media2.mp3"/><Relationship Id="rId4" Type="http://schemas.openxmlformats.org/officeDocument/2006/relationships/hyperlink" Target="../FILE%20NGHE/UNIT%207/SKILL%202%20B.mp3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5202" y="4318200"/>
            <a:ext cx="9071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TMC-Ong Do" pitchFamily="2" charset="0"/>
              </a:rPr>
              <a:t>Teacher: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TMC-Ong Do" pitchFamily="2" charset="0"/>
              </a:rPr>
              <a:t>Nguyen </a:t>
            </a: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TMC-Ong Do" pitchFamily="2" charset="0"/>
              </a:rPr>
              <a:t>Thi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TMC-Ong Do" pitchFamily="2" charset="0"/>
              </a:rPr>
              <a:t> Thu Ha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TMC-Ong Do" pitchFamily="2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3993573" y="2590801"/>
            <a:ext cx="4204855" cy="1393875"/>
          </a:xfrm>
          <a:prstGeom prst="cloudCallout">
            <a:avLst>
              <a:gd name="adj1" fmla="val 58762"/>
              <a:gd name="adj2" fmla="val 3624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Let’s learn English 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1275787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Unit 7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TELEVISION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14" descr="Picture Sao ba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847082">
            <a:off x="8948483" y="3619540"/>
            <a:ext cx="389859" cy="48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Picture Sao ba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847082">
            <a:off x="2805485" y="4798691"/>
            <a:ext cx="524192" cy="65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Picture Sao ba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847082">
            <a:off x="3311161" y="3954863"/>
            <a:ext cx="590502" cy="73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965947" y="0"/>
            <a:ext cx="1026010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ivaldi" panose="03020602050506090804" pitchFamily="66" charset="0"/>
                <a:ea typeface="SimSun-ExtB" panose="02010609060101010101" pitchFamily="49" charset="-122"/>
              </a:rPr>
              <a:t>Welcome to our class</a:t>
            </a:r>
          </a:p>
        </p:txBody>
      </p:sp>
      <p:pic>
        <p:nvPicPr>
          <p:cNvPr id="13" name="Picture 12" descr="https://encrypted-tbn2.gstatic.com/images?q=tbn:ANd9GcQongWViEbyQJxN3XvuAs_9QTa6Zk_AME-p8RkYClltpKUlvg7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7562" y="1510200"/>
            <a:ext cx="2381250" cy="13322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9913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2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85185E-6 L 0 -0.07222 " pathEditMode="relative" rAng="0" ptsTypes="AA">
                                      <p:cBhvr>
                                        <p:cTn id="2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/>
      <p:bldP spid="8" grpId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2133600" y="3733801"/>
            <a:ext cx="7848600" cy="2492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en-US" altLang="en-US" sz="2400">
                <a:solidFill>
                  <a:srgbClr val="660066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like….</a:t>
            </a:r>
          </a:p>
          <a:p>
            <a:pPr algn="l">
              <a:lnSpc>
                <a:spcPct val="130000"/>
              </a:lnSpc>
            </a:pPr>
            <a:r>
              <a:rPr lang="en-US" altLang="en-US" sz="2400">
                <a:solidFill>
                  <a:srgbClr val="660066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usually watch….( your favourite programme)</a:t>
            </a:r>
          </a:p>
          <a:p>
            <a:pPr algn="l">
              <a:lnSpc>
                <a:spcPct val="130000"/>
              </a:lnSpc>
            </a:pPr>
            <a:r>
              <a:rPr lang="en-US" altLang="en-US" sz="2400">
                <a:solidFill>
                  <a:srgbClr val="660066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usually leave the TV on…./ turn off the TV ….</a:t>
            </a:r>
          </a:p>
          <a:p>
            <a:pPr algn="l">
              <a:lnSpc>
                <a:spcPct val="130000"/>
              </a:lnSpc>
            </a:pPr>
            <a:r>
              <a:rPr lang="en-US" altLang="en-US" sz="2400">
                <a:solidFill>
                  <a:srgbClr val="660066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think I have good /bad TV watching habits.</a:t>
            </a:r>
          </a:p>
          <a:p>
            <a:pPr algn="l">
              <a:lnSpc>
                <a:spcPct val="130000"/>
              </a:lnSpc>
            </a:pPr>
            <a:endParaRPr lang="en-US" altLang="en-US" sz="2400">
              <a:solidFill>
                <a:srgbClr val="660066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4267200" y="1676401"/>
            <a:ext cx="464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3962400" y="1828801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28677" name="Picture 8" descr="image (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601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28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2286000" y="1219201"/>
            <a:ext cx="7315200" cy="354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  <a:cs typeface="Arial" panose="020B0604020202020204" pitchFamily="34" charset="0"/>
              </a:rPr>
              <a:t>I do not watch much TV. I only spend one or two hours a day watching TV. I spend most of my free time on outdoor activities. I usually watch the VTV news on VTV 1 channel. I usually turn off the TV when I do not watch it. I think I have good TV watching habits.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0" y="533400"/>
            <a:ext cx="4134466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tabLst>
                <a:tab pos="2095500" algn="l"/>
              </a:tabLst>
              <a:defRPr/>
            </a:pPr>
            <a:r>
              <a:rPr lang="en-US" sz="4000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Arial" charset="0"/>
              </a:rPr>
              <a:t>Suggested writing:</a:t>
            </a:r>
          </a:p>
        </p:txBody>
      </p:sp>
    </p:spTree>
    <p:extLst>
      <p:ext uri="{BB962C8B-B14F-4D97-AF65-F5344CB8AC3E}">
        <p14:creationId xmlns:p14="http://schemas.microsoft.com/office/powerpoint/2010/main" xmlns="" val="349168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Náº±m xem tivi khÃ´ng chá» cÃ³ háº¡i cho máº¯t mÃ  cÃ²n cá»±c ká»³ khÃ´ng tá»t cho xÆ°Æ¡ngÂ "/>
          <p:cNvSpPr>
            <a:spLocks noChangeAspect="1" noChangeArrowheads="1"/>
          </p:cNvSpPr>
          <p:nvPr/>
        </p:nvSpPr>
        <p:spPr bwMode="auto">
          <a:xfrm>
            <a:off x="6062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45060" name="Picture 4" descr="Káº¿t quáº£ hÃ¬nh áº£nh cho hÃ¬nh áº£nh vá»«a Än vua xem ti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38862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Káº¿t quáº£ hÃ¬nh áº£nh cho hÃ¬nh áº£nh xem tivi khi trá»i mÆ°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00400"/>
            <a:ext cx="3886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am xem tiv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9601"/>
            <a:ext cx="39624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at den xem tiv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200400"/>
            <a:ext cx="40354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166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g00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29000"/>
            <a:ext cx="3886200" cy="294005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81200" y="457201"/>
            <a:ext cx="342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000" b="0">
                <a:solidFill>
                  <a:srgbClr val="FF0000"/>
                </a:solidFill>
                <a:latin typeface=".VnArabiaH" panose="020B7200000000000000" pitchFamily="34" charset="0"/>
                <a:cs typeface="Arial" panose="020B0604020202020204" pitchFamily="34" charset="0"/>
              </a:rPr>
              <a:t>Home work</a:t>
            </a:r>
          </a:p>
        </p:txBody>
      </p:sp>
      <p:sp>
        <p:nvSpPr>
          <p:cNvPr id="83972" name="AutoShape 4"/>
          <p:cNvSpPr>
            <a:spLocks noChangeArrowheads="1"/>
          </p:cNvSpPr>
          <p:nvPr/>
        </p:nvSpPr>
        <p:spPr bwMode="auto">
          <a:xfrm>
            <a:off x="5029200" y="0"/>
            <a:ext cx="5334000" cy="4267200"/>
          </a:xfrm>
          <a:prstGeom prst="cloudCallout">
            <a:avLst>
              <a:gd name="adj1" fmla="val -31338"/>
              <a:gd name="adj2" fmla="val 47583"/>
            </a:avLst>
          </a:prstGeom>
          <a:solidFill>
            <a:srgbClr val="D6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400" b="0">
                <a:latin typeface=".VnTime" panose="020B7200000000000000" pitchFamily="34" charset="0"/>
                <a:cs typeface="Arial" panose="020B0604020202020204" pitchFamily="34" charset="0"/>
              </a:rPr>
              <a:t> Learn by heart newwords</a:t>
            </a:r>
          </a:p>
          <a:p>
            <a:pPr eaLnBrk="1" hangingPunct="1">
              <a:buFontTx/>
              <a:buChar char="-"/>
            </a:pPr>
            <a:r>
              <a:rPr lang="en-US" altLang="en-US" sz="2400" b="0">
                <a:latin typeface=".VnTime" panose="020B7200000000000000" pitchFamily="34" charset="0"/>
                <a:cs typeface="Arial" panose="020B0604020202020204" pitchFamily="34" charset="0"/>
              </a:rPr>
              <a:t> Do exercises C1,2- P 6,7 workbook</a:t>
            </a:r>
          </a:p>
          <a:p>
            <a:pPr eaLnBrk="1" hangingPunct="1">
              <a:buFontTx/>
              <a:buChar char="-"/>
            </a:pPr>
            <a:r>
              <a:rPr lang="en-US" altLang="en-US" sz="2400" b="0">
                <a:latin typeface=".VnTime" panose="020B7200000000000000" pitchFamily="34" charset="0"/>
                <a:cs typeface="Arial" panose="020B0604020202020204" pitchFamily="34" charset="0"/>
              </a:rPr>
              <a:t> Prepare new lesson: </a:t>
            </a:r>
          </a:p>
          <a:p>
            <a:pPr eaLnBrk="1" hangingPunct="1"/>
            <a:r>
              <a:rPr lang="en-US" altLang="en-US" sz="2400">
                <a:latin typeface=".VnTime" panose="020B7200000000000000" pitchFamily="34" charset="0"/>
                <a:cs typeface="Arial" panose="020B0604020202020204" pitchFamily="34" charset="0"/>
              </a:rPr>
              <a:t>Unit 2. Lesson 7. Looking back &amp; Project </a:t>
            </a:r>
          </a:p>
        </p:txBody>
      </p:sp>
      <p:sp>
        <p:nvSpPr>
          <p:cNvPr id="31749" name="Footer Placeholder 5"/>
          <p:cNvSpPr txBox="1">
            <a:spLocks noGrp="1"/>
          </p:cNvSpPr>
          <p:nvPr/>
        </p:nvSpPr>
        <p:spPr bwMode="gray">
          <a:xfrm>
            <a:off x="7467600" y="6537326"/>
            <a:ext cx="3200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en-US" altLang="en-US" sz="1000" b="0" dirty="0"/>
          </a:p>
        </p:txBody>
      </p:sp>
    </p:spTree>
    <p:extLst>
      <p:ext uri="{BB962C8B-B14F-4D97-AF65-F5344CB8AC3E}">
        <p14:creationId xmlns:p14="http://schemas.microsoft.com/office/powerpoint/2010/main" xmlns="" val="97341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39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3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3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3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83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  <p:bldP spid="83972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WordArt 3"/>
          <p:cNvSpPr>
            <a:spLocks noChangeArrowheads="1" noChangeShapeType="1" noTextEdit="1"/>
          </p:cNvSpPr>
          <p:nvPr/>
        </p:nvSpPr>
        <p:spPr bwMode="auto">
          <a:xfrm>
            <a:off x="3124200" y="914400"/>
            <a:ext cx="6248400" cy="4114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61638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THANK YOU FOR ATTENTION!</a:t>
            </a:r>
          </a:p>
        </p:txBody>
      </p:sp>
      <p:sp>
        <p:nvSpPr>
          <p:cNvPr id="87044" name="WordArt 4"/>
          <p:cNvSpPr>
            <a:spLocks noChangeArrowheads="1" noChangeShapeType="1" noTextEdit="1"/>
          </p:cNvSpPr>
          <p:nvPr/>
        </p:nvSpPr>
        <p:spPr bwMode="auto">
          <a:xfrm rot="5400000">
            <a:off x="1198563" y="3651250"/>
            <a:ext cx="33528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fontAlgn="auto"/>
            <a:r>
              <a:rPr lang="en-US" sz="3600" kern="10" dirty="0">
                <a:solidFill>
                  <a:srgbClr val="800080"/>
                </a:solidFill>
                <a:effectLst>
                  <a:outerShdw dist="99190" dir="7788334" algn="ctr" rotWithShape="0">
                    <a:srgbClr val="000080">
                      <a:alpha val="79999"/>
                    </a:srgbClr>
                  </a:outerShdw>
                </a:effectLst>
                <a:latin typeface=".VnArial" panose="020B7200000000000000" pitchFamily="34" charset="0"/>
              </a:rPr>
              <a:t>the end</a:t>
            </a:r>
          </a:p>
        </p:txBody>
      </p:sp>
      <p:sp>
        <p:nvSpPr>
          <p:cNvPr id="87045" name="WordArt 5"/>
          <p:cNvSpPr>
            <a:spLocks noChangeArrowheads="1" noChangeShapeType="1" noTextEdit="1"/>
          </p:cNvSpPr>
          <p:nvPr/>
        </p:nvSpPr>
        <p:spPr bwMode="gray">
          <a:xfrm rot="5400000">
            <a:off x="7472363" y="3729038"/>
            <a:ext cx="3457575" cy="1485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fontAlgn="auto"/>
            <a:r>
              <a:rPr lang="en-US" sz="3600" kern="10" dirty="0">
                <a:solidFill>
                  <a:srgbClr val="FF00FF"/>
                </a:solidFill>
                <a:effectLst>
                  <a:outerShdw dist="99190" dir="7788334" algn="ctr" rotWithShape="0">
                    <a:srgbClr val="000080">
                      <a:alpha val="79999"/>
                    </a:srgbClr>
                  </a:outerShdw>
                </a:effectLst>
                <a:latin typeface=".VnArial" panose="020B7200000000000000" pitchFamily="34" charset="0"/>
              </a:rPr>
              <a:t>GOOD BYE!</a:t>
            </a:r>
          </a:p>
        </p:txBody>
      </p:sp>
    </p:spTree>
    <p:extLst>
      <p:ext uri="{BB962C8B-B14F-4D97-AF65-F5344CB8AC3E}">
        <p14:creationId xmlns:p14="http://schemas.microsoft.com/office/powerpoint/2010/main" xmlns="" val="2686546667"/>
      </p:ext>
    </p:extLst>
  </p:cSld>
  <p:clrMapOvr>
    <a:masterClrMapping/>
  </p:clrMapOvr>
  <p:transition>
    <p:sndAc>
      <p:stSnd>
        <p:snd r:embed="rId3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1752600"/>
            <a:ext cx="7467600" cy="1981200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b="1"/>
              <a:t> What kinds of programme do you watch most?</a:t>
            </a:r>
          </a:p>
        </p:txBody>
      </p:sp>
    </p:spTree>
    <p:extLst>
      <p:ext uri="{BB962C8B-B14F-4D97-AF65-F5344CB8AC3E}">
        <p14:creationId xmlns:p14="http://schemas.microsoft.com/office/powerpoint/2010/main" xmlns="" val="191101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2286000" y="1371600"/>
            <a:ext cx="7620000" cy="1219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7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Unit 7: Television</a:t>
            </a:r>
          </a:p>
        </p:txBody>
      </p:sp>
      <p:grpSp>
        <p:nvGrpSpPr>
          <p:cNvPr id="21507" name="Group 26"/>
          <p:cNvGrpSpPr>
            <a:grpSpLocks/>
          </p:cNvGrpSpPr>
          <p:nvPr/>
        </p:nvGrpSpPr>
        <p:grpSpPr bwMode="auto">
          <a:xfrm>
            <a:off x="2819400" y="1676400"/>
            <a:ext cx="1811338" cy="693738"/>
            <a:chOff x="0" y="4587"/>
            <a:chExt cx="780" cy="486"/>
          </a:xfrm>
        </p:grpSpPr>
        <p:pic>
          <p:nvPicPr>
            <p:cNvPr id="21521" name="Picture 27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" y="4587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2" name="Picture 28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87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08" name="Group 26"/>
          <p:cNvGrpSpPr>
            <a:grpSpLocks/>
          </p:cNvGrpSpPr>
          <p:nvPr/>
        </p:nvGrpSpPr>
        <p:grpSpPr bwMode="auto">
          <a:xfrm>
            <a:off x="4724400" y="1828800"/>
            <a:ext cx="1981200" cy="685800"/>
            <a:chOff x="0" y="4320"/>
            <a:chExt cx="820" cy="534"/>
          </a:xfrm>
        </p:grpSpPr>
        <p:pic>
          <p:nvPicPr>
            <p:cNvPr id="21519" name="Picture 27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" y="432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28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6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09" name="Group 26"/>
          <p:cNvGrpSpPr>
            <a:grpSpLocks/>
          </p:cNvGrpSpPr>
          <p:nvPr/>
        </p:nvGrpSpPr>
        <p:grpSpPr bwMode="auto">
          <a:xfrm>
            <a:off x="7162800" y="1828800"/>
            <a:ext cx="1981200" cy="685800"/>
            <a:chOff x="0" y="4320"/>
            <a:chExt cx="820" cy="534"/>
          </a:xfrm>
        </p:grpSpPr>
        <p:pic>
          <p:nvPicPr>
            <p:cNvPr id="21517" name="Picture 27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" y="432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8" name="Picture 28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6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2971800" y="3657600"/>
            <a:ext cx="6629400" cy="1143000"/>
          </a:xfrm>
          <a:prstGeom prst="rect">
            <a:avLst/>
          </a:prstGeom>
        </p:spPr>
        <p:txBody>
          <a:bodyPr spcFirstLastPara="1">
            <a:prstTxWarp prst="textArchUp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7200" dirty="0">
                <a:ln>
                  <a:solidFill>
                    <a:schemeClr val="tx2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Lesson 6: Skill 2 </a:t>
            </a:r>
          </a:p>
        </p:txBody>
      </p:sp>
      <p:grpSp>
        <p:nvGrpSpPr>
          <p:cNvPr id="21511" name="Group 26"/>
          <p:cNvGrpSpPr>
            <a:grpSpLocks/>
          </p:cNvGrpSpPr>
          <p:nvPr/>
        </p:nvGrpSpPr>
        <p:grpSpPr bwMode="auto">
          <a:xfrm>
            <a:off x="5349875" y="3316288"/>
            <a:ext cx="2057400" cy="838200"/>
            <a:chOff x="0" y="4320"/>
            <a:chExt cx="820" cy="534"/>
          </a:xfrm>
        </p:grpSpPr>
        <p:pic>
          <p:nvPicPr>
            <p:cNvPr id="21515" name="Picture 27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" y="432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6" name="Picture 28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6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2" name="Group 26"/>
          <p:cNvGrpSpPr>
            <a:grpSpLocks/>
          </p:cNvGrpSpPr>
          <p:nvPr/>
        </p:nvGrpSpPr>
        <p:grpSpPr bwMode="auto">
          <a:xfrm rot="21382000">
            <a:off x="2762251" y="3573464"/>
            <a:ext cx="2424113" cy="693737"/>
            <a:chOff x="0" y="4587"/>
            <a:chExt cx="780" cy="486"/>
          </a:xfrm>
        </p:grpSpPr>
        <p:pic>
          <p:nvPicPr>
            <p:cNvPr id="21513" name="Picture 27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" y="4587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28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87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6604240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175" y="-3972"/>
            <a:ext cx="9597499" cy="146084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eaLnBrk="1" hangingPunct="1">
              <a:lnSpc>
                <a:spcPct val="130000"/>
              </a:lnSpc>
              <a:defRPr/>
            </a:pPr>
            <a:r>
              <a:rPr lang="en-US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Arial" charset="0"/>
              </a:rPr>
              <a:t>Activity 1. Listen and tick (v) the correct channels </a:t>
            </a:r>
          </a:p>
          <a:p>
            <a:pPr algn="l" eaLnBrk="1" hangingPunct="1">
              <a:lnSpc>
                <a:spcPct val="130000"/>
              </a:lnSpc>
              <a:defRPr/>
            </a:pPr>
            <a:r>
              <a:rPr lang="en-US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Arial" charset="0"/>
              </a:rPr>
              <a:t>for each programmes</a:t>
            </a:r>
            <a:endParaRPr lang="en-US" sz="3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2971800" y="990601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947271" y="1402290"/>
            <a:ext cx="396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1C3C6A"/>
                </a:solidFill>
              </a:rPr>
              <a:t>- giraffe </a:t>
            </a:r>
            <a:r>
              <a:rPr lang="vi-VN" altLang="en-US" sz="2800" dirty="0">
                <a:solidFill>
                  <a:srgbClr val="1C3C6A"/>
                </a:solidFill>
              </a:rPr>
              <a:t>[dʒi'rɑ:f]</a:t>
            </a:r>
            <a:r>
              <a:rPr lang="en-US" altLang="en-US" sz="2800" dirty="0">
                <a:solidFill>
                  <a:srgbClr val="1C3C6A"/>
                </a:solidFill>
              </a:rPr>
              <a:t>   (n):</a:t>
            </a: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4909671" y="1450448"/>
            <a:ext cx="320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2"/>
              </a:buClr>
            </a:pPr>
            <a:r>
              <a:rPr lang="en-US" altLang="en-US" sz="2800" dirty="0">
                <a:solidFill>
                  <a:srgbClr val="1C3C6A"/>
                </a:solidFill>
              </a:rPr>
              <a:t>Hươu cao cổ</a:t>
            </a: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876300" y="2490728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1C3C6A"/>
                </a:solidFill>
              </a:rPr>
              <a:t>- squirrel </a:t>
            </a:r>
            <a:r>
              <a:rPr lang="vi-VN" altLang="en-US" sz="2800" dirty="0">
                <a:solidFill>
                  <a:srgbClr val="1C3C6A"/>
                </a:solidFill>
              </a:rPr>
              <a:t>['skwirəl]</a:t>
            </a:r>
            <a:r>
              <a:rPr lang="en-US" altLang="en-US" sz="2800" dirty="0">
                <a:solidFill>
                  <a:srgbClr val="1C3C6A"/>
                </a:solidFill>
              </a:rPr>
              <a:t> (n):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6613525" y="3694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5341751" y="2505309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2"/>
              </a:buClr>
            </a:pPr>
            <a:r>
              <a:rPr lang="en-US" altLang="en-US" sz="2800" dirty="0">
                <a:solidFill>
                  <a:srgbClr val="1C3C6A"/>
                </a:solidFill>
              </a:rPr>
              <a:t>Con sóc</a:t>
            </a:r>
          </a:p>
        </p:txBody>
      </p:sp>
      <p:sp>
        <p:nvSpPr>
          <p:cNvPr id="94219" name="Text Box 11"/>
          <p:cNvSpPr txBox="1">
            <a:spLocks noChangeArrowheads="1"/>
          </p:cNvSpPr>
          <p:nvPr/>
        </p:nvSpPr>
        <p:spPr bwMode="auto">
          <a:xfrm>
            <a:off x="952500" y="1931590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1C3C6A"/>
                </a:solidFill>
              </a:rPr>
              <a:t>- spotted </a:t>
            </a:r>
            <a:r>
              <a:rPr lang="vi-VN" altLang="en-US" sz="2800" dirty="0">
                <a:solidFill>
                  <a:srgbClr val="1C3C6A"/>
                </a:solidFill>
              </a:rPr>
              <a:t>['spɔtid]</a:t>
            </a:r>
            <a:r>
              <a:rPr lang="en-US" altLang="en-US" sz="2800" dirty="0">
                <a:solidFill>
                  <a:srgbClr val="1C3C6A"/>
                </a:solidFill>
              </a:rPr>
              <a:t>  (adj):</a:t>
            </a:r>
          </a:p>
        </p:txBody>
      </p:sp>
      <p:sp>
        <p:nvSpPr>
          <p:cNvPr id="94220" name="Text Box 12"/>
          <p:cNvSpPr txBox="1">
            <a:spLocks noChangeArrowheads="1"/>
          </p:cNvSpPr>
          <p:nvPr/>
        </p:nvSpPr>
        <p:spPr bwMode="auto">
          <a:xfrm>
            <a:off x="5290671" y="1968809"/>
            <a:ext cx="243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2"/>
              </a:buClr>
            </a:pPr>
            <a:r>
              <a:rPr lang="en-US" altLang="en-US" sz="2800" dirty="0">
                <a:solidFill>
                  <a:srgbClr val="1C3C6A"/>
                </a:solidFill>
              </a:rPr>
              <a:t>lốm đốm</a:t>
            </a:r>
          </a:p>
        </p:txBody>
      </p:sp>
      <p:sp>
        <p:nvSpPr>
          <p:cNvPr id="94221" name="Text Box 13"/>
          <p:cNvSpPr txBox="1">
            <a:spLocks noChangeArrowheads="1"/>
          </p:cNvSpPr>
          <p:nvPr/>
        </p:nvSpPr>
        <p:spPr bwMode="auto">
          <a:xfrm>
            <a:off x="762000" y="2961355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1C3C6A"/>
                </a:solidFill>
              </a:rPr>
              <a:t>- compare </a:t>
            </a:r>
            <a:r>
              <a:rPr lang="vi-VN" altLang="en-US" sz="2800" dirty="0">
                <a:solidFill>
                  <a:srgbClr val="1C3C6A"/>
                </a:solidFill>
              </a:rPr>
              <a:t>[kəm'peə]</a:t>
            </a:r>
            <a:r>
              <a:rPr lang="en-US" altLang="en-US" sz="2800" dirty="0">
                <a:solidFill>
                  <a:srgbClr val="1C3C6A"/>
                </a:solidFill>
              </a:rPr>
              <a:t> (v):</a:t>
            </a:r>
          </a:p>
        </p:txBody>
      </p:sp>
      <p:sp>
        <p:nvSpPr>
          <p:cNvPr id="94227" name="Text Box 19"/>
          <p:cNvSpPr txBox="1">
            <a:spLocks noChangeArrowheads="1"/>
          </p:cNvSpPr>
          <p:nvPr/>
        </p:nvSpPr>
        <p:spPr bwMode="auto">
          <a:xfrm>
            <a:off x="5383120" y="3008678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2"/>
              </a:buClr>
            </a:pPr>
            <a:r>
              <a:rPr lang="en-US" altLang="en-US" sz="2800" dirty="0">
                <a:solidFill>
                  <a:srgbClr val="1C3C6A"/>
                </a:solidFill>
              </a:rPr>
              <a:t>So sánh</a:t>
            </a:r>
          </a:p>
        </p:txBody>
      </p:sp>
      <p:sp>
        <p:nvSpPr>
          <p:cNvPr id="94228" name="Text Box 20"/>
          <p:cNvSpPr txBox="1">
            <a:spLocks noChangeArrowheads="1"/>
          </p:cNvSpPr>
          <p:nvPr/>
        </p:nvSpPr>
        <p:spPr bwMode="auto">
          <a:xfrm>
            <a:off x="757588" y="3546401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1C3C6A"/>
                </a:solidFill>
              </a:rPr>
              <a:t>- habit </a:t>
            </a:r>
            <a:r>
              <a:rPr lang="vi-VN" altLang="en-US" sz="2800" dirty="0">
                <a:solidFill>
                  <a:srgbClr val="1C3C6A"/>
                </a:solidFill>
              </a:rPr>
              <a:t>['hæbit]</a:t>
            </a:r>
            <a:r>
              <a:rPr lang="en-US" altLang="en-US" sz="2800" dirty="0">
                <a:solidFill>
                  <a:srgbClr val="1C3C6A"/>
                </a:solidFill>
              </a:rPr>
              <a:t> (n):</a:t>
            </a:r>
          </a:p>
        </p:txBody>
      </p: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4876800" y="3546401"/>
            <a:ext cx="289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2"/>
              </a:buClr>
            </a:pPr>
            <a:r>
              <a:rPr lang="en-US" altLang="en-US" sz="2800" dirty="0">
                <a:solidFill>
                  <a:srgbClr val="1C3C6A"/>
                </a:solidFill>
              </a:rPr>
              <a:t>thói quen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724601" y="4049728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1C3C6A"/>
                </a:solidFill>
              </a:rPr>
              <a:t>- comment </a:t>
            </a:r>
            <a:r>
              <a:rPr lang="vi-VN" altLang="en-US" sz="2800" dirty="0">
                <a:solidFill>
                  <a:srgbClr val="1C3C6A"/>
                </a:solidFill>
              </a:rPr>
              <a:t>['kɔment]</a:t>
            </a:r>
            <a:r>
              <a:rPr lang="en-US" altLang="en-US" sz="2800" dirty="0">
                <a:solidFill>
                  <a:srgbClr val="1C3C6A"/>
                </a:solidFill>
              </a:rPr>
              <a:t>(n,v):</a:t>
            </a:r>
          </a:p>
        </p:txBody>
      </p:sp>
      <p:sp>
        <p:nvSpPr>
          <p:cNvPr id="94231" name="Text Box 23"/>
          <p:cNvSpPr txBox="1">
            <a:spLocks noChangeArrowheads="1"/>
          </p:cNvSpPr>
          <p:nvPr/>
        </p:nvSpPr>
        <p:spPr bwMode="auto">
          <a:xfrm>
            <a:off x="5113151" y="4102733"/>
            <a:ext cx="2362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2"/>
              </a:buClr>
            </a:pPr>
            <a:r>
              <a:rPr lang="en-US" altLang="en-US" sz="2800" dirty="0">
                <a:solidFill>
                  <a:srgbClr val="1C3C6A"/>
                </a:solidFill>
              </a:rPr>
              <a:t>Bình luận</a:t>
            </a:r>
          </a:p>
        </p:txBody>
      </p:sp>
      <p:sp>
        <p:nvSpPr>
          <p:cNvPr id="22545" name="Text Box 24"/>
          <p:cNvSpPr txBox="1">
            <a:spLocks noChangeArrowheads="1"/>
          </p:cNvSpPr>
          <p:nvPr/>
        </p:nvSpPr>
        <p:spPr bwMode="auto">
          <a:xfrm>
            <a:off x="6477000" y="1307269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94234" name="Picture 26" descr="Image result for con s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805957"/>
            <a:ext cx="34290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7" name="Text Box 27"/>
          <p:cNvSpPr txBox="1">
            <a:spLocks noChangeArrowheads="1"/>
          </p:cNvSpPr>
          <p:nvPr/>
        </p:nvSpPr>
        <p:spPr bwMode="auto">
          <a:xfrm>
            <a:off x="4648200" y="5105401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2548" name="AutoShape 29" descr="Image result for HUU CAO CO"/>
          <p:cNvSpPr>
            <a:spLocks noChangeAspect="1" noChangeArrowheads="1"/>
          </p:cNvSpPr>
          <p:nvPr/>
        </p:nvSpPr>
        <p:spPr bwMode="auto">
          <a:xfrm>
            <a:off x="5776913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49" name="Text Box 32"/>
          <p:cNvSpPr txBox="1">
            <a:spLocks noChangeArrowheads="1"/>
          </p:cNvSpPr>
          <p:nvPr/>
        </p:nvSpPr>
        <p:spPr bwMode="auto">
          <a:xfrm>
            <a:off x="4648200" y="5181601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2550" name="AutoShape 34" descr="Image result for HUU CAO CO"/>
          <p:cNvSpPr>
            <a:spLocks noChangeAspect="1" noChangeArrowheads="1"/>
          </p:cNvSpPr>
          <p:nvPr/>
        </p:nvSpPr>
        <p:spPr bwMode="auto">
          <a:xfrm>
            <a:off x="5776913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94244" name="Picture 36" descr="11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2475" y="3643913"/>
            <a:ext cx="40036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0" y="-3347"/>
            <a:ext cx="2294218" cy="5847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Listening.</a:t>
            </a:r>
            <a:endParaRPr lang="en-US" altLang="en-US" sz="4000" b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08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4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94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4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4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94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94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4" grpId="0"/>
      <p:bldP spid="94215" grpId="0"/>
      <p:bldP spid="94216" grpId="0"/>
      <p:bldP spid="94218" grpId="0"/>
      <p:bldP spid="94219" grpId="0"/>
      <p:bldP spid="94220" grpId="0"/>
      <p:bldP spid="94221" grpId="0"/>
      <p:bldP spid="94227" grpId="0"/>
      <p:bldP spid="94228" grpId="0"/>
      <p:bldP spid="94229" grpId="0"/>
      <p:bldP spid="94230" grpId="0"/>
      <p:bldP spid="942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4267200" y="304801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/>
              <a:t>Matching </a:t>
            </a:r>
          </a:p>
        </p:txBody>
      </p:sp>
      <p:pic>
        <p:nvPicPr>
          <p:cNvPr id="6" name="Picture 5" descr="am nha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064" y="2220116"/>
            <a:ext cx="310627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n so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67488"/>
            <a:ext cx="3142129" cy="141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n huo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169687"/>
            <a:ext cx="3446929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n chó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6037" y="4778188"/>
            <a:ext cx="307657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e gio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283072"/>
            <a:ext cx="3523129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57400" y="609600"/>
            <a:ext cx="4038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Clr>
                <a:schemeClr val="accent1"/>
              </a:buClr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1/Cartoon:</a:t>
            </a:r>
          </a:p>
          <a:p>
            <a:pPr algn="l">
              <a:buClr>
                <a:schemeClr val="accent1"/>
              </a:buClr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>
                <a:solidFill>
                  <a:srgbClr val="2912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Red Spotted Squirrel</a:t>
            </a:r>
            <a:endParaRPr lang="en-US" altLang="en-US" sz="2000" i="1">
              <a:solidFill>
                <a:srgbClr val="2912D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00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19800" y="685800"/>
            <a:ext cx="3581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Clr>
                <a:schemeClr val="accent1"/>
              </a:buClr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2/Home and Garden:</a:t>
            </a:r>
          </a:p>
          <a:p>
            <a:pPr algn="l">
              <a:buClr>
                <a:schemeClr val="accent1"/>
              </a:buClr>
            </a:pPr>
            <a:r>
              <a:rPr lang="en-US" altLang="en-US" sz="2000" b="0">
                <a:solidFill>
                  <a:srgbClr val="2912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>
                <a:solidFill>
                  <a:srgbClr val="2912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Make a Dog House</a:t>
            </a:r>
            <a:endParaRPr lang="en-US" altLang="en-US" sz="2000" i="1">
              <a:solidFill>
                <a:srgbClr val="2912D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00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57400" y="1295400"/>
            <a:ext cx="3886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Clr>
                <a:schemeClr val="accent1"/>
              </a:buClr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3/ Our World:</a:t>
            </a:r>
          </a:p>
          <a:p>
            <a:pPr algn="l">
              <a:buClr>
                <a:schemeClr val="accent1"/>
              </a:buClr>
            </a:pPr>
            <a:r>
              <a:rPr lang="en-US" altLang="en-US" sz="2000" i="1">
                <a:solidFill>
                  <a:srgbClr val="2912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old Town of Inca</a:t>
            </a:r>
            <a:endParaRPr lang="en-US" altLang="en-US" sz="2000" i="1">
              <a:solidFill>
                <a:srgbClr val="2912D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0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019800" y="1371600"/>
            <a:ext cx="3581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Clr>
                <a:schemeClr val="accent1"/>
              </a:buClr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4/ Music:</a:t>
            </a:r>
            <a:r>
              <a:rPr lang="en-US" altLang="en-US" sz="2000" i="1">
                <a:solidFill>
                  <a:srgbClr val="2912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buClr>
                <a:schemeClr val="accent1"/>
              </a:buClr>
            </a:pPr>
            <a:r>
              <a:rPr lang="en-US" altLang="en-US" sz="2000" i="1">
                <a:solidFill>
                  <a:srgbClr val="2912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Green Summer</a:t>
            </a:r>
            <a:endParaRPr lang="en-US" altLang="en-US" sz="2000" i="1">
              <a:solidFill>
                <a:srgbClr val="2912D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00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91000" y="1803400"/>
            <a:ext cx="3581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Clr>
                <a:schemeClr val="accent1"/>
              </a:buClr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5/ Film:</a:t>
            </a:r>
            <a:r>
              <a:rPr lang="en-US" altLang="en-US" sz="2000" b="0">
                <a:solidFill>
                  <a:srgbClr val="2912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buClr>
                <a:schemeClr val="accent1"/>
              </a:buClr>
            </a:pPr>
            <a:r>
              <a:rPr lang="en-US" altLang="en-US" sz="2000">
                <a:solidFill>
                  <a:srgbClr val="2912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Lonely Giraffe</a:t>
            </a:r>
            <a:endParaRPr lang="en-US" altLang="en-US" sz="2000">
              <a:solidFill>
                <a:srgbClr val="2912D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xmlns="" val="114199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4862 0.381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0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15313 0.4861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088 L 0.36745 0.25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04" y="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36485 0.792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3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8 -0.0037 L 0.49011 0.6548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5257801" y="177513"/>
            <a:ext cx="2294218" cy="5847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Listening.</a:t>
            </a:r>
            <a:endParaRPr lang="en-US" altLang="en-US" sz="4000" b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6312" name="Group 56"/>
          <p:cNvGraphicFramePr>
            <a:graphicFrameLocks noGrp="1"/>
          </p:cNvGraphicFramePr>
          <p:nvPr/>
        </p:nvGraphicFramePr>
        <p:xfrm>
          <a:off x="2057400" y="1219201"/>
          <a:ext cx="7924800" cy="5242488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61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Programme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Channel 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Channel 2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Channel 3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Music: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12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12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Green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912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Green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12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Summer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.VnTime" pitchFamily="34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85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Cartoon: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12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12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The Red Spotted Squirrel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.VnTime" pitchFamily="34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2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Film: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12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12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The Lonely Giraffe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.VnTime" pitchFamily="34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85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Home and Garden: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12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12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12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How to Make a Dog House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.VnTime" pitchFamily="34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2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Our World: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12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912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The old Town of Inca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12D6"/>
                        </a:solidFill>
                        <a:effectLst/>
                        <a:latin typeface=".VnTime" pitchFamily="34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264" name="Rectangle 192"/>
          <p:cNvSpPr>
            <a:spLocks noChangeArrowheads="1"/>
          </p:cNvSpPr>
          <p:nvPr/>
        </p:nvSpPr>
        <p:spPr bwMode="auto">
          <a:xfrm>
            <a:off x="6553200" y="1905000"/>
            <a:ext cx="503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3266" name="Rectangle 194"/>
          <p:cNvSpPr>
            <a:spLocks noChangeArrowheads="1"/>
          </p:cNvSpPr>
          <p:nvPr/>
        </p:nvSpPr>
        <p:spPr bwMode="auto">
          <a:xfrm>
            <a:off x="7620000" y="2895600"/>
            <a:ext cx="503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3267" name="Rectangle 195"/>
          <p:cNvSpPr>
            <a:spLocks noChangeArrowheads="1"/>
          </p:cNvSpPr>
          <p:nvPr/>
        </p:nvSpPr>
        <p:spPr bwMode="auto">
          <a:xfrm>
            <a:off x="7620000" y="4724400"/>
            <a:ext cx="503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3268" name="Rectangle 196"/>
          <p:cNvSpPr>
            <a:spLocks noChangeArrowheads="1"/>
          </p:cNvSpPr>
          <p:nvPr/>
        </p:nvSpPr>
        <p:spPr bwMode="auto">
          <a:xfrm>
            <a:off x="8915400" y="3810000"/>
            <a:ext cx="503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3269" name="Rectangle 197"/>
          <p:cNvSpPr>
            <a:spLocks noChangeArrowheads="1"/>
          </p:cNvSpPr>
          <p:nvPr/>
        </p:nvSpPr>
        <p:spPr bwMode="auto">
          <a:xfrm>
            <a:off x="8915400" y="5791200"/>
            <a:ext cx="503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38350" y="685801"/>
            <a:ext cx="4145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Listen and tick</a:t>
            </a:r>
            <a:endParaRPr lang="en-US" altLang="en-US" sz="2800" dirty="0"/>
          </a:p>
        </p:txBody>
      </p:sp>
      <p:pic>
        <p:nvPicPr>
          <p:cNvPr id="12" name="Picture 11" descr="am nha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10668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n so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14601"/>
            <a:ext cx="11430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on huou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657600"/>
            <a:ext cx="13335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on chó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45014"/>
            <a:ext cx="1219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the gioi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638801"/>
            <a:ext cx="10668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ctivity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0771470" y="337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37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7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264" grpId="0"/>
      <p:bldP spid="3266" grpId="0"/>
      <p:bldP spid="3267" grpId="0"/>
      <p:bldP spid="3268" grpId="0"/>
      <p:bldP spid="326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ChangeArrowheads="1"/>
          </p:cNvSpPr>
          <p:nvPr/>
        </p:nvSpPr>
        <p:spPr bwMode="auto">
          <a:xfrm>
            <a:off x="2590800" y="228600"/>
            <a:ext cx="5933163" cy="523220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Activity 2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. Listen and tick True or false.</a:t>
            </a:r>
          </a:p>
        </p:txBody>
      </p:sp>
      <p:graphicFrame>
        <p:nvGraphicFramePr>
          <p:cNvPr id="97305" name="Group 25"/>
          <p:cNvGraphicFramePr>
            <a:graphicFrameLocks noGrp="1"/>
          </p:cNvGraphicFramePr>
          <p:nvPr>
            <p:ph sz="half" idx="4294967295"/>
          </p:nvPr>
        </p:nvGraphicFramePr>
        <p:xfrm>
          <a:off x="2209800" y="1219201"/>
          <a:ext cx="7772400" cy="4835525"/>
        </p:xfrm>
        <a:graphic>
          <a:graphicData uri="http://schemas.openxmlformats.org/drawingml/2006/table">
            <a:tbl>
              <a:tblPr/>
              <a:tblGrid>
                <a:gridCol w="5263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17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73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3117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Statements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True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False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4352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3C6A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1.The first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C3C6A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programme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3C6A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starts at seven- thirty.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3C6A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2.There are two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C3C6A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programmes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3C6A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starting at the same time.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3C6A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3.The Red Spotted Squirrel lasts forty – five minutes.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3C6A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4.The lonely Giraffe finishes at ten o’clock.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3C6A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5.The old Town of Inca is in India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C3C6A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3C6A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668" name="Rectangle 44"/>
          <p:cNvSpPr>
            <a:spLocks noChangeArrowheads="1"/>
          </p:cNvSpPr>
          <p:nvPr/>
        </p:nvSpPr>
        <p:spPr bwMode="auto">
          <a:xfrm>
            <a:off x="8991600" y="2057400"/>
            <a:ext cx="503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26669" name="Rectangle 45"/>
          <p:cNvSpPr>
            <a:spLocks noChangeArrowheads="1"/>
          </p:cNvSpPr>
          <p:nvPr/>
        </p:nvSpPr>
        <p:spPr bwMode="auto">
          <a:xfrm>
            <a:off x="7772400" y="2971800"/>
            <a:ext cx="503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26670" name="Rectangle 46"/>
          <p:cNvSpPr>
            <a:spLocks noChangeArrowheads="1"/>
          </p:cNvSpPr>
          <p:nvPr/>
        </p:nvSpPr>
        <p:spPr bwMode="auto">
          <a:xfrm>
            <a:off x="8915400" y="3657600"/>
            <a:ext cx="503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26671" name="Rectangle 47"/>
          <p:cNvSpPr>
            <a:spLocks noChangeArrowheads="1"/>
          </p:cNvSpPr>
          <p:nvPr/>
        </p:nvSpPr>
        <p:spPr bwMode="auto">
          <a:xfrm>
            <a:off x="7772400" y="4572000"/>
            <a:ext cx="503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26672" name="Rectangle 48"/>
          <p:cNvSpPr>
            <a:spLocks noChangeArrowheads="1"/>
          </p:cNvSpPr>
          <p:nvPr/>
        </p:nvSpPr>
        <p:spPr bwMode="auto">
          <a:xfrm>
            <a:off x="9067800" y="5181600"/>
            <a:ext cx="503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10" name="5-Point Star 9">
            <a:hlinkClick r:id="rId4" action="ppaction://hlinkfile"/>
          </p:cNvPr>
          <p:cNvSpPr/>
          <p:nvPr/>
        </p:nvSpPr>
        <p:spPr>
          <a:xfrm>
            <a:off x="8229600" y="381000"/>
            <a:ext cx="5334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" name="Activity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564906" y="6054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06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6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6668" grpId="0"/>
      <p:bldP spid="26669" grpId="0"/>
      <p:bldP spid="26670" grpId="0"/>
      <p:bldP spid="26671" grpId="0"/>
      <p:bldP spid="266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2971800" y="762001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/>
              <a:t>How many hours do you watch TV day?</a:t>
            </a:r>
          </a:p>
        </p:txBody>
      </p:sp>
      <p:pic>
        <p:nvPicPr>
          <p:cNvPr id="6" name="Picture 8" descr="image (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68405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62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40" name="Group 40"/>
          <p:cNvGraphicFramePr>
            <a:graphicFrameLocks noGrp="1"/>
          </p:cNvGraphicFramePr>
          <p:nvPr>
            <p:ph type="tbl" idx="1"/>
          </p:nvPr>
        </p:nvGraphicFramePr>
        <p:xfrm>
          <a:off x="2133600" y="1066801"/>
          <a:ext cx="7848600" cy="5565776"/>
        </p:xfrm>
        <a:graphic>
          <a:graphicData uri="http://schemas.openxmlformats.org/drawingml/2006/table">
            <a:tbl>
              <a:tblPr/>
              <a:tblGrid>
                <a:gridCol w="3792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56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39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064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How many hours a day do you watch TV?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hour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2-3 hours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depends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906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How do you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compa</a:t>
                      </a: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 the time you spend watching TV to the time you spend on outdoor activities?</a:t>
                      </a:r>
                      <a:endParaRPr kumimoji="0" lang="nl-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more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less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same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64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Do you watch TV when you are ...?</a:t>
                      </a:r>
                      <a:endParaRPr kumimoji="0" lang="nl-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eating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entertaining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reading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64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What kind of programme do you watch most?</a:t>
                      </a:r>
                      <a:endParaRPr kumimoji="0" lang="nl-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educational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entertaining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sports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568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Do you leave your TV on when you are not watching it?</a:t>
                      </a:r>
                      <a:endParaRPr kumimoji="0" lang="nl-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never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sometimes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often</a:t>
                      </a:r>
                      <a:endParaRPr kumimoji="0" lang="nl-N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7682" name="Rectangle 34"/>
          <p:cNvSpPr>
            <a:spLocks noChangeArrowheads="1"/>
          </p:cNvSpPr>
          <p:nvPr/>
        </p:nvSpPr>
        <p:spPr bwMode="auto">
          <a:xfrm>
            <a:off x="2286000" y="215900"/>
            <a:ext cx="7924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Writing</a:t>
            </a:r>
            <a:endParaRPr lang="en-US" altLang="en-US" sz="2400" b="0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l"/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Activity 3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What are your TV-watching habits?</a:t>
            </a:r>
          </a:p>
          <a:p>
            <a:pPr algn="l" eaLnBrk="1" hangingPunct="1">
              <a:spcBef>
                <a:spcPct val="50000"/>
              </a:spcBef>
            </a:pPr>
            <a:endParaRPr lang="en-US" altLang="en-US" sz="2400" b="0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43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541</Words>
  <Application>Microsoft Office PowerPoint</Application>
  <PresentationFormat>Custom</PresentationFormat>
  <Paragraphs>108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MRDUNG</dc:creator>
  <cp:lastModifiedBy>Admin</cp:lastModifiedBy>
  <cp:revision>3</cp:revision>
  <dcterms:created xsi:type="dcterms:W3CDTF">2019-01-23T15:19:54Z</dcterms:created>
  <dcterms:modified xsi:type="dcterms:W3CDTF">2020-02-13T11:26:22Z</dcterms:modified>
</cp:coreProperties>
</file>