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8094-DC69-44D5-ABFA-B97AF2924557}" type="datetimeFigureOut">
              <a:rPr lang="vi-VN" smtClean="0"/>
              <a:t>13/02/2020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4B56-1BF3-4FF9-AAE1-901C228B7645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500174"/>
            <a:ext cx="8072494" cy="14350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CHÀO MỪNG CÁC THẦY CÔ VÀ CÁC EM HỌC SINH ĐẾN VỚI TIẾT HỌC HÔM NAY</a:t>
            </a:r>
            <a:endParaRPr lang="vi-VN" sz="31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5072074"/>
            <a:ext cx="47149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i="1" dirty="0" smtClean="0">
                <a:latin typeface="Arial" pitchFamily="34" charset="0"/>
                <a:cs typeface="Arial" pitchFamily="34" charset="0"/>
              </a:rPr>
              <a:t>Minh Thư</a:t>
            </a:r>
            <a:endParaRPr lang="en-US" sz="22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23196"/>
            <a:ext cx="5072066" cy="6763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Hôm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tờ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mờ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đầy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lễ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Mị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Nương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Thủy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vợ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đùng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đùng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giận,đem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quân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đuổi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đòi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cướp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Mị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Nương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Thần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gió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dông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bão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rung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dâng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sông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cuồn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cuộn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ruộng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dâng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lưng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đồi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sườn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Phong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Châu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lềnh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bềnh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hề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nao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núng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Thần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bốc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đồi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dời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dựng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lũy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ngăn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chặn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dòng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lũ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sông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dâng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đồi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bấy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ròng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rã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cuối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vững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vàng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Thủy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kiệt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Thần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đành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quân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 descr="son-tinh-thu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74" y="71439"/>
            <a:ext cx="3852000" cy="3151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3240945"/>
            <a:ext cx="36433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*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Thủy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447626"/>
            <a:ext cx="3643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*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74" y="4876254"/>
            <a:ext cx="36433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*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thắng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Thủy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kiệt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/>
              </a:rPr>
              <a:t>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thua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00100" y="2000240"/>
            <a:ext cx="40719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2844" y="3929066"/>
            <a:ext cx="19288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44" y="2357430"/>
            <a:ext cx="49292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2844" y="2786058"/>
            <a:ext cx="48577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4282" y="3143248"/>
            <a:ext cx="478634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4282" y="3570288"/>
            <a:ext cx="48577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74" y="6064441"/>
            <a:ext cx="3643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* Ý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trưng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7158" y="4356106"/>
            <a:ext cx="471490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4282" y="4714884"/>
            <a:ext cx="485778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2844" y="5072074"/>
            <a:ext cx="492922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844" y="5500702"/>
            <a:ext cx="485778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4282" y="5857892"/>
            <a:ext cx="328614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000504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Hằng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Thủy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 dâng nước đánh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iải thích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hiện tượng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mưa gió, lũ lụt ở miền Bắc nước 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ST luôn chiến thắng TT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Wingdings"/>
              </a:rPr>
              <a:t>   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Khát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vọng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tai,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bão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lũ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1538620640841_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28"/>
            <a:ext cx="703043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3" y="347562"/>
            <a:ext cx="800105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kết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Nghệ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thuật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Xây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dựng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dấp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hoang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ảo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tưởng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kịch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chuyện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lôi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cuốn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dung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lũ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lụt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xảy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hằng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mạnh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tai.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Ca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dựng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thủy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44" y="334012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tập</a:t>
            </a:r>
            <a:endParaRPr lang="vi-VN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67633"/>
            <a:ext cx="84296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400" b="1" i="1" dirty="0" smtClean="0">
                <a:latin typeface="Arial" pitchFamily="34" charset="0"/>
                <a:cs typeface="Vrinda"/>
              </a:rPr>
              <a:t>?</a:t>
            </a:r>
            <a:r>
              <a:rPr lang="vi-VN" sz="2000" b="1" i="1" dirty="0" smtClean="0">
                <a:latin typeface="Arial" pitchFamily="34" charset="0"/>
                <a:cs typeface="Vrinda"/>
              </a:rPr>
              <a:t> </a:t>
            </a:r>
            <a:r>
              <a:rPr lang="vi-VN" sz="2000" i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000" i="1" dirty="0">
                <a:latin typeface="Arial" pitchFamily="34" charset="0"/>
                <a:cs typeface="Arial" pitchFamily="34" charset="0"/>
              </a:rPr>
              <a:t>hãy sắp xếp lại các sự kiện sau theo đúng thứ tự và kể tóm tắt lại câu chuyện dựa theo các sự kiện đó. 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Sự trả thù hàng năm của Thuỷ Tinh và chiến thắng của Sơn Tinh.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Thủy Tinh đến sau, nổi giận, dâng nước đánh Sơn Tinh.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Sơn Tinh, Thủy Tinh đến cầu hôn.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err="1">
                <a:latin typeface="Arial" pitchFamily="34" charset="0"/>
                <a:cs typeface="Arial" pitchFamily="34" charset="0"/>
              </a:rPr>
              <a:t>Vua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kén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rể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Hai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chiến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trời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Thuỷ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thua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đành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rút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quân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err="1">
                <a:latin typeface="Arial" pitchFamily="34" charset="0"/>
                <a:cs typeface="Arial" pitchFamily="34" charset="0"/>
              </a:rPr>
              <a:t>Sơn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 đến trước, lấy được vợ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Vua Hùng ra điều kiện chọn rể.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4724" y="5500702"/>
            <a:ext cx="351891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 7 – 6 – 2 – 5 – 1.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714355"/>
          <a:ext cx="8286808" cy="5449171"/>
        </p:xfrm>
        <a:graphic>
          <a:graphicData uri="http://schemas.openxmlformats.org/drawingml/2006/table">
            <a:tbl>
              <a:tblPr/>
              <a:tblGrid>
                <a:gridCol w="182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1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Phương</a:t>
                      </a:r>
                      <a:r>
                        <a:rPr lang="en-US" sz="17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diện</a:t>
                      </a:r>
                      <a:endParaRPr lang="vi-VN" sz="17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SƠN TINH</a:t>
                      </a:r>
                      <a:endParaRPr lang="vi-VN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THỦY TINH</a:t>
                      </a:r>
                      <a:endParaRPr lang="vi-VN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Nơi</a:t>
                      </a:r>
                      <a:r>
                        <a:rPr lang="en-US" sz="17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ở</a:t>
                      </a:r>
                      <a:endParaRPr lang="vi-VN" sz="17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Tài năng</a:t>
                      </a:r>
                      <a:endParaRPr lang="vi-VN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Mục</a:t>
                      </a:r>
                      <a:r>
                        <a:rPr lang="en-US" sz="17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đích</a:t>
                      </a:r>
                      <a:r>
                        <a:rPr lang="en-US" sz="17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>
                          <a:latin typeface="Arial" pitchFamily="34" charset="0"/>
                          <a:ea typeface="Arial"/>
                          <a:cs typeface="Arial" pitchFamily="34" charset="0"/>
                        </a:rPr>
                        <a:t>chung</a:t>
                      </a:r>
                      <a:endParaRPr lang="vi-VN" sz="17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Nguyên nhân của cuộc giao tranh</a:t>
                      </a:r>
                      <a:endParaRPr lang="vi-VN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Diễn biến</a:t>
                      </a:r>
                      <a:endParaRPr lang="vi-VN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7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Kết quả</a:t>
                      </a:r>
                      <a:endParaRPr lang="vi-VN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1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Ý nghĩa biểu tượng</a:t>
                      </a:r>
                      <a:endParaRPr lang="vi-VN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50173" marR="501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14290"/>
            <a:ext cx="3978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sym typeface="Wingdings"/>
              </a:rPr>
              <a:t>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Hoàn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thành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bảng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so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sánh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sau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513734"/>
            <a:ext cx="821537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i="1" dirty="0">
                <a:latin typeface="Arial" pitchFamily="34" charset="0"/>
                <a:cs typeface="Arial" pitchFamily="34" charset="0"/>
              </a:rPr>
              <a:t>Hướng dẫn về </a:t>
            </a:r>
            <a:r>
              <a:rPr lang="vi-VN" sz="2400" b="1" i="1" dirty="0" smtClean="0">
                <a:latin typeface="Arial" pitchFamily="34" charset="0"/>
                <a:cs typeface="Arial" pitchFamily="34" charset="0"/>
              </a:rPr>
              <a:t>nhà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Đọc kĩ lại truyện, ghi nhớ được những sự việc chính và kể tóm tắt được truyện.</a:t>
            </a:r>
          </a:p>
          <a:p>
            <a:pPr algn="just">
              <a:lnSpc>
                <a:spcPct val="150000"/>
              </a:lnSpc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Liệt kê được những chi tiết có yếu tố tưởng tượng, kì ảo về Sơn Tinh, Thủy Tinh và cuộc giao tranh giữa hai thần.</a:t>
            </a:r>
          </a:p>
          <a:p>
            <a:pPr algn="just">
              <a:lnSpc>
                <a:spcPct val="150000"/>
              </a:lnSpc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Nắm bắt và hiểu được ý nghĩa tượng trưng của hai nhân vật.</a:t>
            </a:r>
          </a:p>
          <a:p>
            <a:pPr algn="just">
              <a:lnSpc>
                <a:spcPct val="150000"/>
              </a:lnSpc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Soạn bài “Nghĩa của từ”.</a:t>
            </a:r>
          </a:p>
          <a:p>
            <a:pPr algn="just">
              <a:lnSpc>
                <a:spcPct val="150000"/>
              </a:lnSpc>
            </a:pPr>
            <a:endParaRPr lang="vi-VN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o-so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3214686"/>
          </a:xfrm>
          <a:prstGeom prst="rect">
            <a:avLst/>
          </a:prstGeom>
        </p:spPr>
      </p:pic>
      <p:pic>
        <p:nvPicPr>
          <p:cNvPr id="9" name="Picture 8" descr="QUANG NINH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7548"/>
            <a:ext cx="4429124" cy="3600452"/>
          </a:xfrm>
          <a:prstGeom prst="rect">
            <a:avLst/>
          </a:prstGeom>
        </p:spPr>
      </p:pic>
      <p:pic>
        <p:nvPicPr>
          <p:cNvPr id="12" name="Picture 11" descr="310817_ngapl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"/>
            <a:ext cx="4643438" cy="3214685"/>
          </a:xfrm>
          <a:prstGeom prst="rect">
            <a:avLst/>
          </a:prstGeom>
        </p:spPr>
      </p:pic>
      <p:pic>
        <p:nvPicPr>
          <p:cNvPr id="13" name="Picture 12" descr="67424846_2887593297924004_903547798084281958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286124"/>
            <a:ext cx="4643438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y-tinh-va-son-tinh-ai-moi-thuc-su-manh-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53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31796"/>
            <a:ext cx="1333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TIẾT 9</a:t>
            </a:r>
            <a:endParaRPr lang="vi-VN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201019"/>
            <a:ext cx="4583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SƠN TINH, THỦY TINH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642918"/>
            <a:ext cx="226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214422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50997774_thuy-tinh-va-son-tinh-ai-moi-thuc-su-manh-hon-97efc38b_15510017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0"/>
            <a:ext cx="4786314" cy="3500438"/>
          </a:xfrm>
          <a:prstGeom prst="rect">
            <a:avLst/>
          </a:prstGeom>
        </p:spPr>
      </p:pic>
      <p:pic>
        <p:nvPicPr>
          <p:cNvPr id="12" name="Picture 11" descr="myn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69126" cy="3500438"/>
          </a:xfrm>
          <a:prstGeom prst="rect">
            <a:avLst/>
          </a:prstGeom>
        </p:spPr>
      </p:pic>
      <p:pic>
        <p:nvPicPr>
          <p:cNvPr id="13" name="Picture 12" descr="org.bababibo.STT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500562" cy="3357562"/>
          </a:xfrm>
          <a:prstGeom prst="rect">
            <a:avLst/>
          </a:prstGeom>
        </p:spPr>
      </p:pic>
      <p:pic>
        <p:nvPicPr>
          <p:cNvPr id="14" name="Picture 13" descr="1538620640841_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500438"/>
            <a:ext cx="4643438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úi-Ba-V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571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4744" y="6110607"/>
            <a:ext cx="1954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Viên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87154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đôi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” </a:t>
            </a:r>
          </a:p>
          <a:p>
            <a:pPr algn="just">
              <a:lnSpc>
                <a:spcPct val="200000"/>
              </a:lnSpc>
            </a:pPr>
            <a:r>
              <a:rPr lang="en-US" sz="2300" i="1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300" i="1" dirty="0" smtClean="0">
                <a:latin typeface="Arial" pitchFamily="34" charset="0"/>
                <a:cs typeface="Arial" pitchFamily="34" charset="0"/>
                <a:sym typeface="Wingdings"/>
              </a:rPr>
              <a:t>        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Vua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kén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rể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</a:t>
            </a:r>
            <a:endParaRPr lang="vi-VN" sz="23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Thần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đành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rút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>
                <a:latin typeface="Arial" pitchFamily="34" charset="0"/>
                <a:cs typeface="Arial" pitchFamily="34" charset="0"/>
              </a:rPr>
              <a:t>quân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300" dirty="0" smtClean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thần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</a:t>
            </a:r>
            <a:endParaRPr lang="vi-VN" sz="23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3: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lại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  <a:sym typeface="Wingdings"/>
              </a:rPr>
              <a:t>        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Chiến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thắng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Sơn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thù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hằng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Thủy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</a:t>
            </a:r>
            <a:endParaRPr lang="vi-VN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357166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cục</a:t>
            </a:r>
            <a:endParaRPr lang="vi-VN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n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" y="214290"/>
            <a:ext cx="3786182" cy="550072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643406" y="214290"/>
            <a:ext cx="4500594" cy="135732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khoăn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kén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rể</a:t>
            </a:r>
            <a:r>
              <a:rPr lang="en-US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vi-VN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43372" y="1643050"/>
            <a:ext cx="214314" cy="1428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286248" y="1357298"/>
            <a:ext cx="214314" cy="1428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4500562" y="1142984"/>
            <a:ext cx="214314" cy="1428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4143372" y="142852"/>
            <a:ext cx="4929222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hôm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hôn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Tản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vẫy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cồn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vẫy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mọc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đồi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miền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kém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Thủy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chúa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chúa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thẳm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khoăn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bèn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hầu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1550997773_thuy-tinh-va-son-tinh-ai-moi-thuc-su-manh-hon-53a4f202_1551001725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214290"/>
            <a:ext cx="3929090" cy="57864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857752" y="1071546"/>
            <a:ext cx="414340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14810" y="1500174"/>
            <a:ext cx="471490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14810" y="2000240"/>
            <a:ext cx="478634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14810" y="2428868"/>
            <a:ext cx="235745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2132" y="4284668"/>
            <a:ext cx="335758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14810" y="4714884"/>
            <a:ext cx="42862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86446" y="2857496"/>
            <a:ext cx="31432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6314" y="4714884"/>
            <a:ext cx="41434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14810" y="3357562"/>
            <a:ext cx="471490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3372" y="3786190"/>
            <a:ext cx="21431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285728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cưới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00108"/>
            <a:ext cx="7572428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5572140"/>
            <a:ext cx="556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/>
              </a:rPr>
              <a:t>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hiếm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nộp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gấp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965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Vrinda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19</cp:revision>
  <dcterms:created xsi:type="dcterms:W3CDTF">2019-08-12T11:51:23Z</dcterms:created>
  <dcterms:modified xsi:type="dcterms:W3CDTF">2020-02-13T12:53:28Z</dcterms:modified>
</cp:coreProperties>
</file>