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gif" ContentType="image/gif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309" r:id="rId3"/>
    <p:sldId id="308" r:id="rId4"/>
    <p:sldId id="310" r:id="rId5"/>
    <p:sldId id="257" r:id="rId6"/>
    <p:sldId id="315" r:id="rId7"/>
    <p:sldId id="313" r:id="rId8"/>
    <p:sldId id="300" r:id="rId9"/>
    <p:sldId id="301" r:id="rId10"/>
    <p:sldId id="326" r:id="rId11"/>
    <p:sldId id="302" r:id="rId12"/>
    <p:sldId id="303" r:id="rId13"/>
    <p:sldId id="316" r:id="rId14"/>
    <p:sldId id="317" r:id="rId15"/>
  </p:sldIdLst>
  <p:sldSz cx="12192000" cy="6858000"/>
  <p:notesSz cx="6858000" cy="9144000"/>
  <p:custDataLst>
    <p:tags r:id="rId19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9" d="100"/>
          <a:sy n="79" d="100"/>
        </p:scale>
        <p:origin x="42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9" Type="http://schemas.openxmlformats.org/officeDocument/2006/relationships/tags" Target="tags/tag1.xml"/><Relationship Id="rId18" Type="http://schemas.openxmlformats.org/officeDocument/2006/relationships/tableStyles" Target="tableStyles.xml"/><Relationship Id="rId17" Type="http://schemas.openxmlformats.org/officeDocument/2006/relationships/viewProps" Target="viewProps.xml"/><Relationship Id="rId16" Type="http://schemas.openxmlformats.org/officeDocument/2006/relationships/presProps" Target="presProps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9A0D68-A1BF-4D12-B78C-7F80BAAC509D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7A08D5-F950-4114-A253-5EC2B587B6AE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9A0D68-A1BF-4D12-B78C-7F80BAAC509D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7A08D5-F950-4114-A253-5EC2B587B6AE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9A0D68-A1BF-4D12-B78C-7F80BAAC509D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7A08D5-F950-4114-A253-5EC2B587B6AE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0"/>
            <a:ext cx="53848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0"/>
            <a:ext cx="53848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DEB4FE-5791-48CA-B281-5A26AD4CE3A2}" type="slidenum">
              <a:rPr lang="en-US"/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9A0D68-A1BF-4D12-B78C-7F80BAAC509D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7A08D5-F950-4114-A253-5EC2B587B6AE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9A0D68-A1BF-4D12-B78C-7F80BAAC509D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7A08D5-F950-4114-A253-5EC2B587B6AE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9A0D68-A1BF-4D12-B78C-7F80BAAC509D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7A08D5-F950-4114-A253-5EC2B587B6AE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9A0D68-A1BF-4D12-B78C-7F80BAAC509D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7A08D5-F950-4114-A253-5EC2B587B6AE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9A0D68-A1BF-4D12-B78C-7F80BAAC509D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7A08D5-F950-4114-A253-5EC2B587B6AE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9A0D68-A1BF-4D12-B78C-7F80BAAC509D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7A08D5-F950-4114-A253-5EC2B587B6AE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9A0D68-A1BF-4D12-B78C-7F80BAAC509D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7A08D5-F950-4114-A253-5EC2B587B6AE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9A0D68-A1BF-4D12-B78C-7F80BAAC509D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7A08D5-F950-4114-A253-5EC2B587B6AE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9A0D68-A1BF-4D12-B78C-7F80BAAC509D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7A08D5-F950-4114-A253-5EC2B587B6AE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0" i="0" u="none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b="0" i="0" u="none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7.jpe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8.jpe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2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9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3.jpeg"/><Relationship Id="rId1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2.xml"/><Relationship Id="rId2" Type="http://schemas.openxmlformats.org/officeDocument/2006/relationships/image" Target="../media/image6.GIF"/><Relationship Id="rId1" Type="http://schemas.openxmlformats.org/officeDocument/2006/relationships/image" Target="../media/image5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Straight Connector 2"/>
          <p:cNvCxnSpPr/>
          <p:nvPr/>
        </p:nvCxnSpPr>
        <p:spPr>
          <a:xfrm>
            <a:off x="858982" y="1413164"/>
            <a:ext cx="10557163" cy="0"/>
          </a:xfrm>
          <a:prstGeom prst="line">
            <a:avLst/>
          </a:prstGeom>
          <a:ln w="53975"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4" name="TextBox 3"/>
          <p:cNvSpPr txBox="1"/>
          <p:nvPr/>
        </p:nvSpPr>
        <p:spPr>
          <a:xfrm>
            <a:off x="1385455" y="406154"/>
            <a:ext cx="860367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Leelawadee" panose="020B0502040204020203" pitchFamily="34" charset="-34"/>
                <a:cs typeface="Leelawadee" panose="020B0502040204020203" pitchFamily="34" charset="-34"/>
              </a:rPr>
              <a:t>MÌNH CÙNG THỬ TÀI CHÚT NHÉ!</a:t>
            </a:r>
            <a:endParaRPr lang="en-US" sz="4000" b="1" dirty="0">
              <a:ln w="6600">
                <a:solidFill>
                  <a:schemeClr val="accent2"/>
                </a:solidFill>
                <a:prstDash val="solid"/>
              </a:ln>
              <a:solidFill>
                <a:srgbClr val="FFFFFF"/>
              </a:solidFill>
              <a:effectLst>
                <a:outerShdw dist="38100" dir="2700000" algn="tl" rotWithShape="0">
                  <a:schemeClr val="accent2"/>
                </a:outerShdw>
              </a:effectLst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/>
        </p:nvCxnSpPr>
        <p:spPr>
          <a:xfrm>
            <a:off x="637309" y="955964"/>
            <a:ext cx="10778836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3" name="Text Box 2"/>
          <p:cNvSpPr txBox="1">
            <a:spLocks noChangeArrowheads="1"/>
          </p:cNvSpPr>
          <p:nvPr/>
        </p:nvSpPr>
        <p:spPr bwMode="auto">
          <a:xfrm>
            <a:off x="227108" y="178727"/>
            <a:ext cx="8198367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400" b="1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IV. Ý NGHĨA CỦA TƯƠNG QUAN TRỘI – LẶN</a:t>
            </a:r>
            <a:endParaRPr lang="vi-VN" altLang="en-US" sz="2400" b="1" dirty="0">
              <a:solidFill>
                <a:schemeClr val="accent3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4" name="Group 3"/>
          <p:cNvGrpSpPr/>
          <p:nvPr/>
        </p:nvGrpSpPr>
        <p:grpSpPr bwMode="auto">
          <a:xfrm>
            <a:off x="982639" y="1618591"/>
            <a:ext cx="4342799" cy="5047214"/>
            <a:chOff x="249" y="1298"/>
            <a:chExt cx="1905" cy="1705"/>
          </a:xfrm>
        </p:grpSpPr>
        <p:grpSp>
          <p:nvGrpSpPr>
            <p:cNvPr id="5" name="Group 4"/>
            <p:cNvGrpSpPr/>
            <p:nvPr/>
          </p:nvGrpSpPr>
          <p:grpSpPr bwMode="auto">
            <a:xfrm>
              <a:off x="249" y="1298"/>
              <a:ext cx="1905" cy="1678"/>
              <a:chOff x="249" y="1298"/>
              <a:chExt cx="1454" cy="1089"/>
            </a:xfrm>
          </p:grpSpPr>
          <p:pic>
            <p:nvPicPr>
              <p:cNvPr id="8" name="Picture 5" descr="Bai_1"/>
              <p:cNvPicPr>
                <a:picLocks noChangeAspect="1" noChangeArrowheads="1"/>
              </p:cNvPicPr>
              <p:nvPr/>
            </p:nvPicPr>
            <p:blipFill>
              <a:blip r:embed="rId1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b="45306"/>
              <a:stretch>
                <a:fillRect/>
              </a:stretch>
            </p:blipFill>
            <p:spPr bwMode="auto">
              <a:xfrm>
                <a:off x="249" y="1298"/>
                <a:ext cx="1454" cy="1043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9" name="Rectangle 6"/>
              <p:cNvSpPr>
                <a:spLocks noChangeArrowheads="1"/>
              </p:cNvSpPr>
              <p:nvPr/>
            </p:nvSpPr>
            <p:spPr bwMode="auto">
              <a:xfrm>
                <a:off x="295" y="1888"/>
                <a:ext cx="680" cy="499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bg1"/>
                </a:solidFill>
                <a:miter lim="800000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6" name="Text Box 7"/>
            <p:cNvSpPr txBox="1">
              <a:spLocks noChangeArrowheads="1"/>
            </p:cNvSpPr>
            <p:nvPr/>
          </p:nvSpPr>
          <p:spPr bwMode="auto">
            <a:xfrm>
              <a:off x="309" y="2868"/>
              <a:ext cx="1724" cy="13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altLang="en-US" sz="2000" b="1" dirty="0" err="1">
                  <a:solidFill>
                    <a:srgbClr val="660033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Quả</a:t>
              </a:r>
              <a:r>
                <a:rPr lang="en-US" altLang="en-US" sz="2000" b="1" dirty="0">
                  <a:solidFill>
                    <a:srgbClr val="660033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2000" b="1" dirty="0" err="1">
                  <a:solidFill>
                    <a:srgbClr val="660033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trơn</a:t>
              </a:r>
              <a:r>
                <a:rPr lang="en-US" altLang="en-US" sz="2000" b="1" dirty="0">
                  <a:solidFill>
                    <a:srgbClr val="660033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2000" b="1" dirty="0" err="1">
                  <a:solidFill>
                    <a:srgbClr val="660033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và</a:t>
              </a:r>
              <a:r>
                <a:rPr lang="en-US" altLang="en-US" sz="2000" b="1" dirty="0">
                  <a:solidFill>
                    <a:srgbClr val="660033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2000" b="1" dirty="0" err="1">
                  <a:solidFill>
                    <a:srgbClr val="660033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quả</a:t>
              </a:r>
              <a:r>
                <a:rPr lang="en-US" altLang="en-US" sz="2000" b="1" dirty="0">
                  <a:solidFill>
                    <a:srgbClr val="660033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2000" b="1" dirty="0" err="1">
                  <a:solidFill>
                    <a:srgbClr val="660033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nhăn</a:t>
              </a:r>
              <a:endParaRPr lang="vi-VN" altLang="en-US" sz="2000" b="1" dirty="0">
                <a:solidFill>
                  <a:srgbClr val="66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10" name="Group 8"/>
          <p:cNvGrpSpPr/>
          <p:nvPr/>
        </p:nvGrpSpPr>
        <p:grpSpPr bwMode="auto">
          <a:xfrm>
            <a:off x="7458388" y="1769955"/>
            <a:ext cx="3855875" cy="4895850"/>
            <a:chOff x="4134" y="1162"/>
            <a:chExt cx="1497" cy="2087"/>
          </a:xfrm>
        </p:grpSpPr>
        <p:pic>
          <p:nvPicPr>
            <p:cNvPr id="11" name="Picture 9" descr="Bai_1"/>
            <p:cNvPicPr>
              <a:picLocks noChangeAspect="1" noChangeArrowheads="1"/>
            </p:cNvPicPr>
            <p:nvPr/>
          </p:nvPicPr>
          <p:blipFill>
            <a:blip r:embed="rId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56120" t="52333"/>
            <a:stretch>
              <a:fillRect/>
            </a:stretch>
          </p:blipFill>
          <p:spPr bwMode="auto">
            <a:xfrm>
              <a:off x="4150" y="1162"/>
              <a:ext cx="1465" cy="208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2" name="Text Box 10"/>
            <p:cNvSpPr txBox="1">
              <a:spLocks noChangeArrowheads="1"/>
            </p:cNvSpPr>
            <p:nvPr/>
          </p:nvSpPr>
          <p:spPr bwMode="auto">
            <a:xfrm>
              <a:off x="4134" y="3044"/>
              <a:ext cx="1497" cy="17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altLang="en-US" sz="2000" b="1" dirty="0" err="1">
                  <a:solidFill>
                    <a:srgbClr val="5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Thân</a:t>
              </a:r>
              <a:r>
                <a:rPr lang="en-US" altLang="en-US" sz="2000" b="1" dirty="0">
                  <a:solidFill>
                    <a:srgbClr val="5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2000" b="1" dirty="0" err="1">
                  <a:solidFill>
                    <a:srgbClr val="5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cao</a:t>
              </a:r>
              <a:r>
                <a:rPr lang="en-US" altLang="en-US" sz="2000" b="1" dirty="0">
                  <a:solidFill>
                    <a:srgbClr val="5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2000" b="1" dirty="0" err="1">
                  <a:solidFill>
                    <a:srgbClr val="5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với</a:t>
              </a:r>
              <a:r>
                <a:rPr lang="en-US" altLang="en-US" sz="2000" b="1" dirty="0">
                  <a:solidFill>
                    <a:srgbClr val="5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2000" b="1" dirty="0" err="1">
                  <a:solidFill>
                    <a:srgbClr val="5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thân</a:t>
              </a:r>
              <a:r>
                <a:rPr lang="en-US" altLang="en-US" sz="2000" b="1" dirty="0">
                  <a:solidFill>
                    <a:srgbClr val="5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2000" b="1" dirty="0" err="1">
                  <a:solidFill>
                    <a:srgbClr val="5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thấp</a:t>
              </a:r>
              <a:endParaRPr lang="vi-VN" altLang="en-US" sz="2000" b="1" dirty="0">
                <a:solidFill>
                  <a:srgbClr val="5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13" name="Text Box 11"/>
          <p:cNvSpPr txBox="1">
            <a:spLocks noChangeArrowheads="1"/>
          </p:cNvSpPr>
          <p:nvPr/>
        </p:nvSpPr>
        <p:spPr bwMode="auto">
          <a:xfrm>
            <a:off x="1113007" y="1088427"/>
            <a:ext cx="92047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400" u="sng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altLang="en-US" sz="2400" u="sng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u="sng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alt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alt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nêu</a:t>
            </a:r>
            <a:r>
              <a:rPr lang="en-US" alt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alt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vài</a:t>
            </a:r>
            <a:r>
              <a:rPr lang="en-US" alt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ví</a:t>
            </a:r>
            <a:r>
              <a:rPr lang="en-US" alt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</a:t>
            </a:r>
            <a:r>
              <a:rPr lang="en-US" alt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alt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alt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trạng</a:t>
            </a:r>
            <a:r>
              <a:rPr lang="en-US" alt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trội</a:t>
            </a:r>
            <a:r>
              <a:rPr lang="en-US" alt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lặn</a:t>
            </a:r>
            <a:r>
              <a:rPr lang="en-US" alt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alt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alt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altLang="en-US" sz="2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/>
        </p:nvCxnSpPr>
        <p:spPr>
          <a:xfrm>
            <a:off x="637309" y="955964"/>
            <a:ext cx="10778836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3" name="Text Box 8"/>
          <p:cNvSpPr txBox="1">
            <a:spLocks noChangeArrowheads="1"/>
          </p:cNvSpPr>
          <p:nvPr/>
        </p:nvSpPr>
        <p:spPr bwMode="auto">
          <a:xfrm>
            <a:off x="686937" y="1189629"/>
            <a:ext cx="1171702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400" b="1" u="sng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altLang="en-US" sz="2400" b="1" u="sng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u="sng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altLang="en-US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en-US" sz="24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altLang="en-US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tương</a:t>
            </a:r>
            <a:r>
              <a:rPr lang="en-US" altLang="en-US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altLang="en-US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trội</a:t>
            </a:r>
            <a:r>
              <a:rPr lang="en-US" altLang="en-US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n-US" altLang="en-US" sz="24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lặn</a:t>
            </a:r>
            <a:r>
              <a:rPr lang="en-US" altLang="en-US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en-US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ý </a:t>
            </a:r>
            <a:r>
              <a:rPr lang="en-US" altLang="en-US" sz="24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nghĩa</a:t>
            </a:r>
            <a:r>
              <a:rPr lang="en-US" altLang="en-US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altLang="en-US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vi-VN" altLang="en-US" sz="2400" b="1" u="sng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 Box 9"/>
          <p:cNvSpPr txBox="1">
            <a:spLocks noChangeArrowheads="1"/>
          </p:cNvSpPr>
          <p:nvPr/>
        </p:nvSpPr>
        <p:spPr bwMode="auto">
          <a:xfrm>
            <a:off x="168322" y="1908848"/>
            <a:ext cx="4512859" cy="41857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Tương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trội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lặn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tượng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phổ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biến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trạng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trội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thường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lợi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n-US" alt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ct val="50000"/>
              </a:spcBef>
            </a:pP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Vì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vậy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chọn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giống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cần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phát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trạng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trội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trung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gen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trội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cùng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kiểu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gen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nhằm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tạo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giống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trị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kinh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tế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vi-VN" alt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261459" y="132457"/>
            <a:ext cx="8198367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400" b="1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IV. Ý NGHĨA CỦA TƯƠNG QUAN TRỘI – LẶN</a:t>
            </a:r>
            <a:endParaRPr lang="vi-VN" altLang="en-US" sz="2400" b="1" dirty="0">
              <a:solidFill>
                <a:schemeClr val="accent3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Picture 2" descr="HÃ¬nh áº£nh cÃ³ liÃªn quan"/>
          <p:cNvPicPr>
            <a:picLocks noChangeAspect="1" noChangeArrowheads="1"/>
          </p:cNvPicPr>
          <p:nvPr/>
        </p:nvPicPr>
        <p:blipFill rotWithShape="1"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552" b="6197"/>
          <a:stretch>
            <a:fillRect/>
          </a:stretch>
        </p:blipFill>
        <p:spPr bwMode="auto">
          <a:xfrm>
            <a:off x="4844955" y="1747691"/>
            <a:ext cx="7347045" cy="43469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xit" presetSubtype="2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3" grpId="1"/>
      <p:bldP spid="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">
            <a:lum/>
          </a:blip>
          <a:srcRect/>
          <a:stretch>
            <a:fillRect t="-6000" b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-1475404" y="176745"/>
            <a:ext cx="509847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2800" b="1" dirty="0" smtClean="0">
                <a:solidFill>
                  <a:srgbClr val="C00000"/>
                </a:solidFill>
              </a:rPr>
              <a:t>Củng cố: </a:t>
            </a:r>
            <a:endParaRPr lang="en-US" sz="2800" b="1" dirty="0">
              <a:solidFill>
                <a:srgbClr val="C00000"/>
              </a:solidFill>
            </a:endParaRPr>
          </a:p>
        </p:txBody>
      </p:sp>
      <p:sp>
        <p:nvSpPr>
          <p:cNvPr id="3" name="Oval 2"/>
          <p:cNvSpPr/>
          <p:nvPr/>
        </p:nvSpPr>
        <p:spPr>
          <a:xfrm>
            <a:off x="1913205" y="1252024"/>
            <a:ext cx="8281182" cy="3151162"/>
          </a:xfrm>
          <a:prstGeom prst="ellipse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4800" dirty="0" smtClean="0"/>
              <a:t>Trò chơi: </a:t>
            </a:r>
            <a:endParaRPr lang="vi-VN" sz="4800" dirty="0" smtClean="0"/>
          </a:p>
          <a:p>
            <a:pPr algn="ctr"/>
            <a:r>
              <a:rPr lang="vi-VN" sz="4800" dirty="0" smtClean="0"/>
              <a:t>vòng quay may mắn</a:t>
            </a:r>
            <a:endParaRPr lang="en-US" sz="4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"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 rot="21127770">
            <a:off x="3908579" y="1887252"/>
            <a:ext cx="5109091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sz="7200" b="1" dirty="0" smtClean="0">
                <a:solidFill>
                  <a:srgbClr val="C00000"/>
                </a:solidFill>
              </a:rPr>
              <a:t>Thank you!</a:t>
            </a:r>
            <a:endParaRPr lang="en-US" sz="7200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7734" y="2255406"/>
            <a:ext cx="11836532" cy="4367067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457199" y="252267"/>
            <a:ext cx="1012767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>
                <a:solidFill>
                  <a:srgbClr val="C00000"/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Chia </a:t>
            </a:r>
            <a:r>
              <a:rPr lang="en-US" sz="3600" dirty="0" err="1">
                <a:solidFill>
                  <a:srgbClr val="C00000"/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nhóm</a:t>
            </a:r>
            <a:r>
              <a:rPr lang="en-US" sz="3600" dirty="0">
                <a:solidFill>
                  <a:srgbClr val="C00000"/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 </a:t>
            </a:r>
            <a:r>
              <a:rPr lang="en-US" sz="3600" dirty="0" err="1">
                <a:solidFill>
                  <a:srgbClr val="C00000"/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các</a:t>
            </a:r>
            <a:r>
              <a:rPr lang="en-US" sz="3600" dirty="0">
                <a:solidFill>
                  <a:srgbClr val="C00000"/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 </a:t>
            </a:r>
            <a:r>
              <a:rPr lang="en-US" sz="3600" dirty="0" err="1">
                <a:solidFill>
                  <a:srgbClr val="C00000"/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kiểu</a:t>
            </a:r>
            <a:r>
              <a:rPr lang="en-US" sz="3600" dirty="0">
                <a:solidFill>
                  <a:srgbClr val="C00000"/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 gen </a:t>
            </a:r>
            <a:r>
              <a:rPr lang="en-US" sz="3600" dirty="0" err="1">
                <a:solidFill>
                  <a:srgbClr val="C00000"/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sau</a:t>
            </a:r>
            <a:r>
              <a:rPr lang="en-US" sz="3600" dirty="0">
                <a:solidFill>
                  <a:srgbClr val="C00000"/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 </a:t>
            </a:r>
            <a:r>
              <a:rPr lang="en-US" sz="3600" dirty="0" err="1">
                <a:solidFill>
                  <a:srgbClr val="C00000"/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sao</a:t>
            </a:r>
            <a:r>
              <a:rPr lang="en-US" sz="3600" dirty="0">
                <a:solidFill>
                  <a:srgbClr val="C00000"/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 </a:t>
            </a:r>
            <a:r>
              <a:rPr lang="en-US" sz="3600" dirty="0" err="1">
                <a:solidFill>
                  <a:srgbClr val="C00000"/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cho</a:t>
            </a:r>
            <a:r>
              <a:rPr lang="en-US" sz="3600" dirty="0">
                <a:solidFill>
                  <a:srgbClr val="C00000"/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 </a:t>
            </a:r>
            <a:r>
              <a:rPr lang="en-US" sz="3600" dirty="0" err="1">
                <a:solidFill>
                  <a:srgbClr val="C00000"/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phù</a:t>
            </a:r>
            <a:r>
              <a:rPr lang="en-US" sz="3600" dirty="0">
                <a:solidFill>
                  <a:srgbClr val="C00000"/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 </a:t>
            </a:r>
            <a:r>
              <a:rPr lang="en-US" sz="3600" dirty="0" err="1">
                <a:solidFill>
                  <a:srgbClr val="C00000"/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hợp</a:t>
            </a:r>
            <a:endParaRPr lang="en-US" sz="3600" dirty="0">
              <a:solidFill>
                <a:srgbClr val="C00000"/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288472" y="1125103"/>
            <a:ext cx="803563" cy="842242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/>
              <a:t>Dd</a:t>
            </a:r>
            <a:endParaRPr lang="en-US" sz="2800" dirty="0"/>
          </a:p>
        </p:txBody>
      </p:sp>
      <p:sp>
        <p:nvSpPr>
          <p:cNvPr id="4" name="Rectangle 3"/>
          <p:cNvSpPr/>
          <p:nvPr/>
        </p:nvSpPr>
        <p:spPr>
          <a:xfrm>
            <a:off x="2272145" y="1125103"/>
            <a:ext cx="803563" cy="842242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/>
              <a:t>AA</a:t>
            </a:r>
            <a:endParaRPr lang="en-US" sz="2800" dirty="0"/>
          </a:p>
        </p:txBody>
      </p:sp>
      <p:sp>
        <p:nvSpPr>
          <p:cNvPr id="5" name="Rectangle 4"/>
          <p:cNvSpPr/>
          <p:nvPr/>
        </p:nvSpPr>
        <p:spPr>
          <a:xfrm>
            <a:off x="3255818" y="1125103"/>
            <a:ext cx="803563" cy="842242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/>
              <a:t>Cc</a:t>
            </a:r>
            <a:endParaRPr lang="en-US" sz="2800" dirty="0"/>
          </a:p>
        </p:txBody>
      </p:sp>
      <p:sp>
        <p:nvSpPr>
          <p:cNvPr id="6" name="Rectangle 5"/>
          <p:cNvSpPr/>
          <p:nvPr/>
        </p:nvSpPr>
        <p:spPr>
          <a:xfrm>
            <a:off x="4239490" y="1125103"/>
            <a:ext cx="803563" cy="842242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 err="1"/>
              <a:t>ee</a:t>
            </a:r>
            <a:endParaRPr lang="en-US" sz="2800" dirty="0"/>
          </a:p>
        </p:txBody>
      </p:sp>
      <p:sp>
        <p:nvSpPr>
          <p:cNvPr id="7" name="Rectangle 6"/>
          <p:cNvSpPr/>
          <p:nvPr/>
        </p:nvSpPr>
        <p:spPr>
          <a:xfrm>
            <a:off x="5292437" y="1125103"/>
            <a:ext cx="803563" cy="842242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/>
              <a:t>Bb</a:t>
            </a:r>
            <a:endParaRPr lang="en-US" sz="2800" dirty="0"/>
          </a:p>
        </p:txBody>
      </p:sp>
      <p:sp>
        <p:nvSpPr>
          <p:cNvPr id="8" name="Rectangle 7"/>
          <p:cNvSpPr/>
          <p:nvPr/>
        </p:nvSpPr>
        <p:spPr>
          <a:xfrm>
            <a:off x="6276110" y="1125103"/>
            <a:ext cx="803563" cy="842242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/>
              <a:t>HH</a:t>
            </a:r>
            <a:endParaRPr lang="en-US" sz="2800" dirty="0"/>
          </a:p>
        </p:txBody>
      </p:sp>
      <p:sp>
        <p:nvSpPr>
          <p:cNvPr id="9" name="Rectangle 8"/>
          <p:cNvSpPr/>
          <p:nvPr/>
        </p:nvSpPr>
        <p:spPr>
          <a:xfrm>
            <a:off x="7259783" y="1125103"/>
            <a:ext cx="803563" cy="842242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/>
              <a:t>dd</a:t>
            </a:r>
            <a:endParaRPr lang="en-US" sz="2800" dirty="0"/>
          </a:p>
        </p:txBody>
      </p:sp>
      <p:sp>
        <p:nvSpPr>
          <p:cNvPr id="10" name="Rounded Rectangle 9"/>
          <p:cNvSpPr/>
          <p:nvPr/>
        </p:nvSpPr>
        <p:spPr>
          <a:xfrm>
            <a:off x="744266" y="2409753"/>
            <a:ext cx="4949952" cy="914400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3200" dirty="0" smtClean="0"/>
              <a:t>Kiểu gen dị hợp</a:t>
            </a:r>
            <a:endParaRPr lang="en-US" sz="3200" dirty="0"/>
          </a:p>
        </p:txBody>
      </p:sp>
      <p:sp>
        <p:nvSpPr>
          <p:cNvPr id="13" name="Rounded Rectangle 12"/>
          <p:cNvSpPr/>
          <p:nvPr/>
        </p:nvSpPr>
        <p:spPr>
          <a:xfrm>
            <a:off x="6666808" y="2386946"/>
            <a:ext cx="4949952" cy="914400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3200" dirty="0"/>
              <a:t>Kiểu gen đồng hợp</a:t>
            </a:r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-2.96296E-6 L 0.36146 0.3706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073" y="18519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49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33333E-7 -2.96296E-6 L 0.2806 0.36852 " pathEditMode="relative" rAng="0" ptsTypes="AA">
                                      <p:cBhvr>
                                        <p:cTn id="8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023" y="18426"/>
                                    </p:animMotion>
                                  </p:childTnLst>
                                </p:cTn>
                              </p:par>
                              <p:par>
                                <p:cTn id="9" presetID="49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75E-6 -2.96296E-6 L 0.2319 0.37662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589" y="18819"/>
                                    </p:animMotion>
                                  </p:childTnLst>
                                </p:cTn>
                              </p:par>
                              <p:par>
                                <p:cTn id="11" presetID="49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58333E-6 -2.96296E-6 L 0.25117 0.37662 " pathEditMode="relative" rAng="0" ptsTypes="AA">
                                      <p:cBhvr>
                                        <p:cTn id="12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552" y="1881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9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875E-6 -2.96296E-6 L 0.00222 0.37246 " pathEditMode="relative" rAng="0" ptsTypes="AA">
                                      <p:cBhvr>
                                        <p:cTn id="16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4" y="18611"/>
                                    </p:animMotion>
                                  </p:childTnLst>
                                </p:cTn>
                              </p:par>
                              <p:par>
                                <p:cTn id="17" presetID="49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112E-17 -2.96296E-6 L -0.04779 0.37246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396" y="18611"/>
                                    </p:animMotion>
                                  </p:childTnLst>
                                </p:cTn>
                              </p:par>
                              <p:par>
                                <p:cTn id="19" presetID="49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0833E-6 -2.96296E-6 L -0.11367 0.37454 " pathEditMode="relative" rAng="0" ptsTypes="AA">
                                      <p:cBhvr>
                                        <p:cTn id="20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690" y="1872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 txBox="1">
            <a:spLocks noChangeArrowheads="1"/>
          </p:cNvSpPr>
          <p:nvPr/>
        </p:nvSpPr>
        <p:spPr>
          <a:xfrm>
            <a:off x="753352" y="486808"/>
            <a:ext cx="9000700" cy="5211763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alt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Hoàn</a:t>
            </a:r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chỉnh</a:t>
            </a:r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sơ</a:t>
            </a:r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</a:t>
            </a:r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lai</a:t>
            </a:r>
            <a:r>
              <a:rPr lang="vi-VN" alt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Đậu Hà Lan</a:t>
            </a:r>
            <a:endParaRPr lang="en-US" altLang="en-US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en-US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vi-VN" altLang="en-US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 TC):        Hoa đỏ        </a:t>
            </a:r>
            <a:r>
              <a:rPr lang="en-US" altLang="en-US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 </a:t>
            </a:r>
            <a:r>
              <a:rPr lang="vi-VN" altLang="en-US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Hoa trắng</a:t>
            </a:r>
            <a:endParaRPr lang="vi-VN" altLang="en-US" dirty="0" smtClean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vi-VN" altLang="en-US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</a:t>
            </a:r>
            <a:r>
              <a:rPr lang="en-US" altLang="en-US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                          </a:t>
            </a:r>
            <a:r>
              <a:rPr lang="en-US" alt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</a:t>
            </a:r>
            <a:endParaRPr lang="en-US" altLang="en-US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Gp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altLang="en-US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</a:t>
            </a:r>
            <a:r>
              <a:rPr lang="vi-VN" altLang="en-US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altLang="en-US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…….                    ………</a:t>
            </a:r>
            <a:endParaRPr lang="en-US" altLang="en-US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en-US" altLang="en-US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                                          </a:t>
            </a:r>
            <a:r>
              <a:rPr lang="en-US" altLang="en-US" sz="20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altLang="en-US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…….  </a:t>
            </a:r>
            <a:r>
              <a:rPr lang="en-US" altLang="en-US" sz="20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(</a:t>
            </a:r>
            <a:r>
              <a:rPr lang="vi-VN" altLang="en-US" sz="20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Hoa</a:t>
            </a:r>
            <a:r>
              <a:rPr lang="en-US" altLang="en-US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……….)</a:t>
            </a:r>
            <a:endParaRPr lang="en-US" altLang="en-US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F1 </a:t>
            </a:r>
            <a:r>
              <a:rPr lang="en-US" altLang="en-US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xF1</a:t>
            </a:r>
            <a:r>
              <a:rPr lang="vi-VN" altLang="en-US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US" altLang="en-US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vi-VN" altLang="en-US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altLang="en-US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altLang="en-US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Hoa</a:t>
            </a:r>
            <a:r>
              <a:rPr lang="en-US" altLang="en-US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…..…      x      </a:t>
            </a:r>
            <a:r>
              <a:rPr lang="vi-VN" altLang="en-US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Hoa</a:t>
            </a:r>
            <a:r>
              <a:rPr lang="en-US" altLang="en-US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………</a:t>
            </a:r>
            <a:endParaRPr lang="en-US" altLang="en-US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…….                          ……</a:t>
            </a:r>
            <a:endParaRPr lang="en-US" altLang="en-US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en-US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lang="en-US" altLang="en-US" sz="20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F1        …………………….. </a:t>
            </a:r>
            <a:r>
              <a:rPr lang="vi-VN" altLang="en-US" sz="20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altLang="en-US" sz="20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…………………</a:t>
            </a:r>
            <a:endParaRPr lang="en-US" altLang="en-US" sz="20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F2   </a:t>
            </a:r>
            <a:r>
              <a:rPr lang="vi-VN" altLang="en-US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</a:t>
            </a:r>
            <a:endParaRPr lang="en-US" altLang="en-US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055059" y="1962096"/>
            <a:ext cx="58239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dirty="0" smtClean="0"/>
              <a:t>A</a:t>
            </a:r>
            <a:endParaRPr lang="en-US" sz="2400" dirty="0"/>
          </a:p>
        </p:txBody>
      </p:sp>
      <p:sp>
        <p:nvSpPr>
          <p:cNvPr id="5" name="TextBox 4"/>
          <p:cNvSpPr txBox="1"/>
          <p:nvPr/>
        </p:nvSpPr>
        <p:spPr>
          <a:xfrm>
            <a:off x="5681727" y="1945439"/>
            <a:ext cx="58239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dirty="0" smtClean="0"/>
              <a:t>a</a:t>
            </a:r>
            <a:endParaRPr lang="en-US" sz="2400" dirty="0"/>
          </a:p>
        </p:txBody>
      </p:sp>
      <p:sp>
        <p:nvSpPr>
          <p:cNvPr id="6" name="TextBox 5"/>
          <p:cNvSpPr txBox="1"/>
          <p:nvPr/>
        </p:nvSpPr>
        <p:spPr>
          <a:xfrm>
            <a:off x="6074890" y="2435953"/>
            <a:ext cx="58239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dirty="0" smtClean="0"/>
              <a:t>Đỏ</a:t>
            </a:r>
            <a:endParaRPr lang="en-US" sz="2400" dirty="0"/>
          </a:p>
        </p:txBody>
      </p:sp>
      <p:sp>
        <p:nvSpPr>
          <p:cNvPr id="7" name="TextBox 6"/>
          <p:cNvSpPr txBox="1"/>
          <p:nvPr/>
        </p:nvSpPr>
        <p:spPr>
          <a:xfrm>
            <a:off x="4056440" y="2440418"/>
            <a:ext cx="58239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dirty="0" smtClean="0"/>
              <a:t>Aa</a:t>
            </a:r>
            <a:endParaRPr lang="en-US" sz="2400" dirty="0"/>
          </a:p>
        </p:txBody>
      </p:sp>
      <p:sp>
        <p:nvSpPr>
          <p:cNvPr id="8" name="TextBox 7"/>
          <p:cNvSpPr txBox="1"/>
          <p:nvPr/>
        </p:nvSpPr>
        <p:spPr>
          <a:xfrm>
            <a:off x="2479796" y="4052596"/>
            <a:ext cx="12313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dirty="0" smtClean="0"/>
              <a:t>A,  a</a:t>
            </a:r>
            <a:endParaRPr lang="en-US" sz="2400" dirty="0"/>
          </a:p>
        </p:txBody>
      </p:sp>
      <p:sp>
        <p:nvSpPr>
          <p:cNvPr id="9" name="TextBox 8"/>
          <p:cNvSpPr txBox="1"/>
          <p:nvPr/>
        </p:nvSpPr>
        <p:spPr>
          <a:xfrm>
            <a:off x="5783693" y="3512927"/>
            <a:ext cx="58239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dirty="0" smtClean="0"/>
              <a:t>Aa</a:t>
            </a:r>
            <a:endParaRPr lang="en-US" sz="2400" dirty="0"/>
          </a:p>
        </p:txBody>
      </p:sp>
      <p:sp>
        <p:nvSpPr>
          <p:cNvPr id="12" name="TextBox 11"/>
          <p:cNvSpPr txBox="1"/>
          <p:nvPr/>
        </p:nvSpPr>
        <p:spPr>
          <a:xfrm>
            <a:off x="2663504" y="3484465"/>
            <a:ext cx="58239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dirty="0" smtClean="0"/>
              <a:t>Aa</a:t>
            </a:r>
            <a:endParaRPr lang="en-US" sz="2400" dirty="0"/>
          </a:p>
        </p:txBody>
      </p:sp>
      <p:sp>
        <p:nvSpPr>
          <p:cNvPr id="14" name="TextBox 13"/>
          <p:cNvSpPr txBox="1"/>
          <p:nvPr/>
        </p:nvSpPr>
        <p:spPr>
          <a:xfrm>
            <a:off x="3238526" y="2978109"/>
            <a:ext cx="75991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dirty="0" smtClean="0"/>
              <a:t>Đỏ</a:t>
            </a:r>
            <a:endParaRPr lang="en-US" sz="2400" dirty="0"/>
          </a:p>
        </p:txBody>
      </p:sp>
      <p:sp>
        <p:nvSpPr>
          <p:cNvPr id="15" name="TextBox 14"/>
          <p:cNvSpPr txBox="1"/>
          <p:nvPr/>
        </p:nvSpPr>
        <p:spPr>
          <a:xfrm>
            <a:off x="6142418" y="2988864"/>
            <a:ext cx="75991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dirty="0" smtClean="0"/>
              <a:t>Đỏ</a:t>
            </a:r>
            <a:endParaRPr lang="en-US" sz="2400" dirty="0"/>
          </a:p>
        </p:txBody>
      </p:sp>
      <p:sp>
        <p:nvSpPr>
          <p:cNvPr id="16" name="TextBox 15"/>
          <p:cNvSpPr txBox="1"/>
          <p:nvPr/>
        </p:nvSpPr>
        <p:spPr>
          <a:xfrm>
            <a:off x="5290984" y="4003441"/>
            <a:ext cx="12313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dirty="0" smtClean="0"/>
              <a:t>A,  a</a:t>
            </a:r>
            <a:endParaRPr lang="en-US" sz="2400" dirty="0"/>
          </a:p>
        </p:txBody>
      </p:sp>
      <p:sp>
        <p:nvSpPr>
          <p:cNvPr id="17" name="TextBox 16"/>
          <p:cNvSpPr txBox="1"/>
          <p:nvPr/>
        </p:nvSpPr>
        <p:spPr>
          <a:xfrm>
            <a:off x="3055059" y="4684229"/>
            <a:ext cx="232211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sz="2400" dirty="0" smtClean="0"/>
              <a:t>1AA : 2Aa : 1aa</a:t>
            </a:r>
            <a:endParaRPr lang="en-US" sz="2400" dirty="0"/>
          </a:p>
        </p:txBody>
      </p:sp>
      <p:sp>
        <p:nvSpPr>
          <p:cNvPr id="18" name="TextBox 17"/>
          <p:cNvSpPr txBox="1"/>
          <p:nvPr/>
        </p:nvSpPr>
        <p:spPr>
          <a:xfrm>
            <a:off x="2817274" y="5209008"/>
            <a:ext cx="275588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sz="3200" b="1" dirty="0" smtClean="0"/>
              <a:t>3 đỏ : 1 trắng</a:t>
            </a:r>
            <a:endParaRPr lang="en-US" sz="3200" b="1" dirty="0"/>
          </a:p>
        </p:txBody>
      </p:sp>
      <p:sp>
        <p:nvSpPr>
          <p:cNvPr id="19" name="Cloud Callout 4"/>
          <p:cNvSpPr/>
          <p:nvPr/>
        </p:nvSpPr>
        <p:spPr>
          <a:xfrm>
            <a:off x="7900416" y="2389632"/>
            <a:ext cx="4133088" cy="3169920"/>
          </a:xfrm>
          <a:prstGeom prst="cloudCallout">
            <a:avLst>
              <a:gd name="adj1" fmla="val -50564"/>
              <a:gd name="adj2" fmla="val 73201"/>
            </a:avLst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vi-VN" sz="2000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 thế nào để xác định được kiểu gen của cơ thể mang tính trạng trội? </a:t>
            </a:r>
            <a:endParaRPr lang="en-US" sz="2000" dirty="0">
              <a:solidFill>
                <a:schemeClr val="tx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  <p:bldP spid="9" grpId="0"/>
      <p:bldP spid="12" grpId="0"/>
      <p:bldP spid="14" grpId="0"/>
      <p:bldP spid="15" grpId="0"/>
      <p:bldP spid="16" grpId="0"/>
      <p:bldP spid="17" grpId="0"/>
      <p:bldP spid="18" grpId="0"/>
      <p:bldP spid="19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">
            <a:lum/>
          </a:blip>
          <a:srcRect/>
          <a:stretch>
            <a:fillRect t="-6000" b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14" descr="SGK Sinh 9 hinh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04879" y="2697578"/>
            <a:ext cx="5320624" cy="3991610"/>
          </a:xfrm>
          <a:prstGeom prst="ellipse">
            <a:avLst/>
          </a:prstGeom>
          <a:ln w="9525">
            <a:noFill/>
            <a:miter lim="800000"/>
            <a:headEnd/>
            <a:tailEnd/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Text Box 18"/>
          <p:cNvSpPr txBox="1">
            <a:spLocks noChangeArrowheads="1"/>
          </p:cNvSpPr>
          <p:nvPr/>
        </p:nvSpPr>
        <p:spPr bwMode="auto">
          <a:xfrm>
            <a:off x="1012155" y="1127159"/>
            <a:ext cx="10724196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alt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Bài</a:t>
            </a:r>
            <a:r>
              <a:rPr kumimoji="0" lang="en-US" alt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3: LAI</a:t>
            </a:r>
            <a:r>
              <a:rPr kumimoji="0" lang="en-US" altLang="en-US" sz="3600" b="1" i="0" u="none" strike="noStrike" kern="120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MỘT CẶP TÍNH TRẠNG (TIẾP THEO)</a:t>
            </a:r>
            <a:endParaRPr kumimoji="0" lang="en-US" altLang="en-US" sz="36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351661" y="204879"/>
            <a:ext cx="6301469" cy="52322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vi-VN" sz="2800" dirty="0" smtClean="0">
                <a:solidFill>
                  <a:srgbClr val="C00000"/>
                </a:solidFill>
              </a:rPr>
              <a:t>CHỦ ĐỀ: LAI MỘT CẶP TÍNH TRẠNG</a:t>
            </a:r>
            <a:endParaRPr lang="en-US" sz="2800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 txBox="1">
            <a:spLocks noChangeArrowheads="1"/>
          </p:cNvSpPr>
          <p:nvPr/>
        </p:nvSpPr>
        <p:spPr>
          <a:xfrm>
            <a:off x="753352" y="486808"/>
            <a:ext cx="9000700" cy="5211763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en-US" alt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Hoàn</a:t>
            </a:r>
            <a:r>
              <a:rPr kumimoji="0" lang="en-US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chỉnh</a:t>
            </a:r>
            <a:r>
              <a:rPr kumimoji="0" lang="en-US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sơ</a:t>
            </a:r>
            <a:r>
              <a:rPr kumimoji="0" lang="en-US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đồ</a:t>
            </a:r>
            <a:r>
              <a:rPr kumimoji="0" lang="en-US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8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lai</a:t>
            </a:r>
            <a:r>
              <a:rPr kumimoji="0" lang="vi-VN" alt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: Đậu Hà Lan</a:t>
            </a:r>
            <a:endParaRPr kumimoji="0" lang="en-US" altLang="en-US" sz="28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en-US" alt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P</a:t>
            </a:r>
            <a:r>
              <a:rPr kumimoji="0" lang="vi-VN" alt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( TC):        Hoa đỏ        </a:t>
            </a:r>
            <a:r>
              <a:rPr kumimoji="0" lang="en-US" alt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x </a:t>
            </a:r>
            <a:r>
              <a:rPr kumimoji="0" lang="vi-VN" alt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       Hoa trắng</a:t>
            </a:r>
            <a:endParaRPr kumimoji="0" lang="vi-VN" altLang="en-US" sz="2800" b="0" i="0" u="none" strike="noStrike" kern="120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vi-VN" alt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                      </a:t>
            </a:r>
            <a:r>
              <a:rPr kumimoji="0" lang="en-US" alt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                          </a:t>
            </a:r>
            <a:r>
              <a:rPr kumimoji="0" lang="en-US" alt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</a:t>
            </a:r>
            <a:endParaRPr kumimoji="0" lang="en-US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en-US" alt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Gp</a:t>
            </a:r>
            <a:r>
              <a:rPr kumimoji="0" lang="en-US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vi-VN" alt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            </a:t>
            </a:r>
            <a:r>
              <a:rPr kumimoji="0" lang="vi-VN" alt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 </a:t>
            </a:r>
            <a:r>
              <a:rPr kumimoji="0" lang="en-US" alt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…….                    ………</a:t>
            </a:r>
            <a:endParaRPr kumimoji="0" lang="en-US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en-US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F</a:t>
            </a:r>
            <a:r>
              <a:rPr kumimoji="0" lang="en-US" alt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                                           </a:t>
            </a:r>
            <a:r>
              <a:rPr kumimoji="0" lang="en-US" alt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 </a:t>
            </a:r>
            <a:r>
              <a:rPr kumimoji="0" lang="en-US" alt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…….  </a:t>
            </a:r>
            <a:r>
              <a:rPr kumimoji="0" lang="en-US" alt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   (</a:t>
            </a:r>
            <a:r>
              <a:rPr kumimoji="0" lang="vi-VN" alt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Hoa</a:t>
            </a:r>
            <a:r>
              <a:rPr kumimoji="0" lang="en-US" alt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……….)</a:t>
            </a:r>
            <a:endParaRPr kumimoji="0" lang="en-US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en-US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F1 </a:t>
            </a:r>
            <a:r>
              <a:rPr kumimoji="0" lang="en-US" alt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xF1</a:t>
            </a:r>
            <a:r>
              <a:rPr kumimoji="0" lang="vi-VN" alt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:</a:t>
            </a:r>
            <a:r>
              <a:rPr kumimoji="0" lang="en-US" alt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  </a:t>
            </a:r>
            <a:r>
              <a:rPr kumimoji="0" lang="vi-VN" alt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 </a:t>
            </a:r>
            <a:r>
              <a:rPr kumimoji="0" lang="en-US" alt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vi-VN" alt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Hoa</a:t>
            </a:r>
            <a:r>
              <a:rPr kumimoji="0" lang="en-US" alt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…..…      x      </a:t>
            </a:r>
            <a:r>
              <a:rPr kumimoji="0" lang="vi-VN" alt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Hoa</a:t>
            </a:r>
            <a:r>
              <a:rPr kumimoji="0" lang="en-US" alt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………</a:t>
            </a:r>
            <a:endParaRPr kumimoji="0" lang="en-US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en-US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                  …….                          ……</a:t>
            </a:r>
            <a:endParaRPr kumimoji="0" lang="en-US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en-US" alt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G</a:t>
            </a:r>
            <a:r>
              <a:rPr kumimoji="0" lang="en-US" alt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F1        …………………….. </a:t>
            </a:r>
            <a:r>
              <a:rPr kumimoji="0" lang="vi-VN" alt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       </a:t>
            </a:r>
            <a:r>
              <a:rPr kumimoji="0" lang="en-US" alt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…………………</a:t>
            </a:r>
            <a:endParaRPr kumimoji="0" lang="en-US" altLang="en-US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en-US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F2   </a:t>
            </a:r>
            <a:r>
              <a:rPr kumimoji="0" lang="vi-VN" alt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                   </a:t>
            </a:r>
            <a:endParaRPr kumimoji="0" lang="en-US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055059" y="1962096"/>
            <a:ext cx="58239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vi-VN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A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681727" y="1945439"/>
            <a:ext cx="58239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vi-VN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a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074890" y="2435953"/>
            <a:ext cx="58239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vi-VN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Đỏ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056440" y="2440418"/>
            <a:ext cx="58239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vi-VN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Aa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479796" y="4052596"/>
            <a:ext cx="12313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vi-VN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A,  a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783693" y="3512927"/>
            <a:ext cx="58239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vi-VN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Aa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663504" y="3484465"/>
            <a:ext cx="58239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vi-VN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Aa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238526" y="2978109"/>
            <a:ext cx="75991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vi-VN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Đỏ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6142418" y="2988864"/>
            <a:ext cx="75991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vi-VN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Đỏ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5290984" y="4003441"/>
            <a:ext cx="12313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vi-VN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A,  a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3055059" y="4684229"/>
            <a:ext cx="232211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vi-VN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1AA : 2Aa : 1aa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2817274" y="5209008"/>
            <a:ext cx="275588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vi-VN" sz="3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3 đỏ : 1 trắng</a:t>
            </a:r>
            <a:endParaRPr kumimoji="0" lang="en-US" sz="3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9" name="Cloud Callout 4"/>
          <p:cNvSpPr/>
          <p:nvPr/>
        </p:nvSpPr>
        <p:spPr>
          <a:xfrm>
            <a:off x="7900416" y="2389632"/>
            <a:ext cx="4133088" cy="3169920"/>
          </a:xfrm>
          <a:prstGeom prst="cloudCallout">
            <a:avLst>
              <a:gd name="adj1" fmla="val -50564"/>
              <a:gd name="adj2" fmla="val 73201"/>
            </a:avLst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vi-VN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44546A">
                    <a:lumMod val="50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Làm thế nào để xác định được kiểu gen của cơ thể mang tính trạng trội? 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44546A">
                  <a:lumMod val="50000"/>
                </a:srgbClr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  <p:bldP spid="9" grpId="0"/>
      <p:bldP spid="12" grpId="0"/>
      <p:bldP spid="14" grpId="0"/>
      <p:bldP spid="15" grpId="0"/>
      <p:bldP spid="16" grpId="0"/>
      <p:bldP spid="17" grpId="0"/>
      <p:bldP spid="18" grpId="0"/>
      <p:bldP spid="19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 txBox="1">
            <a:spLocks noGrp="1"/>
          </p:cNvSpPr>
          <p:nvPr>
            <p:ph type="title"/>
          </p:nvPr>
        </p:nvSpPr>
        <p:spPr>
          <a:xfrm>
            <a:off x="748665" y="104140"/>
            <a:ext cx="9833610" cy="4781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III. </a:t>
            </a:r>
            <a:r>
              <a:rPr lang="vi-VN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Lai phân tích</a:t>
            </a: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26621" y="606467"/>
            <a:ext cx="2542726" cy="487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algn="ctr">
              <a:defRPr sz="44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algn="ctr">
              <a:defRPr sz="44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algn="ctr">
              <a:defRPr sz="44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algn="ctr">
              <a:defRPr sz="44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algn="ctr">
              <a:defRPr sz="44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4572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9144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13716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18288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vi-VN" altLang="en-US" sz="2800" b="1" dirty="0" smtClean="0">
                <a:latin typeface="Times New Roman" panose="02020603050405020304" pitchFamily="18" charset="0"/>
              </a:rPr>
              <a:t>1. </a:t>
            </a:r>
            <a:r>
              <a:rPr lang="vi-VN" altLang="en-US" sz="2800" b="1" dirty="0">
                <a:latin typeface="Times New Roman" panose="02020603050405020304" pitchFamily="18" charset="0"/>
              </a:rPr>
              <a:t>Khái niệm</a:t>
            </a:r>
            <a:endParaRPr lang="vi-VN" altLang="en-US" sz="2800" b="1" dirty="0">
              <a:latin typeface="Times New Roman" panose="02020603050405020304" pitchFamily="18" charset="0"/>
            </a:endParaRPr>
          </a:p>
        </p:txBody>
      </p:sp>
      <p:sp>
        <p:nvSpPr>
          <p:cNvPr id="6" name="Text Box 5"/>
          <p:cNvSpPr txBox="1">
            <a:spLocks noChangeArrowheads="1"/>
          </p:cNvSpPr>
          <p:nvPr/>
        </p:nvSpPr>
        <p:spPr bwMode="auto">
          <a:xfrm>
            <a:off x="336550" y="1394612"/>
            <a:ext cx="1115638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vi-VN" altLang="en-US" sz="28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vi-VN" altLang="en-US" sz="28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Kiểu gen </a:t>
            </a:r>
            <a:r>
              <a:rPr lang="vi-VN" altLang="en-US" sz="28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vi-VN" altLang="en-US" sz="28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à tổ </a:t>
            </a:r>
            <a:r>
              <a:rPr lang="vi-VN" altLang="en-US" sz="28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hợp </a:t>
            </a:r>
            <a:r>
              <a:rPr lang="vi-VN" altLang="en-US" sz="28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................................trong </a:t>
            </a:r>
            <a:r>
              <a:rPr lang="vi-VN" altLang="en-US" sz="28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tế bào của cơ thể.</a:t>
            </a:r>
            <a:endParaRPr lang="vi-VN" altLang="en-US" sz="280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 Box 8"/>
          <p:cNvSpPr txBox="1">
            <a:spLocks noChangeArrowheads="1"/>
          </p:cNvSpPr>
          <p:nvPr/>
        </p:nvSpPr>
        <p:spPr bwMode="auto">
          <a:xfrm>
            <a:off x="126621" y="2311382"/>
            <a:ext cx="11156381" cy="2462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vi-VN" altLang="en-US" sz="28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altLang="en-US" sz="28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Thể đồng hợp </a:t>
            </a:r>
            <a:r>
              <a:rPr lang="vi-VN" altLang="en-US" sz="28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 </a:t>
            </a:r>
            <a:r>
              <a:rPr lang="vi-VN" altLang="en-US" sz="28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kiểu gen </a:t>
            </a:r>
            <a:r>
              <a:rPr lang="vi-VN" altLang="en-US" sz="28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gồm.........................................................</a:t>
            </a:r>
            <a:endParaRPr lang="vi-VN" altLang="en-US" sz="2800" dirty="0" smtClean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ct val="50000"/>
              </a:spcBef>
            </a:pPr>
            <a:r>
              <a:rPr lang="vi-VN" altLang="en-US" sz="28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vi-VN" altLang="en-US" sz="28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Đồng hợp </a:t>
            </a:r>
            <a:r>
              <a:rPr lang="vi-VN" altLang="en-US" sz="28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trội:Ví dụ:  ..........</a:t>
            </a:r>
            <a:endParaRPr lang="vi-VN" altLang="en-US" sz="2800" dirty="0" smtClean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ct val="50000"/>
              </a:spcBef>
            </a:pPr>
            <a:r>
              <a:rPr lang="vi-VN" altLang="en-US" sz="28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vi-VN" altLang="en-US" sz="28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Đồng hợp lặn: </a:t>
            </a:r>
            <a:r>
              <a:rPr lang="vi-VN" altLang="en-US" sz="28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Ví dụ: ........</a:t>
            </a:r>
            <a:endParaRPr lang="vi-VN" altLang="en-US" sz="280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ct val="50000"/>
              </a:spcBef>
            </a:pPr>
            <a:r>
              <a:rPr lang="vi-VN" altLang="en-US" sz="28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vi-VN" altLang="en-US" sz="28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 dị hợp</a:t>
            </a:r>
            <a:r>
              <a:rPr lang="vi-VN" altLang="en-US" sz="28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là kiểu gen </a:t>
            </a:r>
            <a:r>
              <a:rPr lang="vi-VN" altLang="en-US" sz="28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chứa..............................tương ứng.................(Aa</a:t>
            </a:r>
            <a:r>
              <a:rPr lang="vi-VN" altLang="en-US" sz="28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  <a:endParaRPr lang="vi-VN" altLang="en-US" sz="280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915025" y="631292"/>
            <a:ext cx="4308475" cy="36830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vi-VN" b="1" dirty="0" smtClean="0"/>
              <a:t>Chọn từ thích hợp điền vào chỗ chấm</a:t>
            </a:r>
            <a:endParaRPr lang="en-US" b="1" dirty="0"/>
          </a:p>
        </p:txBody>
      </p:sp>
      <p:sp>
        <p:nvSpPr>
          <p:cNvPr id="11" name="TextBox 10"/>
          <p:cNvSpPr txBox="1"/>
          <p:nvPr/>
        </p:nvSpPr>
        <p:spPr>
          <a:xfrm>
            <a:off x="3490678" y="1260609"/>
            <a:ext cx="242406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alt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toàn bộ các gen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055696" y="2224978"/>
            <a:ext cx="433003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>
              <a:spcBef>
                <a:spcPct val="50000"/>
              </a:spcBef>
            </a:pPr>
            <a:r>
              <a:rPr lang="vi-VN" alt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 gen tương ứng giống nhau.</a:t>
            </a:r>
            <a:endParaRPr lang="vi-VN" altLang="en-US" sz="2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688339" y="2873774"/>
            <a:ext cx="70403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>
              <a:spcBef>
                <a:spcPct val="50000"/>
              </a:spcBef>
            </a:pPr>
            <a:r>
              <a:rPr lang="vi-VN" alt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</a:t>
            </a:r>
            <a:endParaRPr lang="vi-VN" altLang="en-US" sz="2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688339" y="3542488"/>
            <a:ext cx="50206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>
              <a:spcBef>
                <a:spcPct val="50000"/>
              </a:spcBef>
            </a:pPr>
            <a:r>
              <a:rPr lang="vi-VN" alt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</a:t>
            </a:r>
            <a:endParaRPr lang="vi-VN" altLang="en-US" sz="2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579342" y="4167308"/>
            <a:ext cx="259398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alt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cặp gen có 2 gen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8682412" y="4167308"/>
            <a:ext cx="16482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alt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khác nhau</a:t>
            </a:r>
            <a:endParaRPr lang="en-US" sz="2800" dirty="0">
              <a:solidFill>
                <a:srgbClr val="FF0000"/>
              </a:solidFill>
            </a:endParaRPr>
          </a:p>
        </p:txBody>
      </p:sp>
      <p:pic>
        <p:nvPicPr>
          <p:cNvPr id="2" name="Content Placeholder 1"/>
          <p:cNvPicPr>
            <a:picLocks noChangeAspect="1"/>
          </p:cNvPicPr>
          <p:nvPr>
            <p:ph idx="1"/>
          </p:nvPr>
        </p:nvPicPr>
        <p:blipFill>
          <a:blip r:embed="rId1"/>
          <a:stretch>
            <a:fillRect/>
          </a:stretch>
        </p:blipFill>
        <p:spPr>
          <a:xfrm>
            <a:off x="10515600" y="775335"/>
            <a:ext cx="838200" cy="61912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13" grpId="0"/>
      <p:bldP spid="14" grpId="0"/>
      <p:bldP spid="15" grpId="0"/>
      <p:bldP spid="15" grpId="1"/>
      <p:bldP spid="16" grpId="0"/>
      <p:bldP spid="16" grpId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/>
        </p:nvCxnSpPr>
        <p:spPr>
          <a:xfrm>
            <a:off x="637309" y="955964"/>
            <a:ext cx="10778836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204716" y="1090258"/>
            <a:ext cx="3655800" cy="487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algn="ctr">
              <a:defRPr sz="44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algn="ctr">
              <a:defRPr sz="44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algn="ctr">
              <a:defRPr sz="44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algn="ctr">
              <a:defRPr sz="44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algn="ctr">
              <a:defRPr sz="44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4572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9144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13716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18288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vi-VN" altLang="en-US" sz="3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b. Lai phân tích</a:t>
            </a:r>
            <a:endParaRPr lang="vi-VN" altLang="en-US" sz="33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431184" y="1577621"/>
            <a:ext cx="8343900" cy="52197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HS </a:t>
            </a:r>
            <a:r>
              <a:rPr lang="en-US" altLang="en-US" sz="28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altLang="en-US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nhóm</a:t>
            </a:r>
            <a:r>
              <a:rPr lang="en-US" altLang="en-US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altLang="en-US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altLang="en-US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lệnh</a:t>
            </a:r>
            <a:r>
              <a:rPr lang="en-US" altLang="en-US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SGK? </a:t>
            </a:r>
            <a:r>
              <a:rPr lang="en-US" altLang="en-US" sz="28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altLang="en-US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sơ</a:t>
            </a:r>
            <a:r>
              <a:rPr lang="en-US" altLang="en-US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</a:t>
            </a:r>
            <a:r>
              <a:rPr lang="en-US" altLang="en-US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lai</a:t>
            </a:r>
            <a:r>
              <a:rPr lang="en-US" altLang="en-US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endParaRPr lang="en-US" altLang="en-US" sz="28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Group 18"/>
          <p:cNvGraphicFramePr/>
          <p:nvPr/>
        </p:nvGraphicFramePr>
        <p:xfrm>
          <a:off x="859811" y="2558041"/>
          <a:ext cx="10247194" cy="1981200"/>
        </p:xfrm>
        <a:graphic>
          <a:graphicData uri="http://schemas.openxmlformats.org/drawingml/2006/table">
            <a:tbl>
              <a:tblPr/>
              <a:tblGrid>
                <a:gridCol w="5123597"/>
                <a:gridCol w="5123597"/>
              </a:tblGrid>
              <a:tr h="1981200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         AA (</a:t>
                      </a:r>
                      <a:r>
                        <a:rPr kumimoji="0" lang="en-US" altLang="en-US" sz="2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Đỏ</a:t>
                      </a:r>
                      <a:r>
                        <a:rPr kumimoji="0" lang="en-US" alt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 x   aa (</a:t>
                      </a:r>
                      <a:r>
                        <a:rPr kumimoji="0" lang="en-US" altLang="en-US" sz="2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trắng</a:t>
                      </a:r>
                      <a:r>
                        <a:rPr kumimoji="0" lang="en-US" alt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kumimoji="0" lang="en-US" alt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en-US" sz="2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Gp</a:t>
                      </a:r>
                      <a:endParaRPr kumimoji="0" lang="en-US" alt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</a:t>
                      </a:r>
                      <a:r>
                        <a:rPr kumimoji="0" lang="en-US" altLang="en-US" sz="2800" b="0" i="0" u="none" strike="noStrike" cap="none" normalizeH="0" baseline="-25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      </a:t>
                      </a:r>
                      <a:r>
                        <a:rPr kumimoji="0" lang="en-US" altLang="en-US" sz="2800" b="0" i="0" u="none" strike="noStrike" cap="none" normalizeH="0" baseline="-25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anose="020B7200000000000000" pitchFamily="34" charset="0"/>
                        </a:rPr>
                        <a:t>              </a:t>
                      </a:r>
                      <a:endParaRPr kumimoji="0" lang="en-US" alt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anose="020B7200000000000000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          Aa </a:t>
                      </a:r>
                      <a:r>
                        <a:rPr kumimoji="0" lang="en-US" alt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kumimoji="0" lang="en-US" altLang="en-US" sz="2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Đỏ</a:t>
                      </a:r>
                      <a:r>
                        <a:rPr kumimoji="0" lang="en-US" alt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    x    aa (</a:t>
                      </a:r>
                      <a:r>
                        <a:rPr kumimoji="0" lang="en-US" altLang="en-US" sz="2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trắng</a:t>
                      </a:r>
                      <a:r>
                        <a:rPr kumimoji="0" lang="en-US" alt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kumimoji="0" lang="en-US" alt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en-US" sz="2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Gp</a:t>
                      </a:r>
                      <a:r>
                        <a:rPr kumimoji="0" lang="en-US" alt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</a:t>
                      </a:r>
                      <a:endParaRPr kumimoji="0" lang="en-US" alt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</a:t>
                      </a:r>
                      <a:r>
                        <a:rPr kumimoji="0" lang="en-US" altLang="en-US" sz="2800" b="0" i="0" u="none" strike="noStrike" cap="none" normalizeH="0" baseline="-25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</a:t>
                      </a:r>
                      <a:endParaRPr kumimoji="0" lang="en-US" altLang="en-US" sz="2800" b="0" i="0" u="none" strike="noStrike" cap="none" normalizeH="0" baseline="-2500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6" name="Text Box 20"/>
          <p:cNvSpPr txBox="1">
            <a:spLocks noChangeArrowheads="1"/>
          </p:cNvSpPr>
          <p:nvPr/>
        </p:nvSpPr>
        <p:spPr bwMode="auto">
          <a:xfrm>
            <a:off x="2203253" y="3030220"/>
            <a:ext cx="6096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endParaRPr lang="en-US" alt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 Box 21"/>
          <p:cNvSpPr txBox="1">
            <a:spLocks noChangeArrowheads="1"/>
          </p:cNvSpPr>
          <p:nvPr/>
        </p:nvSpPr>
        <p:spPr bwMode="auto">
          <a:xfrm>
            <a:off x="3842823" y="3049905"/>
            <a:ext cx="6096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endParaRPr lang="en-US" alt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 Box 22"/>
          <p:cNvSpPr txBox="1">
            <a:spLocks noChangeArrowheads="1"/>
          </p:cNvSpPr>
          <p:nvPr/>
        </p:nvSpPr>
        <p:spPr bwMode="auto">
          <a:xfrm>
            <a:off x="2795871" y="3626485"/>
            <a:ext cx="16002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Aa</a:t>
            </a:r>
            <a:r>
              <a:rPr lang="en-US" altLang="en-US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altLang="en-US" sz="2800" b="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đỏ</a:t>
            </a:r>
            <a:r>
              <a:rPr lang="en-US" altLang="en-US" sz="2800" b="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altLang="en-US" sz="2800" b="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 Box 23"/>
          <p:cNvSpPr txBox="1">
            <a:spLocks noChangeArrowheads="1"/>
          </p:cNvSpPr>
          <p:nvPr/>
        </p:nvSpPr>
        <p:spPr bwMode="auto">
          <a:xfrm>
            <a:off x="7377430" y="3051175"/>
            <a:ext cx="457200" cy="5219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A,</a:t>
            </a:r>
            <a:endParaRPr lang="en-US" alt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 Box 24"/>
          <p:cNvSpPr txBox="1">
            <a:spLocks noChangeArrowheads="1"/>
          </p:cNvSpPr>
          <p:nvPr/>
        </p:nvSpPr>
        <p:spPr bwMode="auto">
          <a:xfrm>
            <a:off x="7953437" y="3036920"/>
            <a:ext cx="6096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endParaRPr lang="en-US" altLang="en-US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Text Box 25"/>
          <p:cNvSpPr txBox="1">
            <a:spLocks noChangeArrowheads="1"/>
          </p:cNvSpPr>
          <p:nvPr/>
        </p:nvSpPr>
        <p:spPr bwMode="auto">
          <a:xfrm>
            <a:off x="9322874" y="3030225"/>
            <a:ext cx="6096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endParaRPr lang="en-US" alt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xt Box 26"/>
          <p:cNvSpPr txBox="1">
            <a:spLocks noChangeArrowheads="1"/>
          </p:cNvSpPr>
          <p:nvPr/>
        </p:nvSpPr>
        <p:spPr bwMode="auto">
          <a:xfrm>
            <a:off x="7148892" y="3631626"/>
            <a:ext cx="16764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1Aa</a:t>
            </a:r>
            <a:r>
              <a:rPr lang="en-US" altLang="en-US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altLang="en-US" sz="28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đỏ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alt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Text Box 27"/>
          <p:cNvSpPr txBox="1">
            <a:spLocks noChangeArrowheads="1"/>
          </p:cNvSpPr>
          <p:nvPr/>
        </p:nvSpPr>
        <p:spPr bwMode="auto">
          <a:xfrm>
            <a:off x="8901492" y="3631626"/>
            <a:ext cx="20574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1aa</a:t>
            </a:r>
            <a:r>
              <a:rPr lang="en-US" altLang="en-US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altLang="en-US" sz="28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trắng</a:t>
            </a:r>
            <a:r>
              <a:rPr lang="en-US" altLang="en-US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altLang="en-US" sz="2800" b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Text Box 28"/>
          <p:cNvSpPr txBox="1">
            <a:spLocks noChangeArrowheads="1"/>
          </p:cNvSpPr>
          <p:nvPr/>
        </p:nvSpPr>
        <p:spPr bwMode="auto">
          <a:xfrm>
            <a:off x="2605208" y="4099560"/>
            <a:ext cx="19812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en-US" sz="28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altLang="en-US" sz="28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endParaRPr lang="en-US" altLang="en-US" sz="2800" b="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Text Box 29"/>
          <p:cNvSpPr txBox="1">
            <a:spLocks noChangeArrowheads="1"/>
          </p:cNvSpPr>
          <p:nvPr/>
        </p:nvSpPr>
        <p:spPr bwMode="auto">
          <a:xfrm>
            <a:off x="7834692" y="4088826"/>
            <a:ext cx="19812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en-US" sz="2800" b="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altLang="en-US" sz="2800" b="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endParaRPr lang="en-US" altLang="en-US" sz="2800" b="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Text Box 30"/>
          <p:cNvSpPr txBox="1">
            <a:spLocks noChangeArrowheads="1"/>
          </p:cNvSpPr>
          <p:nvPr/>
        </p:nvSpPr>
        <p:spPr bwMode="auto">
          <a:xfrm>
            <a:off x="1411408" y="4838635"/>
            <a:ext cx="91440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en-US" sz="24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altLang="en-US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en-US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nhận</a:t>
            </a:r>
            <a:r>
              <a:rPr lang="en-US" altLang="en-US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xét</a:t>
            </a:r>
            <a:r>
              <a:rPr lang="en-US" altLang="en-US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altLang="en-US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altLang="en-US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altLang="en-US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quả</a:t>
            </a:r>
            <a:r>
              <a:rPr lang="en-US" altLang="en-US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 </a:t>
            </a:r>
            <a:r>
              <a:rPr lang="en-US" altLang="en-US" sz="24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altLang="en-US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lai</a:t>
            </a:r>
            <a:r>
              <a:rPr lang="en-US" altLang="en-US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altLang="en-US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altLang="en-US" sz="24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8" name="Group 48"/>
          <p:cNvGraphicFramePr>
            <a:graphicFrameLocks noGrp="1"/>
          </p:cNvGraphicFramePr>
          <p:nvPr/>
        </p:nvGraphicFramePr>
        <p:xfrm>
          <a:off x="40944" y="5490735"/>
          <a:ext cx="12037326" cy="1160118"/>
        </p:xfrm>
        <a:graphic>
          <a:graphicData uri="http://schemas.openxmlformats.org/drawingml/2006/table">
            <a:tbl>
              <a:tblPr/>
              <a:tblGrid>
                <a:gridCol w="5718411"/>
                <a:gridCol w="6318915"/>
              </a:tblGrid>
              <a:tr h="1160118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altLang="en-US" sz="2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anose="020B7200000000000000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         </a:t>
                      </a:r>
                      <a:endParaRPr kumimoji="0" lang="en-US" altLang="en-US" sz="2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altLang="en-US" sz="2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anose="020B7200000000000000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      </a:t>
                      </a:r>
                      <a:endParaRPr kumimoji="0" lang="en-US" altLang="en-US" sz="2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9" name="TextBox 18"/>
          <p:cNvSpPr txBox="1"/>
          <p:nvPr/>
        </p:nvSpPr>
        <p:spPr>
          <a:xfrm>
            <a:off x="1937982" y="0"/>
            <a:ext cx="777922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III. LAI PHÂN TÍCH</a:t>
            </a:r>
            <a:endParaRPr lang="en-US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116008" y="5614016"/>
            <a:ext cx="6096000" cy="83099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vi-VN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KG: 1 Aa</a:t>
            </a:r>
            <a:r>
              <a:rPr lang="en-US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vi-VN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hoa đỏ  </a:t>
            </a:r>
            <a:r>
              <a:rPr lang="en-US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=&gt; con </a:t>
            </a:r>
            <a:r>
              <a:rPr lang="en-US" alt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lai</a:t>
            </a:r>
            <a:r>
              <a:rPr lang="en-US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endParaRPr lang="vi-VN" altLang="en-US" sz="2400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vi-VN" altLang="en-US" sz="2400" b="1" i="1" dirty="0">
                <a:solidFill>
                  <a:srgbClr val="66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 thể đem lai có KG đồng hợp trội</a:t>
            </a:r>
            <a:r>
              <a:rPr lang="en-US" altLang="en-US" sz="2400" b="1" i="1" dirty="0">
                <a:solidFill>
                  <a:srgbClr val="66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(AA)</a:t>
            </a:r>
            <a:endParaRPr lang="vi-VN" altLang="en-US" sz="2400" b="1" i="1" dirty="0">
              <a:solidFill>
                <a:srgbClr val="66003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Text Box 21"/>
          <p:cNvSpPr txBox="1">
            <a:spLocks noChangeArrowheads="1"/>
          </p:cNvSpPr>
          <p:nvPr/>
        </p:nvSpPr>
        <p:spPr bwMode="auto">
          <a:xfrm>
            <a:off x="5825322" y="5638800"/>
            <a:ext cx="6564572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vi-VN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KG:  1Aa</a:t>
            </a:r>
            <a:r>
              <a:rPr lang="en-US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alt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đỏ</a:t>
            </a:r>
            <a:r>
              <a:rPr lang="en-US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vi-VN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và 1aa</a:t>
            </a:r>
            <a:r>
              <a:rPr lang="en-US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alt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trắng</a:t>
            </a:r>
            <a:r>
              <a:rPr lang="en-US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=&gt; con </a:t>
            </a:r>
            <a:r>
              <a:rPr lang="en-US" alt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lai</a:t>
            </a:r>
            <a:r>
              <a:rPr lang="en-US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endParaRPr lang="en-US" altLang="en-US" sz="2400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vi-VN" altLang="en-US" sz="2400" b="1" i="1" dirty="0">
                <a:solidFill>
                  <a:srgbClr val="66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 thể đem lai có kiểu gen dị hợp</a:t>
            </a:r>
            <a:endParaRPr lang="vi-VN" altLang="en-US" sz="2400" b="1" i="1" dirty="0">
              <a:solidFill>
                <a:srgbClr val="66003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78" dur="5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1" dur="500"/>
                                        <p:tgtEl>
                                          <p:spTgt spid="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2" dur="500"/>
                                        <p:tgtEl>
                                          <p:spTgt spid="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ldLvl="0" animBg="1"/>
      <p:bldP spid="8" grpId="0" bldLvl="0" animBg="1"/>
      <p:bldP spid="9" grpId="0" bldLvl="0" animBg="1"/>
      <p:bldP spid="10" grpId="0" bldLvl="0" animBg="1"/>
      <p:bldP spid="11" grpId="0" bldLvl="0" animBg="1"/>
      <p:bldP spid="12" grpId="0" bldLvl="0" animBg="1"/>
      <p:bldP spid="13" grpId="0"/>
      <p:bldP spid="14" grpId="0"/>
      <p:bldP spid="15" grpId="0" bldLvl="0" animBg="1"/>
      <p:bldP spid="16" grpId="0"/>
      <p:bldP spid="17" grpId="0"/>
      <p:bldP spid="19" grpId="0"/>
      <p:bldP spid="21" grpId="0" animBg="1"/>
      <p:bldP spid="21" grpId="1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/>
        </p:nvCxnSpPr>
        <p:spPr>
          <a:xfrm>
            <a:off x="637309" y="955964"/>
            <a:ext cx="10778836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3" name="Text Box 4"/>
          <p:cNvSpPr txBox="1">
            <a:spLocks noChangeArrowheads="1"/>
          </p:cNvSpPr>
          <p:nvPr/>
        </p:nvSpPr>
        <p:spPr bwMode="auto">
          <a:xfrm>
            <a:off x="450868" y="2372071"/>
            <a:ext cx="11217971" cy="25545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vi-VN" altLang="en-US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Phép lai phân tích là phép lai giữa cá thể mang tính trạng </a:t>
            </a:r>
            <a:r>
              <a:rPr lang="en-US" altLang="en-US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(1)</a:t>
            </a:r>
            <a:r>
              <a:rPr lang="vi-VN" altLang="en-US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. . . . . cần xác định</a:t>
            </a:r>
            <a:r>
              <a:rPr lang="en-US" altLang="en-US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(2)</a:t>
            </a:r>
            <a:r>
              <a:rPr lang="vi-VN" altLang="en-US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. . . . . . . . . với cá thể mang tính trạng </a:t>
            </a:r>
            <a:r>
              <a:rPr lang="en-US" altLang="en-US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(3)</a:t>
            </a:r>
            <a:r>
              <a:rPr lang="vi-VN" altLang="en-US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. . . . . . . .  Nếu kết quả của phép lai là đồng tính thì cá thể mang tính trạng trội có kiểu gen </a:t>
            </a:r>
            <a:r>
              <a:rPr lang="en-US" altLang="en-US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(4)</a:t>
            </a:r>
            <a:r>
              <a:rPr lang="vi-VN" altLang="en-US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. . . . . . . . . .  còn kết quả lai là phân tính thì cá thể đó có kiểu gen . .</a:t>
            </a:r>
            <a:r>
              <a:rPr lang="en-US" altLang="en-US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(5)</a:t>
            </a:r>
            <a:r>
              <a:rPr lang="vi-VN" altLang="en-US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. . . . . . .</a:t>
            </a:r>
            <a:endParaRPr lang="vi-VN" altLang="en-US" sz="3200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 Box 5"/>
          <p:cNvSpPr txBox="1">
            <a:spLocks noChangeArrowheads="1"/>
          </p:cNvSpPr>
          <p:nvPr/>
        </p:nvSpPr>
        <p:spPr bwMode="auto">
          <a:xfrm>
            <a:off x="9900178" y="2372071"/>
            <a:ext cx="2096577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vi-VN" altLang="en-US" sz="28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trội</a:t>
            </a:r>
            <a:endParaRPr lang="vi-VN" altLang="en-US" sz="28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 Box 6"/>
          <p:cNvSpPr txBox="1">
            <a:spLocks noChangeArrowheads="1"/>
          </p:cNvSpPr>
          <p:nvPr/>
        </p:nvSpPr>
        <p:spPr bwMode="auto">
          <a:xfrm>
            <a:off x="2463519" y="3811240"/>
            <a:ext cx="3596334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vi-VN" altLang="en-US" sz="28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đồng hợp</a:t>
            </a:r>
            <a:r>
              <a:rPr lang="en-US" altLang="en-US" sz="28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</a:t>
            </a:r>
            <a:r>
              <a:rPr lang="vi-VN" altLang="en-US" sz="28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ội</a:t>
            </a:r>
            <a:r>
              <a:rPr lang="en-US" altLang="en-US" sz="28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vi-VN" altLang="en-US" sz="28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 Box 7"/>
          <p:cNvSpPr txBox="1">
            <a:spLocks noChangeArrowheads="1"/>
          </p:cNvSpPr>
          <p:nvPr/>
        </p:nvSpPr>
        <p:spPr bwMode="auto">
          <a:xfrm>
            <a:off x="2881798" y="2832099"/>
            <a:ext cx="2096577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vi-VN" altLang="en-US" sz="28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kiểu gen</a:t>
            </a:r>
            <a:endParaRPr lang="vi-VN" altLang="en-US" sz="28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 Box 8"/>
          <p:cNvSpPr txBox="1">
            <a:spLocks noChangeArrowheads="1"/>
          </p:cNvSpPr>
          <p:nvPr/>
        </p:nvSpPr>
        <p:spPr bwMode="auto">
          <a:xfrm>
            <a:off x="9736220" y="2792108"/>
            <a:ext cx="2096577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vi-VN" altLang="en-US" sz="28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lặn</a:t>
            </a:r>
            <a:endParaRPr lang="vi-VN" altLang="en-US" sz="28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 Box 9"/>
          <p:cNvSpPr txBox="1">
            <a:spLocks noChangeArrowheads="1"/>
          </p:cNvSpPr>
          <p:nvPr/>
        </p:nvSpPr>
        <p:spPr bwMode="auto">
          <a:xfrm>
            <a:off x="3163847" y="4271268"/>
            <a:ext cx="2896006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vi-VN" altLang="en-US" sz="280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dị hợp</a:t>
            </a:r>
            <a:endParaRPr lang="vi-VN" altLang="en-US" sz="280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 Box 12"/>
          <p:cNvSpPr txBox="1">
            <a:spLocks noChangeArrowheads="1"/>
          </p:cNvSpPr>
          <p:nvPr/>
        </p:nvSpPr>
        <p:spPr bwMode="auto">
          <a:xfrm>
            <a:off x="645182" y="1734510"/>
            <a:ext cx="11187615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điền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thích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chỗ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trống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alt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64262" y="1167953"/>
            <a:ext cx="3655800" cy="487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algn="ctr">
              <a:defRPr sz="44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algn="ctr">
              <a:defRPr sz="44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algn="ctr">
              <a:defRPr sz="44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algn="ctr">
              <a:defRPr sz="44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algn="ctr">
              <a:defRPr sz="44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4572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9144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13716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18288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vi-VN" altLang="en-US" sz="3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b. Lai phân tích</a:t>
            </a:r>
            <a:endParaRPr lang="vi-VN" altLang="en-US" sz="33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937982" y="0"/>
            <a:ext cx="777922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III. LAI PHÂN TÍCH</a:t>
            </a:r>
            <a:endParaRPr lang="en-US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80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80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80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8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8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5" presetClass="exit" presetSubtype="1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5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8" grpId="0"/>
      <p:bldP spid="9" grpId="0"/>
      <p:bldP spid="10" grpId="0"/>
      <p:bldP spid="10" grpId="1"/>
      <p:bldP spid="10" grpId="2"/>
      <p:bldP spid="1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3"/>
          <p:cNvSpPr txBox="1">
            <a:spLocks noChangeArrowheads="1"/>
          </p:cNvSpPr>
          <p:nvPr/>
        </p:nvSpPr>
        <p:spPr bwMode="auto">
          <a:xfrm>
            <a:off x="403225" y="1082040"/>
            <a:ext cx="10233660" cy="38982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US" sz="3200" b="1" dirty="0">
                <a:solidFill>
                  <a:srgbClr val="FF3300"/>
                </a:solidFill>
                <a:latin typeface="Times New Roman" panose="02020603050405020304" pitchFamily="18" charset="0"/>
              </a:rPr>
              <a:t>	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2. Lai phân tích </a:t>
            </a:r>
            <a:r>
              <a:rPr lang="en-US" sz="3200" b="1" dirty="0">
                <a:solidFill>
                  <a:srgbClr val="FF3300"/>
                </a:solidFill>
                <a:latin typeface="Times New Roman" panose="02020603050405020304" pitchFamily="18" charset="0"/>
              </a:rPr>
              <a:t>:</a:t>
            </a:r>
            <a:endParaRPr lang="en-US" sz="3200" b="1" dirty="0">
              <a:solidFill>
                <a:srgbClr val="FF3300"/>
              </a:solidFill>
              <a:latin typeface="Times New Roman" panose="02020603050405020304" pitchFamily="18" charset="0"/>
            </a:endParaRPr>
          </a:p>
          <a:p>
            <a:pPr eaLnBrk="1" hangingPunct="1">
              <a:spcBef>
                <a:spcPct val="20000"/>
              </a:spcBef>
            </a:pPr>
            <a:r>
              <a:rPr lang="en-US" sz="3200" dirty="0">
                <a:solidFill>
                  <a:srgbClr val="FF3300"/>
                </a:solidFill>
                <a:latin typeface="Times New Roman" panose="02020603050405020304" pitchFamily="18" charset="0"/>
              </a:rPr>
              <a:t>    </a:t>
            </a:r>
            <a:r>
              <a:rPr lang="en-US" sz="3200" dirty="0">
                <a:solidFill>
                  <a:srgbClr val="000099"/>
                </a:solidFill>
                <a:latin typeface="Times New Roman" panose="02020603050405020304" pitchFamily="18" charset="0"/>
              </a:rPr>
              <a:t>- Lai phân tích là phép lai giữa cá thể mang tính trạng trội cần xác định kiểu gen với cá thể mang tính trạng lặn . </a:t>
            </a:r>
            <a:endParaRPr lang="en-US" sz="3200" dirty="0">
              <a:solidFill>
                <a:srgbClr val="000099"/>
              </a:solidFill>
              <a:latin typeface="Times New Roman" panose="02020603050405020304" pitchFamily="18" charset="0"/>
            </a:endParaRPr>
          </a:p>
          <a:p>
            <a:pPr eaLnBrk="1" hangingPunct="1">
              <a:spcBef>
                <a:spcPct val="20000"/>
              </a:spcBef>
            </a:pPr>
            <a:r>
              <a:rPr lang="en-US" sz="3200" dirty="0">
                <a:solidFill>
                  <a:srgbClr val="FF3300"/>
                </a:solidFill>
                <a:latin typeface="Times New Roman" panose="02020603050405020304" pitchFamily="18" charset="0"/>
              </a:rPr>
              <a:t>    </a:t>
            </a:r>
            <a:r>
              <a:rPr lang="en-US" sz="3200" dirty="0">
                <a:solidFill>
                  <a:srgbClr val="000099"/>
                </a:solidFill>
                <a:latin typeface="Times New Roman" panose="02020603050405020304" pitchFamily="18" charset="0"/>
              </a:rPr>
              <a:t>+ Nếu kết quả phép lai 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đồng tính </a:t>
            </a:r>
            <a:r>
              <a:rPr lang="en-US" sz="3200" dirty="0">
                <a:solidFill>
                  <a:srgbClr val="000099"/>
                </a:solidFill>
                <a:latin typeface="Times New Roman" panose="02020603050405020304" pitchFamily="18" charset="0"/>
              </a:rPr>
              <a:t>thì cá thể mang tính trạng trội có kiểu gen đồng hợp </a:t>
            </a:r>
            <a:r>
              <a:rPr lang="en-US" sz="3200" b="1" i="1" dirty="0">
                <a:solidFill>
                  <a:srgbClr val="000099"/>
                </a:solidFill>
                <a:latin typeface="Times New Roman" panose="02020603050405020304" pitchFamily="18" charset="0"/>
              </a:rPr>
              <a:t>(P thuần chủng).</a:t>
            </a:r>
            <a:endParaRPr lang="en-US" sz="3200" b="1" i="1" dirty="0">
              <a:solidFill>
                <a:srgbClr val="000099"/>
              </a:solidFill>
              <a:latin typeface="Times New Roman" panose="02020603050405020304" pitchFamily="18" charset="0"/>
            </a:endParaRPr>
          </a:p>
          <a:p>
            <a:pPr eaLnBrk="1" hangingPunct="1">
              <a:spcBef>
                <a:spcPct val="20000"/>
              </a:spcBef>
            </a:pPr>
            <a:r>
              <a:rPr lang="en-US" sz="3200" dirty="0">
                <a:solidFill>
                  <a:srgbClr val="000099"/>
                </a:solidFill>
                <a:latin typeface="Times New Roman" panose="02020603050405020304" pitchFamily="18" charset="0"/>
              </a:rPr>
              <a:t>   + Nếu kết quả phép lai 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phân tính  </a:t>
            </a:r>
            <a:r>
              <a:rPr lang="en-US" sz="3200" dirty="0">
                <a:solidFill>
                  <a:srgbClr val="000099"/>
                </a:solidFill>
                <a:latin typeface="Times New Roman" panose="02020603050405020304" pitchFamily="18" charset="0"/>
              </a:rPr>
              <a:t>theo tỉ lệ 1 : 1  thì cá thể mang tính trạng trội có kiểu gen dị hợp</a:t>
            </a:r>
            <a:r>
              <a:rPr lang="en-US" sz="3200" b="1" i="1" dirty="0">
                <a:solidFill>
                  <a:srgbClr val="000099"/>
                </a:solidFill>
                <a:latin typeface="Times New Roman" panose="02020603050405020304" pitchFamily="18" charset="0"/>
              </a:rPr>
              <a:t> </a:t>
            </a:r>
            <a:endParaRPr lang="en-US" sz="2400" dirty="0">
              <a:solidFill>
                <a:srgbClr val="FF3300"/>
              </a:solidFill>
              <a:latin typeface="Times New Roman" panose="02020603050405020304" pitchFamily="18" charset="0"/>
            </a:endParaRPr>
          </a:p>
        </p:txBody>
      </p:sp>
      <p:pic>
        <p:nvPicPr>
          <p:cNvPr id="8" name="Picture 15" descr="viet3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685530" y="1081827"/>
            <a:ext cx="8382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TextBox 12"/>
          <p:cNvSpPr txBox="1"/>
          <p:nvPr/>
        </p:nvSpPr>
        <p:spPr>
          <a:xfrm>
            <a:off x="26035" y="4798060"/>
            <a:ext cx="11871325" cy="17145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>
              <a:lnSpc>
                <a:spcPct val="110000"/>
              </a:lnSpc>
            </a:pPr>
            <a:r>
              <a:rPr 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Mục</a:t>
            </a:r>
            <a:r>
              <a:rPr 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đích</a:t>
            </a:r>
            <a:r>
              <a:rPr 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Nhằm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xác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kiểu gen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mang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trạng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trội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3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0000"/>
              </a:lnSpc>
            </a:pPr>
            <a:r>
              <a:rPr 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Ứng</a:t>
            </a:r>
            <a:r>
              <a:rPr 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sử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chọn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giống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xem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thuần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chủng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hay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endParaRPr lang="en-US" sz="3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50"/>
                                        <p:tgtEl>
                                          <p:spTgt spid="6">
                                            <p:txEl>
                                              <p:pRg st="4294967295" end="429496729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5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2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2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3" dur="25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8" dur="25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3" dur="25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uiExpand="1" build="p"/>
      <p:bldP spid="13" grpId="0"/>
    </p:bldLst>
  </p:timing>
</p:sld>
</file>

<file path=ppt/tags/tag1.xml><?xml version="1.0" encoding="utf-8"?>
<p:tagLst xmlns:p="http://schemas.openxmlformats.org/presentationml/2006/main">
  <p:tag name="MMPROD_NEXTUNIQUEID" val="10011"/>
  <p:tag name="MMPROD_UIDATA" val="&lt;database version=&quot;11.0&quot;&gt;&lt;object type=&quot;1&quot; unique_id=&quot;10001&quot;&gt;&lt;object type=&quot;2&quot; unique_id=&quot;14192&quot;&gt;&lt;object type=&quot;3&quot; unique_id=&quot;14193&quot;&gt;&lt;property id=&quot;20148&quot; value=&quot;5&quot;/&gt;&lt;property id=&quot;20300&quot; value=&quot;Slide 1&quot;/&gt;&lt;property id=&quot;20307&quot; value=&quot;309&quot;/&gt;&lt;/object&gt;&lt;object type=&quot;3&quot; unique_id=&quot;14194&quot;&gt;&lt;property id=&quot;20148&quot; value=&quot;5&quot;/&gt;&lt;property id=&quot;20300&quot; value=&quot;Slide 2&quot;/&gt;&lt;property id=&quot;20307&quot; value=&quot;308&quot;/&gt;&lt;/object&gt;&lt;object type=&quot;3&quot; unique_id=&quot;14198&quot;&gt;&lt;property id=&quot;20148&quot; value=&quot;5&quot;/&gt;&lt;property id=&quot;20300&quot; value=&quot;Slide 4&quot;/&gt;&lt;property id=&quot;20307&quot; value=&quot;257&quot;/&gt;&lt;/object&gt;&lt;object type=&quot;3&quot; unique_id=&quot;14199&quot;&gt;&lt;property id=&quot;20148&quot; value=&quot;5&quot;/&gt;&lt;property id=&quot;20300&quot; value=&quot;Slide 7&quot;/&gt;&lt;property id=&quot;20307&quot; value=&quot;299&quot;/&gt;&lt;/object&gt;&lt;object type=&quot;3&quot; unique_id=&quot;14200&quot;&gt;&lt;property id=&quot;20148&quot; value=&quot;5&quot;/&gt;&lt;property id=&quot;20300&quot; value=&quot;Slide 8&quot;/&gt;&lt;property id=&quot;20307&quot; value=&quot;300&quot;/&gt;&lt;/object&gt;&lt;object type=&quot;3&quot; unique_id=&quot;14201&quot;&gt;&lt;property id=&quot;20148&quot; value=&quot;5&quot;/&gt;&lt;property id=&quot;20300&quot; value=&quot;Slide 9&quot;/&gt;&lt;property id=&quot;20307&quot; value=&quot;301&quot;/&gt;&lt;/object&gt;&lt;object type=&quot;3&quot; unique_id=&quot;14202&quot;&gt;&lt;property id=&quot;20148&quot; value=&quot;5&quot;/&gt;&lt;property id=&quot;20300&quot; value=&quot;Slide 10&quot;/&gt;&lt;property id=&quot;20307&quot; value=&quot;302&quot;/&gt;&lt;/object&gt;&lt;object type=&quot;3&quot; unique_id=&quot;14203&quot;&gt;&lt;property id=&quot;20148&quot; value=&quot;5&quot;/&gt;&lt;property id=&quot;20300&quot; value=&quot;Slide 11&quot;/&gt;&lt;property id=&quot;20307&quot; value=&quot;303&quot;/&gt;&lt;/object&gt;&lt;object type=&quot;3&quot; unique_id=&quot;14206&quot;&gt;&lt;property id=&quot;20148&quot; value=&quot;5&quot;/&gt;&lt;property id=&quot;20300&quot; value=&quot;Slide 13&quot;/&gt;&lt;property id=&quot;20307&quot; value=&quot;306&quot;/&gt;&lt;/object&gt;&lt;object type=&quot;3&quot; unique_id=&quot;19571&quot;&gt;&lt;property id=&quot;20148&quot; value=&quot;5&quot;/&gt;&lt;property id=&quot;20300&quot; value=&quot;Slide 3&quot;/&gt;&lt;property id=&quot;20307&quot; value=&quot;310&quot;/&gt;&lt;/object&gt;&lt;object type=&quot;3&quot; unique_id=&quot;19814&quot;&gt;&lt;property id=&quot;20148&quot; value=&quot;5&quot;/&gt;&lt;property id=&quot;20300&quot; value=&quot;Slide 6 - &amp;quot;III. Lai phân tích&amp;quot;&quot;/&gt;&lt;property id=&quot;20307&quot; value=&quot;313&quot;/&gt;&lt;/object&gt;&lt;object type=&quot;3&quot; unique_id=&quot;35030&quot;&gt;&lt;property id=&quot;20148&quot; value=&quot;5&quot;/&gt;&lt;property id=&quot;20300&quot; value=&quot;Slide 5&quot;/&gt;&lt;property id=&quot;20307&quot; value=&quot;315&quot;/&gt;&lt;/object&gt;&lt;object type=&quot;3&quot; unique_id=&quot;35172&quot;&gt;&lt;property id=&quot;20148&quot; value=&quot;5&quot;/&gt;&lt;property id=&quot;20300&quot; value=&quot;Slide 12&quot;/&gt;&lt;property id=&quot;20307&quot; value=&quot;316&quot;/&gt;&lt;/object&gt;&lt;object type=&quot;3&quot; unique_id=&quot;36794&quot;&gt;&lt;property id=&quot;20148&quot; value=&quot;5&quot;/&gt;&lt;property id=&quot;20300&quot; value=&quot;Slide 14&quot;/&gt;&lt;property id=&quot;20307&quot; value=&quot;317&quot;/&gt;&lt;/object&gt;&lt;/object&gt;&lt;object type=&quot;8&quot; unique_id=&quot;14222&quot;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3592</Words>
  <Application>WPS Presentation</Application>
  <PresentationFormat>Widescreen</PresentationFormat>
  <Paragraphs>217</Paragraphs>
  <Slides>13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12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13</vt:i4>
      </vt:variant>
    </vt:vector>
  </HeadingPairs>
  <TitlesOfParts>
    <vt:vector size="26" baseType="lpstr">
      <vt:lpstr>Arial</vt:lpstr>
      <vt:lpstr>SimSun</vt:lpstr>
      <vt:lpstr>Wingdings</vt:lpstr>
      <vt:lpstr>Leelawadee</vt:lpstr>
      <vt:lpstr>Leelawadee UI</vt:lpstr>
      <vt:lpstr>Times New Roman</vt:lpstr>
      <vt:lpstr>Calibri</vt:lpstr>
      <vt:lpstr>.VnTime</vt:lpstr>
      <vt:lpstr>Segoe Print</vt:lpstr>
      <vt:lpstr>Microsoft YaHei</vt:lpstr>
      <vt:lpstr>Arial Unicode MS</vt:lpstr>
      <vt:lpstr>Calibri Light</vt:lpstr>
      <vt:lpstr>Office Theme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III. Lai phân tích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Trang Anh Lê</dc:creator>
  <cp:lastModifiedBy>admin</cp:lastModifiedBy>
  <cp:revision>59</cp:revision>
  <dcterms:created xsi:type="dcterms:W3CDTF">2021-09-02T03:32:00Z</dcterms:created>
  <dcterms:modified xsi:type="dcterms:W3CDTF">2021-10-05T07:37:47Z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D1B8C14F0AE04CE0BEBA068ADD756154</vt:lpwstr>
  </property>
  <property fmtid="{D5CDD505-2E9C-101B-9397-08002B2CF9AE}" pid="3" name="KSOProductBuildVer">
    <vt:lpwstr>1033-11.2.0.10323</vt:lpwstr>
  </property>
</Properties>
</file>