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3"/>
  </p:notesMasterIdLst>
  <p:sldIdLst>
    <p:sldId id="256" r:id="rId3"/>
    <p:sldId id="265" r:id="rId4"/>
    <p:sldId id="359" r:id="rId5"/>
    <p:sldId id="258" r:id="rId6"/>
    <p:sldId id="330" r:id="rId7"/>
    <p:sldId id="329" r:id="rId8"/>
    <p:sldId id="331" r:id="rId9"/>
    <p:sldId id="348" r:id="rId10"/>
    <p:sldId id="349" r:id="rId11"/>
    <p:sldId id="350" r:id="rId12"/>
    <p:sldId id="351" r:id="rId13"/>
    <p:sldId id="352" r:id="rId14"/>
    <p:sldId id="353" r:id="rId15"/>
    <p:sldId id="267" r:id="rId16"/>
    <p:sldId id="268" r:id="rId17"/>
    <p:sldId id="269" r:id="rId18"/>
    <p:sldId id="332" r:id="rId19"/>
    <p:sldId id="333" r:id="rId20"/>
    <p:sldId id="334" r:id="rId21"/>
    <p:sldId id="337" r:id="rId22"/>
    <p:sldId id="338" r:id="rId23"/>
    <p:sldId id="339" r:id="rId24"/>
    <p:sldId id="354" r:id="rId25"/>
    <p:sldId id="355" r:id="rId26"/>
    <p:sldId id="356" r:id="rId27"/>
    <p:sldId id="357" r:id="rId28"/>
    <p:sldId id="358" r:id="rId29"/>
    <p:sldId id="342" r:id="rId30"/>
    <p:sldId id="345" r:id="rId31"/>
    <p:sldId id="31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>
      <p:cViewPr varScale="1">
        <p:scale>
          <a:sx n="70" d="100"/>
          <a:sy n="70" d="100"/>
        </p:scale>
        <p:origin x="-13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F737B-21C3-47B7-982F-F3F914B467B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1DC79-F01F-42F2-A82B-91D0C9206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9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07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C: 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tʃ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D: /k/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40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C: 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tʃ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D: /k/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32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C: 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tʃ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D: /k/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14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C: 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tʃ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D: /k/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8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D: /k/</a:t>
            </a:r>
          </a:p>
          <a:p>
            <a:r>
              <a:rPr lang="en-US" dirty="0" smtClean="0"/>
              <a:t>C: /s/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0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D: /k/</a:t>
            </a:r>
          </a:p>
          <a:p>
            <a:r>
              <a:rPr lang="en-US" dirty="0" smtClean="0"/>
              <a:t>C: /s/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3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D: /k/</a:t>
            </a:r>
          </a:p>
          <a:p>
            <a:r>
              <a:rPr lang="en-US" dirty="0" smtClean="0"/>
              <a:t>C: /s/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76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D: /k/</a:t>
            </a:r>
          </a:p>
          <a:p>
            <a:r>
              <a:rPr lang="en-US" dirty="0" smtClean="0"/>
              <a:t>C: /s/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06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C, D: /e/</a:t>
            </a:r>
          </a:p>
          <a:p>
            <a:r>
              <a:rPr lang="en-US" dirty="0" smtClean="0"/>
              <a:t>B: /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ɪ/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77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A: /s/</a:t>
            </a:r>
          </a:p>
          <a:p>
            <a:r>
              <a:rPr lang="en-US" dirty="0" smtClean="0"/>
              <a:t>B, C, D: /z/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31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C: 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tʃ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D: /k/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C: 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tʃ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D: /k/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9" name="Google Shape;482;p35" descr="C:\Users\th3wa\Google Drive\Academic Work\Updated Logo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5394" y="4267200"/>
            <a:ext cx="1239982" cy="1531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511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38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428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5189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97273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54608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06905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3434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7543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32079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57071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16341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954317"/>
            <a:ext cx="3574257" cy="903684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954317"/>
            <a:ext cx="9146380" cy="90368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Google Shape;118;p5"/>
          <p:cNvSpPr txBox="1"/>
          <p:nvPr userDrawn="1"/>
        </p:nvSpPr>
        <p:spPr>
          <a:xfrm>
            <a:off x="3810000" y="6096000"/>
            <a:ext cx="457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Washington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English Center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10" name="Google Shape;119;p5" descr="C:\Users\th3wa\Google Drive\Academic Work\Updated Logo.png"/>
          <p:cNvPicPr preferRelativeResize="0"/>
          <p:nvPr userDrawn="1"/>
        </p:nvPicPr>
        <p:blipFill rotWithShape="1">
          <a:blip r:embed="rId13" cstate="print">
            <a:alphaModFix/>
          </a:blip>
          <a:srcRect/>
          <a:stretch/>
        </p:blipFill>
        <p:spPr>
          <a:xfrm>
            <a:off x="7543800" y="5969081"/>
            <a:ext cx="761999" cy="932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52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50185" y="1468078"/>
            <a:ext cx="4601924" cy="1654983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Grade 6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English course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190691" y="2413189"/>
            <a:ext cx="6511131" cy="39506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By Washington English Center</a:t>
            </a:r>
            <a:endParaRPr lang="en-US" sz="2000" dirty="0"/>
          </a:p>
        </p:txBody>
      </p:sp>
      <p:pic>
        <p:nvPicPr>
          <p:cNvPr id="4" name="Picture 4" descr="C:\Users\th3wa\Google Drive\Academic Work\Updated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5" y="4249783"/>
            <a:ext cx="1327602" cy="162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484" y="2286000"/>
            <a:ext cx="332674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50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99160"/>
            <a:ext cx="7520940" cy="548640"/>
          </a:xfrm>
        </p:spPr>
        <p:txBody>
          <a:bodyPr/>
          <a:lstStyle/>
          <a:p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Board game</a:t>
            </a:r>
            <a:b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cap="none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vi-VN" b="1" cap="none" dirty="0" smtClean="0">
                <a:solidFill>
                  <a:schemeClr val="accent3">
                    <a:lumMod val="75000"/>
                  </a:schemeClr>
                </a:solidFill>
              </a:rPr>
              <a:t>rò chơi cờ bàn</a:t>
            </a:r>
            <a:r>
              <a:rPr lang="en-US" cap="none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cap="none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cap="none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cap="none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cap="none" dirty="0"/>
          </a:p>
        </p:txBody>
      </p:sp>
      <p:pic>
        <p:nvPicPr>
          <p:cNvPr id="4098" name="Picture 2" descr="Image result for Board g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008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37851" y="306942"/>
            <a:ext cx="2744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GUESS THE WORD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6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4.8016" end="13178.35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16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131693"/>
            <a:ext cx="7520940" cy="167640"/>
          </a:xfrm>
        </p:spPr>
        <p:txBody>
          <a:bodyPr/>
          <a:lstStyle/>
          <a:p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Windsurfing</a:t>
            </a:r>
            <a:b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cap="none" dirty="0" err="1" smtClean="0">
                <a:solidFill>
                  <a:schemeClr val="accent3">
                    <a:lumMod val="75000"/>
                  </a:schemeClr>
                </a:solidFill>
              </a:rPr>
              <a:t>Lướt</a:t>
            </a:r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cap="none" dirty="0" err="1" smtClean="0">
                <a:solidFill>
                  <a:schemeClr val="accent3">
                    <a:lumMod val="75000"/>
                  </a:schemeClr>
                </a:solidFill>
              </a:rPr>
              <a:t>ván</a:t>
            </a:r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cap="none" dirty="0" err="1" smtClean="0">
                <a:solidFill>
                  <a:schemeClr val="accent3">
                    <a:lumMod val="75000"/>
                  </a:schemeClr>
                </a:solidFill>
              </a:rPr>
              <a:t>buồm</a:t>
            </a:r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cap="none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cap="none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cap="none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cap="none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cap="none" dirty="0"/>
          </a:p>
        </p:txBody>
      </p:sp>
      <p:pic>
        <p:nvPicPr>
          <p:cNvPr id="1026" name="Picture 2" descr="Image result for Windsurf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354643"/>
            <a:ext cx="7099103" cy="458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37851" y="306942"/>
            <a:ext cx="2744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GUESS THE WORD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6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70.8192" end="7736.96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97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94" y="899160"/>
            <a:ext cx="7520940" cy="548640"/>
          </a:xfrm>
        </p:spPr>
        <p:txBody>
          <a:bodyPr/>
          <a:lstStyle/>
          <a:p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Hockey</a:t>
            </a:r>
            <a:b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cap="none" dirty="0" err="1">
                <a:solidFill>
                  <a:schemeClr val="accent3">
                    <a:lumMod val="75000"/>
                  </a:schemeClr>
                </a:solidFill>
              </a:rPr>
              <a:t>K</a:t>
            </a:r>
            <a:r>
              <a:rPr lang="en-US" b="1" cap="none" dirty="0" err="1" smtClean="0">
                <a:solidFill>
                  <a:schemeClr val="accent3">
                    <a:lumMod val="75000"/>
                  </a:schemeClr>
                </a:solidFill>
              </a:rPr>
              <a:t>húc</a:t>
            </a:r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cap="none" dirty="0" err="1" smtClean="0">
                <a:solidFill>
                  <a:schemeClr val="accent3">
                    <a:lumMod val="75000"/>
                  </a:schemeClr>
                </a:solidFill>
              </a:rPr>
              <a:t>côn</a:t>
            </a:r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cap="none" dirty="0" err="1" smtClean="0">
                <a:solidFill>
                  <a:schemeClr val="accent3">
                    <a:lumMod val="75000"/>
                  </a:schemeClr>
                </a:solidFill>
              </a:rPr>
              <a:t>cầu</a:t>
            </a:r>
            <a:r>
              <a:rPr lang="en-US" cap="none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cap="none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cap="none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cap="none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cap="none" dirty="0"/>
          </a:p>
        </p:txBody>
      </p:sp>
      <p:pic>
        <p:nvPicPr>
          <p:cNvPr id="2050" name="Picture 2" descr="Image result for Hock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447800"/>
            <a:ext cx="7620000" cy="450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37851" y="306942"/>
            <a:ext cx="2744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GUESS THE WORD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6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76.9664" end="3910.9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38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435" y="990600"/>
            <a:ext cx="7520940" cy="548640"/>
          </a:xfrm>
        </p:spPr>
        <p:txBody>
          <a:bodyPr/>
          <a:lstStyle/>
          <a:p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Sailing</a:t>
            </a:r>
            <a:b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cap="none" dirty="0" err="1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en-US" b="1" cap="none" dirty="0" err="1" smtClean="0">
                <a:solidFill>
                  <a:schemeClr val="accent3">
                    <a:lumMod val="75000"/>
                  </a:schemeClr>
                </a:solidFill>
              </a:rPr>
              <a:t>ướt</a:t>
            </a:r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cap="none" dirty="0" err="1" smtClean="0">
                <a:solidFill>
                  <a:schemeClr val="accent3">
                    <a:lumMod val="75000"/>
                  </a:schemeClr>
                </a:solidFill>
              </a:rPr>
              <a:t>thuyền</a:t>
            </a:r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cap="none" dirty="0" err="1" smtClean="0">
                <a:solidFill>
                  <a:schemeClr val="accent3">
                    <a:lumMod val="75000"/>
                  </a:schemeClr>
                </a:solidFill>
              </a:rPr>
              <a:t>buồm</a:t>
            </a:r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b="1" cap="none" dirty="0"/>
          </a:p>
        </p:txBody>
      </p:sp>
      <p:pic>
        <p:nvPicPr>
          <p:cNvPr id="3074" name="Picture 2" descr="Image result for Sai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5" y="167640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37851" y="306942"/>
            <a:ext cx="2744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GUESS THE WORD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6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72.98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09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457200"/>
            <a:ext cx="883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5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304800"/>
            <a:ext cx="8867044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7000" y="4191000"/>
            <a:ext cx="1981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badminton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able tennis</a:t>
            </a:r>
          </a:p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boxing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68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07135"/>
            <a:ext cx="7848601" cy="1427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1634154"/>
            <a:ext cx="7832722" cy="42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68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609600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4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5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4865"/>
            <a:ext cx="7696200" cy="569838"/>
          </a:xfrm>
          <a:prstGeom prst="rect">
            <a:avLst/>
          </a:prstGeom>
        </p:spPr>
      </p:pic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324134" y="1163664"/>
            <a:ext cx="8839200" cy="4648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Competitive sports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</a:p>
          <a:p>
            <a:pPr>
              <a:lnSpc>
                <a:spcPct val="120000"/>
              </a:lnSpc>
            </a:pP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Relaxing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sports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Individual sports: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Seasonal sports :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5410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36626" y="1201052"/>
            <a:ext cx="5702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Judo, soccer, basketball, cycling, running, gymnastics, golf, weight lifting, swimming, tennis, auto racing, skiing, boxing</a:t>
            </a: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7471" y="2834282"/>
            <a:ext cx="64008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Yoga, aerobics, golf, tennis, swimming, hiking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63671" y="3328977"/>
            <a:ext cx="6248400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surfing, skiing, sailing, cycling, golf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1396" y="3928806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soccer, tennis, basketball, golf, baseball, swimming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14851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609600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4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5000" dirty="0"/>
          </a:p>
        </p:txBody>
      </p: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228600" y="1016829"/>
            <a:ext cx="8915400" cy="5562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Indoor sports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</a:p>
          <a:p>
            <a:pPr>
              <a:lnSpc>
                <a:spcPct val="120000"/>
              </a:lnSpc>
            </a:pP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Team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sports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Outdoor sports:</a:t>
            </a:r>
          </a:p>
          <a:p>
            <a:pPr>
              <a:lnSpc>
                <a:spcPct val="120000"/>
              </a:lnSpc>
            </a:pPr>
            <a:endParaRPr lang="en-US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Year-round sports: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20601" y="1016829"/>
            <a:ext cx="63881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basketball, soccer, volleyball, tennis, swimming, weight lifting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400" y="2137361"/>
            <a:ext cx="521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baseball, basketball, volleyball, soccer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00066" y="2659039"/>
            <a:ext cx="6159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auto racing, baseball, basketball, golf, hiking, skiing, sailing, running, surfing</a:t>
            </a:r>
          </a:p>
          <a:p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27361" y="3713170"/>
            <a:ext cx="572281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baseball, basketball, weight lifting, soccer, aerobics</a:t>
            </a:r>
          </a:p>
        </p:txBody>
      </p:sp>
    </p:spTree>
    <p:extLst>
      <p:ext uri="{BB962C8B-B14F-4D97-AF65-F5344CB8AC3E}">
        <p14:creationId xmlns:p14="http://schemas.microsoft.com/office/powerpoint/2010/main" val="1836686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609600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4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50" y="413169"/>
            <a:ext cx="8488971" cy="7034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3400" y="1623673"/>
            <a:ext cx="493695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smtClean="0">
                <a:solidFill>
                  <a:srgbClr val="0070C0"/>
                </a:solidFill>
              </a:rPr>
              <a:t>ring, rope, gloves, hit: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table, paddle, serve, ball</a:t>
            </a:r>
            <a:r>
              <a:rPr lang="en-US" sz="2800" dirty="0" smtClean="0">
                <a:solidFill>
                  <a:srgbClr val="0070C0"/>
                </a:solidFill>
              </a:rPr>
              <a:t>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basket, points, ball, court</a:t>
            </a:r>
            <a:r>
              <a:rPr lang="en-US" sz="2800" dirty="0" smtClean="0">
                <a:solidFill>
                  <a:srgbClr val="0070C0"/>
                </a:solidFill>
              </a:rPr>
              <a:t>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pedals, wheels, ride, race</a:t>
            </a:r>
            <a:r>
              <a:rPr lang="en-US" sz="2800" dirty="0" smtClean="0">
                <a:solidFill>
                  <a:srgbClr val="0070C0"/>
                </a:solidFill>
              </a:rPr>
              <a:t>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ball, kick, goal, referee: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42503" y="1600200"/>
            <a:ext cx="32311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Boxing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Table tennis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Basketball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Cycling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</a:rPr>
              <a:t>occer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70C0"/>
              </a:solidFill>
            </a:endParaRPr>
          </a:p>
          <a:p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69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609600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4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5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023" y="1132266"/>
            <a:ext cx="8446157" cy="1687134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392283"/>
              </p:ext>
            </p:extLst>
          </p:nvPr>
        </p:nvGraphicFramePr>
        <p:xfrm>
          <a:off x="503236" y="3276600"/>
          <a:ext cx="8183564" cy="211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8357">
                  <a:extLst>
                    <a:ext uri="{9D8B030D-6E8A-4147-A177-3AD203B41FA5}">
                      <a16:colId xmlns="" xmlns:a16="http://schemas.microsoft.com/office/drawing/2014/main" val="3749430009"/>
                    </a:ext>
                  </a:extLst>
                </a:gridCol>
                <a:gridCol w="7365207">
                  <a:extLst>
                    <a:ext uri="{9D8B030D-6E8A-4147-A177-3AD203B41FA5}">
                      <a16:colId xmlns="" xmlns:a16="http://schemas.microsoft.com/office/drawing/2014/main" val="2039960533"/>
                    </a:ext>
                  </a:extLst>
                </a:gridCol>
              </a:tblGrid>
              <a:tr h="10566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</a:rPr>
                        <a:t>ir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/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82737084"/>
                  </a:ext>
                </a:extLst>
              </a:tr>
              <a:tr h="10566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/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</a:rPr>
                        <a:t>eə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/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425978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692275" y="3475798"/>
            <a:ext cx="72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Really, near,  volunteer, pear, here, peer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63675" y="4581478"/>
            <a:ext cx="72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Care, prepare, spare, fare, nightmare, square 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324683"/>
            <a:ext cx="3712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PRONUNCIATION</a:t>
            </a:r>
            <a:endParaRPr lang="en-US" sz="3200" b="1" dirty="0"/>
          </a:p>
        </p:txBody>
      </p:sp>
      <p:pic>
        <p:nvPicPr>
          <p:cNvPr id="3" name="G6pronun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0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304" y="1371600"/>
            <a:ext cx="7520940" cy="3579849"/>
          </a:xfrm>
        </p:spPr>
        <p:txBody>
          <a:bodyPr>
            <a:normAutofit fontScale="92500" lnSpcReduction="20000"/>
          </a:bodyPr>
          <a:lstStyle/>
          <a:p>
            <a:pPr marL="0" indent="0"/>
            <a:r>
              <a:rPr lang="en-US" sz="7200" dirty="0" smtClean="0"/>
              <a:t>Unit </a:t>
            </a:r>
            <a:r>
              <a:rPr lang="en-US" sz="7200" dirty="0"/>
              <a:t>8</a:t>
            </a:r>
            <a:r>
              <a:rPr lang="en-US" sz="7200" dirty="0" smtClean="0"/>
              <a:t>: Sports and Games</a:t>
            </a:r>
          </a:p>
          <a:p>
            <a:pPr marL="0" indent="0"/>
            <a:r>
              <a:rPr lang="en-US" sz="7200" dirty="0" smtClean="0"/>
              <a:t>Lesson 2</a:t>
            </a:r>
          </a:p>
          <a:p>
            <a:pPr marL="0" indent="0"/>
            <a:r>
              <a:rPr lang="en-US" sz="7200" dirty="0" smtClean="0"/>
              <a:t>Page 72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80306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609600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4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609600"/>
            <a:ext cx="7937685" cy="5312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08918"/>
            <a:ext cx="2467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LISTENING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80355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609600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4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5000" dirty="0"/>
          </a:p>
        </p:txBody>
      </p:sp>
      <p:sp>
        <p:nvSpPr>
          <p:cNvPr id="5" name="TextBox 4"/>
          <p:cNvSpPr txBox="1"/>
          <p:nvPr/>
        </p:nvSpPr>
        <p:spPr>
          <a:xfrm>
            <a:off x="4186361" y="2666083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Pencil, paper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7303" y="4201753"/>
            <a:ext cx="131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 minutes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4199" y="2588051"/>
            <a:ext cx="1553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Chess board, white and black pieces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061560"/>
              </p:ext>
            </p:extLst>
          </p:nvPr>
        </p:nvGraphicFramePr>
        <p:xfrm>
          <a:off x="42383" y="1440242"/>
          <a:ext cx="8654978" cy="3218949"/>
        </p:xfrm>
        <a:graphic>
          <a:graphicData uri="http://schemas.openxmlformats.org/drawingml/2006/table">
            <a:tbl>
              <a:tblPr/>
              <a:tblGrid>
                <a:gridCol w="313374">
                  <a:extLst>
                    <a:ext uri="{9D8B030D-6E8A-4147-A177-3AD203B41FA5}">
                      <a16:colId xmlns="" xmlns:a16="http://schemas.microsoft.com/office/drawing/2014/main" val="3019940487"/>
                    </a:ext>
                  </a:extLst>
                </a:gridCol>
                <a:gridCol w="3682843">
                  <a:extLst>
                    <a:ext uri="{9D8B030D-6E8A-4147-A177-3AD203B41FA5}">
                      <a16:colId xmlns="" xmlns:a16="http://schemas.microsoft.com/office/drawing/2014/main" val="2629055113"/>
                    </a:ext>
                  </a:extLst>
                </a:gridCol>
                <a:gridCol w="1417427">
                  <a:extLst>
                    <a:ext uri="{9D8B030D-6E8A-4147-A177-3AD203B41FA5}">
                      <a16:colId xmlns="" xmlns:a16="http://schemas.microsoft.com/office/drawing/2014/main" val="3392310225"/>
                    </a:ext>
                  </a:extLst>
                </a:gridCol>
                <a:gridCol w="1554373">
                  <a:extLst>
                    <a:ext uri="{9D8B030D-6E8A-4147-A177-3AD203B41FA5}">
                      <a16:colId xmlns="" xmlns:a16="http://schemas.microsoft.com/office/drawing/2014/main" val="1823675170"/>
                    </a:ext>
                  </a:extLst>
                </a:gridCol>
                <a:gridCol w="1686961">
                  <a:extLst>
                    <a:ext uri="{9D8B030D-6E8A-4147-A177-3AD203B41FA5}">
                      <a16:colId xmlns="" xmlns:a16="http://schemas.microsoft.com/office/drawing/2014/main" val="1951108116"/>
                    </a:ext>
                  </a:extLst>
                </a:gridCol>
              </a:tblGrid>
              <a:tr h="520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Terry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605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Lisa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605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Claudio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60061895"/>
                  </a:ext>
                </a:extLst>
              </a:tr>
              <a:tr h="554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570"/>
                        </a:lnSpc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How many people can play?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6619247"/>
                  </a:ext>
                </a:extLst>
              </a:tr>
              <a:tr h="1034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565"/>
                        </a:lnSpc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None/>
                      </a:pPr>
                      <a:endParaRPr lang="en-US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ts val="1565"/>
                        </a:lnSpc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None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 do you need?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3732080"/>
                  </a:ext>
                </a:extLst>
              </a:tr>
              <a:tr h="554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565"/>
                        </a:lnSpc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None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Does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game involve luck or skill?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8916395"/>
                  </a:ext>
                </a:extLst>
              </a:tr>
              <a:tr h="554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580"/>
                        </a:lnSpc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None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  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How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 does a game last?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1904751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92" y="429820"/>
            <a:ext cx="7507704" cy="5174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19711" y="361647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skill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58645" y="20296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00" y="3616470"/>
            <a:ext cx="109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skill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15337" y="4201753"/>
            <a:ext cx="148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30 minutes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88057" y="202968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2 - 4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4246" y="2682395"/>
            <a:ext cx="1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Board, bag of letters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4293" y="3634722"/>
            <a:ext cx="1501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Skill &amp; luck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64282" y="4190904"/>
            <a:ext cx="1241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 hour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U8L2_listen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86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9" grpId="0"/>
      <p:bldP spid="19" grpId="0"/>
      <p:bldP spid="20" grpId="0"/>
      <p:bldP spid="21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8200" y="143066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17th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165389"/>
            <a:ext cx="8686799" cy="8006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1440690"/>
            <a:ext cx="8534398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Michael Jordan was born on February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_,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1963. He is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)__________one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best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)______________ever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He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)_____the Chicago Bulls to six National Basketball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)____________championships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won the NBA's Most Valuable Player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five times.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Jordan started studying at the University of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)______Carolina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(UNC) in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)_____He soon became an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)_________of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school's basketball team. In 1982, with Jordan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final basket, 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team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)________Georgetown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and became the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)__________He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the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)_______________of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Year in 1983 and in 1984.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1984, Jordan became a member of the U.S.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)______________________ The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team won the gold (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)_______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that year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103459" y="1462656"/>
            <a:ext cx="131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considered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1915" y="1797314"/>
            <a:ext cx="2235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</a:t>
            </a:r>
            <a:r>
              <a:rPr lang="en-US" sz="2000" dirty="0" smtClean="0">
                <a:solidFill>
                  <a:srgbClr val="FF0000"/>
                </a:solidFill>
              </a:rPr>
              <a:t>asketball player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52875" y="183128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7083" y="2173066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Association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98172" y="2501914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Award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6948" y="2894202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</a:t>
            </a:r>
            <a:r>
              <a:rPr lang="en-US" sz="2000" dirty="0" smtClean="0">
                <a:solidFill>
                  <a:srgbClr val="FF0000"/>
                </a:solidFill>
              </a:rPr>
              <a:t>orth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474" y="320967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1981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7950" y="31976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important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21750" y="3589141"/>
            <a:ext cx="1089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scoring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5220" y="3921424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defeated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3350" y="3909536"/>
            <a:ext cx="1338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champion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6019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09498" y="4273801"/>
            <a:ext cx="2193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College Player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47328" y="4563268"/>
            <a:ext cx="278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Olympic basketball team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22077" y="4898323"/>
            <a:ext cx="111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medal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G6listeningtas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21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687" y="787049"/>
            <a:ext cx="8153400" cy="406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team did Michael Jordan play for?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lphaUcPeriod"/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Chicago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Bulls			</a:t>
            </a:r>
            <a:endParaRPr lang="en-US" sz="3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lphaUcPeriod"/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National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Basketball Association</a:t>
            </a:r>
            <a:endParaRPr 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lphaUcPeriod" startAt="3"/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Georgetown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49687" y="2362200"/>
            <a:ext cx="617113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5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762000"/>
            <a:ext cx="8153400" cy="3852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How many times did Michael Jordan win the title “College Player of the Year”?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1200"/>
              </a:spcAft>
              <a:buSzPts val="1300"/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  Six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times	</a:t>
            </a:r>
            <a:endParaRPr lang="en-US" sz="3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1200"/>
              </a:spcAft>
              <a:buSzPts val="1300"/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Five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times		</a:t>
            </a:r>
            <a:endParaRPr lang="en-US" sz="3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1200"/>
              </a:spcAft>
              <a:buSzPts val="1300"/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Two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times</a:t>
            </a:r>
            <a:endParaRPr 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92428" y="3886200"/>
            <a:ext cx="685800" cy="728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06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609600"/>
            <a:ext cx="7772400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When did Michael Jordan start playing for the University of North Carolina?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SzPts val="1300"/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  1963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3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SzPts val="1300"/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  1981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3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SzPts val="1300"/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1984</a:t>
            </a:r>
            <a:endParaRPr 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81000" y="3657600"/>
            <a:ext cx="762000" cy="7020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52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609600"/>
            <a:ext cx="7620000" cy="444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does “the team” in paragraph 2 refer to?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300"/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  University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North Carolina	</a:t>
            </a:r>
            <a:endParaRPr lang="en-US" sz="3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300"/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Georgetown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300"/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College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Player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33400" y="2286000"/>
            <a:ext cx="762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644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609600"/>
            <a:ext cx="8153400" cy="445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What is the best title of this passage?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Michael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Jordan: life and career</a:t>
            </a:r>
            <a:endParaRPr 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Michael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Jordan: the best basketball player</a:t>
            </a:r>
            <a:endParaRPr 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SzPts val="1300"/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Michael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Jordan: a professional basketball player</a:t>
            </a:r>
            <a:endParaRPr 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" y="3733800"/>
            <a:ext cx="685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68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654455"/>
            <a:ext cx="8091247" cy="52333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81781" y="131235"/>
            <a:ext cx="25789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1294387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95" y="1219200"/>
            <a:ext cx="8259734" cy="426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381000"/>
            <a:ext cx="21002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PROJECT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02871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6695"/>
            <a:ext cx="7520940" cy="548640"/>
          </a:xfrm>
        </p:spPr>
        <p:txBody>
          <a:bodyPr/>
          <a:lstStyle/>
          <a:p>
            <a:r>
              <a:rPr lang="en-US" sz="3200" b="1" dirty="0"/>
              <a:t>Vocabulary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283298"/>
              </p:ext>
            </p:extLst>
          </p:nvPr>
        </p:nvGraphicFramePr>
        <p:xfrm>
          <a:off x="484031" y="1066800"/>
          <a:ext cx="8458198" cy="4561268"/>
        </p:xfrm>
        <a:graphic>
          <a:graphicData uri="http://schemas.openxmlformats.org/drawingml/2006/table">
            <a:tbl>
              <a:tblPr firstRow="1" firstCol="1" bandRow="1"/>
              <a:tblGrid>
                <a:gridCol w="1981199">
                  <a:extLst>
                    <a:ext uri="{9D8B030D-6E8A-4147-A177-3AD203B41FA5}">
                      <a16:colId xmlns="" xmlns:a16="http://schemas.microsoft.com/office/drawing/2014/main" val="4293890001"/>
                    </a:ext>
                  </a:extLst>
                </a:gridCol>
                <a:gridCol w="2209800">
                  <a:extLst>
                    <a:ext uri="{9D8B030D-6E8A-4147-A177-3AD203B41FA5}">
                      <a16:colId xmlns="" xmlns:a16="http://schemas.microsoft.com/office/drawing/2014/main" val="4194274929"/>
                    </a:ext>
                  </a:extLst>
                </a:gridCol>
                <a:gridCol w="2362200">
                  <a:extLst>
                    <a:ext uri="{9D8B030D-6E8A-4147-A177-3AD203B41FA5}">
                      <a16:colId xmlns="" xmlns:a16="http://schemas.microsoft.com/office/drawing/2014/main" val="432945795"/>
                    </a:ext>
                  </a:extLst>
                </a:gridCol>
                <a:gridCol w="1904999">
                  <a:extLst>
                    <a:ext uri="{9D8B030D-6E8A-4147-A177-3AD203B41FA5}">
                      <a16:colId xmlns="" xmlns:a16="http://schemas.microsoft.com/office/drawing/2014/main" val="2721647552"/>
                    </a:ext>
                  </a:extLst>
                </a:gridCol>
              </a:tblGrid>
              <a:tr h="1140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activities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aerobics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 racing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golf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20629584"/>
                  </a:ext>
                </a:extLst>
              </a:tr>
              <a:tr h="1140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gymnastics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hiking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judo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sailing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51675631"/>
                  </a:ext>
                </a:extLst>
              </a:tr>
              <a:tr h="1140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skiing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tennis 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windsurfing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weight lifting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98435708"/>
                  </a:ext>
                </a:extLst>
              </a:tr>
              <a:tr h="1140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yoga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board game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hockey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sports nut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447969"/>
                  </a:ext>
                </a:extLst>
              </a:tr>
            </a:tbl>
          </a:graphicData>
        </a:graphic>
      </p:graphicFrame>
      <p:sp>
        <p:nvSpPr>
          <p:cNvPr id="40" name="Oval 39"/>
          <p:cNvSpPr/>
          <p:nvPr/>
        </p:nvSpPr>
        <p:spPr>
          <a:xfrm>
            <a:off x="531254" y="787866"/>
            <a:ext cx="1347391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44430" y="2065245"/>
            <a:ext cx="1941570" cy="877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54843" y="3171780"/>
            <a:ext cx="1535578" cy="917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44430" y="4318168"/>
            <a:ext cx="1219200" cy="939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316974" y="885284"/>
            <a:ext cx="1786995" cy="871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374928" y="1947415"/>
            <a:ext cx="1282222" cy="99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438400" y="3202283"/>
            <a:ext cx="1131618" cy="911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411322" y="4245658"/>
            <a:ext cx="2038260" cy="9093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542299" y="855995"/>
            <a:ext cx="2087099" cy="899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503003" y="1960533"/>
            <a:ext cx="1295021" cy="910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542299" y="3144278"/>
            <a:ext cx="2145104" cy="969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589183" y="4294949"/>
            <a:ext cx="1393514" cy="8976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864561" y="953601"/>
            <a:ext cx="1447799" cy="848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830269" y="1993103"/>
            <a:ext cx="1627932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640231" y="3251368"/>
            <a:ext cx="2122768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870342" y="4318168"/>
            <a:ext cx="1892657" cy="946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6vocabula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97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612106" y="1220096"/>
            <a:ext cx="5648623" cy="1654983"/>
          </a:xfrm>
        </p:spPr>
        <p:txBody>
          <a:bodyPr/>
          <a:lstStyle/>
          <a:p>
            <a:r>
              <a:rPr lang="en-US" sz="4000" b="1" dirty="0" smtClean="0"/>
              <a:t>Thank you and see you </a:t>
            </a:r>
            <a:r>
              <a:rPr lang="en-US" sz="4000" b="1" smtClean="0"/>
              <a:t>next Lesson!</a:t>
            </a:r>
            <a:endParaRPr lang="en-US" sz="4000" b="1" dirty="0"/>
          </a:p>
        </p:txBody>
      </p:sp>
      <p:pic>
        <p:nvPicPr>
          <p:cNvPr id="6" name="Picture 4" descr="C:\Users\th3wa\Google Drive\Academic Work\Updated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199"/>
            <a:ext cx="130978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484" y="2286000"/>
            <a:ext cx="332674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8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28600"/>
            <a:ext cx="7543800" cy="487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3200" dirty="0" smtClean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685800" y="1637973"/>
            <a:ext cx="7520940" cy="357984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Activities: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Gymnastics: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Skiing: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Yoga: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458780" y="1658445"/>
            <a:ext cx="4953000" cy="323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Hoạt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động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</a:rPr>
              <a:t>Thể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</a:rPr>
              <a:t>dục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</a:rPr>
              <a:t>dụng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cụ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Trượt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tuyết</a:t>
            </a:r>
            <a:endParaRPr lang="en-US" sz="44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Môn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yoga</a:t>
            </a:r>
          </a:p>
        </p:txBody>
      </p:sp>
      <p:sp>
        <p:nvSpPr>
          <p:cNvPr id="5" name="Rectangle 4"/>
          <p:cNvSpPr/>
          <p:nvPr/>
        </p:nvSpPr>
        <p:spPr>
          <a:xfrm>
            <a:off x="530469" y="337848"/>
            <a:ext cx="3326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LISTEN AND REPEAT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6slide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34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62689" y="292713"/>
            <a:ext cx="7543800" cy="487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3200" dirty="0" smtClean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659130" y="1592838"/>
            <a:ext cx="7520940" cy="357984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Aerobics: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Hiking: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Tennis: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Board game: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191000" y="1608306"/>
            <a:ext cx="5029200" cy="472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Thể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dục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nhịp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điệu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Đi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bộ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đường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dài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Quần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vợt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vi-VN" sz="4400" dirty="0">
                <a:solidFill>
                  <a:schemeClr val="accent3">
                    <a:lumMod val="75000"/>
                  </a:schemeClr>
                </a:solidFill>
              </a:rPr>
              <a:t>Trò 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</a:rPr>
              <a:t>chơ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vi-VN" sz="4400" dirty="0">
                <a:solidFill>
                  <a:schemeClr val="accent3">
                    <a:lumMod val="75000"/>
                  </a:schemeClr>
                </a:solidFill>
              </a:rPr>
              <a:t>cờ bàn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9" y="337848"/>
            <a:ext cx="3326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LISTEN AND REPEAT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6slide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62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28600"/>
            <a:ext cx="7543800" cy="487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3200" dirty="0" smtClean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685800" y="1460188"/>
            <a:ext cx="7520940" cy="357984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Auto racing: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Judo: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Windsurfing: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Hockey: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500236" y="1460188"/>
            <a:ext cx="4953000" cy="3733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Đua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xe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Võ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thuật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judo</a:t>
            </a:r>
          </a:p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Lướt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ván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buồm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Khúc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côn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cầu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9" y="337848"/>
            <a:ext cx="3326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LISTEN AND REPEAT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6slide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28600"/>
            <a:ext cx="7543800" cy="487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3200" dirty="0" smtClean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659130" y="1596691"/>
            <a:ext cx="7520940" cy="357984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4200" dirty="0" smtClean="0">
                <a:solidFill>
                  <a:schemeClr val="accent3">
                    <a:lumMod val="75000"/>
                  </a:schemeClr>
                </a:solidFill>
              </a:rPr>
              <a:t>Golf:</a:t>
            </a:r>
          </a:p>
          <a:p>
            <a:pPr>
              <a:lnSpc>
                <a:spcPct val="120000"/>
              </a:lnSpc>
            </a:pPr>
            <a:r>
              <a:rPr lang="en-US" sz="4200" dirty="0" smtClean="0">
                <a:solidFill>
                  <a:schemeClr val="accent3">
                    <a:lumMod val="75000"/>
                  </a:schemeClr>
                </a:solidFill>
              </a:rPr>
              <a:t>Sailing:</a:t>
            </a:r>
          </a:p>
          <a:p>
            <a:pPr>
              <a:lnSpc>
                <a:spcPct val="120000"/>
              </a:lnSpc>
            </a:pPr>
            <a:r>
              <a:rPr lang="en-US" sz="4200" dirty="0" smtClean="0">
                <a:solidFill>
                  <a:schemeClr val="accent3">
                    <a:lumMod val="75000"/>
                  </a:schemeClr>
                </a:solidFill>
              </a:rPr>
              <a:t>Weight lifting:</a:t>
            </a:r>
          </a:p>
          <a:p>
            <a:pPr>
              <a:lnSpc>
                <a:spcPct val="120000"/>
              </a:lnSpc>
            </a:pPr>
            <a:r>
              <a:rPr lang="en-US" sz="4200" dirty="0" smtClean="0">
                <a:solidFill>
                  <a:schemeClr val="accent3">
                    <a:lumMod val="75000"/>
                  </a:schemeClr>
                </a:solidFill>
              </a:rPr>
              <a:t>Sports nut: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267200" y="1596691"/>
            <a:ext cx="5105400" cy="3881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200" dirty="0" err="1" smtClean="0">
                <a:solidFill>
                  <a:schemeClr val="accent3">
                    <a:lumMod val="75000"/>
                  </a:schemeClr>
                </a:solidFill>
              </a:rPr>
              <a:t>Đánh</a:t>
            </a:r>
            <a:r>
              <a:rPr lang="en-US" sz="4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200" dirty="0" err="1" smtClean="0">
                <a:solidFill>
                  <a:schemeClr val="accent3">
                    <a:lumMod val="75000"/>
                  </a:schemeClr>
                </a:solidFill>
              </a:rPr>
              <a:t>gôn</a:t>
            </a:r>
            <a:endParaRPr lang="en-US" sz="42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200" dirty="0" err="1" smtClean="0">
                <a:solidFill>
                  <a:schemeClr val="accent3">
                    <a:lumMod val="75000"/>
                  </a:schemeClr>
                </a:solidFill>
              </a:rPr>
              <a:t>Lướt</a:t>
            </a:r>
            <a:r>
              <a:rPr lang="en-US" sz="4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200" dirty="0" err="1" smtClean="0">
                <a:solidFill>
                  <a:schemeClr val="accent3">
                    <a:lumMod val="75000"/>
                  </a:schemeClr>
                </a:solidFill>
              </a:rPr>
              <a:t>thuyền</a:t>
            </a:r>
            <a:r>
              <a:rPr lang="en-US" sz="4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200" dirty="0" err="1" smtClean="0">
                <a:solidFill>
                  <a:schemeClr val="accent3">
                    <a:lumMod val="75000"/>
                  </a:schemeClr>
                </a:solidFill>
              </a:rPr>
              <a:t>buồm</a:t>
            </a:r>
            <a:endParaRPr lang="en-US" sz="42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200" dirty="0" err="1" smtClean="0">
                <a:solidFill>
                  <a:schemeClr val="accent3">
                    <a:lumMod val="75000"/>
                  </a:schemeClr>
                </a:solidFill>
              </a:rPr>
              <a:t>Cử</a:t>
            </a:r>
            <a:r>
              <a:rPr lang="en-US" sz="4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200" dirty="0" err="1" smtClean="0">
                <a:solidFill>
                  <a:schemeClr val="accent3">
                    <a:lumMod val="75000"/>
                  </a:schemeClr>
                </a:solidFill>
              </a:rPr>
              <a:t>tạ</a:t>
            </a:r>
            <a:endParaRPr lang="en-US" sz="42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200" dirty="0" err="1" smtClean="0">
                <a:solidFill>
                  <a:schemeClr val="accent3">
                    <a:lumMod val="75000"/>
                  </a:schemeClr>
                </a:solidFill>
              </a:rPr>
              <a:t>Người</a:t>
            </a:r>
            <a:r>
              <a:rPr lang="en-US" sz="4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200" dirty="0" err="1" smtClean="0">
                <a:solidFill>
                  <a:schemeClr val="accent3">
                    <a:lumMod val="75000"/>
                  </a:schemeClr>
                </a:solidFill>
              </a:rPr>
              <a:t>đam</a:t>
            </a:r>
            <a:r>
              <a:rPr lang="en-US" sz="4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200" dirty="0" err="1" smtClean="0">
                <a:solidFill>
                  <a:schemeClr val="accent3">
                    <a:lumMod val="75000"/>
                  </a:schemeClr>
                </a:solidFill>
              </a:rPr>
              <a:t>mê</a:t>
            </a:r>
            <a:r>
              <a:rPr lang="en-US" sz="4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200" dirty="0" err="1" smtClean="0">
                <a:solidFill>
                  <a:schemeClr val="accent3">
                    <a:lumMod val="75000"/>
                  </a:schemeClr>
                </a:solidFill>
              </a:rPr>
              <a:t>thể</a:t>
            </a:r>
            <a:r>
              <a:rPr lang="en-US" sz="4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200" dirty="0" err="1" smtClean="0">
                <a:solidFill>
                  <a:schemeClr val="accent3">
                    <a:lumMod val="75000"/>
                  </a:schemeClr>
                </a:solidFill>
              </a:rPr>
              <a:t>thao</a:t>
            </a:r>
            <a:endParaRPr lang="en-US" sz="42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9" y="337848"/>
            <a:ext cx="3326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LISTEN AND REPEAT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6slide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8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ymnas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9" y="1371600"/>
            <a:ext cx="675029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00259" y="265999"/>
            <a:ext cx="3505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Gymnastics</a:t>
            </a:r>
          </a:p>
          <a:p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dục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dụng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cụ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5637851" y="306942"/>
            <a:ext cx="2744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GUESS THE WORD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6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680.51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80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7173" y="560725"/>
            <a:ext cx="7520940" cy="548640"/>
          </a:xfrm>
        </p:spPr>
        <p:txBody>
          <a:bodyPr/>
          <a:lstStyle/>
          <a:p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Aerobics:</a:t>
            </a:r>
            <a:b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cap="none" dirty="0" err="1" smtClean="0">
                <a:solidFill>
                  <a:schemeClr val="accent3">
                    <a:lumMod val="75000"/>
                  </a:schemeClr>
                </a:solidFill>
              </a:rPr>
              <a:t>Thể</a:t>
            </a:r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cap="none" dirty="0" err="1" smtClean="0">
                <a:solidFill>
                  <a:schemeClr val="accent3">
                    <a:lumMod val="75000"/>
                  </a:schemeClr>
                </a:solidFill>
              </a:rPr>
              <a:t>dục</a:t>
            </a:r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cap="none" dirty="0" err="1" smtClean="0">
                <a:solidFill>
                  <a:schemeClr val="accent3">
                    <a:lumMod val="75000"/>
                  </a:schemeClr>
                </a:solidFill>
              </a:rPr>
              <a:t>nhịp</a:t>
            </a:r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cap="none" dirty="0" err="1" smtClean="0">
                <a:solidFill>
                  <a:schemeClr val="accent3">
                    <a:lumMod val="75000"/>
                  </a:schemeClr>
                </a:solidFill>
              </a:rPr>
              <a:t>điệu</a:t>
            </a:r>
            <a:r>
              <a:rPr lang="en-US" b="1" cap="non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3">
                    <a:lumMod val="75000"/>
                  </a:schemeClr>
                </a:solidFill>
              </a:rPr>
            </a:br>
            <a:endParaRPr lang="en-US" dirty="0"/>
          </a:p>
        </p:txBody>
      </p:sp>
      <p:pic>
        <p:nvPicPr>
          <p:cNvPr id="3074" name="Picture 2" descr="Image result for Aerob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3152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37851" y="306942"/>
            <a:ext cx="2744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GUESS THE WORD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6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18.44" end="15984.06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13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1029</TotalTime>
  <Words>830</Words>
  <Application>Microsoft Office PowerPoint</Application>
  <PresentationFormat>On-screen Show (4:3)</PresentationFormat>
  <Paragraphs>233</Paragraphs>
  <Slides>30</Slides>
  <Notes>13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Angles</vt:lpstr>
      <vt:lpstr>1_Angles</vt:lpstr>
      <vt:lpstr>Grade 6 Supplementary English course</vt:lpstr>
      <vt:lpstr>PowerPoint Presentation</vt:lpstr>
      <vt:lpstr>Vocabulary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Aerobics: Thể dục nhịp điệu  </vt:lpstr>
      <vt:lpstr>Board game Trò chơi cờ bàn  </vt:lpstr>
      <vt:lpstr>Windsurfing Lướt ván buồm   </vt:lpstr>
      <vt:lpstr>Hockey Khúc côn cầu  </vt:lpstr>
      <vt:lpstr>Sailing Lướt thuyền buồm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and see you next Lesson!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 Video</dc:title>
  <dc:creator>Way Sikorski</dc:creator>
  <cp:lastModifiedBy>ismail - [2010]</cp:lastModifiedBy>
  <cp:revision>106</cp:revision>
  <dcterms:created xsi:type="dcterms:W3CDTF">2006-08-16T00:00:00Z</dcterms:created>
  <dcterms:modified xsi:type="dcterms:W3CDTF">2021-02-22T12:13:52Z</dcterms:modified>
</cp:coreProperties>
</file>