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8"/>
  </p:notesMasterIdLst>
  <p:sldIdLst>
    <p:sldId id="256" r:id="rId3"/>
    <p:sldId id="265" r:id="rId4"/>
    <p:sldId id="346" r:id="rId5"/>
    <p:sldId id="258" r:id="rId6"/>
    <p:sldId id="330" r:id="rId7"/>
    <p:sldId id="329" r:id="rId8"/>
    <p:sldId id="331" r:id="rId9"/>
    <p:sldId id="356" r:id="rId10"/>
    <p:sldId id="358" r:id="rId11"/>
    <p:sldId id="359" r:id="rId12"/>
    <p:sldId id="360" r:id="rId13"/>
    <p:sldId id="361" r:id="rId14"/>
    <p:sldId id="362" r:id="rId15"/>
    <p:sldId id="267" r:id="rId16"/>
    <p:sldId id="268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1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>
      <p:cViewPr varScale="1">
        <p:scale>
          <a:sx n="70" d="100"/>
          <a:sy n="70" d="100"/>
        </p:scale>
        <p:origin x="-13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F737B-21C3-47B7-982F-F3F914B467B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1DC79-F01F-42F2-A82B-91D0C9206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92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07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D: /k/</a:t>
            </a:r>
          </a:p>
          <a:p>
            <a:r>
              <a:rPr lang="en-US" dirty="0" smtClean="0"/>
              <a:t>C: /s/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30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D: /k/</a:t>
            </a:r>
          </a:p>
          <a:p>
            <a:r>
              <a:rPr lang="en-US" dirty="0" smtClean="0"/>
              <a:t>C: /s/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3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D: /k/</a:t>
            </a:r>
          </a:p>
          <a:p>
            <a:r>
              <a:rPr lang="en-US" dirty="0" smtClean="0"/>
              <a:t>C: /s/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76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D: /k/</a:t>
            </a:r>
          </a:p>
          <a:p>
            <a:r>
              <a:rPr lang="en-US" dirty="0" smtClean="0"/>
              <a:t>C: /s/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06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C, D: /e/</a:t>
            </a:r>
          </a:p>
          <a:p>
            <a:r>
              <a:rPr lang="en-US" dirty="0" smtClean="0"/>
              <a:t>B: /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ɪ/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77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A: /s/</a:t>
            </a:r>
          </a:p>
          <a:p>
            <a:r>
              <a:rPr lang="en-US" dirty="0" smtClean="0"/>
              <a:t>B, C, D: /z/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31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9" name="Google Shape;482;p35" descr="C:\Users\th3wa\Google Drive\Academic Work\Updated Logo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5394" y="4267200"/>
            <a:ext cx="1239982" cy="1531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810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132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79348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2158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59336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93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15921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3434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18605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20513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22935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64486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954317"/>
            <a:ext cx="3574257" cy="903684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954317"/>
            <a:ext cx="9146380" cy="90368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Google Shape;118;p5"/>
          <p:cNvSpPr txBox="1"/>
          <p:nvPr userDrawn="1"/>
        </p:nvSpPr>
        <p:spPr>
          <a:xfrm>
            <a:off x="3810000" y="6096000"/>
            <a:ext cx="457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Washington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English Center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pic>
        <p:nvPicPr>
          <p:cNvPr id="10" name="Google Shape;119;p5" descr="C:\Users\th3wa\Google Drive\Academic Work\Updated Logo.png"/>
          <p:cNvPicPr preferRelativeResize="0"/>
          <p:nvPr userDrawn="1"/>
        </p:nvPicPr>
        <p:blipFill rotWithShape="1">
          <a:blip r:embed="rId13" cstate="print">
            <a:alphaModFix/>
          </a:blip>
          <a:srcRect/>
          <a:stretch/>
        </p:blipFill>
        <p:spPr>
          <a:xfrm>
            <a:off x="7543800" y="5969081"/>
            <a:ext cx="761999" cy="932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04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676009" y="1498318"/>
            <a:ext cx="4931548" cy="1654983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Grade 7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English course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190691" y="2413189"/>
            <a:ext cx="6511131" cy="39506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By Washington English Center</a:t>
            </a:r>
            <a:endParaRPr lang="en-US" sz="2000" dirty="0"/>
          </a:p>
        </p:txBody>
      </p:sp>
      <p:pic>
        <p:nvPicPr>
          <p:cNvPr id="4" name="Picture 4" descr="C:\Users\th3wa\Google Drive\Academic Work\Updated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5" y="4249783"/>
            <a:ext cx="1327602" cy="162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966" y="2243919"/>
            <a:ext cx="337377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50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29703" y="296869"/>
            <a:ext cx="27441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GUESS THE WORD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140" y="185511"/>
            <a:ext cx="34868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Supporting 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character</a:t>
            </a:r>
          </a:p>
          <a:p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Nhân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vật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phụ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46" y="1371600"/>
            <a:ext cx="7696200" cy="4556799"/>
          </a:xfrm>
          <a:prstGeom prst="rect">
            <a:avLst/>
          </a:prstGeom>
        </p:spPr>
      </p:pic>
      <p:pic>
        <p:nvPicPr>
          <p:cNvPr id="4" name="G7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27.2464" end="12485.97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50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29703" y="296869"/>
            <a:ext cx="27441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GUESS THE WORD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140" y="185511"/>
            <a:ext cx="23093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Villain</a:t>
            </a:r>
          </a:p>
          <a:p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Vai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phản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diện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447800"/>
            <a:ext cx="7239000" cy="4528457"/>
          </a:xfrm>
          <a:prstGeom prst="rect">
            <a:avLst/>
          </a:prstGeom>
        </p:spPr>
      </p:pic>
      <p:pic>
        <p:nvPicPr>
          <p:cNvPr id="5" name="G7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49.6992" end="8724.17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75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29703" y="296869"/>
            <a:ext cx="27441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GUESS THE WORD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140" y="185511"/>
            <a:ext cx="23093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Emotional</a:t>
            </a:r>
          </a:p>
          <a:p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Giàu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cảm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xúc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098" name="Picture 2" descr="Image result for Emotio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315200" cy="4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7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11.8848" end="4402.10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11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29703" y="296869"/>
            <a:ext cx="27441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GUESS THE WORD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140" y="185511"/>
            <a:ext cx="161935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Hilarious</a:t>
            </a:r>
          </a:p>
          <a:p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Vui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nhộn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01" y="1295400"/>
            <a:ext cx="7333145" cy="4669016"/>
          </a:xfrm>
          <a:prstGeom prst="rect">
            <a:avLst/>
          </a:prstGeom>
        </p:spPr>
      </p:pic>
      <p:pic>
        <p:nvPicPr>
          <p:cNvPr id="5" name="G7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33.95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33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457200"/>
            <a:ext cx="883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81000"/>
            <a:ext cx="7427495" cy="500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68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7700" y="609600"/>
            <a:ext cx="75057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Clr>
                <a:srgbClr val="0070C0"/>
              </a:buClr>
            </a:pP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What 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the name of the movie?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buClr>
                <a:srgbClr val="0070C0"/>
              </a:buClr>
            </a:pP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What 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kind of movie is this?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buClr>
                <a:srgbClr val="0070C0"/>
              </a:buClr>
            </a:pP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What 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the name of the main character?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buClr>
                <a:srgbClr val="0070C0"/>
              </a:buClr>
            </a:pP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What 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the name of the actor that plays the main character?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buClr>
                <a:srgbClr val="0070C0"/>
              </a:buClr>
            </a:pP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How 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would you describe this movie?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____________________________________________________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215115"/>
            <a:ext cx="495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The name of the movie is Iron man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617" y="2255952"/>
            <a:ext cx="381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This is </a:t>
            </a:r>
            <a:r>
              <a:rPr lang="en-US" sz="2200" dirty="0" smtClean="0">
                <a:solidFill>
                  <a:srgbClr val="FF0000"/>
                </a:solidFill>
              </a:rPr>
              <a:t> an action </a:t>
            </a:r>
            <a:r>
              <a:rPr lang="en-US" sz="2200" dirty="0" smtClean="0">
                <a:solidFill>
                  <a:srgbClr val="FF0000"/>
                </a:solidFill>
              </a:rPr>
              <a:t>movie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5763" y="3239702"/>
            <a:ext cx="556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The name of the main character is Tony Stark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4930" y="4278202"/>
            <a:ext cx="8186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 of the actor that plays the main 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character is Robert Downey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00" y="5255868"/>
            <a:ext cx="77294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This movie is so </a:t>
            </a:r>
            <a:r>
              <a:rPr lang="en-US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emotional.The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acting of  main character is clever   </a:t>
            </a:r>
            <a:endParaRPr 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68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52456" cy="70390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362899"/>
              </p:ext>
            </p:extLst>
          </p:nvPr>
        </p:nvGraphicFramePr>
        <p:xfrm>
          <a:off x="609600" y="1142999"/>
          <a:ext cx="7924800" cy="4724399"/>
        </p:xfrm>
        <a:graphic>
          <a:graphicData uri="http://schemas.openxmlformats.org/drawingml/2006/table">
            <a:tbl>
              <a:tblPr firstRow="1" firstCol="1" bandRow="1"/>
              <a:tblGrid>
                <a:gridCol w="1811383">
                  <a:extLst>
                    <a:ext uri="{9D8B030D-6E8A-4147-A177-3AD203B41FA5}">
                      <a16:colId xmlns:a16="http://schemas.microsoft.com/office/drawing/2014/main" xmlns="" val="712994397"/>
                    </a:ext>
                  </a:extLst>
                </a:gridCol>
                <a:gridCol w="2868023">
                  <a:extLst>
                    <a:ext uri="{9D8B030D-6E8A-4147-A177-3AD203B41FA5}">
                      <a16:colId xmlns:a16="http://schemas.microsoft.com/office/drawing/2014/main" xmlns="" val="1465615545"/>
                    </a:ext>
                  </a:extLst>
                </a:gridCol>
                <a:gridCol w="3245394">
                  <a:extLst>
                    <a:ext uri="{9D8B030D-6E8A-4147-A177-3AD203B41FA5}">
                      <a16:colId xmlns:a16="http://schemas.microsoft.com/office/drawing/2014/main" xmlns="" val="291187201"/>
                    </a:ext>
                  </a:extLst>
                </a:gridCol>
              </a:tblGrid>
              <a:tr h="953111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 of Movie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 of Movie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4784609"/>
                  </a:ext>
                </a:extLst>
              </a:tr>
              <a:tr h="628548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Awful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8625505"/>
                  </a:ext>
                </a:extLst>
              </a:tr>
              <a:tr h="628548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Moving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6380781"/>
                  </a:ext>
                </a:extLst>
              </a:tr>
              <a:tr h="628548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Brilliant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1228522"/>
                  </a:ext>
                </a:extLst>
              </a:tr>
              <a:tr h="628548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Hated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1769186"/>
                  </a:ext>
                </a:extLst>
              </a:tr>
              <a:tr h="628548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Loved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8725762"/>
                  </a:ext>
                </a:extLst>
              </a:tr>
              <a:tr h="628548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Clever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836013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91200" y="2819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Love, Rosie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3518" y="282095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Romance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2209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Amityville Horror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60492" y="3429000"/>
            <a:ext cx="216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American Factory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0" y="3429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Documentary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2209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Horror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40502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Devil inside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40502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Horror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9718" y="4648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Romance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60492" y="4648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Crash landing on you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31799" y="5334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Sci-Fi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0" y="5334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Star War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55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7083" y="381000"/>
            <a:ext cx="8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Make a conversation. Use the words in the box and your own ideas:</a:t>
            </a:r>
            <a:endParaRPr lang="en-US" sz="2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33" y="1105954"/>
            <a:ext cx="7543800" cy="1676400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060523"/>
              </p:ext>
            </p:extLst>
          </p:nvPr>
        </p:nvGraphicFramePr>
        <p:xfrm>
          <a:off x="870934" y="3157507"/>
          <a:ext cx="7353299" cy="1120426"/>
        </p:xfrm>
        <a:graphic>
          <a:graphicData uri="http://schemas.openxmlformats.org/drawingml/2006/table">
            <a:tbl>
              <a:tblPr/>
              <a:tblGrid>
                <a:gridCol w="1754145">
                  <a:extLst>
                    <a:ext uri="{9D8B030D-6E8A-4147-A177-3AD203B41FA5}">
                      <a16:colId xmlns:a16="http://schemas.microsoft.com/office/drawing/2014/main" xmlns="" val="1823837676"/>
                    </a:ext>
                  </a:extLst>
                </a:gridCol>
                <a:gridCol w="1296636">
                  <a:extLst>
                    <a:ext uri="{9D8B030D-6E8A-4147-A177-3AD203B41FA5}">
                      <a16:colId xmlns:a16="http://schemas.microsoft.com/office/drawing/2014/main" xmlns="" val="3730700680"/>
                    </a:ext>
                  </a:extLst>
                </a:gridCol>
                <a:gridCol w="1603423">
                  <a:extLst>
                    <a:ext uri="{9D8B030D-6E8A-4147-A177-3AD203B41FA5}">
                      <a16:colId xmlns:a16="http://schemas.microsoft.com/office/drawing/2014/main" xmlns="" val="2138075880"/>
                    </a:ext>
                  </a:extLst>
                </a:gridCol>
                <a:gridCol w="1464460">
                  <a:extLst>
                    <a:ext uri="{9D8B030D-6E8A-4147-A177-3AD203B41FA5}">
                      <a16:colId xmlns:a16="http://schemas.microsoft.com/office/drawing/2014/main" xmlns="" val="2221309201"/>
                    </a:ext>
                  </a:extLst>
                </a:gridCol>
                <a:gridCol w="1234635">
                  <a:extLst>
                    <a:ext uri="{9D8B030D-6E8A-4147-A177-3AD203B41FA5}">
                      <a16:colId xmlns:a16="http://schemas.microsoft.com/office/drawing/2014/main" xmlns="" val="2215417502"/>
                    </a:ext>
                  </a:extLst>
                </a:gridCol>
              </a:tblGrid>
              <a:tr h="560213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Clever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Exciting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Interesting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Romantic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Scary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2111327"/>
                  </a:ext>
                </a:extLst>
              </a:tr>
              <a:tr h="560213"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Educational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Funny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Moving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Sad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Violent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80572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70934" y="4648200"/>
            <a:ext cx="590550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A: I think … looks moving and educational.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B: Maybe. But I don’t think it looks very exciting.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496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9" y="381000"/>
            <a:ext cx="8398119" cy="41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599" y="1143000"/>
            <a:ext cx="7772400" cy="4503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acting was excellent, and I laughed from beginning to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end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</a:pP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scene was so frightening that I closed my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eyes</a:t>
            </a:r>
          </a:p>
          <a:p>
            <a:pPr algn="just">
              <a:lnSpc>
                <a:spcPct val="115000"/>
              </a:lnSpc>
              <a:buClr>
                <a:srgbClr val="0070C0"/>
              </a:buClr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AutoNum type="arabicPeriod" startAt="3"/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think this film will be liked by people who are interested in true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stories</a:t>
            </a:r>
          </a:p>
          <a:p>
            <a:pPr algn="just">
              <a:lnSpc>
                <a:spcPct val="115000"/>
              </a:lnSpc>
              <a:buClr>
                <a:srgbClr val="0070C0"/>
              </a:buClr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AutoNum type="arabicPeriod" startAt="4"/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hilarious, and it is really moving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</a:t>
            </a:r>
          </a:p>
          <a:p>
            <a:pPr algn="just">
              <a:lnSpc>
                <a:spcPct val="115000"/>
              </a:lnSpc>
              <a:buClr>
                <a:srgbClr val="0070C0"/>
              </a:buClr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Clr>
                <a:srgbClr val="0070C0"/>
              </a:buClr>
              <a:buAutoNum type="arabicPeriod" startAt="5"/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special effects are incredible! The robots look real. </a:t>
            </a:r>
            <a:endParaRPr lang="en-US" sz="2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Clr>
                <a:srgbClr val="0070C0"/>
              </a:buClr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600200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Comedy </a:t>
            </a:r>
            <a:r>
              <a:rPr lang="en-US" sz="2200" dirty="0" smtClean="0">
                <a:solidFill>
                  <a:srgbClr val="FF0000"/>
                </a:solidFill>
              </a:rPr>
              <a:t>movie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2350376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Horror </a:t>
            </a:r>
            <a:r>
              <a:rPr lang="en-US" sz="2200" dirty="0" smtClean="0">
                <a:solidFill>
                  <a:srgbClr val="FF0000"/>
                </a:solidFill>
              </a:rPr>
              <a:t>movie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3427898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Documentary </a:t>
            </a:r>
            <a:r>
              <a:rPr lang="en-US" sz="2200" dirty="0" smtClean="0">
                <a:solidFill>
                  <a:srgbClr val="FF0000"/>
                </a:solidFill>
              </a:rPr>
              <a:t>movie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4201685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Animated </a:t>
            </a:r>
            <a:r>
              <a:rPr lang="en-US" sz="2200" dirty="0" smtClean="0">
                <a:solidFill>
                  <a:srgbClr val="FF0000"/>
                </a:solidFill>
              </a:rPr>
              <a:t>movie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5063763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Science Fiction </a:t>
            </a:r>
            <a:r>
              <a:rPr lang="en-US" sz="2200" dirty="0" smtClean="0">
                <a:solidFill>
                  <a:srgbClr val="FF0000"/>
                </a:solidFill>
              </a:rPr>
              <a:t>movie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17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5938" y="304800"/>
            <a:ext cx="3271024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PRONUNCIATION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80" y="861234"/>
            <a:ext cx="8305800" cy="63474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475949"/>
              </p:ext>
            </p:extLst>
          </p:nvPr>
        </p:nvGraphicFramePr>
        <p:xfrm>
          <a:off x="693848" y="1495974"/>
          <a:ext cx="7978464" cy="3990426"/>
        </p:xfrm>
        <a:graphic>
          <a:graphicData uri="http://schemas.openxmlformats.org/drawingml/2006/table">
            <a:tbl>
              <a:tblPr firstRow="1" firstCol="1" bandRow="1"/>
              <a:tblGrid>
                <a:gridCol w="511156">
                  <a:extLst>
                    <a:ext uri="{9D8B030D-6E8A-4147-A177-3AD203B41FA5}">
                      <a16:colId xmlns:a16="http://schemas.microsoft.com/office/drawing/2014/main" xmlns="" val="4242993289"/>
                    </a:ext>
                  </a:extLst>
                </a:gridCol>
                <a:gridCol w="1904706">
                  <a:extLst>
                    <a:ext uri="{9D8B030D-6E8A-4147-A177-3AD203B41FA5}">
                      <a16:colId xmlns:a16="http://schemas.microsoft.com/office/drawing/2014/main" xmlns="" val="4022338875"/>
                    </a:ext>
                  </a:extLst>
                </a:gridCol>
                <a:gridCol w="1828948">
                  <a:extLst>
                    <a:ext uri="{9D8B030D-6E8A-4147-A177-3AD203B41FA5}">
                      <a16:colId xmlns:a16="http://schemas.microsoft.com/office/drawing/2014/main" xmlns="" val="2823632348"/>
                    </a:ext>
                  </a:extLst>
                </a:gridCol>
                <a:gridCol w="1866827">
                  <a:extLst>
                    <a:ext uri="{9D8B030D-6E8A-4147-A177-3AD203B41FA5}">
                      <a16:colId xmlns:a16="http://schemas.microsoft.com/office/drawing/2014/main" xmlns="" val="906442953"/>
                    </a:ext>
                  </a:extLst>
                </a:gridCol>
                <a:gridCol w="1866827">
                  <a:extLst>
                    <a:ext uri="{9D8B030D-6E8A-4147-A177-3AD203B41FA5}">
                      <a16:colId xmlns:a16="http://schemas.microsoft.com/office/drawing/2014/main" xmlns="" val="1752833353"/>
                    </a:ext>
                  </a:extLst>
                </a:gridCol>
              </a:tblGrid>
              <a:tr h="82065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play</a:t>
                      </a:r>
                      <a:r>
                        <a:rPr lang="en-US" sz="20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clos</a:t>
                      </a:r>
                      <a:r>
                        <a:rPr lang="en-US" sz="20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fill</a:t>
                      </a:r>
                      <a:r>
                        <a:rPr lang="en-US" sz="2000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need</a:t>
                      </a:r>
                      <a:r>
                        <a:rPr lang="en-US" sz="20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4722339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frighten</a:t>
                      </a:r>
                      <a:r>
                        <a:rPr lang="en-US" sz="20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amaz</a:t>
                      </a:r>
                      <a:r>
                        <a:rPr lang="en-US" sz="20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disappoint</a:t>
                      </a:r>
                      <a:r>
                        <a:rPr lang="en-US" sz="20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terrifi</a:t>
                      </a:r>
                      <a:r>
                        <a:rPr lang="en-US" sz="2000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3232274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thr</a:t>
                      </a:r>
                      <a:r>
                        <a:rPr lang="en-US" sz="20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</a:t>
                      </a:r>
                      <a:r>
                        <a:rPr lang="en-US" sz="20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br</a:t>
                      </a:r>
                      <a:r>
                        <a:rPr lang="en-US" sz="20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</a:t>
                      </a:r>
                      <a:r>
                        <a:rPr lang="en-US" sz="20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1885325"/>
                  </a:ext>
                </a:extLst>
              </a:tr>
              <a:tr h="88377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</a:t>
                      </a:r>
                      <a:r>
                        <a:rPr lang="en-US" sz="2000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</a:t>
                      </a:r>
                      <a:r>
                        <a:rPr lang="en-US" sz="2000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lang="en-US" sz="2000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gr</a:t>
                      </a:r>
                      <a:r>
                        <a:rPr lang="en-US" sz="2000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0089503"/>
                  </a:ext>
                </a:extLst>
              </a:tr>
              <a:tr h="36586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nak</a:t>
                      </a:r>
                      <a:r>
                        <a:rPr lang="en-US" sz="20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cook</a:t>
                      </a:r>
                      <a:r>
                        <a:rPr lang="en-US" sz="2000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book</a:t>
                      </a:r>
                      <a:r>
                        <a:rPr lang="en-US" sz="20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walk</a:t>
                      </a:r>
                      <a:r>
                        <a:rPr lang="en-US" sz="2000" u="sng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88545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17938" y="198120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/</a:t>
            </a:r>
            <a:r>
              <a:rPr lang="en-US" sz="2000" b="1" i="1" dirty="0" err="1">
                <a:solidFill>
                  <a:srgbClr val="FF0000"/>
                </a:solidFill>
              </a:rPr>
              <a:t>pleɪd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9138" y="204034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/</a:t>
            </a:r>
            <a:r>
              <a:rPr lang="en-US" sz="2000" b="1" i="1" dirty="0" err="1" smtClean="0">
                <a:solidFill>
                  <a:srgbClr val="FF0000"/>
                </a:solidFill>
              </a:rPr>
              <a:t>kloʊzt</a:t>
            </a:r>
            <a:r>
              <a:rPr lang="en-US" sz="2000" b="1" i="1" dirty="0" smtClean="0">
                <a:solidFill>
                  <a:srgbClr val="FF0000"/>
                </a:solidFill>
              </a:rPr>
              <a:t>/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7938" y="198120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/</a:t>
            </a:r>
            <a:r>
              <a:rPr lang="en-US" sz="2000" b="1" i="1" dirty="0" err="1">
                <a:solidFill>
                  <a:srgbClr val="FF0000"/>
                </a:solidFill>
              </a:rPr>
              <a:t>fɪld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5400" y="2819400"/>
            <a:ext cx="1827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/</a:t>
            </a:r>
            <a:r>
              <a:rPr lang="en-US" sz="2000" b="1" i="1" dirty="0" err="1" smtClean="0">
                <a:solidFill>
                  <a:srgbClr val="FF0000"/>
                </a:solidFill>
              </a:rPr>
              <a:t>dɪsə</a:t>
            </a:r>
            <a:r>
              <a:rPr lang="en-US" sz="2000" b="1" i="1" dirty="0" err="1">
                <a:solidFill>
                  <a:srgbClr val="FF0000"/>
                </a:solidFill>
              </a:rPr>
              <a:t>ˈpɔɪntɪd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9" name="Oval 8"/>
          <p:cNvSpPr/>
          <p:nvPr/>
        </p:nvSpPr>
        <p:spPr>
          <a:xfrm>
            <a:off x="3004990" y="1676399"/>
            <a:ext cx="424012" cy="381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19200" y="289560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/ˈ</a:t>
            </a:r>
            <a:r>
              <a:rPr lang="en-US" sz="2000" b="1" i="1" dirty="0" err="1" smtClean="0">
                <a:solidFill>
                  <a:srgbClr val="FF0000"/>
                </a:solidFill>
              </a:rPr>
              <a:t>fraɪtnd</a:t>
            </a:r>
            <a:r>
              <a:rPr lang="en-US" sz="2000" b="1" i="1" dirty="0" smtClean="0">
                <a:solidFill>
                  <a:srgbClr val="FF0000"/>
                </a:solidFill>
              </a:rPr>
              <a:t>/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99138" y="281940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/</a:t>
            </a:r>
            <a:r>
              <a:rPr lang="en-US" sz="2000" b="1" i="1" dirty="0" err="1">
                <a:solidFill>
                  <a:srgbClr val="FF0000"/>
                </a:solidFill>
              </a:rPr>
              <a:t>əˈmeɪzd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4200" y="198120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/ˈ</a:t>
            </a:r>
            <a:r>
              <a:rPr lang="en-US" sz="2000" b="1" i="1" dirty="0" err="1">
                <a:solidFill>
                  <a:srgbClr val="FF0000"/>
                </a:solidFill>
              </a:rPr>
              <a:t>niːdɪd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0400" y="281940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/ˈ</a:t>
            </a:r>
            <a:r>
              <a:rPr lang="en-US" sz="2000" b="1" i="1" dirty="0" err="1">
                <a:solidFill>
                  <a:srgbClr val="FF0000"/>
                </a:solidFill>
              </a:rPr>
              <a:t>tɛrɪfaɪd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4138" y="3692967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/</a:t>
            </a:r>
            <a:r>
              <a:rPr lang="el-GR" sz="2000" b="1" i="1" dirty="0">
                <a:solidFill>
                  <a:srgbClr val="FF0000"/>
                </a:solidFill>
              </a:rPr>
              <a:t>θ</a:t>
            </a:r>
            <a:r>
              <a:rPr lang="en-US" sz="2000" b="1" i="1" dirty="0" err="1">
                <a:solidFill>
                  <a:srgbClr val="FF0000"/>
                </a:solidFill>
              </a:rPr>
              <a:t>rɛd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6600" y="3662371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/</a:t>
            </a:r>
            <a:r>
              <a:rPr lang="en-US" sz="2000" b="1" i="1" dirty="0" err="1">
                <a:solidFill>
                  <a:srgbClr val="FF0000"/>
                </a:solidFill>
              </a:rPr>
              <a:t>biːm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27938" y="3667947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/</a:t>
            </a:r>
            <a:r>
              <a:rPr lang="en-US" sz="2000" b="1" i="1" dirty="0" err="1">
                <a:solidFill>
                  <a:srgbClr val="FF0000"/>
                </a:solidFill>
              </a:rPr>
              <a:t>brɛ</a:t>
            </a:r>
            <a:r>
              <a:rPr lang="el-GR" sz="2000" b="1" i="1" dirty="0">
                <a:solidFill>
                  <a:srgbClr val="FF0000"/>
                </a:solidFill>
              </a:rPr>
              <a:t>θ</a:t>
            </a:r>
            <a:r>
              <a:rPr lang="en-US" sz="2000" b="1" i="1" dirty="0" smtClean="0">
                <a:solidFill>
                  <a:srgbClr val="FF0000"/>
                </a:solidFill>
              </a:rPr>
              <a:t>/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4671" y="365760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/</a:t>
            </a:r>
            <a:r>
              <a:rPr lang="en-US" sz="2000" b="1" i="1" dirty="0" err="1">
                <a:solidFill>
                  <a:srgbClr val="FF0000"/>
                </a:solidFill>
              </a:rPr>
              <a:t>stɛd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17938" y="457200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/ˈ</a:t>
            </a:r>
            <a:r>
              <a:rPr lang="en-US" sz="2000" b="1" i="1" dirty="0" err="1">
                <a:solidFill>
                  <a:srgbClr val="FF0000"/>
                </a:solidFill>
              </a:rPr>
              <a:t>pəˈreɪd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52800" y="449580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/</a:t>
            </a:r>
            <a:r>
              <a:rPr lang="en-US" sz="2000" b="1" i="1" dirty="0" err="1">
                <a:solidFill>
                  <a:srgbClr val="FF0000"/>
                </a:solidFill>
              </a:rPr>
              <a:t>weɪst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28015" y="449580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/ˈ</a:t>
            </a:r>
            <a:r>
              <a:rPr lang="en-US" sz="2000" b="1" i="1" dirty="0" err="1">
                <a:solidFill>
                  <a:srgbClr val="FF0000"/>
                </a:solidFill>
              </a:rPr>
              <a:t>leɪtə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32938" y="449580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/ˈ</a:t>
            </a:r>
            <a:r>
              <a:rPr lang="en-US" sz="2000" b="1" i="1" dirty="0" err="1">
                <a:solidFill>
                  <a:srgbClr val="FF0000"/>
                </a:solidFill>
              </a:rPr>
              <a:t>greɪvi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94138" y="533400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/ˈ</a:t>
            </a:r>
            <a:r>
              <a:rPr lang="en-US" sz="2000" b="1" i="1" dirty="0" err="1">
                <a:solidFill>
                  <a:srgbClr val="FF0000"/>
                </a:solidFill>
              </a:rPr>
              <a:t>neɪkɪd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52800" y="533400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/</a:t>
            </a:r>
            <a:r>
              <a:rPr lang="en-US" sz="2000" b="1" i="1" dirty="0" err="1" smtClean="0">
                <a:solidFill>
                  <a:srgbClr val="FF0000"/>
                </a:solidFill>
              </a:rPr>
              <a:t>kʊkt</a:t>
            </a:r>
            <a:r>
              <a:rPr lang="en-US" sz="2000" b="1" i="1" dirty="0" smtClean="0">
                <a:solidFill>
                  <a:srgbClr val="FF0000"/>
                </a:solidFill>
              </a:rPr>
              <a:t>/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27938" y="533400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/</a:t>
            </a:r>
            <a:r>
              <a:rPr lang="en-US" sz="2000" b="1" i="1" dirty="0" err="1" smtClean="0">
                <a:solidFill>
                  <a:srgbClr val="FF0000"/>
                </a:solidFill>
              </a:rPr>
              <a:t>bʊkt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09138" y="5334000"/>
            <a:ext cx="150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/</a:t>
            </a:r>
            <a:r>
              <a:rPr lang="en-US" sz="2000" b="1" i="1" dirty="0" err="1">
                <a:solidFill>
                  <a:srgbClr val="FF0000"/>
                </a:solidFill>
              </a:rPr>
              <a:t>wɔːkt</a:t>
            </a:r>
            <a:r>
              <a:rPr lang="en-US" sz="20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6" name="Oval 25"/>
          <p:cNvSpPr/>
          <p:nvPr/>
        </p:nvSpPr>
        <p:spPr>
          <a:xfrm>
            <a:off x="1039968" y="4190999"/>
            <a:ext cx="555939" cy="381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998631" y="3325613"/>
            <a:ext cx="430370" cy="381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854262" y="2514599"/>
            <a:ext cx="424012" cy="381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114360" y="5124389"/>
            <a:ext cx="430370" cy="381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7pronunci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26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4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19200" y="762000"/>
            <a:ext cx="7620000" cy="4343400"/>
          </a:xfrm>
        </p:spPr>
        <p:txBody>
          <a:bodyPr>
            <a:normAutofit/>
          </a:bodyPr>
          <a:lstStyle/>
          <a:p>
            <a:pPr marL="0" indent="0"/>
            <a:r>
              <a:rPr lang="en-US" sz="7200" dirty="0" smtClean="0"/>
              <a:t>Unit </a:t>
            </a:r>
            <a:r>
              <a:rPr lang="en-US" sz="7200" dirty="0"/>
              <a:t>8</a:t>
            </a:r>
            <a:r>
              <a:rPr lang="en-US" sz="7200" dirty="0" smtClean="0"/>
              <a:t>: Films</a:t>
            </a:r>
          </a:p>
          <a:p>
            <a:pPr marL="0" indent="0"/>
            <a:r>
              <a:rPr lang="en-US" sz="7200" dirty="0" smtClean="0"/>
              <a:t>Lesson 2</a:t>
            </a:r>
          </a:p>
          <a:p>
            <a:pPr marL="0" indent="0"/>
            <a:r>
              <a:rPr lang="en-US" sz="7200" dirty="0" smtClean="0"/>
              <a:t>Page 68</a:t>
            </a:r>
            <a:endParaRPr lang="en-US" sz="7200" dirty="0"/>
          </a:p>
          <a:p>
            <a:pPr marL="0" indent="0"/>
            <a:endParaRPr lang="en-US" sz="7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306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8600"/>
            <a:ext cx="2268570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LISTENING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725160"/>
            <a:ext cx="8001000" cy="74043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391812"/>
              </p:ext>
            </p:extLst>
          </p:nvPr>
        </p:nvGraphicFramePr>
        <p:xfrm>
          <a:off x="609600" y="1101471"/>
          <a:ext cx="7924800" cy="4693920"/>
        </p:xfrm>
        <a:graphic>
          <a:graphicData uri="http://schemas.openxmlformats.org/drawingml/2006/table">
            <a:tbl>
              <a:tblPr firstRow="1" firstCol="1" bandRow="1"/>
              <a:tblGrid>
                <a:gridCol w="3961106">
                  <a:extLst>
                    <a:ext uri="{9D8B030D-6E8A-4147-A177-3AD203B41FA5}">
                      <a16:colId xmlns:a16="http://schemas.microsoft.com/office/drawing/2014/main" xmlns="" val="3552994698"/>
                    </a:ext>
                  </a:extLst>
                </a:gridCol>
                <a:gridCol w="3963694">
                  <a:extLst>
                    <a:ext uri="{9D8B030D-6E8A-4147-A177-3AD203B41FA5}">
                      <a16:colId xmlns:a16="http://schemas.microsoft.com/office/drawing/2014/main" xmlns="" val="384253266"/>
                    </a:ext>
                  </a:extLst>
                </a:gridCol>
              </a:tblGrid>
              <a:tr h="609600"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Cinema trip for Gabriel’s Birthday</a:t>
                      </a:r>
                      <a:endParaRPr lang="en-US" sz="2200" dirty="0">
                        <a:solidFill>
                          <a:srgbClr val="76923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333152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 of cinema</a:t>
                      </a:r>
                      <a:endParaRPr lang="en-US" sz="2200" dirty="0">
                        <a:solidFill>
                          <a:srgbClr val="76923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200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+mj-lt"/>
                        <a:buNone/>
                      </a:pPr>
                      <a:r>
                        <a:rPr lang="en-US" sz="2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200" dirty="0" smtClean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 </a:t>
                      </a:r>
                      <a:r>
                        <a:rPr lang="en-US" sz="2200" dirty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Cinema</a:t>
                      </a:r>
                      <a:endParaRPr lang="en-US" sz="2200" dirty="0">
                        <a:solidFill>
                          <a:srgbClr val="76923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338117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 we’ll go</a:t>
                      </a:r>
                      <a:endParaRPr lang="en-US" sz="2200" dirty="0">
                        <a:solidFill>
                          <a:srgbClr val="76923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200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+mj-lt"/>
                        <a:buNone/>
                      </a:pPr>
                      <a:r>
                        <a:rPr lang="en-US" sz="2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2200" dirty="0" smtClean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___________</a:t>
                      </a:r>
                      <a:endParaRPr lang="en-US" sz="2200" dirty="0">
                        <a:solidFill>
                          <a:srgbClr val="76923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6195742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Which film</a:t>
                      </a:r>
                      <a:endParaRPr lang="en-US" sz="2200" dirty="0">
                        <a:solidFill>
                          <a:srgbClr val="76923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200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+mj-lt"/>
                        <a:buNone/>
                      </a:pPr>
                      <a:r>
                        <a:rPr lang="en-US" sz="2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200" dirty="0" smtClean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___________</a:t>
                      </a:r>
                      <a:endParaRPr lang="en-US" sz="2200" dirty="0">
                        <a:solidFill>
                          <a:srgbClr val="76923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557845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film begins</a:t>
                      </a:r>
                      <a:endParaRPr lang="en-US" sz="2200" dirty="0">
                        <a:solidFill>
                          <a:srgbClr val="76923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200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+mj-lt"/>
                        <a:buNone/>
                      </a:pPr>
                      <a:r>
                        <a:rPr lang="en-US" sz="2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200" dirty="0" smtClean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___________</a:t>
                      </a:r>
                      <a:r>
                        <a:rPr lang="en-US" sz="2200" dirty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pm</a:t>
                      </a:r>
                      <a:endParaRPr lang="en-US" sz="2200" dirty="0">
                        <a:solidFill>
                          <a:srgbClr val="76923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9666919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Price of ticket</a:t>
                      </a:r>
                      <a:endParaRPr lang="en-US" sz="2200" dirty="0">
                        <a:solidFill>
                          <a:srgbClr val="76923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200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+mj-lt"/>
                        <a:buNone/>
                      </a:pPr>
                      <a:r>
                        <a:rPr lang="en-US" sz="2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en-US" sz="2200" dirty="0" smtClean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___________</a:t>
                      </a:r>
                      <a:endParaRPr lang="en-US" sz="2200" dirty="0">
                        <a:solidFill>
                          <a:srgbClr val="76923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1426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we’ll get there</a:t>
                      </a:r>
                      <a:endParaRPr lang="en-US" sz="2200" dirty="0">
                        <a:solidFill>
                          <a:srgbClr val="76923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200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Font typeface="+mj-lt"/>
                        <a:buNone/>
                      </a:pPr>
                      <a:r>
                        <a:rPr lang="en-US" sz="2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200" dirty="0" smtClean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 </a:t>
                      </a:r>
                      <a:r>
                        <a:rPr lang="en-US" sz="2200" dirty="0">
                          <a:solidFill>
                            <a:srgbClr val="7692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___________</a:t>
                      </a:r>
                      <a:endParaRPr lang="en-US" sz="2200" dirty="0">
                        <a:solidFill>
                          <a:srgbClr val="76923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88872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53000" y="265533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Saturday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4609" y="3276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 Boy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53325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Car of  Gabriel’s Dad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4572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</a:t>
            </a:r>
            <a:r>
              <a:rPr lang="en-US" b="1" dirty="0" smtClean="0">
                <a:solidFill>
                  <a:srgbClr val="FF0000"/>
                </a:solidFill>
              </a:rPr>
              <a:t> pounds 10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39740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6:45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G7U8L2_list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31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5" y="228600"/>
            <a:ext cx="8077200" cy="6812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1143000"/>
            <a:ext cx="8610599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Emma Watson is a British actress, (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 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activist. She has been widely known not only as a (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 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young actress, but also a humanitarian. She rose to (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 after having her first professional (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)_________ 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Hermione Granger in the Harry Potter film series from 2001 to 2011. Other (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)__________ 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 her acting in The Perks of Being a Wallflower and The Bling Ring. Besides her movie (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 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 has also earned a bachelor’s degree in English (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 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 was (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)_________ 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UN Women Goodwill Ambassador in July 2014. At the age of 26, she has (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)_________ 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 efforts towards the empowerment of young women and (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)_________ 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gender equality (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 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Emma shared, ‘I still have so much to learn, but as I (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 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hope to bring more of my individual knowledge, experience and (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)________ 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this role.</a:t>
            </a:r>
            <a:endParaRPr lang="en-US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0600" y="1140007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model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1535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talented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1905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b="1" dirty="0" smtClean="0">
                <a:solidFill>
                  <a:srgbClr val="FF0000"/>
                </a:solidFill>
              </a:rPr>
              <a:t>ame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27433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cting role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2678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successes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9400" y="2971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 smtClean="0">
                <a:solidFill>
                  <a:srgbClr val="FF0000"/>
                </a:solidFill>
              </a:rPr>
              <a:t>areer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33644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literature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2800" y="337242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appointed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410313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dedicated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447246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promotion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5800" y="447246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worldwide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2800" y="4888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progress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0" y="52694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awareness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7" name="G7listeningtas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13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685800"/>
            <a:ext cx="7696200" cy="5116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nationality is Emma Watson?</a:t>
            </a:r>
            <a:endParaRPr lang="en-US" sz="2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 What 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role turned Emma Watson into a famous actress?</a:t>
            </a:r>
            <a:endParaRPr lang="en-US" sz="2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 What 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her highest qualification?</a:t>
            </a:r>
            <a:endParaRPr lang="en-US" sz="2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 What 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role has she undertaken since 2014?</a:t>
            </a:r>
            <a:endParaRPr lang="en-US" sz="2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 Which 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gender has Emma promoted development for?</a:t>
            </a:r>
            <a:endParaRPr lang="en-US" sz="2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1219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British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2286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Hermione Granger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3250824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Bachelor’s degree (in English literature)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4297191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(The) UN Women Goodwill Ambassador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2500" y="5257800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women/female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277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8600"/>
            <a:ext cx="2149948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SPEAKING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59" y="785034"/>
            <a:ext cx="6541394" cy="472980"/>
          </a:xfrm>
          <a:prstGeom prst="rect">
            <a:avLst/>
          </a:prstGeom>
        </p:spPr>
      </p:pic>
      <p:pic>
        <p:nvPicPr>
          <p:cNvPr id="4" name="Picture 3" descr="D:\SCHOOL YEAR 2019 - 2020\SỬA SÁCH CẤP 2\image for use\penguin 1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0" y="2476741"/>
            <a:ext cx="1655445" cy="297072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 descr="D:\SCHOOL YEAR 2019 - 2020\SỬA SÁCH CẤP 2\image for use\penguin 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294297" y="2362201"/>
            <a:ext cx="1535806" cy="31242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1984955" y="1343309"/>
            <a:ext cx="5041006" cy="733104"/>
          </a:xfrm>
          <a:prstGeom prst="wedgeRoundRectCallout">
            <a:avLst>
              <a:gd name="adj1" fmla="val -59171"/>
              <a:gd name="adj2" fmla="val 46893"/>
              <a:gd name="adj3" fmla="val 16667"/>
            </a:avLst>
          </a:prstGeom>
          <a:solidFill>
            <a:srgbClr val="4F81BD">
              <a:lumMod val="20000"/>
              <a:lumOff val="8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Have you seen the newest .................. movie? It came out last week.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949003" y="2073499"/>
            <a:ext cx="5135450" cy="735965"/>
          </a:xfrm>
          <a:prstGeom prst="wedgeRoundRectCallout">
            <a:avLst>
              <a:gd name="adj1" fmla="val 59471"/>
              <a:gd name="adj2" fmla="val 4915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No, I haven’t seen it yet. What is the name of the movie? Are there any good actors in it?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1984955" y="2806603"/>
            <a:ext cx="5189651" cy="735965"/>
          </a:xfrm>
          <a:prstGeom prst="wedgeRoundRectCallout">
            <a:avLst>
              <a:gd name="adj1" fmla="val -58689"/>
              <a:gd name="adj2" fmla="val 28981"/>
              <a:gd name="adj3" fmla="val 16667"/>
            </a:avLst>
          </a:prstGeom>
          <a:solidFill>
            <a:srgbClr val="4F81BD">
              <a:lumMod val="20000"/>
              <a:lumOff val="8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movie is called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the lead actor is ........... He is playing a character named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2001591" y="3566159"/>
            <a:ext cx="5035640" cy="791893"/>
          </a:xfrm>
          <a:prstGeom prst="wedgeRoundRectCallout">
            <a:avLst>
              <a:gd name="adj1" fmla="val 57773"/>
              <a:gd name="adj2" fmla="val -833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Oh, I’m not sure if I’m that interested. I don’t really like that actor. Who else is in it?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1984955" y="4332179"/>
            <a:ext cx="5013102" cy="758977"/>
          </a:xfrm>
          <a:prstGeom prst="wedgeRoundRectCallout">
            <a:avLst>
              <a:gd name="adj1" fmla="val -57005"/>
              <a:gd name="adj2" fmla="val -47454"/>
              <a:gd name="adj3" fmla="val 16667"/>
            </a:avLst>
          </a:prstGeom>
          <a:solidFill>
            <a:srgbClr val="4F81BD">
              <a:lumMod val="20000"/>
              <a:lumOff val="8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Well, the villain is played by ....................... I haven’t seen him/her in many other movies.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1865264" y="5091155"/>
            <a:ext cx="5171967" cy="789611"/>
          </a:xfrm>
          <a:prstGeom prst="wedgeRoundRectCallout">
            <a:avLst>
              <a:gd name="adj1" fmla="val 58394"/>
              <a:gd name="adj2" fmla="val -3874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 my god! I love him/her. I have seen all of his/her movies. Now I definitely need to see it!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332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7367" y="381000"/>
            <a:ext cx="1943096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PROJECT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67" y="1295400"/>
            <a:ext cx="7953233" cy="42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39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612106" y="1220096"/>
            <a:ext cx="5648623" cy="1654983"/>
          </a:xfrm>
        </p:spPr>
        <p:txBody>
          <a:bodyPr/>
          <a:lstStyle/>
          <a:p>
            <a:r>
              <a:rPr lang="en-US" sz="4000" b="1" dirty="0" smtClean="0"/>
              <a:t>Thank you and see you </a:t>
            </a:r>
            <a:r>
              <a:rPr lang="en-US" sz="4000" b="1" smtClean="0"/>
              <a:t>next LESSON!</a:t>
            </a:r>
            <a:endParaRPr lang="en-US" sz="4000" b="1" dirty="0"/>
          </a:p>
        </p:txBody>
      </p:sp>
      <p:pic>
        <p:nvPicPr>
          <p:cNvPr id="6" name="Picture 4" descr="C:\Users\th3wa\Google Drive\Academic Work\Updated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199"/>
            <a:ext cx="130978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271" y="2209800"/>
            <a:ext cx="337377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8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0" y="304800"/>
            <a:ext cx="7520940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Vocabulary</a:t>
            </a:r>
            <a:r>
              <a: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/>
            </a:r>
            <a:br>
              <a: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45770" y="1143000"/>
          <a:ext cx="8317230" cy="4495800"/>
        </p:xfrm>
        <a:graphic>
          <a:graphicData uri="http://schemas.openxmlformats.org/drawingml/2006/table">
            <a:tbl>
              <a:tblPr firstRow="1" firstCol="1" bandRow="1"/>
              <a:tblGrid>
                <a:gridCol w="1764030">
                  <a:extLst>
                    <a:ext uri="{9D8B030D-6E8A-4147-A177-3AD203B41FA5}">
                      <a16:colId xmlns:a16="http://schemas.microsoft.com/office/drawing/2014/main" xmlns="" val="221309417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xmlns="" val="4134595294"/>
                    </a:ext>
                  </a:extLst>
                </a:gridCol>
                <a:gridCol w="2467731">
                  <a:extLst>
                    <a:ext uri="{9D8B030D-6E8A-4147-A177-3AD203B41FA5}">
                      <a16:colId xmlns:a16="http://schemas.microsoft.com/office/drawing/2014/main" xmlns="" val="1935938315"/>
                    </a:ext>
                  </a:extLst>
                </a:gridCol>
                <a:gridCol w="1875669">
                  <a:extLst>
                    <a:ext uri="{9D8B030D-6E8A-4147-A177-3AD203B41FA5}">
                      <a16:colId xmlns:a16="http://schemas.microsoft.com/office/drawing/2014/main" xmlns="" val="45984645"/>
                    </a:ext>
                  </a:extLst>
                </a:gridCol>
              </a:tblGrid>
              <a:tr h="1123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awful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character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hated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villain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1095119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loved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boring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clever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moving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3221780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actor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moving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leading role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emotional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3876773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brilliant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 character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supporting character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hilarious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7378075"/>
                  </a:ext>
                </a:extLst>
              </a:tr>
            </a:tbl>
          </a:graphicData>
        </a:graphic>
      </p:graphicFrame>
      <p:sp>
        <p:nvSpPr>
          <p:cNvPr id="21" name="Oval 20"/>
          <p:cNvSpPr/>
          <p:nvPr/>
        </p:nvSpPr>
        <p:spPr>
          <a:xfrm>
            <a:off x="423323" y="986673"/>
            <a:ext cx="1229465" cy="880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61755" y="2102592"/>
            <a:ext cx="1491033" cy="8181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64030" y="3274704"/>
            <a:ext cx="1564105" cy="755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56002" y="4390149"/>
            <a:ext cx="1725198" cy="755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209800" y="1049532"/>
            <a:ext cx="1676400" cy="755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09633" y="2193886"/>
            <a:ext cx="1564105" cy="755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009633" y="3338240"/>
            <a:ext cx="1564105" cy="755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028967" y="4482594"/>
            <a:ext cx="1876567" cy="11562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164528" y="1049531"/>
            <a:ext cx="1564105" cy="755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164529" y="2193885"/>
            <a:ext cx="1398072" cy="755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64527" y="3238702"/>
            <a:ext cx="2236273" cy="755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87274" y="4482594"/>
            <a:ext cx="2187368" cy="11414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718835" y="1120185"/>
            <a:ext cx="1564105" cy="755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723384" y="2165002"/>
            <a:ext cx="1564105" cy="755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799847" y="3274704"/>
            <a:ext cx="1810753" cy="755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838786" y="4395047"/>
            <a:ext cx="1619414" cy="862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7U8Vocabula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18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28600"/>
            <a:ext cx="7543800" cy="487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3200" dirty="0" smtClean="0"/>
          </a:p>
        </p:txBody>
      </p:sp>
      <p:sp>
        <p:nvSpPr>
          <p:cNvPr id="8" name="Content Placeholder 1"/>
          <p:cNvSpPr>
            <a:spLocks noGrp="1"/>
          </p:cNvSpPr>
          <p:nvPr>
            <p:ph sz="half" idx="4294967295"/>
          </p:nvPr>
        </p:nvSpPr>
        <p:spPr>
          <a:xfrm>
            <a:off x="1046328" y="1469631"/>
            <a:ext cx="3657600" cy="3276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Awful:</a:t>
            </a:r>
          </a:p>
          <a:p>
            <a:pPr>
              <a:lnSpc>
                <a:spcPct val="120000"/>
              </a:lnSpc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L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oved:</a:t>
            </a:r>
            <a:endParaRPr lang="en-US" sz="40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Actor:</a:t>
            </a:r>
          </a:p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Brilliant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: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735773" y="1469631"/>
            <a:ext cx="3886200" cy="323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Kinh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khủng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Được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yêu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Diễn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viên</a:t>
            </a:r>
            <a:endParaRPr lang="en-US" sz="40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Xuất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sắc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9" y="337848"/>
            <a:ext cx="33265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LISTEN AND REPEAT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G7slide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34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62689" y="838200"/>
            <a:ext cx="522371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3200" dirty="0" smtClean="0"/>
          </a:p>
        </p:txBody>
      </p:sp>
      <p:sp>
        <p:nvSpPr>
          <p:cNvPr id="8" name="Content Placeholder 1"/>
          <p:cNvSpPr>
            <a:spLocks noGrp="1"/>
          </p:cNvSpPr>
          <p:nvPr>
            <p:ph sz="half" idx="4294967295"/>
          </p:nvPr>
        </p:nvSpPr>
        <p:spPr>
          <a:xfrm>
            <a:off x="838200" y="1371353"/>
            <a:ext cx="4419600" cy="4343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Character:</a:t>
            </a:r>
          </a:p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Boring:</a:t>
            </a:r>
          </a:p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Moving:</a:t>
            </a:r>
          </a:p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Main character: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5029200" y="1371353"/>
            <a:ext cx="4114800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Nhân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vật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Buồn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chán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Cảm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động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Nhân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vật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chính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9" y="337848"/>
            <a:ext cx="33265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LISTEN AND REPEAT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G7slide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62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28600"/>
            <a:ext cx="7543800" cy="487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3200" dirty="0" smtClean="0"/>
          </a:p>
        </p:txBody>
      </p:sp>
      <p:sp>
        <p:nvSpPr>
          <p:cNvPr id="8" name="Content Placeholder 1"/>
          <p:cNvSpPr>
            <a:spLocks noGrp="1"/>
          </p:cNvSpPr>
          <p:nvPr>
            <p:ph sz="half" idx="4294967295"/>
          </p:nvPr>
        </p:nvSpPr>
        <p:spPr>
          <a:xfrm>
            <a:off x="310658" y="1452561"/>
            <a:ext cx="5064125" cy="37338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Hated:</a:t>
            </a:r>
          </a:p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Clever:</a:t>
            </a:r>
          </a:p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Leading role:</a:t>
            </a:r>
          </a:p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Supporting character: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5387293" y="1452561"/>
            <a:ext cx="4093872" cy="3733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9" y="337848"/>
            <a:ext cx="33265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LISTEN AND REPEAT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G7slide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28600"/>
            <a:ext cx="7543800" cy="487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3200" dirty="0" smtClean="0"/>
          </a:p>
        </p:txBody>
      </p:sp>
      <p:sp>
        <p:nvSpPr>
          <p:cNvPr id="8" name="Content Placeholder 1"/>
          <p:cNvSpPr>
            <a:spLocks noGrp="1"/>
          </p:cNvSpPr>
          <p:nvPr>
            <p:ph sz="half" idx="4294967295"/>
          </p:nvPr>
        </p:nvSpPr>
        <p:spPr>
          <a:xfrm>
            <a:off x="914400" y="1379537"/>
            <a:ext cx="4419600" cy="372903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Villain:</a:t>
            </a:r>
          </a:p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Moving:</a:t>
            </a:r>
          </a:p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Emotional:</a:t>
            </a:r>
          </a:p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Hilarious</a:t>
            </a:r>
            <a:r>
              <a:rPr lang="en-US" sz="4200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724400" y="1408653"/>
            <a:ext cx="4648200" cy="3881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Vai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phản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diện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Cảm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động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Giàu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cảm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xúc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Vui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nhộn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9" y="337848"/>
            <a:ext cx="33265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LISTEN AND REPEAT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G7slide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8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29703" y="296869"/>
            <a:ext cx="27441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GUESS THE WORD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mage result for bo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391400" cy="477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1140" y="185511"/>
            <a:ext cx="183255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Boring</a:t>
            </a:r>
          </a:p>
          <a:p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Buồn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chán</a:t>
            </a:r>
            <a:endParaRPr lang="en-US" sz="2800" b="1" dirty="0"/>
          </a:p>
        </p:txBody>
      </p:sp>
      <p:pic>
        <p:nvPicPr>
          <p:cNvPr id="4" name="G7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451.23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96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29703" y="296869"/>
            <a:ext cx="27441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GUESS THE WORD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140" y="185511"/>
            <a:ext cx="256512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Main 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character</a:t>
            </a:r>
          </a:p>
          <a:p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Nhân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vật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chính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367" y="1165776"/>
            <a:ext cx="7243485" cy="4666152"/>
          </a:xfrm>
          <a:prstGeom prst="rect">
            <a:avLst/>
          </a:prstGeom>
        </p:spPr>
      </p:pic>
      <p:pic>
        <p:nvPicPr>
          <p:cNvPr id="4" name="G7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64.8688" end="17928.58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81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1401</TotalTime>
  <Words>1148</Words>
  <Application>Microsoft Office PowerPoint</Application>
  <PresentationFormat>On-screen Show (4:3)</PresentationFormat>
  <Paragraphs>284</Paragraphs>
  <Slides>25</Slides>
  <Notes>7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Angles</vt:lpstr>
      <vt:lpstr>1_Angles</vt:lpstr>
      <vt:lpstr>Grade 7 Supplementary English 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and see you next LESSON!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 Video</dc:title>
  <dc:creator>Way Sikorski</dc:creator>
  <cp:lastModifiedBy>ismail - [2010]</cp:lastModifiedBy>
  <cp:revision>121</cp:revision>
  <dcterms:created xsi:type="dcterms:W3CDTF">2006-08-16T00:00:00Z</dcterms:created>
  <dcterms:modified xsi:type="dcterms:W3CDTF">2021-02-22T12:13:49Z</dcterms:modified>
</cp:coreProperties>
</file>