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0" r:id="rId1"/>
    <p:sldMasterId id="2147483814" r:id="rId2"/>
    <p:sldMasterId id="2147483827" r:id="rId3"/>
    <p:sldMasterId id="2147483866" r:id="rId4"/>
    <p:sldMasterId id="2147483879" r:id="rId5"/>
    <p:sldMasterId id="2147483905" r:id="rId6"/>
    <p:sldMasterId id="2147483953" r:id="rId7"/>
  </p:sldMasterIdLst>
  <p:notesMasterIdLst>
    <p:notesMasterId r:id="rId25"/>
  </p:notesMasterIdLst>
  <p:sldIdLst>
    <p:sldId id="337" r:id="rId8"/>
    <p:sldId id="356" r:id="rId9"/>
    <p:sldId id="346" r:id="rId10"/>
    <p:sldId id="357" r:id="rId11"/>
    <p:sldId id="355" r:id="rId12"/>
    <p:sldId id="360" r:id="rId13"/>
    <p:sldId id="361" r:id="rId14"/>
    <p:sldId id="362" r:id="rId15"/>
    <p:sldId id="363" r:id="rId16"/>
    <p:sldId id="364" r:id="rId17"/>
    <p:sldId id="365" r:id="rId18"/>
    <p:sldId id="335" r:id="rId19"/>
    <p:sldId id="341" r:id="rId20"/>
    <p:sldId id="342" r:id="rId21"/>
    <p:sldId id="351" r:id="rId22"/>
    <p:sldId id="368" r:id="rId23"/>
    <p:sldId id="369" r:id="rId24"/>
  </p:sldIdLst>
  <p:sldSz cx="9144000" cy="6858000" type="screen4x3"/>
  <p:notesSz cx="6858000" cy="9144000"/>
  <p:defaultTextStyle>
    <a:defPPr>
      <a:defRPr lang="en-US"/>
    </a:defPPr>
    <a:lvl1pPr marL="0" algn="l" defTabSz="9108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5449" algn="l" defTabSz="9108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0897" algn="l" defTabSz="9108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6330" algn="l" defTabSz="9108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1793" algn="l" defTabSz="9108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77219" algn="l" defTabSz="9108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2671" algn="l" defTabSz="9108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88099" algn="l" defTabSz="9108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3581" algn="l" defTabSz="9108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0F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8F5D1A-478B-474A-AD47-16B18EB3788D}" type="datetimeFigureOut">
              <a:rPr lang="en-US" smtClean="0"/>
              <a:pPr/>
              <a:t>7/28/2021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B059D-5DBB-4A00-9B15-CA911BA8B6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73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08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449" algn="l" defTabSz="9108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0897" algn="l" defTabSz="9108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6330" algn="l" defTabSz="9108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1793" algn="l" defTabSz="9108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77219" algn="l" defTabSz="9108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2671" algn="l" defTabSz="9108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8099" algn="l" defTabSz="9108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3581" algn="l" defTabSz="9108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30D409-DB52-45AC-BC15-F0165E152C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30D409-DB52-45AC-BC15-F0165E152C5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767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5C597-E2D2-4FBB-BB43-A93351C059A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494836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32085-E1E6-4187-B953-200C61CCB52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39190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EAE90-DE8D-400C-A47B-2FECF4B3C5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932539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00CBC-4FEF-433C-BF28-C2DD3C14D475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677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49C7-BA50-4B56-B20D-4D3BC6A8EDD9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30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0F79D-ED98-4AE1-BFA9-23CB99F94407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8326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C897F-8972-4682-BE93-4B2460F70E4E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741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577AF-D9C4-45A9-94DC-7C1BAE3B438D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3582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D6503-6F6E-42DC-A1CA-1C973C9C04F1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3269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B8C26-ADEE-480B-A2D3-3F403110466B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8940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03305-2ADC-4D21-BD8A-56BF404D644E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90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20C38F-A7D5-4E71-9DBE-5E712849B82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896551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16E44-94B7-4B22-8BFD-BD674185EC0F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6071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E3DE0-C147-424F-9020-781C70AD9566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2114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CF17B-6D90-486C-A982-E32E99F50DC8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8248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045A6-351D-47FC-994E-F9257D731E24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5753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00CBC-4FEF-433C-BF28-C2DD3C14D475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4644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49C7-BA50-4B56-B20D-4D3BC6A8EDD9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478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0F79D-ED98-4AE1-BFA9-23CB99F94407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8850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C897F-8972-4682-BE93-4B2460F70E4E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456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577AF-D9C4-45A9-94DC-7C1BAE3B438D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1717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D6503-6F6E-42DC-A1CA-1C973C9C04F1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8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FC77CD-4D78-43EC-B20E-9B3B711F91B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590602"/>
      </p:ext>
    </p:extLst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B8C26-ADEE-480B-A2D3-3F403110466B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2833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03305-2ADC-4D21-BD8A-56BF404D644E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3558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16E44-94B7-4B22-8BFD-BD674185EC0F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5473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E3DE0-C147-424F-9020-781C70AD9566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9293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CF17B-6D90-486C-A982-E32E99F50DC8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3285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045A6-351D-47FC-994E-F9257D731E24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01103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00CBC-4FEF-433C-BF28-C2DD3C14D475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5755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49C7-BA50-4B56-B20D-4D3BC6A8EDD9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4442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0F79D-ED98-4AE1-BFA9-23CB99F94407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5605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C897F-8972-4682-BE93-4B2460F70E4E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569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28302-6147-48AD-ACFB-54FA8E7AD1C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612272"/>
      </p:ext>
    </p:extLst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577AF-D9C4-45A9-94DC-7C1BAE3B438D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0758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D6503-6F6E-42DC-A1CA-1C973C9C04F1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6850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B8C26-ADEE-480B-A2D3-3F403110466B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3911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03305-2ADC-4D21-BD8A-56BF404D644E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70355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16E44-94B7-4B22-8BFD-BD674185EC0F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7193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E3DE0-C147-424F-9020-781C70AD9566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54550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CF17B-6D90-486C-A982-E32E99F50DC8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36329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045A6-351D-47FC-994E-F9257D731E24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748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00CBC-4FEF-433C-BF28-C2DD3C14D475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77706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49C7-BA50-4B56-B20D-4D3BC6A8EDD9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4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87EAA-9099-4438-9894-A18F8F39FDD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089188"/>
      </p:ext>
    </p:extLst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0F79D-ED98-4AE1-BFA9-23CB99F94407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5014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C897F-8972-4682-BE93-4B2460F70E4E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07386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577AF-D9C4-45A9-94DC-7C1BAE3B438D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52636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D6503-6F6E-42DC-A1CA-1C973C9C04F1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89453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B8C26-ADEE-480B-A2D3-3F403110466B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46726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03305-2ADC-4D21-BD8A-56BF404D644E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90358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16E44-94B7-4B22-8BFD-BD674185EC0F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91335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E3DE0-C147-424F-9020-781C70AD9566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45214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CF17B-6D90-486C-A982-E32E99F50DC8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95257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045A6-351D-47FC-994E-F9257D731E24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503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2F9A5-375C-45E3-8E68-A1F679AFF99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90909"/>
      </p:ext>
    </p:extLst>
  </p:cSld>
  <p:clrMapOvr>
    <a:masterClrMapping/>
  </p:clrMapOvr>
  <p:transition spd="med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5EC91-9685-4B49-9BC4-7D53ED6116E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55732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4A327E-59B0-44C3-9192-E31FF1AE962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75918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E4BF3B-E0B1-4F62-A8C5-BF39B9E7D7A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7744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DA06D-2992-41AD-9182-F53960DA49C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386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C57760-AD32-4CFF-8EAB-55F156A99DD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34061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6FBDD4-B685-48B4-A4E8-6764480E791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77863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EC8682-B127-4A36-854A-76E69FCB1EF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27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D91ACC-1407-48C3-83D0-5EF55DD39E8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85571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674588-6830-43D5-A305-CAB842797D9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26417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DB6A57-E285-4E82-8EBE-6514806F66B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98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CB62B-D330-4028-B7C1-3760C23F96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0529"/>
      </p:ext>
    </p:extLst>
  </p:cSld>
  <p:clrMapOvr>
    <a:masterClrMapping/>
  </p:clrMapOvr>
  <p:transition spd="med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1D4F5-795A-4AE9-8C66-25F5CF5238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966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5EC91-9685-4B49-9BC4-7D53ED6116E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73591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4A327E-59B0-44C3-9192-E31FF1AE962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66808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E4BF3B-E0B1-4F62-A8C5-BF39B9E7D7A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64749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DA06D-2992-41AD-9182-F53960DA49C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53105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C57760-AD32-4CFF-8EAB-55F156A99DD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71648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6FBDD4-B685-48B4-A4E8-6764480E791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12561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EC8682-B127-4A36-854A-76E69FCB1EF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24715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D91ACC-1407-48C3-83D0-5EF55DD39E8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88966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674588-6830-43D5-A305-CAB842797D9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339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2D381A-BF1E-4D7A-A7F8-5A40FAF682E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225539"/>
      </p:ext>
    </p:extLst>
  </p:cSld>
  <p:clrMapOvr>
    <a:masterClrMapping/>
  </p:clrMapOvr>
  <p:transition spd="med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DB6A57-E285-4E82-8EBE-6514806F66B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93768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1D4F5-795A-4AE9-8C66-25F5CF5238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703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045A6-351D-47FC-994E-F9257D731E24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863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241D4-E025-4386-954E-BFD7FCA56D5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36076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56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FA6E7DCE-D2E6-4558-9EAA-AE7CF7DEB9D9}" type="slidenum">
              <a:rPr lang="en-US" smtClean="0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14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6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4" grpId="0"/>
      <p:bldP spid="156675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66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5667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536ACAB-831A-4B05-84AF-B4715A549E1B}" type="slidenum">
              <a:rPr lang="vi-VN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529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536ACAB-831A-4B05-84AF-B4715A549E1B}" type="slidenum">
              <a:rPr lang="vi-VN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60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536ACAB-831A-4B05-84AF-B4715A549E1B}" type="slidenum">
              <a:rPr lang="vi-VN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429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536ACAB-831A-4B05-84AF-B4715A549E1B}" type="slidenum">
              <a:rPr lang="vi-VN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01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  <p:sldLayoutId id="214748389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6FC1F01B-14BC-434C-8D3C-500D590EB94E}" type="slidenum">
              <a:rPr lang="en-US" smtClean="0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020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6FC1F01B-14BC-434C-8D3C-500D590EB94E}" type="slidenum">
              <a:rPr lang="en-US" smtClean="0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093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  <p:sldLayoutId id="214748400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jpe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7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4419600" y="2819400"/>
            <a:ext cx="3733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38200" y="685800"/>
            <a:ext cx="632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-76200" y="309711"/>
            <a:ext cx="8991600" cy="617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</a:p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it-IT" sz="4000" dirty="0" smtClean="0">
                <a:latin typeface="Times New Roman"/>
                <a:ea typeface="Times New Roman"/>
                <a:cs typeface="Times New Roman"/>
              </a:rPr>
              <a:t>            P     </a:t>
            </a:r>
            <a:r>
              <a:rPr lang="it-IT" sz="4000" dirty="0">
                <a:latin typeface="Times New Roman"/>
                <a:ea typeface="Times New Roman"/>
                <a:cs typeface="Times New Roman"/>
              </a:rPr>
              <a:t>+   </a:t>
            </a:r>
            <a:r>
              <a:rPr lang="it-IT" sz="4000" dirty="0" smtClean="0">
                <a:latin typeface="Times New Roman"/>
                <a:ea typeface="Times New Roman"/>
                <a:cs typeface="Times New Roman"/>
              </a:rPr>
              <a:t>O</a:t>
            </a:r>
            <a:r>
              <a:rPr lang="it-IT" sz="4000" baseline="-25000" dirty="0" smtClean="0">
                <a:latin typeface="Times New Roman"/>
                <a:ea typeface="Times New Roman"/>
                <a:cs typeface="Times New Roman"/>
              </a:rPr>
              <a:t>2</a:t>
            </a:r>
            <a:r>
              <a:rPr lang="it-IT" sz="4000" dirty="0" smtClean="0">
                <a:latin typeface="Times New Roman"/>
                <a:ea typeface="Times New Roman"/>
                <a:cs typeface="Times New Roman"/>
              </a:rPr>
              <a:t>               ?</a:t>
            </a:r>
            <a:endParaRPr lang="en-US" sz="4000" dirty="0">
              <a:latin typeface="VNI-Times"/>
              <a:ea typeface="Times New Roman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pt-BR" sz="4000" dirty="0" smtClean="0">
                <a:latin typeface="Times New Roman"/>
                <a:ea typeface="Times New Roman"/>
                <a:cs typeface="Times New Roman"/>
              </a:rPr>
              <a:t>             S + O</a:t>
            </a:r>
            <a:r>
              <a:rPr lang="pt-BR" sz="4000" baseline="-25000" dirty="0" smtClean="0">
                <a:latin typeface="Times New Roman"/>
                <a:ea typeface="Times New Roman"/>
                <a:cs typeface="Times New Roman"/>
              </a:rPr>
              <a:t>2</a:t>
            </a:r>
            <a:r>
              <a:rPr lang="pt-BR" sz="4000" dirty="0" smtClean="0">
                <a:latin typeface="Times New Roman"/>
                <a:ea typeface="Times New Roman"/>
                <a:cs typeface="Times New Roman"/>
              </a:rPr>
              <a:t>        ?</a:t>
            </a:r>
            <a:r>
              <a:rPr lang="en-US" sz="40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en-US" sz="4000" dirty="0">
              <a:latin typeface="VNI-Times"/>
              <a:ea typeface="Times New Roman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pt-BR" sz="4000" dirty="0" smtClean="0">
                <a:latin typeface="Times New Roman"/>
                <a:ea typeface="Times New Roman"/>
                <a:cs typeface="Times New Roman"/>
              </a:rPr>
              <a:t>            Fe +   O</a:t>
            </a:r>
            <a:r>
              <a:rPr lang="pt-BR" sz="4000" baseline="-25000" dirty="0" smtClean="0">
                <a:latin typeface="Times New Roman"/>
                <a:ea typeface="Times New Roman"/>
                <a:cs typeface="Times New Roman"/>
              </a:rPr>
              <a:t>2</a:t>
            </a:r>
            <a:r>
              <a:rPr lang="pt-BR" sz="4000" dirty="0" smtClean="0">
                <a:latin typeface="Times New Roman"/>
                <a:ea typeface="Times New Roman"/>
                <a:cs typeface="Times New Roman"/>
              </a:rPr>
              <a:t>      ?</a:t>
            </a:r>
            <a:endParaRPr lang="en-US" sz="4000" dirty="0">
              <a:latin typeface="VNI-Times"/>
              <a:ea typeface="Times New Roman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nl-NL" sz="4000" dirty="0" smtClean="0">
                <a:latin typeface="Times New Roman"/>
                <a:ea typeface="Times New Roman"/>
                <a:cs typeface="Times New Roman"/>
              </a:rPr>
              <a:t>             Na </a:t>
            </a:r>
            <a:r>
              <a:rPr lang="nl-NL" sz="4000" dirty="0">
                <a:latin typeface="Times New Roman"/>
                <a:ea typeface="Times New Roman"/>
                <a:cs typeface="Times New Roman"/>
              </a:rPr>
              <a:t>+ O</a:t>
            </a:r>
            <a:r>
              <a:rPr lang="nl-NL" sz="4000" baseline="-25000" dirty="0">
                <a:latin typeface="Times New Roman"/>
                <a:ea typeface="Times New Roman"/>
                <a:cs typeface="Times New Roman"/>
              </a:rPr>
              <a:t>2</a:t>
            </a:r>
            <a:r>
              <a:rPr lang="nl-NL" sz="4000" dirty="0">
                <a:latin typeface="Times New Roman"/>
                <a:ea typeface="Times New Roman"/>
                <a:cs typeface="Times New Roman"/>
              </a:rPr>
              <a:t>       </a:t>
            </a:r>
            <a:r>
              <a:rPr lang="nl-NL" sz="4000" dirty="0" smtClean="0">
                <a:latin typeface="Times New Roman"/>
                <a:ea typeface="Times New Roman"/>
                <a:cs typeface="Times New Roman"/>
              </a:rPr>
              <a:t>  ?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nl-NL" sz="4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nl-NL" sz="4000" dirty="0" smtClean="0">
                <a:latin typeface="Times New Roman"/>
                <a:ea typeface="Times New Roman"/>
                <a:cs typeface="Times New Roman"/>
              </a:rPr>
              <a:t>            CaCO</a:t>
            </a:r>
            <a:r>
              <a:rPr lang="nl-NL" sz="4000" baseline="-25000" dirty="0" smtClean="0">
                <a:latin typeface="Times New Roman"/>
                <a:ea typeface="Times New Roman"/>
                <a:cs typeface="Times New Roman"/>
              </a:rPr>
              <a:t>3             </a:t>
            </a:r>
            <a:r>
              <a:rPr lang="nl-NL" sz="4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CaO  +  ?</a:t>
            </a:r>
            <a:endParaRPr lang="en-US" sz="4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nl-NL" sz="3200" dirty="0">
                <a:latin typeface="Times New Roman"/>
                <a:ea typeface="Times New Roman"/>
                <a:cs typeface="Times New Roman"/>
              </a:rPr>
              <a:t>- Em hãy cho biết sản phẩm của 4 pứ trên </a:t>
            </a:r>
            <a:r>
              <a:rPr lang="nl-NL" sz="3200" dirty="0" smtClean="0">
                <a:latin typeface="Times New Roman"/>
                <a:ea typeface="Times New Roman"/>
                <a:cs typeface="Times New Roman"/>
              </a:rPr>
              <a:t>có đặc điểm gì giống nhau?</a:t>
            </a:r>
            <a:endParaRPr lang="en-US" sz="3200" dirty="0">
              <a:latin typeface="VNI-Times"/>
              <a:ea typeface="Times New Roman"/>
              <a:cs typeface="Times New Roman"/>
            </a:endParaRPr>
          </a:p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4000" b="1" dirty="0" smtClean="0">
              <a:solidFill>
                <a:srgbClr val="0000FF"/>
              </a:solidFill>
              <a:sym typeface="Wingdings" pitchFamily="2" charset="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887" y="1570790"/>
            <a:ext cx="4286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9084" y="2199981"/>
            <a:ext cx="4286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975" y="2819400"/>
            <a:ext cx="4286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251" y="3399218"/>
            <a:ext cx="4286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229649"/>
            <a:ext cx="152400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518" y="4038600"/>
            <a:ext cx="4286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685800" y="838200"/>
            <a:ext cx="556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</a:rPr>
              <a:t>Hoàn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</a:rPr>
              <a:t>thành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</a:rPr>
              <a:t>sơ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</a:rPr>
              <a:t>đồ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</a:rPr>
              <a:t>phản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</a:rPr>
              <a:t>ứng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:</a:t>
            </a: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9063" y="4149719"/>
            <a:ext cx="152400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497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algn="l"/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en-US" sz="3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endParaRPr lang="en-US" sz="3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838200"/>
            <a:ext cx="79248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+) </a:t>
            </a:r>
            <a:r>
              <a:rPr lang="en-US" sz="2700" b="1" i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2700" b="1" i="1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i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i="1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i="1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sz="27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7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7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" y="4724400"/>
            <a:ext cx="8991600" cy="91440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TÊN OXIT A XIT: </a:t>
            </a:r>
            <a:r>
              <a:rPr lang="en-US" sz="25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i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5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i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5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500" i="1" dirty="0" smtClean="0">
                <a:solidFill>
                  <a:srgbClr val="2B0FA1"/>
                </a:solidFill>
                <a:latin typeface="Times New Roman" pitchFamily="18" charset="0"/>
                <a:cs typeface="Times New Roman" pitchFamily="18" charset="0"/>
              </a:rPr>
              <a:t>TÊN </a:t>
            </a:r>
            <a:r>
              <a:rPr lang="en-US" sz="2500" i="1" dirty="0">
                <a:solidFill>
                  <a:srgbClr val="2B0FA1"/>
                </a:solidFill>
                <a:latin typeface="Times New Roman" pitchFamily="18" charset="0"/>
                <a:cs typeface="Times New Roman" pitchFamily="18" charset="0"/>
              </a:rPr>
              <a:t>PHI KIM </a:t>
            </a:r>
            <a:r>
              <a:rPr lang="en-US" sz="2500" i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i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5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i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5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500" i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5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endParaRPr lang="en-US" sz="25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057400" y="3490496"/>
            <a:ext cx="4038600" cy="471904"/>
            <a:chOff x="2057400" y="3490496"/>
            <a:chExt cx="4038600" cy="471904"/>
          </a:xfrm>
        </p:grpSpPr>
        <p:sp>
          <p:nvSpPr>
            <p:cNvPr id="7" name="Rectangle 6"/>
            <p:cNvSpPr/>
            <p:nvPr/>
          </p:nvSpPr>
          <p:spPr>
            <a:xfrm>
              <a:off x="2057400" y="3490496"/>
              <a:ext cx="1143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700" dirty="0" smtClean="0">
                  <a:solidFill>
                    <a:srgbClr val="2B0FA1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sz="2700" baseline="-25000" dirty="0" smtClean="0">
                  <a:solidFill>
                    <a:srgbClr val="2B0FA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7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en-US" sz="2700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sz="2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971800" y="3505200"/>
              <a:ext cx="31242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7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r>
                <a:rPr lang="en-US" sz="27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2700" dirty="0" err="1" smtClean="0">
                  <a:solidFill>
                    <a:srgbClr val="2B0FA1"/>
                  </a:solidFill>
                  <a:latin typeface="Times New Roman" pitchFamily="18" charset="0"/>
                  <a:cs typeface="Times New Roman" pitchFamily="18" charset="0"/>
                </a:rPr>
                <a:t>photpho</a:t>
              </a:r>
              <a:r>
                <a:rPr lang="en-US" sz="27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7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penta</a:t>
              </a:r>
              <a:r>
                <a:rPr lang="en-US" sz="27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oxit</a:t>
              </a:r>
              <a:endParaRPr lang="en-US" sz="2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057400" y="3033296"/>
            <a:ext cx="3124200" cy="457200"/>
            <a:chOff x="2057400" y="3033296"/>
            <a:chExt cx="3124200" cy="457200"/>
          </a:xfrm>
        </p:grpSpPr>
        <p:sp>
          <p:nvSpPr>
            <p:cNvPr id="6" name="Rectangle 5"/>
            <p:cNvSpPr/>
            <p:nvPr/>
          </p:nvSpPr>
          <p:spPr>
            <a:xfrm>
              <a:off x="2057400" y="3033296"/>
              <a:ext cx="1143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700" dirty="0" smtClean="0">
                  <a:solidFill>
                    <a:srgbClr val="2B0FA1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sz="2700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7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en-US" sz="2700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971800" y="3033296"/>
              <a:ext cx="22098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7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r>
                <a:rPr lang="en-US" sz="27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2700" dirty="0" err="1" smtClean="0">
                  <a:solidFill>
                    <a:srgbClr val="2B0FA1"/>
                  </a:solidFill>
                  <a:latin typeface="Times New Roman" pitchFamily="18" charset="0"/>
                  <a:cs typeface="Times New Roman" pitchFamily="18" charset="0"/>
                </a:rPr>
                <a:t>nitơ</a:t>
              </a:r>
              <a:r>
                <a:rPr lang="en-US" sz="2700" dirty="0" smtClean="0">
                  <a:solidFill>
                    <a:srgbClr val="2B0FA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7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tri</a:t>
              </a:r>
              <a:r>
                <a:rPr lang="en-US" sz="27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oxit</a:t>
              </a:r>
              <a:endParaRPr lang="en-US" sz="2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066800" y="1447800"/>
            <a:ext cx="59436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: 1 – mono (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             2 –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                     4 – tetra</a:t>
            </a:r>
          </a:p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             3 – tri                     5 -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penta</a:t>
            </a: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09800" y="3962400"/>
            <a:ext cx="8001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>
                <a:solidFill>
                  <a:srgbClr val="2B0FA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7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71800" y="3962400"/>
            <a:ext cx="304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700" dirty="0" err="1" smtClean="0">
                <a:solidFill>
                  <a:srgbClr val="2B0FA1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700" dirty="0" smtClean="0">
                <a:solidFill>
                  <a:srgbClr val="2B0FA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2B0FA1"/>
                </a:solidFill>
                <a:latin typeface="Times New Roman" pitchFamily="18" charset="0"/>
                <a:cs typeface="Times New Roman" pitchFamily="18" charset="0"/>
              </a:rPr>
              <a:t>huỳnh</a:t>
            </a:r>
            <a:r>
              <a:rPr lang="en-US" sz="2700" dirty="0" smtClean="0">
                <a:solidFill>
                  <a:srgbClr val="2B0FA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endParaRPr lang="en-US" sz="27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2733794"/>
            <a:ext cx="1143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86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7" grpId="0"/>
      <p:bldP spid="18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PHIẾU HỌC TẬP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43000"/>
            <a:ext cx="7620000" cy="4983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ho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: CO</a:t>
            </a:r>
            <a:r>
              <a:rPr lang="en-US" sz="27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FeO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, P</a:t>
            </a:r>
            <a:r>
              <a:rPr lang="en-US" sz="27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700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, Cu</a:t>
            </a:r>
            <a:r>
              <a:rPr lang="en-US" sz="27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O,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MgO</a:t>
            </a: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18243"/>
              </p:ext>
            </p:extLst>
          </p:nvPr>
        </p:nvGraphicFramePr>
        <p:xfrm>
          <a:off x="1066801" y="2514600"/>
          <a:ext cx="7467599" cy="201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9966"/>
                <a:gridCol w="2224391"/>
                <a:gridCol w="1588851"/>
                <a:gridCol w="222439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Oxit</a:t>
                      </a:r>
                      <a:r>
                        <a:rPr lang="en-US" sz="27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7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7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7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gọi</a:t>
                      </a:r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Oxit</a:t>
                      </a:r>
                      <a:r>
                        <a:rPr lang="en-US" sz="27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7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bazơ</a:t>
                      </a:r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7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7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gọi</a:t>
                      </a:r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7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7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7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7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79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400" u="sng" dirty="0">
                <a:solidFill>
                  <a:srgbClr val="FF3300"/>
                </a:solidFill>
              </a:rPr>
              <a:t>BÀI </a:t>
            </a:r>
            <a:r>
              <a:rPr lang="en-US" sz="2400" u="sng" dirty="0" smtClean="0">
                <a:solidFill>
                  <a:srgbClr val="FF3300"/>
                </a:solidFill>
              </a:rPr>
              <a:t>TẬP 2</a:t>
            </a:r>
            <a:r>
              <a:rPr lang="en-US" sz="2400" dirty="0" smtClean="0">
                <a:solidFill>
                  <a:srgbClr val="FF3300"/>
                </a:solidFill>
              </a:rPr>
              <a:t>:</a:t>
            </a:r>
            <a:r>
              <a:rPr lang="en-US" sz="2400" dirty="0" smtClean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oxit</a:t>
            </a:r>
            <a:r>
              <a:rPr lang="en-US" sz="2400" dirty="0"/>
              <a:t> </a:t>
            </a:r>
            <a:r>
              <a:rPr lang="en-US" sz="2400" dirty="0" err="1"/>
              <a:t>sau</a:t>
            </a:r>
            <a:r>
              <a:rPr lang="en-US" sz="2400" dirty="0"/>
              <a:t>, </a:t>
            </a:r>
            <a:r>
              <a:rPr lang="en-US" sz="2400" dirty="0" err="1"/>
              <a:t>oxit</a:t>
            </a:r>
            <a:r>
              <a:rPr lang="en-US" sz="2400" dirty="0"/>
              <a:t> </a:t>
            </a:r>
            <a:r>
              <a:rPr lang="en-US" sz="2400" dirty="0" err="1"/>
              <a:t>nào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oxit</a:t>
            </a:r>
            <a:r>
              <a:rPr lang="en-US" sz="2400" dirty="0"/>
              <a:t> </a:t>
            </a:r>
            <a:r>
              <a:rPr lang="en-US" sz="2400" dirty="0" err="1"/>
              <a:t>axit</a:t>
            </a:r>
            <a:r>
              <a:rPr lang="en-US" sz="2400" dirty="0"/>
              <a:t>,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oxit</a:t>
            </a:r>
            <a:r>
              <a:rPr lang="en-US" sz="2400" dirty="0"/>
              <a:t> </a:t>
            </a:r>
            <a:r>
              <a:rPr lang="en-US" sz="2400" dirty="0" err="1"/>
              <a:t>bazơ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0000FF"/>
                </a:solidFill>
              </a:rPr>
              <a:t>Na</a:t>
            </a:r>
            <a:r>
              <a:rPr lang="en-US" sz="2400" baseline="-25000" dirty="0">
                <a:solidFill>
                  <a:srgbClr val="0000FF"/>
                </a:solidFill>
              </a:rPr>
              <a:t>2</a:t>
            </a:r>
            <a:r>
              <a:rPr lang="en-US" sz="2400" dirty="0">
                <a:solidFill>
                  <a:srgbClr val="0000FF"/>
                </a:solidFill>
              </a:rPr>
              <a:t>O, N</a:t>
            </a:r>
            <a:r>
              <a:rPr lang="en-US" sz="2400" baseline="-25000" dirty="0">
                <a:solidFill>
                  <a:srgbClr val="0000FF"/>
                </a:solidFill>
              </a:rPr>
              <a:t>2</a:t>
            </a:r>
            <a:r>
              <a:rPr lang="en-US" sz="2400" dirty="0">
                <a:solidFill>
                  <a:srgbClr val="0000FF"/>
                </a:solidFill>
              </a:rPr>
              <a:t>O</a:t>
            </a:r>
            <a:r>
              <a:rPr lang="en-US" sz="2400" baseline="-25000" dirty="0">
                <a:solidFill>
                  <a:srgbClr val="0000FF"/>
                </a:solidFill>
              </a:rPr>
              <a:t>5</a:t>
            </a:r>
            <a:r>
              <a:rPr lang="en-US" sz="2400" dirty="0">
                <a:solidFill>
                  <a:srgbClr val="0000FF"/>
                </a:solidFill>
              </a:rPr>
              <a:t>, Ag</a:t>
            </a:r>
            <a:r>
              <a:rPr lang="en-US" sz="2400" baseline="-25000" dirty="0">
                <a:solidFill>
                  <a:srgbClr val="0000FF"/>
                </a:solidFill>
              </a:rPr>
              <a:t>2</a:t>
            </a:r>
            <a:r>
              <a:rPr lang="en-US" sz="2400" dirty="0">
                <a:solidFill>
                  <a:srgbClr val="0000FF"/>
                </a:solidFill>
              </a:rPr>
              <a:t>O, </a:t>
            </a:r>
            <a:r>
              <a:rPr lang="en-US" sz="2400" dirty="0" err="1">
                <a:solidFill>
                  <a:srgbClr val="0000FF"/>
                </a:solidFill>
              </a:rPr>
              <a:t>CuO</a:t>
            </a:r>
            <a:r>
              <a:rPr lang="en-US" sz="2400" dirty="0">
                <a:solidFill>
                  <a:srgbClr val="0000FF"/>
                </a:solidFill>
              </a:rPr>
              <a:t>, </a:t>
            </a:r>
            <a:r>
              <a:rPr lang="en-US" sz="2400" dirty="0" smtClean="0">
                <a:solidFill>
                  <a:srgbClr val="0000FF"/>
                </a:solidFill>
              </a:rPr>
              <a:t>SO</a:t>
            </a:r>
            <a:r>
              <a:rPr lang="en-US" sz="2400" baseline="-25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,CO</a:t>
            </a:r>
            <a:r>
              <a:rPr lang="en-US" sz="2400" baseline="-25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/>
              <a:t>. </a:t>
            </a:r>
            <a:r>
              <a:rPr lang="en-US" sz="2400" dirty="0" err="1"/>
              <a:t>Hãy</a:t>
            </a:r>
            <a:r>
              <a:rPr lang="en-US" sz="2400" dirty="0"/>
              <a:t> </a:t>
            </a:r>
            <a:r>
              <a:rPr lang="en-US" sz="2400" dirty="0" err="1"/>
              <a:t>gọi</a:t>
            </a:r>
            <a:r>
              <a:rPr lang="en-US" sz="2400" dirty="0"/>
              <a:t> </a:t>
            </a:r>
            <a:r>
              <a:rPr lang="en-US" sz="2400" dirty="0" err="1"/>
              <a:t>tên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oxit</a:t>
            </a:r>
            <a:r>
              <a:rPr lang="en-US" sz="2400" dirty="0"/>
              <a:t> </a:t>
            </a:r>
            <a:r>
              <a:rPr lang="en-US" sz="2400" dirty="0" err="1"/>
              <a:t>đó</a:t>
            </a:r>
            <a:r>
              <a:rPr lang="en-US" sz="2400" dirty="0"/>
              <a:t>.</a:t>
            </a:r>
          </a:p>
        </p:txBody>
      </p:sp>
      <p:sp>
        <p:nvSpPr>
          <p:cNvPr id="154630" name="Rectangle 6"/>
          <p:cNvSpPr>
            <a:spLocks noChangeArrowheads="1"/>
          </p:cNvSpPr>
          <p:nvPr/>
        </p:nvSpPr>
        <p:spPr bwMode="auto">
          <a:xfrm>
            <a:off x="395288" y="1557338"/>
            <a:ext cx="7991475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smtClean="0">
                <a:solidFill>
                  <a:srgbClr val="FF3300"/>
                </a:solidFill>
              </a:rPr>
              <a:t>*Oxit bazơ</a:t>
            </a:r>
            <a:r>
              <a:rPr lang="en-US" sz="2400" smtClean="0">
                <a:solidFill>
                  <a:srgbClr val="000000"/>
                </a:solidFill>
              </a:rPr>
              <a:t>: Na</a:t>
            </a:r>
            <a:r>
              <a:rPr lang="en-US" sz="2400" baseline="-25000" smtClean="0">
                <a:solidFill>
                  <a:srgbClr val="000000"/>
                </a:solidFill>
              </a:rPr>
              <a:t>2</a:t>
            </a:r>
            <a:r>
              <a:rPr lang="en-US" sz="2400" smtClean="0">
                <a:solidFill>
                  <a:srgbClr val="000000"/>
                </a:solidFill>
              </a:rPr>
              <a:t>O : </a:t>
            </a:r>
            <a:r>
              <a:rPr lang="en-US" sz="2400" smtClean="0">
                <a:solidFill>
                  <a:srgbClr val="0000FF"/>
                </a:solidFill>
              </a:rPr>
              <a:t>Natri oxit</a:t>
            </a:r>
            <a:r>
              <a:rPr lang="en-US" sz="2400" smtClean="0">
                <a:solidFill>
                  <a:srgbClr val="000000"/>
                </a:solidFill>
              </a:rPr>
              <a:t> </a:t>
            </a:r>
            <a:br>
              <a:rPr lang="en-US" sz="2400" smtClean="0">
                <a:solidFill>
                  <a:srgbClr val="000000"/>
                </a:solidFill>
              </a:rPr>
            </a:br>
            <a:r>
              <a:rPr lang="en-US" sz="2400" smtClean="0">
                <a:solidFill>
                  <a:srgbClr val="000000"/>
                </a:solidFill>
              </a:rPr>
              <a:t>		Ag</a:t>
            </a:r>
            <a:r>
              <a:rPr lang="en-US" sz="2400" baseline="-25000" smtClean="0">
                <a:solidFill>
                  <a:srgbClr val="000000"/>
                </a:solidFill>
              </a:rPr>
              <a:t>2</a:t>
            </a:r>
            <a:r>
              <a:rPr lang="en-US" sz="2400" smtClean="0">
                <a:solidFill>
                  <a:srgbClr val="000000"/>
                </a:solidFill>
              </a:rPr>
              <a:t>O : </a:t>
            </a:r>
            <a:r>
              <a:rPr lang="en-US" sz="2400" smtClean="0">
                <a:solidFill>
                  <a:srgbClr val="0000FF"/>
                </a:solidFill>
              </a:rPr>
              <a:t>bạc oxit</a:t>
            </a:r>
            <a:r>
              <a:rPr lang="en-US" sz="2400" smtClean="0">
                <a:solidFill>
                  <a:srgbClr val="000000"/>
                </a:solidFill>
              </a:rPr>
              <a:t/>
            </a:r>
            <a:br>
              <a:rPr lang="en-US" sz="2400" smtClean="0">
                <a:solidFill>
                  <a:srgbClr val="000000"/>
                </a:solidFill>
              </a:rPr>
            </a:br>
            <a:r>
              <a:rPr lang="en-US" sz="2400" smtClean="0">
                <a:solidFill>
                  <a:srgbClr val="000000"/>
                </a:solidFill>
              </a:rPr>
              <a:t> 		CuO  : </a:t>
            </a:r>
            <a:r>
              <a:rPr lang="en-US" sz="2400" smtClean="0">
                <a:solidFill>
                  <a:srgbClr val="0000FF"/>
                </a:solidFill>
              </a:rPr>
              <a:t>đồng (II) oxit</a:t>
            </a:r>
          </a:p>
        </p:txBody>
      </p:sp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539750" y="3357563"/>
            <a:ext cx="546335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3300"/>
                </a:solidFill>
              </a:rPr>
              <a:t>* </a:t>
            </a:r>
            <a:r>
              <a:rPr lang="en-US" sz="2400" dirty="0" err="1" smtClean="0">
                <a:solidFill>
                  <a:srgbClr val="FF3300"/>
                </a:solidFill>
              </a:rPr>
              <a:t>Oxit</a:t>
            </a:r>
            <a:r>
              <a:rPr lang="en-US" sz="2400" dirty="0" smtClean="0">
                <a:solidFill>
                  <a:srgbClr val="FF3300"/>
                </a:solidFill>
              </a:rPr>
              <a:t> </a:t>
            </a:r>
            <a:r>
              <a:rPr lang="en-US" sz="2400" dirty="0" err="1" smtClean="0">
                <a:solidFill>
                  <a:srgbClr val="FF3300"/>
                </a:solidFill>
              </a:rPr>
              <a:t>axit</a:t>
            </a:r>
            <a:r>
              <a:rPr lang="en-US" sz="2400" dirty="0" smtClean="0">
                <a:solidFill>
                  <a:srgbClr val="000000"/>
                </a:solidFill>
              </a:rPr>
              <a:t>:   N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O</a:t>
            </a:r>
            <a:r>
              <a:rPr lang="en-US" sz="2400" baseline="-25000" dirty="0" smtClean="0">
                <a:solidFill>
                  <a:srgbClr val="000000"/>
                </a:solidFill>
              </a:rPr>
              <a:t>5 </a:t>
            </a:r>
            <a:r>
              <a:rPr lang="en-US" sz="2400" dirty="0" smtClean="0">
                <a:solidFill>
                  <a:srgbClr val="000000"/>
                </a:solidFill>
              </a:rPr>
              <a:t>: </a:t>
            </a:r>
            <a:r>
              <a:rPr lang="en-US" sz="2400" dirty="0" err="1" smtClean="0">
                <a:solidFill>
                  <a:srgbClr val="0000FF"/>
                </a:solidFill>
              </a:rPr>
              <a:t>Đinitơ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pentaoxit</a:t>
            </a:r>
            <a:endParaRPr lang="en-US" sz="2400" dirty="0" smtClean="0">
              <a:solidFill>
                <a:srgbClr val="000000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		  SO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: </a:t>
            </a:r>
            <a:r>
              <a:rPr lang="en-US" sz="2400" dirty="0" err="1" smtClean="0">
                <a:solidFill>
                  <a:srgbClr val="0000FF"/>
                </a:solidFill>
              </a:rPr>
              <a:t>Lưu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huỳnh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đioxit</a:t>
            </a:r>
            <a:endParaRPr lang="en-US" sz="2400" dirty="0" smtClean="0">
              <a:solidFill>
                <a:srgbClr val="000000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		    CO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: </a:t>
            </a:r>
            <a:r>
              <a:rPr lang="en-US" sz="2400" dirty="0" err="1" smtClean="0">
                <a:solidFill>
                  <a:srgbClr val="0000FF"/>
                </a:solidFill>
              </a:rPr>
              <a:t>cacbon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đioxit</a:t>
            </a:r>
            <a:endParaRPr lang="en-US" sz="24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8921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9" grpId="0"/>
      <p:bldP spid="154630" grpId="0"/>
      <p:bldP spid="1546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0" name="Text Box 13"/>
          <p:cNvSpPr txBox="1">
            <a:spLocks noChangeArrowheads="1"/>
          </p:cNvSpPr>
          <p:nvPr/>
        </p:nvSpPr>
        <p:spPr bwMode="auto">
          <a:xfrm>
            <a:off x="3352800" y="4789488"/>
            <a:ext cx="5410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8441" name="Text Box 18"/>
          <p:cNvSpPr txBox="1">
            <a:spLocks noChangeArrowheads="1"/>
          </p:cNvSpPr>
          <p:nvPr/>
        </p:nvSpPr>
        <p:spPr bwMode="auto">
          <a:xfrm>
            <a:off x="1600200" y="380061"/>
            <a:ext cx="57150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1600" u="sng" smtClean="0">
                <a:solidFill>
                  <a:srgbClr val="000000"/>
                </a:solidFill>
              </a:rPr>
              <a:t>Nh</a:t>
            </a:r>
            <a:r>
              <a:rPr lang="vi-VN" sz="1600" u="sng" smtClean="0">
                <a:solidFill>
                  <a:srgbClr val="000000"/>
                </a:solidFill>
              </a:rPr>
              <a:t>óm</a:t>
            </a:r>
            <a:r>
              <a:rPr lang="en-US" sz="1600" smtClean="0">
                <a:solidFill>
                  <a:srgbClr val="000000"/>
                </a:solidFill>
              </a:rPr>
              <a:t>: ……..</a:t>
            </a:r>
            <a:r>
              <a:rPr lang="en-US" sz="2000" smtClean="0">
                <a:solidFill>
                  <a:srgbClr val="000000"/>
                </a:solidFill>
              </a:rPr>
              <a:t>            </a:t>
            </a:r>
            <a:r>
              <a:rPr lang="vi-VN" sz="2000" u="sng" smtClean="0">
                <a:solidFill>
                  <a:srgbClr val="FF0000"/>
                </a:solidFill>
              </a:rPr>
              <a:t>P</a:t>
            </a:r>
            <a:r>
              <a:rPr lang="en-US" sz="2000" u="sng" smtClean="0">
                <a:solidFill>
                  <a:srgbClr val="FF0000"/>
                </a:solidFill>
              </a:rPr>
              <a:t>hiếu </a:t>
            </a:r>
            <a:r>
              <a:rPr lang="vi-VN" sz="2000" u="sng" smtClean="0">
                <a:solidFill>
                  <a:srgbClr val="FF0000"/>
                </a:solidFill>
              </a:rPr>
              <a:t>H</a:t>
            </a:r>
            <a:r>
              <a:rPr lang="en-US" sz="2000" u="sng" smtClean="0">
                <a:solidFill>
                  <a:srgbClr val="FF0000"/>
                </a:solidFill>
              </a:rPr>
              <a:t>ọc </a:t>
            </a:r>
            <a:r>
              <a:rPr lang="vi-VN" sz="2000" u="sng" smtClean="0">
                <a:solidFill>
                  <a:srgbClr val="FF0000"/>
                </a:solidFill>
              </a:rPr>
              <a:t>T</a:t>
            </a:r>
            <a:r>
              <a:rPr lang="en-US" sz="2000" u="sng" smtClean="0">
                <a:solidFill>
                  <a:srgbClr val="FF0000"/>
                </a:solidFill>
              </a:rPr>
              <a:t>ập</a:t>
            </a:r>
            <a:r>
              <a:rPr lang="vi-VN" sz="2000" u="sng" smtClean="0">
                <a:solidFill>
                  <a:srgbClr val="FF0000"/>
                </a:solidFill>
              </a:rPr>
              <a:t> </a:t>
            </a:r>
            <a:r>
              <a:rPr lang="en-US" sz="1200" smtClean="0">
                <a:solidFill>
                  <a:srgbClr val="000000"/>
                </a:solidFill>
              </a:rPr>
              <a:t>(T/gian:</a:t>
            </a:r>
            <a:r>
              <a:rPr lang="en-US" sz="2000" smtClean="0">
                <a:solidFill>
                  <a:srgbClr val="000000"/>
                </a:solidFill>
              </a:rPr>
              <a:t> </a:t>
            </a:r>
            <a:r>
              <a:rPr lang="en-US" sz="1200" smtClean="0">
                <a:solidFill>
                  <a:srgbClr val="000000"/>
                </a:solidFill>
              </a:rPr>
              <a:t>3’)</a:t>
            </a:r>
          </a:p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1200" smtClean="0">
              <a:solidFill>
                <a:srgbClr val="000000"/>
              </a:solidFill>
            </a:endParaRPr>
          </a:p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sz="2000" smtClean="0">
                <a:solidFill>
                  <a:srgbClr val="000000"/>
                </a:solidFill>
              </a:rPr>
              <a:t>Điền từ hoặc CTHH thích hợp vào chỗ trống trong bảng sau:</a:t>
            </a:r>
          </a:p>
        </p:txBody>
      </p:sp>
      <p:graphicFrame>
        <p:nvGraphicFramePr>
          <p:cNvPr id="19576" name="Group 12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205689855"/>
              </p:ext>
            </p:extLst>
          </p:nvPr>
        </p:nvGraphicFramePr>
        <p:xfrm>
          <a:off x="533400" y="2514600"/>
          <a:ext cx="8229600" cy="2590801"/>
        </p:xfrm>
        <a:graphic>
          <a:graphicData uri="http://schemas.openxmlformats.org/drawingml/2006/table">
            <a:tbl>
              <a:tblPr/>
              <a:tblGrid>
                <a:gridCol w="1932690"/>
                <a:gridCol w="6296910"/>
              </a:tblGrid>
              <a:tr h="548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CTHH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Tên gọi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Crom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..... oxit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2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</a:t>
                      </a:r>
                      <a:r>
                        <a:rPr kumimoji="0" lang="vi-VN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</a:t>
                      </a:r>
                      <a:r>
                        <a:rPr kumimoji="0" lang="vi-VN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...........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.... oxit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2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........</a:t>
                      </a:r>
                      <a:endParaRPr kumimoji="0" lang="vi-VN" sz="20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Cacbon đioxit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khí cacbonic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N</a:t>
                      </a:r>
                      <a:r>
                        <a:rPr kumimoji="0" 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</a:t>
                      </a:r>
                      <a:r>
                        <a:rPr kumimoji="0" lang="vi-VN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Nit</a:t>
                      </a:r>
                      <a:r>
                        <a:rPr kumimoji="0" 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ơ  ...oxit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.........</a:t>
                      </a:r>
                      <a:endParaRPr kumimoji="0" lang="en-US" sz="20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Đinitơ pentaoxit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59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743200" y="457200"/>
            <a:ext cx="3886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i="1" u="sng" smtClean="0">
                <a:solidFill>
                  <a:srgbClr val="FF0000"/>
                </a:solidFill>
              </a:rPr>
              <a:t>Đáp</a:t>
            </a:r>
            <a:r>
              <a:rPr lang="en-US" i="1" u="sng" smtClean="0">
                <a:solidFill>
                  <a:srgbClr val="FF0000"/>
                </a:solidFill>
              </a:rPr>
              <a:t> </a:t>
            </a:r>
            <a:r>
              <a:rPr lang="vi-VN" i="1" u="sng" smtClean="0">
                <a:solidFill>
                  <a:srgbClr val="FF0000"/>
                </a:solidFill>
              </a:rPr>
              <a:t>án</a:t>
            </a:r>
            <a:r>
              <a:rPr lang="en-US" i="1" u="sng" smtClean="0">
                <a:solidFill>
                  <a:srgbClr val="FF0000"/>
                </a:solidFill>
              </a:rPr>
              <a:t>:</a:t>
            </a:r>
            <a:endParaRPr lang="vi-VN" i="1" u="sng" smtClean="0">
              <a:solidFill>
                <a:srgbClr val="FF0000"/>
              </a:solidFill>
            </a:endParaRPr>
          </a:p>
        </p:txBody>
      </p:sp>
      <p:graphicFrame>
        <p:nvGraphicFramePr>
          <p:cNvPr id="71683" name="Group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42847071"/>
              </p:ext>
            </p:extLst>
          </p:nvPr>
        </p:nvGraphicFramePr>
        <p:xfrm>
          <a:off x="1066800" y="1905000"/>
          <a:ext cx="6629400" cy="3154680"/>
        </p:xfrm>
        <a:graphic>
          <a:graphicData uri="http://schemas.openxmlformats.org/drawingml/2006/table">
            <a:tbl>
              <a:tblPr/>
              <a:tblGrid>
                <a:gridCol w="1331913"/>
                <a:gridCol w="5297487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CTHH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 gọi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CrO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Crom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(II)</a:t>
                      </a: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oxit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Cr</a:t>
                      </a:r>
                      <a:r>
                        <a:rPr kumimoji="0" lang="vi-VN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vi-VN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Crom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(III) </a:t>
                      </a: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oxit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CO</a:t>
                      </a:r>
                      <a:r>
                        <a:rPr kumimoji="0" lang="vi-VN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Cacbon </a:t>
                      </a: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</a:t>
                      </a: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oxit 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 cacbonic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N</a:t>
                      </a: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vi-VN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Nit</a:t>
                      </a: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  </a:t>
                      </a: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</a:t>
                      </a: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oxit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N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nit</a:t>
                      </a: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penta</a:t>
                      </a:r>
                      <a:r>
                        <a:rPr kumimoji="0" lang="vi-V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oxit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72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36416">
            <a:off x="1702594" y="1296194"/>
            <a:ext cx="430213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2" name="Picture 18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413" y="5197475"/>
            <a:ext cx="1627187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1" name="Picture 17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3808">
            <a:off x="1524000" y="5103813"/>
            <a:ext cx="1163638" cy="128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0" name="Picture 16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276600"/>
            <a:ext cx="1951038" cy="217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9" name="Picture 15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33400"/>
            <a:ext cx="850900" cy="104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7" name="Picture 13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2362200"/>
            <a:ext cx="950913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6" name="Picture 12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295400"/>
            <a:ext cx="2936875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657896">
            <a:off x="6646863" y="5332413"/>
            <a:ext cx="1077912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276600"/>
            <a:ext cx="2259013" cy="263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8775" y="328613"/>
            <a:ext cx="814388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035050"/>
            <a:ext cx="9667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298575"/>
            <a:ext cx="923925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447800"/>
            <a:ext cx="2079625" cy="264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6" name="Picture 22" descr="http://www.health.gov.ws/portals/189/support%20files/water-drop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751772" y="2819400"/>
            <a:ext cx="1869056" cy="132661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</p:pic>
      <p:sp>
        <p:nvSpPr>
          <p:cNvPr id="21" name="Hình chữ nhật góc tròn 20"/>
          <p:cNvSpPr/>
          <p:nvPr/>
        </p:nvSpPr>
        <p:spPr>
          <a:xfrm>
            <a:off x="2362200" y="5029200"/>
            <a:ext cx="1295400" cy="1066800"/>
          </a:xfrm>
          <a:prstGeom prst="roundRect">
            <a:avLst/>
          </a:prstGeom>
          <a:solidFill>
            <a:schemeClr val="bg1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r>
              <a:rPr lang="en-US" sz="24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loại</a:t>
            </a:r>
            <a:endParaRPr lang="en-US" sz="24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Hình chữ nhật góc tròn 21"/>
          <p:cNvSpPr/>
          <p:nvPr/>
        </p:nvSpPr>
        <p:spPr>
          <a:xfrm>
            <a:off x="187325" y="4606925"/>
            <a:ext cx="1489075" cy="1066800"/>
          </a:xfrm>
          <a:prstGeom prst="roundRect">
            <a:avLst/>
          </a:prstGeom>
          <a:solidFill>
            <a:schemeClr val="bg1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anose="020B0604020202020204" pitchFamily="34" charset="0"/>
              </a:rPr>
              <a:t>Oxit axit</a:t>
            </a:r>
          </a:p>
        </p:txBody>
      </p:sp>
      <p:sp>
        <p:nvSpPr>
          <p:cNvPr id="24" name="Hình chữ nhật góc tròn 23"/>
          <p:cNvSpPr/>
          <p:nvPr/>
        </p:nvSpPr>
        <p:spPr>
          <a:xfrm>
            <a:off x="152400" y="5791200"/>
            <a:ext cx="1524000" cy="1066800"/>
          </a:xfrm>
          <a:prstGeom prst="roundRect">
            <a:avLst/>
          </a:prstGeom>
          <a:solidFill>
            <a:schemeClr val="bg1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anose="020B0604020202020204" pitchFamily="34" charset="0"/>
              </a:rPr>
              <a:t>Oxit bazơ</a:t>
            </a:r>
          </a:p>
        </p:txBody>
      </p:sp>
      <p:sp>
        <p:nvSpPr>
          <p:cNvPr id="25" name="Hình chữ nhật góc tròn 24"/>
          <p:cNvSpPr/>
          <p:nvPr/>
        </p:nvSpPr>
        <p:spPr>
          <a:xfrm>
            <a:off x="1938338" y="1371600"/>
            <a:ext cx="2057400" cy="1066800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r>
              <a:rPr lang="en-US" sz="3200" err="1">
                <a:solidFill>
                  <a:srgbClr val="0000FF"/>
                </a:solidFill>
              </a:rPr>
              <a:t>Tên</a:t>
            </a:r>
            <a:r>
              <a:rPr lang="en-US" sz="3200">
                <a:solidFill>
                  <a:srgbClr val="0000FF"/>
                </a:solidFill>
              </a:rPr>
              <a:t> gọi</a:t>
            </a:r>
          </a:p>
        </p:txBody>
      </p:sp>
      <p:sp>
        <p:nvSpPr>
          <p:cNvPr id="27" name="Hình chữ nhật góc tròn 26"/>
          <p:cNvSpPr/>
          <p:nvPr/>
        </p:nvSpPr>
        <p:spPr>
          <a:xfrm>
            <a:off x="0" y="111125"/>
            <a:ext cx="1447800" cy="803275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Chung: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 err="1" smtClean="0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Tên</a:t>
            </a:r>
            <a:r>
              <a:rPr lang="en-US" sz="1200" b="1" dirty="0" smtClean="0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nguyên</a:t>
            </a:r>
            <a:r>
              <a:rPr lang="en-US" sz="1200" b="1" dirty="0" smtClean="0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tố</a:t>
            </a:r>
            <a:r>
              <a:rPr lang="en-US" sz="1200" b="1" dirty="0" smtClean="0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+ </a:t>
            </a:r>
            <a:r>
              <a:rPr lang="en-US" sz="1200" b="1" dirty="0" err="1" smtClean="0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oxit</a:t>
            </a:r>
            <a:endParaRPr lang="en-US" sz="1200" b="1" dirty="0" smtClean="0">
              <a:solidFill>
                <a:srgbClr val="0000FF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Hình chữ nhật góc tròn 28"/>
          <p:cNvSpPr/>
          <p:nvPr/>
        </p:nvSpPr>
        <p:spPr>
          <a:xfrm>
            <a:off x="9525" y="2362200"/>
            <a:ext cx="1676400" cy="990600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smtClean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PK nhiều hóa trị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smtClean="0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(TT1)Tên PK +(TT2)Oxit</a:t>
            </a:r>
          </a:p>
        </p:txBody>
      </p:sp>
      <p:sp>
        <p:nvSpPr>
          <p:cNvPr id="30" name="Hình chữ nhật góc tròn 29"/>
          <p:cNvSpPr/>
          <p:nvPr/>
        </p:nvSpPr>
        <p:spPr>
          <a:xfrm>
            <a:off x="5486400" y="685800"/>
            <a:ext cx="1295400" cy="1371600"/>
          </a:xfrm>
          <a:prstGeom prst="round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smtClean="0">
                <a:solidFill>
                  <a:srgbClr val="000000"/>
                </a:solidFill>
                <a:latin typeface="Calibri" panose="020F0502020204030204" pitchFamily="34" charset="0"/>
                <a:cs typeface="Courier New" panose="02070309020205020404" pitchFamily="49" charset="0"/>
              </a:rPr>
              <a:t>Định nghĩa</a:t>
            </a:r>
            <a:endParaRPr lang="en-US" sz="2400" b="1" smtClean="0">
              <a:solidFill>
                <a:srgbClr val="FFFF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Hình chữ nhật góc tròn 30"/>
          <p:cNvSpPr/>
          <p:nvPr/>
        </p:nvSpPr>
        <p:spPr>
          <a:xfrm>
            <a:off x="7467600" y="0"/>
            <a:ext cx="1676400" cy="762000"/>
          </a:xfrm>
          <a:prstGeom prst="round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r>
              <a:rPr lang="en-US" sz="2000">
                <a:solidFill>
                  <a:srgbClr val="000000"/>
                </a:solidFill>
              </a:rPr>
              <a:t>Hợp chất</a:t>
            </a:r>
          </a:p>
        </p:txBody>
      </p:sp>
      <p:sp>
        <p:nvSpPr>
          <p:cNvPr id="32" name="Hình chữ nhật góc tròn 31"/>
          <p:cNvSpPr/>
          <p:nvPr/>
        </p:nvSpPr>
        <p:spPr>
          <a:xfrm>
            <a:off x="7467600" y="914400"/>
            <a:ext cx="1676400" cy="762000"/>
          </a:xfrm>
          <a:prstGeom prst="round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r>
              <a:rPr lang="en-US" sz="2000">
                <a:solidFill>
                  <a:srgbClr val="000000"/>
                </a:solidFill>
              </a:rPr>
              <a:t>2 nguyên tố</a:t>
            </a:r>
          </a:p>
        </p:txBody>
      </p:sp>
      <p:sp>
        <p:nvSpPr>
          <p:cNvPr id="33" name="Hình chữ nhật góc tròn 32"/>
          <p:cNvSpPr/>
          <p:nvPr/>
        </p:nvSpPr>
        <p:spPr>
          <a:xfrm>
            <a:off x="7467600" y="1905000"/>
            <a:ext cx="1676400" cy="914400"/>
          </a:xfrm>
          <a:prstGeom prst="round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r>
              <a:rPr lang="en-US" sz="2000">
                <a:solidFill>
                  <a:srgbClr val="000000"/>
                </a:solidFill>
              </a:rPr>
              <a:t>1 nguyên  tố là oxi</a:t>
            </a:r>
          </a:p>
        </p:txBody>
      </p:sp>
      <p:sp>
        <p:nvSpPr>
          <p:cNvPr id="35867" name="Hộp_Văn_Bản 33"/>
          <p:cNvSpPr txBox="1">
            <a:spLocks noChangeArrowheads="1"/>
          </p:cNvSpPr>
          <p:nvPr/>
        </p:nvSpPr>
        <p:spPr bwMode="auto">
          <a:xfrm>
            <a:off x="3886200" y="3048000"/>
            <a:ext cx="22098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800" b="1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OXIT</a:t>
            </a:r>
          </a:p>
        </p:txBody>
      </p:sp>
      <p:sp>
        <p:nvSpPr>
          <p:cNvPr id="35" name="Hình chữ nhật góc tròn 34"/>
          <p:cNvSpPr/>
          <p:nvPr/>
        </p:nvSpPr>
        <p:spPr>
          <a:xfrm>
            <a:off x="5334000" y="5027613"/>
            <a:ext cx="1219200" cy="914400"/>
          </a:xfrm>
          <a:prstGeom prst="round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smtClean="0">
                <a:solidFill>
                  <a:srgbClr val="FF0000"/>
                </a:solidFill>
                <a:latin typeface="Calibri" panose="020F0502020204030204" pitchFamily="34" charset="0"/>
                <a:cs typeface="Courier New" panose="02070309020205020404" pitchFamily="49" charset="0"/>
              </a:rPr>
              <a:t>Công thức</a:t>
            </a:r>
            <a:endParaRPr lang="en-US" sz="2400" b="1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Hình chữ nhật góc tròn 36"/>
          <p:cNvSpPr/>
          <p:nvPr/>
        </p:nvSpPr>
        <p:spPr>
          <a:xfrm>
            <a:off x="7523163" y="5748338"/>
            <a:ext cx="1143000" cy="685800"/>
          </a:xfrm>
          <a:prstGeom prst="round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r>
              <a:rPr lang="en-US">
                <a:solidFill>
                  <a:srgbClr val="FF0000"/>
                </a:solidFill>
                <a:cs typeface="Courier New" pitchFamily="49" charset="0"/>
              </a:rPr>
              <a:t> </a:t>
            </a:r>
            <a:r>
              <a:rPr lang="en-US" sz="2400" b="1">
                <a:solidFill>
                  <a:srgbClr val="FF0000"/>
                </a:solidFill>
                <a:cs typeface="Courier New" pitchFamily="49" charset="0"/>
              </a:rPr>
              <a:t>M</a:t>
            </a:r>
            <a:r>
              <a:rPr lang="en-US" sz="2400" b="1" baseline="-25000">
                <a:solidFill>
                  <a:srgbClr val="FF0000"/>
                </a:solidFill>
                <a:cs typeface="Courier New" pitchFamily="49" charset="0"/>
              </a:rPr>
              <a:t>x</a:t>
            </a:r>
            <a:r>
              <a:rPr lang="en-US" sz="2400" b="1">
                <a:solidFill>
                  <a:srgbClr val="FF0000"/>
                </a:solidFill>
                <a:cs typeface="Courier New" pitchFamily="49" charset="0"/>
              </a:rPr>
              <a:t>O</a:t>
            </a:r>
            <a:r>
              <a:rPr lang="en-US" sz="2400" b="1" baseline="-25000">
                <a:solidFill>
                  <a:srgbClr val="FF0000"/>
                </a:solidFill>
                <a:cs typeface="Courier New" pitchFamily="49" charset="0"/>
              </a:rPr>
              <a:t>y</a:t>
            </a:r>
            <a:endParaRPr lang="en-US" sz="2400" b="1" baseline="-2500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4" name="Hình chữ nhật góc tròn 33"/>
          <p:cNvSpPr/>
          <p:nvPr/>
        </p:nvSpPr>
        <p:spPr>
          <a:xfrm>
            <a:off x="0" y="1219200"/>
            <a:ext cx="1447800" cy="803275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smtClean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KL nhiều hóa trị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smtClean="0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Tên KL(hóa trị) +oxit</a:t>
            </a:r>
          </a:p>
        </p:txBody>
      </p:sp>
    </p:spTree>
    <p:extLst>
      <p:ext uri="{BB962C8B-B14F-4D97-AF65-F5344CB8AC3E}">
        <p14:creationId xmlns:p14="http://schemas.microsoft.com/office/powerpoint/2010/main" val="352619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4" grpId="0" animBg="1"/>
      <p:bldP spid="25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5867" grpId="0"/>
      <p:bldP spid="35" grpId="0" animBg="1"/>
      <p:bldP spid="37" grpId="0" animBg="1"/>
      <p:bldP spid="3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838200" y="6336299"/>
            <a:ext cx="7086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u="sng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 biết</a:t>
            </a:r>
            <a:r>
              <a:rPr lang="en-US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 Silic (Si) là nguyên tố phi kim.</a:t>
            </a:r>
          </a:p>
        </p:txBody>
      </p:sp>
      <p:sp>
        <p:nvSpPr>
          <p:cNvPr id="42026" name="Oval 42"/>
          <p:cNvSpPr>
            <a:spLocks noChangeArrowheads="1"/>
          </p:cNvSpPr>
          <p:nvPr/>
        </p:nvSpPr>
        <p:spPr bwMode="auto">
          <a:xfrm>
            <a:off x="2819400" y="228600"/>
            <a:ext cx="4572000" cy="10668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66FF33"/>
              </a:gs>
            </a:gsLst>
            <a:path path="rect">
              <a:fillToRect r="100000" b="100000"/>
            </a:path>
          </a:gradFill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800" smtClean="0">
              <a:solidFill>
                <a:srgbClr val="000000"/>
              </a:solidFill>
            </a:endParaRPr>
          </a:p>
        </p:txBody>
      </p:sp>
      <p:sp>
        <p:nvSpPr>
          <p:cNvPr id="42027" name="Text Box 43"/>
          <p:cNvSpPr txBox="1">
            <a:spLocks noChangeArrowheads="1"/>
          </p:cNvSpPr>
          <p:nvPr/>
        </p:nvSpPr>
        <p:spPr bwMode="auto">
          <a:xfrm>
            <a:off x="3124200" y="4572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Trò chơi: </a:t>
            </a:r>
            <a:r>
              <a:rPr lang="en-US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Ai nhanh h</a:t>
            </a:r>
            <a:r>
              <a:rPr lang="vi-VN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n?</a:t>
            </a:r>
            <a:endParaRPr lang="vi-VN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2186" name="Group 202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9834483"/>
              </p:ext>
            </p:extLst>
          </p:nvPr>
        </p:nvGraphicFramePr>
        <p:xfrm>
          <a:off x="304800" y="2590800"/>
          <a:ext cx="8534400" cy="3640900"/>
        </p:xfrm>
        <a:graphic>
          <a:graphicData uri="http://schemas.openxmlformats.org/drawingml/2006/table">
            <a:tbl>
              <a:tblPr/>
              <a:tblGrid>
                <a:gridCol w="2087563"/>
                <a:gridCol w="3178175"/>
                <a:gridCol w="1668462"/>
                <a:gridCol w="16002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CTHH của oxit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 gọi oxit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Trả lời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Oxit axit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1. SiO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a. Lưu huỳnh trioxit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1 - .….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2. Al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b. Silic đioxit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2 - …..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3. SO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c. Sắt (III) oxit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3 - …..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4. Fe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d. Nhôm oxit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4 - …..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5. SO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e. Điphotpho pentaoxit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5 - …..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g. Lưu huỳnh đioxit</a:t>
                      </a:r>
                      <a:endParaRPr kumimoji="0" lang="en-US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146" name="Text Box 162"/>
          <p:cNvSpPr txBox="1">
            <a:spLocks noChangeArrowheads="1"/>
          </p:cNvSpPr>
          <p:nvPr/>
        </p:nvSpPr>
        <p:spPr bwMode="auto">
          <a:xfrm>
            <a:off x="533400" y="1295400"/>
            <a:ext cx="830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 b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 Hãy ghép nội dung ở cột A với cột B để được câu trả lời ở cột C.  </a:t>
            </a:r>
          </a:p>
        </p:txBody>
      </p:sp>
      <p:sp>
        <p:nvSpPr>
          <p:cNvPr id="20528" name="AutoShape 177"/>
          <p:cNvSpPr>
            <a:spLocks noChangeArrowheads="1"/>
          </p:cNvSpPr>
          <p:nvPr/>
        </p:nvSpPr>
        <p:spPr bwMode="auto">
          <a:xfrm>
            <a:off x="381000" y="0"/>
            <a:ext cx="2362200" cy="1143000"/>
          </a:xfrm>
          <a:prstGeom prst="irregularSeal2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</a:p>
        </p:txBody>
      </p:sp>
      <p:sp>
        <p:nvSpPr>
          <p:cNvPr id="42171" name="Rectangle 187"/>
          <p:cNvSpPr>
            <a:spLocks noChangeArrowheads="1"/>
          </p:cNvSpPr>
          <p:nvPr/>
        </p:nvSpPr>
        <p:spPr bwMode="auto">
          <a:xfrm>
            <a:off x="1828800" y="1828800"/>
            <a:ext cx="5638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- Xác định các oxit axit để hoàn thành cột D.</a:t>
            </a:r>
          </a:p>
        </p:txBody>
      </p:sp>
      <p:sp>
        <p:nvSpPr>
          <p:cNvPr id="42173" name="Text Box 189"/>
          <p:cNvSpPr txBox="1">
            <a:spLocks noChangeArrowheads="1"/>
          </p:cNvSpPr>
          <p:nvPr/>
        </p:nvSpPr>
        <p:spPr bwMode="auto">
          <a:xfrm>
            <a:off x="6303818" y="3961965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 smtClean="0">
                <a:solidFill>
                  <a:srgbClr val="000000"/>
                </a:solidFill>
              </a:rPr>
              <a:t>d</a:t>
            </a:r>
            <a:endParaRPr lang="vi-VN" sz="2000" smtClean="0">
              <a:solidFill>
                <a:srgbClr val="000000"/>
              </a:solidFill>
            </a:endParaRPr>
          </a:p>
        </p:txBody>
      </p:sp>
      <p:sp>
        <p:nvSpPr>
          <p:cNvPr id="42174" name="Text Box 190"/>
          <p:cNvSpPr txBox="1">
            <a:spLocks noChangeArrowheads="1"/>
          </p:cNvSpPr>
          <p:nvPr/>
        </p:nvSpPr>
        <p:spPr bwMode="auto">
          <a:xfrm>
            <a:off x="6248400" y="3550948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 smtClean="0">
                <a:solidFill>
                  <a:srgbClr val="000000"/>
                </a:solidFill>
              </a:rPr>
              <a:t> b</a:t>
            </a:r>
            <a:endParaRPr lang="vi-VN" sz="2000" smtClean="0">
              <a:solidFill>
                <a:srgbClr val="000000"/>
              </a:solidFill>
            </a:endParaRPr>
          </a:p>
        </p:txBody>
      </p:sp>
      <p:sp>
        <p:nvSpPr>
          <p:cNvPr id="42175" name="Text Box 191"/>
          <p:cNvSpPr txBox="1">
            <a:spLocks noChangeArrowheads="1"/>
          </p:cNvSpPr>
          <p:nvPr/>
        </p:nvSpPr>
        <p:spPr bwMode="auto">
          <a:xfrm>
            <a:off x="6340764" y="4419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 smtClean="0">
                <a:solidFill>
                  <a:srgbClr val="000000"/>
                </a:solidFill>
              </a:rPr>
              <a:t>a</a:t>
            </a:r>
            <a:endParaRPr lang="vi-VN" sz="2000" smtClean="0">
              <a:solidFill>
                <a:srgbClr val="000000"/>
              </a:solidFill>
            </a:endParaRPr>
          </a:p>
        </p:txBody>
      </p:sp>
      <p:sp>
        <p:nvSpPr>
          <p:cNvPr id="42176" name="Text Box 192"/>
          <p:cNvSpPr txBox="1">
            <a:spLocks noChangeArrowheads="1"/>
          </p:cNvSpPr>
          <p:nvPr/>
        </p:nvSpPr>
        <p:spPr bwMode="auto">
          <a:xfrm>
            <a:off x="6271491" y="4892675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 smtClean="0">
                <a:solidFill>
                  <a:srgbClr val="000000"/>
                </a:solidFill>
              </a:rPr>
              <a:t>c</a:t>
            </a:r>
            <a:endParaRPr lang="vi-VN" sz="2000" smtClean="0">
              <a:solidFill>
                <a:srgbClr val="000000"/>
              </a:solidFill>
            </a:endParaRPr>
          </a:p>
        </p:txBody>
      </p:sp>
      <p:sp>
        <p:nvSpPr>
          <p:cNvPr id="42177" name="Text Box 193"/>
          <p:cNvSpPr txBox="1">
            <a:spLocks noChangeArrowheads="1"/>
          </p:cNvSpPr>
          <p:nvPr/>
        </p:nvSpPr>
        <p:spPr bwMode="auto">
          <a:xfrm>
            <a:off x="6324600" y="5338185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 smtClean="0">
                <a:solidFill>
                  <a:srgbClr val="000000"/>
                </a:solidFill>
              </a:rPr>
              <a:t>g</a:t>
            </a:r>
            <a:endParaRPr lang="vi-VN" sz="2000" smtClean="0">
              <a:solidFill>
                <a:srgbClr val="000000"/>
              </a:solidFill>
            </a:endParaRPr>
          </a:p>
        </p:txBody>
      </p:sp>
      <p:sp>
        <p:nvSpPr>
          <p:cNvPr id="42183" name="Text Box 199"/>
          <p:cNvSpPr txBox="1">
            <a:spLocks noChangeArrowheads="1"/>
          </p:cNvSpPr>
          <p:nvPr/>
        </p:nvSpPr>
        <p:spPr bwMode="auto">
          <a:xfrm>
            <a:off x="7837055" y="3550947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 smtClean="0">
                <a:solidFill>
                  <a:srgbClr val="000000"/>
                </a:solidFill>
              </a:rPr>
              <a:t>x</a:t>
            </a:r>
            <a:endParaRPr lang="vi-VN" sz="2000" smtClean="0">
              <a:solidFill>
                <a:srgbClr val="000000"/>
              </a:solidFill>
            </a:endParaRPr>
          </a:p>
        </p:txBody>
      </p:sp>
      <p:sp>
        <p:nvSpPr>
          <p:cNvPr id="42184" name="Text Box 200"/>
          <p:cNvSpPr txBox="1">
            <a:spLocks noChangeArrowheads="1"/>
          </p:cNvSpPr>
          <p:nvPr/>
        </p:nvSpPr>
        <p:spPr bwMode="auto">
          <a:xfrm>
            <a:off x="7848600" y="3989529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 smtClean="0">
                <a:solidFill>
                  <a:srgbClr val="000000"/>
                </a:solidFill>
              </a:rPr>
              <a:t>x</a:t>
            </a:r>
            <a:endParaRPr lang="vi-VN" sz="2000" smtClean="0">
              <a:solidFill>
                <a:srgbClr val="000000"/>
              </a:solidFill>
            </a:endParaRPr>
          </a:p>
        </p:txBody>
      </p:sp>
      <p:sp>
        <p:nvSpPr>
          <p:cNvPr id="42185" name="Text Box 201"/>
          <p:cNvSpPr txBox="1">
            <a:spLocks noChangeArrowheads="1"/>
          </p:cNvSpPr>
          <p:nvPr/>
        </p:nvSpPr>
        <p:spPr bwMode="auto">
          <a:xfrm>
            <a:off x="7807037" y="5338185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 smtClean="0">
                <a:solidFill>
                  <a:srgbClr val="000000"/>
                </a:solidFill>
              </a:rPr>
              <a:t> x</a:t>
            </a:r>
            <a:endParaRPr lang="vi-VN" sz="20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455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20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420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2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2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2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2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2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2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2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2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2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2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2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2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2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utoUpdateAnimBg="0"/>
      <p:bldP spid="42026" grpId="0" animBg="1"/>
      <p:bldP spid="42027" grpId="0" autoUpdateAnimBg="0"/>
      <p:bldP spid="42146" grpId="0" autoUpdateAnimBg="0"/>
      <p:bldP spid="42171" grpId="0" autoUpdateAnimBg="0"/>
      <p:bldP spid="42173" grpId="0" autoUpdateAnimBg="0"/>
      <p:bldP spid="42174" grpId="0" autoUpdateAnimBg="0"/>
      <p:bldP spid="42175" grpId="0" autoUpdateAnimBg="0"/>
      <p:bldP spid="42176" grpId="0" autoUpdateAnimBg="0"/>
      <p:bldP spid="42177" grpId="0" autoUpdateAnimBg="0"/>
      <p:bldP spid="42183" grpId="0" autoUpdateAnimBg="0"/>
      <p:bldP spid="42184" grpId="0" autoUpdateAnimBg="0"/>
      <p:bldP spid="42185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Text Box 2"/>
          <p:cNvSpPr txBox="1">
            <a:spLocks noChangeArrowheads="1"/>
          </p:cNvSpPr>
          <p:nvPr/>
        </p:nvSpPr>
        <p:spPr bwMode="auto">
          <a:xfrm>
            <a:off x="1853589" y="748929"/>
            <a:ext cx="5385295" cy="373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4" tIns="45663" rIns="91324" bIns="45663">
            <a:spAutoFit/>
          </a:bodyPr>
          <a:lstStyle>
            <a:lvl1pPr defTabSz="1044575">
              <a:defRPr>
                <a:solidFill>
                  <a:schemeClr val="tx1"/>
                </a:solidFill>
                <a:latin typeface="Arial" charset="0"/>
              </a:defRPr>
            </a:lvl1pPr>
            <a:lvl2pPr marL="849313" indent="-327025" defTabSz="1044575">
              <a:defRPr>
                <a:solidFill>
                  <a:schemeClr val="tx1"/>
                </a:solidFill>
                <a:latin typeface="Arial" charset="0"/>
              </a:defRPr>
            </a:lvl2pPr>
            <a:lvl3pPr marL="1306513" indent="-261938" defTabSz="1044575">
              <a:defRPr>
                <a:solidFill>
                  <a:schemeClr val="tx1"/>
                </a:solidFill>
                <a:latin typeface="Arial" charset="0"/>
              </a:defRPr>
            </a:lvl3pPr>
            <a:lvl4pPr marL="1828800" indent="-261938" defTabSz="1044575">
              <a:defRPr>
                <a:solidFill>
                  <a:schemeClr val="tx1"/>
                </a:solidFill>
                <a:latin typeface="Arial" charset="0"/>
              </a:defRPr>
            </a:lvl4pPr>
            <a:lvl5pPr marL="2351088" indent="-260350" defTabSz="1044575">
              <a:defRPr>
                <a:solidFill>
                  <a:schemeClr val="tx1"/>
                </a:solidFill>
                <a:latin typeface="Arial" charset="0"/>
              </a:defRPr>
            </a:lvl5pPr>
            <a:lvl6pPr marL="2808288" indent="-260350" defTabSz="1044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265488" indent="-260350" defTabSz="1044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722688" indent="-260350" defTabSz="1044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79888" indent="-260350" defTabSz="1044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Franklin Gothic Book" pitchFamily="34" charset="0"/>
            </a:endParaRPr>
          </a:p>
        </p:txBody>
      </p:sp>
      <p:sp>
        <p:nvSpPr>
          <p:cNvPr id="266243" name="Rectangle 3"/>
          <p:cNvSpPr>
            <a:spLocks noChangeArrowheads="1"/>
          </p:cNvSpPr>
          <p:nvPr/>
        </p:nvSpPr>
        <p:spPr bwMode="auto">
          <a:xfrm>
            <a:off x="267388" y="380693"/>
            <a:ext cx="3707178" cy="550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4" tIns="45663" rIns="91324" bIns="45663"/>
          <a:lstStyle/>
          <a:p>
            <a:pPr marL="342691" indent="-342691" defTabSz="912911" fontAlgn="base">
              <a:spcBef>
                <a:spcPct val="20000"/>
              </a:spcBef>
              <a:spcAft>
                <a:spcPct val="0"/>
              </a:spcAft>
            </a:pPr>
            <a:endParaRPr lang="en-US" sz="280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266244" name="Rectangle 4"/>
          <p:cNvSpPr>
            <a:spLocks noChangeArrowheads="1"/>
          </p:cNvSpPr>
          <p:nvPr/>
        </p:nvSpPr>
        <p:spPr bwMode="auto">
          <a:xfrm>
            <a:off x="2098692" y="505283"/>
            <a:ext cx="4996752" cy="550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4" tIns="45663" rIns="91324" bIns="45663"/>
          <a:lstStyle/>
          <a:p>
            <a:pPr marL="342691" indent="-342691" defTabSz="912911" fontAlgn="base">
              <a:spcBef>
                <a:spcPct val="2000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000000"/>
                </a:solidFill>
                <a:latin typeface="Times New Roman" pitchFamily="18" charset="0"/>
              </a:rPr>
              <a:t>   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</a:rPr>
              <a:t>HƯỚNG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DẪN VỀ NHÀ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81580" y="1524158"/>
            <a:ext cx="7465883" cy="1041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4" tIns="45663" rIns="91324" bIns="45663"/>
          <a:lstStyle/>
          <a:p>
            <a:pPr marL="609071" indent="-609071" defTabSz="912911" fontAlgn="base">
              <a:spcBef>
                <a:spcPct val="20000"/>
              </a:spcBef>
              <a:spcAft>
                <a:spcPct val="0"/>
              </a:spcAft>
            </a:pPr>
            <a:endParaRPr lang="en-US" sz="230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266246" name="Picture 10" descr="BRD1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236947"/>
            <a:ext cx="1842448" cy="1621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47" name="Picture 10" descr="BRD1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301555" y="0"/>
            <a:ext cx="1842447" cy="1621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48" name="Text Box 8"/>
          <p:cNvSpPr txBox="1">
            <a:spLocks noChangeArrowheads="1"/>
          </p:cNvSpPr>
          <p:nvPr/>
        </p:nvSpPr>
        <p:spPr bwMode="auto">
          <a:xfrm>
            <a:off x="304989" y="2590097"/>
            <a:ext cx="8534029" cy="446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24" tIns="45663" rIns="91324" bIns="45663">
            <a:spAutoFit/>
          </a:bodyPr>
          <a:lstStyle>
            <a:lvl1pPr defTabSz="1044575">
              <a:defRPr>
                <a:solidFill>
                  <a:schemeClr val="tx1"/>
                </a:solidFill>
                <a:latin typeface="Arial" charset="0"/>
              </a:defRPr>
            </a:lvl1pPr>
            <a:lvl2pPr marL="522288" defTabSz="1044575">
              <a:defRPr>
                <a:solidFill>
                  <a:schemeClr val="tx1"/>
                </a:solidFill>
                <a:latin typeface="Arial" charset="0"/>
              </a:defRPr>
            </a:lvl2pPr>
            <a:lvl3pPr marL="1044575" defTabSz="1044575">
              <a:defRPr>
                <a:solidFill>
                  <a:schemeClr val="tx1"/>
                </a:solidFill>
                <a:latin typeface="Arial" charset="0"/>
              </a:defRPr>
            </a:lvl3pPr>
            <a:lvl4pPr marL="1566863" defTabSz="1044575">
              <a:defRPr>
                <a:solidFill>
                  <a:schemeClr val="tx1"/>
                </a:solidFill>
                <a:latin typeface="Arial" charset="0"/>
              </a:defRPr>
            </a:lvl4pPr>
            <a:lvl5pPr marL="2090738" defTabSz="1044575">
              <a:defRPr>
                <a:solidFill>
                  <a:schemeClr val="tx1"/>
                </a:solidFill>
                <a:latin typeface="Arial" charset="0"/>
              </a:defRPr>
            </a:lvl5pPr>
            <a:lvl6pPr marL="2547938" defTabSz="1044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5138" defTabSz="1044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2338" defTabSz="1044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19538" defTabSz="1044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3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8200" y="1122748"/>
            <a:ext cx="738457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en-US" sz="2800">
              <a:latin typeface="VNI-Times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pt-BR" sz="2800">
                <a:latin typeface="Times New Roman"/>
                <a:ea typeface="Times New Roman"/>
                <a:cs typeface="Times New Roman"/>
              </a:rPr>
              <a:t>- Làm các bài tập 2,3,4/91 SGK; 26.1,26.2,26.4, 26.9/31,32 SBT.</a:t>
            </a:r>
            <a:endParaRPr lang="en-US" sz="2800">
              <a:latin typeface="VNI-Times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pt-BR" sz="2800" b="1" u="sng">
                <a:latin typeface="Times New Roman"/>
                <a:ea typeface="Times New Roman"/>
                <a:cs typeface="Times New Roman"/>
              </a:rPr>
              <a:t>- HD 2/91sgk</a:t>
            </a:r>
            <a:r>
              <a:rPr lang="pt-BR" sz="2800">
                <a:latin typeface="VNI-Aptima"/>
                <a:ea typeface="Times New Roman"/>
                <a:cs typeface="Times New Roman"/>
              </a:rPr>
              <a:t>: </a:t>
            </a:r>
            <a:r>
              <a:rPr lang="pt-BR" sz="2800">
                <a:latin typeface="Times New Roman"/>
                <a:ea typeface="Times New Roman"/>
                <a:cs typeface="Times New Roman"/>
              </a:rPr>
              <a:t>Áp dụng qui tắc hóa trị để lập CTHH của oxit.</a:t>
            </a:r>
            <a:endParaRPr lang="en-US" sz="2800">
              <a:latin typeface="VNI-Times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pt-BR" sz="2800">
                <a:latin typeface="Times New Roman"/>
                <a:ea typeface="Times New Roman"/>
                <a:cs typeface="Times New Roman"/>
              </a:rPr>
              <a:t>- Xem trước bài điều chế oxi, phản ứng phân hủy, tìm hiểu:</a:t>
            </a:r>
            <a:endParaRPr lang="en-US" sz="2800">
              <a:latin typeface="VNI-Times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pt-BR" sz="2800">
                <a:latin typeface="Times New Roman"/>
                <a:ea typeface="Times New Roman"/>
                <a:cs typeface="Times New Roman"/>
              </a:rPr>
              <a:t>+ Cách  tiến hành điều chế oxi trong PTN, PTPƯ.</a:t>
            </a:r>
            <a:endParaRPr lang="en-US" sz="2800">
              <a:latin typeface="VNI-Times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pt-BR" sz="2800">
                <a:latin typeface="Times New Roman"/>
                <a:ea typeface="Times New Roman"/>
                <a:cs typeface="Times New Roman"/>
              </a:rPr>
              <a:t>+ Thế nào là phản ứng phân hủy? Phản ứng phân hủy có gì khác so với phản ứng hóa hợp.</a:t>
            </a:r>
            <a:endParaRPr lang="en-US" sz="2800">
              <a:effectLst/>
              <a:latin typeface="VNI-Times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35383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66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4" grpId="0"/>
      <p:bldP spid="24581" grpId="0"/>
      <p:bldP spid="26624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14400" y="1447800"/>
            <a:ext cx="7734300" cy="31011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ghĩa</a:t>
            </a:r>
            <a:endParaRPr lang="en-US" sz="3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Notched Right Arrow 7"/>
          <p:cNvSpPr/>
          <p:nvPr/>
        </p:nvSpPr>
        <p:spPr>
          <a:xfrm>
            <a:off x="922020" y="2057400"/>
            <a:ext cx="3962400" cy="1371600"/>
          </a:xfrm>
          <a:prstGeom prst="notched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91540" y="3743325"/>
            <a:ext cx="7277100" cy="7524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xit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5562600" y="1905000"/>
            <a:ext cx="3200400" cy="685800"/>
          </a:xfrm>
          <a:prstGeom prst="borderCallout1">
            <a:avLst>
              <a:gd name="adj1" fmla="val 44837"/>
              <a:gd name="adj2" fmla="val -490"/>
              <a:gd name="adj3" fmla="val 122645"/>
              <a:gd name="adj4" fmla="val -21495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oxi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Line Callout 1 8"/>
          <p:cNvSpPr/>
          <p:nvPr/>
        </p:nvSpPr>
        <p:spPr>
          <a:xfrm>
            <a:off x="5539740" y="2895601"/>
            <a:ext cx="3223260" cy="695324"/>
          </a:xfrm>
          <a:prstGeom prst="borderCallout1">
            <a:avLst>
              <a:gd name="adj1" fmla="val 46023"/>
              <a:gd name="adj2" fmla="val -882"/>
              <a:gd name="adj3" fmla="val -23004"/>
              <a:gd name="adj4" fmla="val -2005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891541" y="4495800"/>
            <a:ext cx="7328536" cy="1422231"/>
            <a:chOff x="891541" y="4495800"/>
            <a:chExt cx="7328536" cy="1422231"/>
          </a:xfrm>
        </p:grpSpPr>
        <p:sp>
          <p:nvSpPr>
            <p:cNvPr id="18" name="TextBox 17"/>
            <p:cNvSpPr txBox="1"/>
            <p:nvPr/>
          </p:nvSpPr>
          <p:spPr>
            <a:xfrm>
              <a:off x="891541" y="4495800"/>
              <a:ext cx="73285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700" dirty="0" err="1" smtClean="0">
                  <a:latin typeface="Times New Roman" pitchFamily="18" charset="0"/>
                  <a:cs typeface="Times New Roman" pitchFamily="18" charset="0"/>
                </a:rPr>
                <a:t>Vận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700" dirty="0" err="1" smtClean="0"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2700" dirty="0" err="1" smtClean="0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700" dirty="0" err="1" smtClean="0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700" dirty="0" err="1" smtClean="0">
                  <a:latin typeface="Times New Roman" pitchFamily="18" charset="0"/>
                  <a:cs typeface="Times New Roman" pitchFamily="18" charset="0"/>
                </a:rPr>
                <a:t>hợp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700" dirty="0" err="1" smtClean="0">
                  <a:latin typeface="Times New Roman" pitchFamily="18" charset="0"/>
                  <a:cs typeface="Times New Roman" pitchFamily="18" charset="0"/>
                </a:rPr>
                <a:t>chất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700" dirty="0" err="1" smtClean="0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700" dirty="0" err="1" smtClean="0">
                  <a:latin typeface="Times New Roman" pitchFamily="18" charset="0"/>
                  <a:cs typeface="Times New Roman" pitchFamily="18" charset="0"/>
                </a:rPr>
                <a:t>hợp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700" dirty="0" err="1" smtClean="0">
                  <a:latin typeface="Times New Roman" pitchFamily="18" charset="0"/>
                  <a:cs typeface="Times New Roman" pitchFamily="18" charset="0"/>
                </a:rPr>
                <a:t>chất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700" dirty="0" err="1" smtClean="0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7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sz="27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700" dirty="0" err="1" smtClean="0">
                  <a:latin typeface="Times New Roman" pitchFamily="18" charset="0"/>
                  <a:cs typeface="Times New Roman" pitchFamily="18" charset="0"/>
                </a:rPr>
                <a:t>phải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700" dirty="0" err="1" smtClean="0">
                  <a:latin typeface="Times New Roman" pitchFamily="18" charset="0"/>
                  <a:cs typeface="Times New Roman" pitchFamily="18" charset="0"/>
                </a:rPr>
                <a:t>oxit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27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43000" y="5410200"/>
              <a:ext cx="396240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7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CO</a:t>
              </a:r>
              <a:r>
                <a:rPr lang="en-US" sz="27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700" dirty="0" err="1" smtClean="0">
                  <a:latin typeface="Times New Roman" pitchFamily="18" charset="0"/>
                  <a:cs typeface="Times New Roman" pitchFamily="18" charset="0"/>
                </a:rPr>
                <a:t>CuO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, H</a:t>
              </a:r>
              <a:r>
                <a:rPr lang="en-US" sz="27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S, CO</a:t>
              </a:r>
              <a:r>
                <a:rPr lang="en-US" sz="27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7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143000" y="5892969"/>
            <a:ext cx="430530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: H</a:t>
            </a:r>
            <a:r>
              <a:rPr lang="en-US" sz="27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7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7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152400"/>
            <a:ext cx="43662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40 .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310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 animBg="1"/>
      <p:bldP spid="3" grpId="0" animBg="1"/>
      <p:bldP spid="6" grpId="0" animBg="1"/>
      <p:bldP spid="9" grpId="0" animBg="1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447800" y="581025"/>
            <a:ext cx="7239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Trong các hợp chất sau, hợp chất nào là oxit? </a:t>
            </a:r>
          </a:p>
        </p:txBody>
      </p:sp>
      <p:sp>
        <p:nvSpPr>
          <p:cNvPr id="5123" name="Text Box 21"/>
          <p:cNvSpPr txBox="1">
            <a:spLocks noChangeArrowheads="1"/>
          </p:cNvSpPr>
          <p:nvPr/>
        </p:nvSpPr>
        <p:spPr bwMode="auto">
          <a:xfrm>
            <a:off x="1524000" y="4105275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663700" y="1905000"/>
            <a:ext cx="427038" cy="2538413"/>
            <a:chOff x="1663889" y="1905000"/>
            <a:chExt cx="427063" cy="2537995"/>
          </a:xfrm>
          <a:solidFill>
            <a:srgbClr val="FFC000"/>
          </a:solidFill>
        </p:grpSpPr>
        <p:sp>
          <p:nvSpPr>
            <p:cNvPr id="5127" name="Oval 22"/>
            <p:cNvSpPr>
              <a:spLocks noChangeArrowheads="1"/>
            </p:cNvSpPr>
            <p:nvPr/>
          </p:nvSpPr>
          <p:spPr bwMode="auto">
            <a:xfrm>
              <a:off x="1672420" y="1905000"/>
              <a:ext cx="418532" cy="457200"/>
            </a:xfrm>
            <a:prstGeom prst="ellipse">
              <a:avLst/>
            </a:prstGeom>
            <a:grp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smtClean="0">
                <a:solidFill>
                  <a:srgbClr val="FF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5128" name="Oval 23"/>
            <p:cNvSpPr>
              <a:spLocks noChangeArrowheads="1"/>
            </p:cNvSpPr>
            <p:nvPr/>
          </p:nvSpPr>
          <p:spPr bwMode="auto">
            <a:xfrm>
              <a:off x="1663889" y="3985796"/>
              <a:ext cx="427062" cy="457199"/>
            </a:xfrm>
            <a:prstGeom prst="ellipse">
              <a:avLst/>
            </a:prstGeom>
            <a:grp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smtClean="0">
                <a:solidFill>
                  <a:srgbClr val="FF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5129" name="Oval 24"/>
            <p:cNvSpPr>
              <a:spLocks noChangeArrowheads="1"/>
            </p:cNvSpPr>
            <p:nvPr/>
          </p:nvSpPr>
          <p:spPr bwMode="auto">
            <a:xfrm>
              <a:off x="1663890" y="3142113"/>
              <a:ext cx="427062" cy="457199"/>
            </a:xfrm>
            <a:prstGeom prst="ellipse">
              <a:avLst/>
            </a:prstGeom>
            <a:grp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smtClean="0">
                <a:solidFill>
                  <a:srgbClr val="FF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5130" name="Oval 25"/>
            <p:cNvSpPr>
              <a:spLocks noChangeArrowheads="1"/>
            </p:cNvSpPr>
            <p:nvPr/>
          </p:nvSpPr>
          <p:spPr bwMode="auto">
            <a:xfrm>
              <a:off x="1663890" y="3571885"/>
              <a:ext cx="427061" cy="457199"/>
            </a:xfrm>
            <a:prstGeom prst="ellipse">
              <a:avLst/>
            </a:prstGeom>
            <a:grp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smtClean="0">
                <a:solidFill>
                  <a:srgbClr val="FF0000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71638" y="1816100"/>
            <a:ext cx="1806575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defTabSz="9144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800" b="1" smtClean="0">
                <a:solidFill>
                  <a:srgbClr val="000000"/>
                </a:solidFill>
                <a:latin typeface="Times New Roman" pitchFamily="18" charset="0"/>
              </a:rPr>
              <a:t>K</a:t>
            </a:r>
            <a:r>
              <a:rPr lang="en-US" sz="2800" b="1" baseline="-2500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en-US" sz="2800" b="1" smtClean="0">
                <a:solidFill>
                  <a:srgbClr val="000000"/>
                </a:solidFill>
                <a:latin typeface="Times New Roman" pitchFamily="18" charset="0"/>
              </a:rPr>
              <a:t>O</a:t>
            </a:r>
          </a:p>
          <a:p>
            <a:pPr marL="342900" indent="-342900" defTabSz="9144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800" b="1" smtClean="0">
                <a:solidFill>
                  <a:srgbClr val="000000"/>
                </a:solidFill>
                <a:latin typeface="Times New Roman" pitchFamily="18" charset="0"/>
              </a:rPr>
              <a:t>HCl</a:t>
            </a:r>
          </a:p>
          <a:p>
            <a:pPr marL="342900" indent="-342900" defTabSz="9144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800" b="1" smtClean="0">
                <a:solidFill>
                  <a:srgbClr val="000000"/>
                </a:solidFill>
                <a:latin typeface="Times New Roman" pitchFamily="18" charset="0"/>
              </a:rPr>
              <a:t>KNO</a:t>
            </a:r>
            <a:r>
              <a:rPr lang="en-US" sz="2800" b="1" baseline="-2500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en-US" sz="2800" b="1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indent="-342900" defTabSz="9144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800" b="1" smtClean="0">
                <a:solidFill>
                  <a:srgbClr val="000000"/>
                </a:solidFill>
                <a:latin typeface="Times New Roman" pitchFamily="18" charset="0"/>
              </a:rPr>
              <a:t>N</a:t>
            </a:r>
            <a:r>
              <a:rPr lang="en-US" sz="2800" b="1" baseline="-2500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en-US" sz="2800" b="1" smtClean="0">
                <a:solidFill>
                  <a:srgbClr val="000000"/>
                </a:solidFill>
                <a:latin typeface="Times New Roman" pitchFamily="18" charset="0"/>
              </a:rPr>
              <a:t>O</a:t>
            </a:r>
            <a:r>
              <a:rPr lang="en-US" sz="2800" b="1" baseline="-25000" smtClean="0">
                <a:solidFill>
                  <a:srgbClr val="000000"/>
                </a:solidFill>
                <a:latin typeface="Times New Roman" pitchFamily="18" charset="0"/>
              </a:rPr>
              <a:t>5</a:t>
            </a:r>
            <a:endParaRPr lang="en-US" sz="2800" b="1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indent="-342900" defTabSz="9144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800" b="1" smtClean="0">
                <a:solidFill>
                  <a:srgbClr val="000000"/>
                </a:solidFill>
                <a:latin typeface="Times New Roman" pitchFamily="18" charset="0"/>
              </a:rPr>
              <a:t>CaO</a:t>
            </a:r>
          </a:p>
          <a:p>
            <a:pPr marL="342900" indent="-342900" defTabSz="9144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800" b="1" smtClean="0">
                <a:solidFill>
                  <a:srgbClr val="000000"/>
                </a:solidFill>
                <a:latin typeface="Times New Roman" pitchFamily="18" charset="0"/>
              </a:rPr>
              <a:t>SO</a:t>
            </a:r>
            <a:r>
              <a:rPr lang="en-US" sz="2800" b="1" baseline="-2500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en-US" sz="2800" b="1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indent="-342900" defTabSz="9144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endParaRPr lang="en-US" sz="2800" b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5126" name="Picture 8" descr="Kết quả hình ảnh cho dấu hỏi chấ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288925"/>
            <a:ext cx="1557337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425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1" grpId="0" autoUpdateAnimBg="0"/>
      <p:bldP spid="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blipFill>
            <a:blip r:embed="rId2"/>
            <a:stretch>
              <a:fillRect/>
            </a:stretch>
          </a:blipFill>
        </p:spPr>
        <p:txBody>
          <a:bodyPr>
            <a:normAutofit fontScale="90000"/>
          </a:bodyPr>
          <a:lstStyle/>
          <a:p>
            <a:pPr marL="0" indent="0" algn="l"/>
            <a:r>
              <a:rPr lang="en-US" sz="3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9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19200"/>
            <a:ext cx="7696200" cy="4906963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Horizontal Scroll 7"/>
          <p:cNvSpPr/>
          <p:nvPr/>
        </p:nvSpPr>
        <p:spPr>
          <a:xfrm>
            <a:off x="2438400" y="3429000"/>
            <a:ext cx="3962400" cy="1371600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aseline="-250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aseline="-2500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1339333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1847164"/>
            <a:ext cx="693972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M, O;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x, 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872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1714500" y="2461418"/>
            <a:ext cx="54102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sz="2000" dirty="0" smtClean="0">
                <a:solidFill>
                  <a:srgbClr val="000000"/>
                </a:solidFill>
              </a:rPr>
              <a:t>       </a:t>
            </a:r>
            <a:r>
              <a:rPr lang="vi-VN" sz="2400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Nhóm I</a:t>
            </a:r>
            <a:r>
              <a:rPr lang="vi-V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vi-VN" sz="2400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Nhóm II</a:t>
            </a:r>
          </a:p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SO</a:t>
            </a:r>
            <a:r>
              <a:rPr lang="vi-VN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vi-VN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vi-VN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CO</a:t>
            </a:r>
            <a:r>
              <a:rPr lang="vi-VN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vi-V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P</a:t>
            </a:r>
            <a:r>
              <a:rPr lang="vi-VN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CuO</a:t>
            </a:r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4267200" y="2545556"/>
            <a:ext cx="0" cy="1874044"/>
          </a:xfrm>
          <a:prstGeom prst="line">
            <a:avLst/>
          </a:prstGeom>
          <a:noFill/>
          <a:ln w="9525">
            <a:solidFill>
              <a:srgbClr val="EDA2F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800" smtClean="0">
              <a:solidFill>
                <a:srgbClr val="000000"/>
              </a:solidFill>
            </a:endParaRPr>
          </a:p>
        </p:txBody>
      </p:sp>
      <p:sp>
        <p:nvSpPr>
          <p:cNvPr id="11274" name="Text Box 22"/>
          <p:cNvSpPr txBox="1">
            <a:spLocks noChangeArrowheads="1"/>
          </p:cNvSpPr>
          <p:nvPr/>
        </p:nvSpPr>
        <p:spPr bwMode="auto">
          <a:xfrm>
            <a:off x="3371273" y="4049799"/>
            <a:ext cx="579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smtClean="0">
                <a:solidFill>
                  <a:srgbClr val="000000"/>
                </a:solidFill>
              </a:rPr>
              <a:t>      </a:t>
            </a: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457200" y="4585076"/>
            <a:ext cx="822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vi-VN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xit </a:t>
            </a: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 bởi</a:t>
            </a:r>
            <a:r>
              <a:rPr lang="vi-VN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phi kim</a:t>
            </a: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 oxi</a:t>
            </a:r>
            <a:r>
              <a:rPr lang="vi-VN" sz="24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O</a:t>
            </a:r>
            <a:r>
              <a:rPr lang="vi-VN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xit </a:t>
            </a: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 bởi</a:t>
            </a:r>
            <a:r>
              <a:rPr lang="vi-VN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kim loại</a:t>
            </a: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 oxi</a:t>
            </a:r>
            <a:r>
              <a:rPr lang="vi-VN" sz="24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461818" y="228599"/>
            <a:ext cx="77724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</a:t>
            </a:r>
            <a:r>
              <a:rPr lang="en-US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vi-VN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 một số oxit sau: SO</a:t>
            </a:r>
            <a:r>
              <a:rPr lang="vi-VN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vi-VN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CO</a:t>
            </a:r>
            <a:r>
              <a:rPr lang="vi-VN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vi-V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O, P</a:t>
            </a:r>
            <a:r>
              <a:rPr lang="vi-VN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CuO.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- Dựa vào </a:t>
            </a: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 phần nguyên tố</a:t>
            </a:r>
            <a:r>
              <a:rPr lang="vi-V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hãy phân loại các oxit trên thành 2 nhóm. Giải thích sự sắp xếp đó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96" name="Text Box 36"/>
          <p:cNvSpPr txBox="1">
            <a:spLocks noChangeArrowheads="1"/>
          </p:cNvSpPr>
          <p:nvPr/>
        </p:nvSpPr>
        <p:spPr bwMode="auto">
          <a:xfrm>
            <a:off x="4114800" y="5943600"/>
            <a:ext cx="411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6F32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20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92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4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5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5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9" grpId="0"/>
      <p:bldP spid="15380" grpId="0" animBg="1"/>
      <p:bldP spid="15383" grpId="0"/>
      <p:bldP spid="15392" grpId="0"/>
      <p:bldP spid="15392" grpId="1"/>
      <p:bldP spid="15396" grpId="0"/>
      <p:bldP spid="1539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3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90600"/>
            <a:ext cx="7315200" cy="5638800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8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67000" y="3048000"/>
            <a:ext cx="1752600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en-US" sz="2500" baseline="-25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76800" y="3048000"/>
            <a:ext cx="1981200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67000" y="3048000"/>
            <a:ext cx="1752600" cy="914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76800" y="3048000"/>
            <a:ext cx="19812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bazơ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2514600" y="3962400"/>
            <a:ext cx="1905000" cy="1600200"/>
            <a:chOff x="2667000" y="3962400"/>
            <a:chExt cx="1752600" cy="1447800"/>
          </a:xfrm>
        </p:grpSpPr>
        <p:sp>
          <p:nvSpPr>
            <p:cNvPr id="16" name="Oval 15"/>
            <p:cNvSpPr/>
            <p:nvPr/>
          </p:nvSpPr>
          <p:spPr>
            <a:xfrm>
              <a:off x="2667000" y="4343400"/>
              <a:ext cx="1752600" cy="10668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500" dirty="0" smtClean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5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en-US" sz="25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500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sz="2500" dirty="0" smtClean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5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en-US" sz="25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500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sz="2500" dirty="0" smtClean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sz="25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5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en-US" sz="2500" baseline="-25000" dirty="0" smtClean="0"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sz="25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" name="Straight Arrow Connector 17"/>
            <p:cNvCxnSpPr>
              <a:stCxn id="11" idx="2"/>
            </p:cNvCxnSpPr>
            <p:nvPr/>
          </p:nvCxnSpPr>
          <p:spPr>
            <a:xfrm>
              <a:off x="3543300" y="39624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4876800" y="3962400"/>
            <a:ext cx="1905000" cy="1600200"/>
            <a:chOff x="4876800" y="3962400"/>
            <a:chExt cx="1905000" cy="1600200"/>
          </a:xfrm>
        </p:grpSpPr>
        <p:sp>
          <p:nvSpPr>
            <p:cNvPr id="17" name="Oval 16"/>
            <p:cNvSpPr/>
            <p:nvPr/>
          </p:nvSpPr>
          <p:spPr>
            <a:xfrm>
              <a:off x="4876800" y="4343400"/>
              <a:ext cx="1905000" cy="1219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Cu</a:t>
              </a:r>
              <a:r>
                <a:rPr lang="en-US" sz="25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  </a:t>
              </a:r>
            </a:p>
            <a:p>
              <a:pPr algn="ctr"/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Zn</a:t>
              </a:r>
              <a:r>
                <a:rPr lang="en-US" sz="25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endPara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Fe</a:t>
              </a:r>
              <a:r>
                <a:rPr lang="en-US" sz="25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5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en-US" sz="25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0" name="Straight Arrow Connector 19"/>
            <p:cNvCxnSpPr>
              <a:stCxn id="12" idx="2"/>
            </p:cNvCxnSpPr>
            <p:nvPr/>
          </p:nvCxnSpPr>
          <p:spPr>
            <a:xfrm>
              <a:off x="5867400" y="39624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01154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3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endParaRPr lang="en-US" sz="3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2000"/>
            <a:ext cx="7848600" cy="53641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5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FontTx/>
              <a:buChar char="-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022616"/>
              </p:ext>
            </p:extLst>
          </p:nvPr>
        </p:nvGraphicFramePr>
        <p:xfrm>
          <a:off x="1905000" y="2895600"/>
          <a:ext cx="6477000" cy="201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/>
                <a:gridCol w="2438400"/>
                <a:gridCol w="3200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STT</a:t>
                      </a:r>
                      <a:endParaRPr lang="en-US" sz="27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Oxit</a:t>
                      </a:r>
                      <a:r>
                        <a:rPr lang="en-US" sz="27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7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bazơ</a:t>
                      </a:r>
                      <a:endParaRPr lang="en-US" sz="27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Bazơ</a:t>
                      </a:r>
                      <a:r>
                        <a:rPr lang="en-US" sz="27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7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tương</a:t>
                      </a:r>
                      <a:r>
                        <a:rPr lang="en-US" sz="27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7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ứng</a:t>
                      </a:r>
                      <a:endParaRPr lang="en-US" sz="27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Cu</a:t>
                      </a:r>
                      <a:r>
                        <a:rPr lang="en-US" sz="27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en-US" sz="27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Cu(OH)</a:t>
                      </a:r>
                      <a:r>
                        <a:rPr lang="en-US" sz="2700" kern="1200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lang="en-US" sz="27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>
                          <a:latin typeface="Times New Roman" pitchFamily="18" charset="0"/>
                          <a:cs typeface="Times New Roman" pitchFamily="18" charset="0"/>
                        </a:rPr>
                        <a:t>  Fe</a:t>
                      </a:r>
                      <a:r>
                        <a:rPr lang="en-US" sz="2700" baseline="-25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7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en-US" sz="2700" baseline="-25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7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7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Fe(OH)</a:t>
                      </a:r>
                      <a:r>
                        <a:rPr lang="en-US" sz="2700" kern="1200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lang="en-US" sz="27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Fe</a:t>
                      </a:r>
                      <a:r>
                        <a:rPr lang="en-US" sz="2700" b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en-US" sz="27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7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990600" y="1219200"/>
            <a:ext cx="7391400" cy="838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0" y="4419600"/>
            <a:ext cx="1371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Fe(OH)</a:t>
            </a:r>
            <a:r>
              <a:rPr lang="en-US" sz="25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276600" y="0"/>
            <a:ext cx="1905000" cy="12192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/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sz="25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5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7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algn="l"/>
            <a:r>
              <a:rPr lang="en-US" sz="3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3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7848600" cy="5287963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7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: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907125"/>
              </p:ext>
            </p:extLst>
          </p:nvPr>
        </p:nvGraphicFramePr>
        <p:xfrm>
          <a:off x="1447800" y="3931920"/>
          <a:ext cx="6553201" cy="201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8678"/>
                <a:gridCol w="2046923"/>
                <a:gridCol w="3657600"/>
              </a:tblGrid>
              <a:tr h="461554"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STT</a:t>
                      </a:r>
                      <a:endParaRPr lang="en-US" sz="27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Oxit</a:t>
                      </a:r>
                      <a:r>
                        <a:rPr lang="en-US" sz="27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7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27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7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7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tương</a:t>
                      </a:r>
                      <a:r>
                        <a:rPr lang="en-US" sz="27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7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ứng</a:t>
                      </a:r>
                      <a:endParaRPr lang="en-US" sz="27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1554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kern="1200" dirty="0" smtClean="0">
                          <a:solidFill>
                            <a:srgbClr val="2B0FA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en-US" sz="27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en-US" sz="2700" kern="1200" baseline="-25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7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700" kern="1200" baseline="-25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7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lang="en-US" sz="2700" kern="1200" baseline="-25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2700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700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700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700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sunfuric</a:t>
                      </a:r>
                      <a:endParaRPr lang="en-US" sz="27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1554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kern="1200" dirty="0" smtClean="0">
                          <a:solidFill>
                            <a:srgbClr val="2B0FA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lang="en-US" sz="2700" kern="1200" baseline="-25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7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en-US" sz="2700" kern="1200" baseline="-25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7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700" kern="1200" baseline="-25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7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</a:t>
                      </a:r>
                      <a:r>
                        <a:rPr lang="en-US" sz="2700" kern="1200" baseline="-25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2700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700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700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700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photphoric</a:t>
                      </a:r>
                      <a:endParaRPr lang="en-US" sz="2700" kern="1200" baseline="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1554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>
                          <a:solidFill>
                            <a:srgbClr val="2B0FA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Mn</a:t>
                      </a:r>
                      <a:r>
                        <a:rPr lang="en-US" sz="27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7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en-US" sz="27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700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HMnO</a:t>
                      </a:r>
                      <a:r>
                        <a:rPr lang="en-US" sz="2700" kern="1200" baseline="-25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2700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700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700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700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pemanganic</a:t>
                      </a:r>
                      <a:endParaRPr lang="en-US" sz="2700" kern="1200" baseline="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295400" y="2133600"/>
            <a:ext cx="6858000" cy="990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7" name="Oval 6"/>
          <p:cNvSpPr/>
          <p:nvPr/>
        </p:nvSpPr>
        <p:spPr>
          <a:xfrm>
            <a:off x="2819400" y="838200"/>
            <a:ext cx="1828800" cy="1143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smtClean="0">
                <a:solidFill>
                  <a:srgbClr val="2B0FA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5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500" dirty="0" smtClean="0">
                <a:solidFill>
                  <a:srgbClr val="2B0FA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5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500" dirty="0" smtClean="0">
                <a:solidFill>
                  <a:srgbClr val="2B0FA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5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500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663440" y="1244769"/>
            <a:ext cx="2209800" cy="507831"/>
            <a:chOff x="4648200" y="1041738"/>
            <a:chExt cx="2209800" cy="507831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4648200" y="1320969"/>
              <a:ext cx="5334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105400" y="1041738"/>
              <a:ext cx="175260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700" dirty="0" err="1" smtClean="0">
                  <a:latin typeface="Times New Roman" pitchFamily="18" charset="0"/>
                  <a:cs typeface="Times New Roman" pitchFamily="18" charset="0"/>
                </a:rPr>
                <a:t>Oxit</a:t>
              </a:r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700" dirty="0" err="1" smtClean="0">
                  <a:latin typeface="Times New Roman" pitchFamily="18" charset="0"/>
                  <a:cs typeface="Times New Roman" pitchFamily="18" charset="0"/>
                </a:rPr>
                <a:t>axit</a:t>
              </a:r>
              <a:endParaRPr lang="en-US" sz="27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203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150" y="1222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en-US" sz="3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endParaRPr lang="en-US" sz="3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14400"/>
            <a:ext cx="7924800" cy="57150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 smtClean="0"/>
          </a:p>
          <a:p>
            <a:pPr marL="0" indent="0">
              <a:buNone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:           </a:t>
            </a:r>
          </a:p>
          <a:p>
            <a:pPr marL="0" indent="0"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</a:p>
          <a:p>
            <a:pPr marL="0" indent="0">
              <a:buNone/>
            </a:pPr>
            <a:endParaRPr lang="en-US" sz="25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7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7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  <a:p>
            <a:pPr marL="0" indent="0">
              <a:buNone/>
            </a:pP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/>
              <a:t>          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Notched Right Arrow 3"/>
          <p:cNvSpPr/>
          <p:nvPr/>
        </p:nvSpPr>
        <p:spPr>
          <a:xfrm>
            <a:off x="2209800" y="609600"/>
            <a:ext cx="4572000" cy="1295400"/>
          </a:xfrm>
          <a:prstGeom prst="notched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500" dirty="0" smtClean="0"/>
          </a:p>
          <a:p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    K</a:t>
            </a:r>
            <a:r>
              <a:rPr lang="en-US" sz="25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O: kali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Canxi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endParaRPr lang="en-US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500" dirty="0"/>
          </a:p>
        </p:txBody>
      </p:sp>
      <p:sp>
        <p:nvSpPr>
          <p:cNvPr id="5" name="Rectangle 4"/>
          <p:cNvSpPr/>
          <p:nvPr/>
        </p:nvSpPr>
        <p:spPr>
          <a:xfrm>
            <a:off x="76200" y="4343400"/>
            <a:ext cx="8915400" cy="76200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TÊN OXIT BA ZƠ =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TÊN KIM LOẠI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kèm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) + </a:t>
            </a: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endParaRPr lang="en-US" sz="27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981200" y="1981200"/>
            <a:ext cx="1066800" cy="984885"/>
            <a:chOff x="1981200" y="1981200"/>
            <a:chExt cx="1066800" cy="984885"/>
          </a:xfrm>
        </p:grpSpPr>
        <p:sp>
          <p:nvSpPr>
            <p:cNvPr id="7" name="TextBox 6"/>
            <p:cNvSpPr txBox="1"/>
            <p:nvPr/>
          </p:nvSpPr>
          <p:spPr>
            <a:xfrm>
              <a:off x="1981200" y="1981200"/>
              <a:ext cx="95250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700" dirty="0" err="1" smtClean="0">
                  <a:latin typeface="Times New Roman" pitchFamily="18" charset="0"/>
                  <a:cs typeface="Times New Roman" pitchFamily="18" charset="0"/>
                </a:rPr>
                <a:t>Fe</a:t>
              </a:r>
              <a:r>
                <a:rPr lang="en-US" sz="27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endParaRPr lang="en-US" sz="27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81200" y="2458254"/>
              <a:ext cx="106680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700" dirty="0">
                  <a:latin typeface="Times New Roman" pitchFamily="18" charset="0"/>
                  <a:cs typeface="Times New Roman" pitchFamily="18" charset="0"/>
                </a:rPr>
                <a:t>Fe</a:t>
              </a:r>
              <a:r>
                <a:rPr lang="en-US" sz="27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7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en-US" sz="2700" baseline="-25000" dirty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7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667000" y="1961346"/>
            <a:ext cx="2133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(II) </a:t>
            </a:r>
            <a:r>
              <a:rPr lang="en-US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endParaRPr lang="en-US" sz="27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500" y="2465874"/>
            <a:ext cx="2057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(III) </a:t>
            </a:r>
            <a:r>
              <a:rPr lang="en-US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endParaRPr lang="en-US" sz="27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3606969"/>
            <a:ext cx="8534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+) </a:t>
            </a:r>
            <a:r>
              <a:rPr lang="en-US" sz="2700" b="1" i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7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i="1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7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i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7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i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7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i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7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i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: Cu, Fe, Cr, Hg,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Mn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Pb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62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9" grpId="0"/>
      <p:bldP spid="10" grpId="0"/>
      <p:bldP spid="1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1054</Words>
  <Application>Microsoft Office PowerPoint</Application>
  <PresentationFormat>On-screen Show (4:3)</PresentationFormat>
  <Paragraphs>250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Default Design</vt:lpstr>
      <vt:lpstr>2_Default Design</vt:lpstr>
      <vt:lpstr>3_Default Design</vt:lpstr>
      <vt:lpstr>6_Default Design</vt:lpstr>
      <vt:lpstr>7_Default Design</vt:lpstr>
      <vt:lpstr>9_Default Design</vt:lpstr>
      <vt:lpstr>4_Default Design</vt:lpstr>
      <vt:lpstr>PowerPoint Presentation</vt:lpstr>
      <vt:lpstr>PowerPoint Presentation</vt:lpstr>
      <vt:lpstr>PowerPoint Presentation</vt:lpstr>
      <vt:lpstr> II. Công thức  </vt:lpstr>
      <vt:lpstr>PowerPoint Presentation</vt:lpstr>
      <vt:lpstr>III. Phân loại</vt:lpstr>
      <vt:lpstr>1. Oxit bazơ</vt:lpstr>
      <vt:lpstr>2. Oxit axit</vt:lpstr>
      <vt:lpstr>IV. Cách gọi tên</vt:lpstr>
      <vt:lpstr>IV. Cách gọi tên</vt:lpstr>
      <vt:lpstr>PHIẾU HỌC TẬP</vt:lpstr>
      <vt:lpstr>BÀI TẬP 2: Trong các oxit sau, oxit nào là oxit axit, là oxit bazơ: Na2O, N2O5, Ag2O, CuO, SO2,CO2. Hãy gọi tên các oxit đó.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bạn đến với bài giảng của tổ 1</dc:title>
  <dc:creator>AutoBVT</dc:creator>
  <cp:lastModifiedBy>WIN7PRO</cp:lastModifiedBy>
  <cp:revision>151</cp:revision>
  <dcterms:created xsi:type="dcterms:W3CDTF">2018-11-17T03:40:03Z</dcterms:created>
  <dcterms:modified xsi:type="dcterms:W3CDTF">2021-07-28T11:55:44Z</dcterms:modified>
</cp:coreProperties>
</file>