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67" r:id="rId4"/>
    <p:sldId id="259" r:id="rId5"/>
    <p:sldId id="271" r:id="rId6"/>
    <p:sldId id="260" r:id="rId7"/>
    <p:sldId id="261" r:id="rId8"/>
    <p:sldId id="262" r:id="rId9"/>
    <p:sldId id="269" r:id="rId10"/>
    <p:sldId id="270"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p:scale>
          <a:sx n="90" d="100"/>
          <a:sy n="90" d="100"/>
        </p:scale>
        <p:origin x="-822" y="30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C6C1F1-F838-4451-B226-42476DE8C847}" type="datetimeFigureOut">
              <a:rPr lang="en-US" smtClean="0"/>
              <a:t>25/10/2020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DDD748-FACD-44C3-BFA2-E2EC1920C87D}" type="slidenum">
              <a:rPr lang="en-US" smtClean="0"/>
              <a:t>‹#›</a:t>
            </a:fld>
            <a:endParaRPr lang="en-US"/>
          </a:p>
        </p:txBody>
      </p:sp>
    </p:spTree>
    <p:extLst>
      <p:ext uri="{BB962C8B-B14F-4D97-AF65-F5344CB8AC3E}">
        <p14:creationId xmlns:p14="http://schemas.microsoft.com/office/powerpoint/2010/main" val="4057808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DDD748-FACD-44C3-BFA2-E2EC1920C87D}" type="slidenum">
              <a:rPr lang="en-US" smtClean="0"/>
              <a:t>9</a:t>
            </a:fld>
            <a:endParaRPr lang="en-US"/>
          </a:p>
        </p:txBody>
      </p:sp>
    </p:spTree>
    <p:extLst>
      <p:ext uri="{BB962C8B-B14F-4D97-AF65-F5344CB8AC3E}">
        <p14:creationId xmlns:p14="http://schemas.microsoft.com/office/powerpoint/2010/main" val="125232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423753-8422-44F9-88CD-7CBB82FFF0F7}" type="datetimeFigureOut">
              <a:rPr lang="en-US" smtClean="0"/>
              <a:t>25/10/2020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354149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23753-8422-44F9-88CD-7CBB82FFF0F7}" type="datetimeFigureOut">
              <a:rPr lang="en-US" smtClean="0"/>
              <a:t>25/10/2020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27679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23753-8422-44F9-88CD-7CBB82FFF0F7}" type="datetimeFigureOut">
              <a:rPr lang="en-US" smtClean="0"/>
              <a:t>25/10/2020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3170798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23753-8422-44F9-88CD-7CBB82FFF0F7}" type="datetimeFigureOut">
              <a:rPr lang="en-US" smtClean="0"/>
              <a:t>25/10/2020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376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423753-8422-44F9-88CD-7CBB82FFF0F7}" type="datetimeFigureOut">
              <a:rPr lang="en-US" smtClean="0"/>
              <a:t>25/10/2020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47790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423753-8422-44F9-88CD-7CBB82FFF0F7}" type="datetimeFigureOut">
              <a:rPr lang="en-US" smtClean="0"/>
              <a:t>25/10/2020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2182118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423753-8422-44F9-88CD-7CBB82FFF0F7}" type="datetimeFigureOut">
              <a:rPr lang="en-US" smtClean="0"/>
              <a:t>25/10/2020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40796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423753-8422-44F9-88CD-7CBB82FFF0F7}" type="datetimeFigureOut">
              <a:rPr lang="en-US" smtClean="0"/>
              <a:t>25/10/2020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305966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23753-8422-44F9-88CD-7CBB82FFF0F7}" type="datetimeFigureOut">
              <a:rPr lang="en-US" smtClean="0"/>
              <a:t>25/10/2020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74483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423753-8422-44F9-88CD-7CBB82FFF0F7}" type="datetimeFigureOut">
              <a:rPr lang="en-US" smtClean="0"/>
              <a:t>25/10/2020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21085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423753-8422-44F9-88CD-7CBB82FFF0F7}" type="datetimeFigureOut">
              <a:rPr lang="en-US" smtClean="0"/>
              <a:t>25/10/2020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BF65A-15F8-4A8A-8B6E-8281A1BEB92E}" type="slidenum">
              <a:rPr lang="en-US" smtClean="0"/>
              <a:t>‹#›</a:t>
            </a:fld>
            <a:endParaRPr lang="en-US"/>
          </a:p>
        </p:txBody>
      </p:sp>
    </p:spTree>
    <p:extLst>
      <p:ext uri="{BB962C8B-B14F-4D97-AF65-F5344CB8AC3E}">
        <p14:creationId xmlns:p14="http://schemas.microsoft.com/office/powerpoint/2010/main" val="1349565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23753-8422-44F9-88CD-7CBB82FFF0F7}" type="datetimeFigureOut">
              <a:rPr lang="en-US" smtClean="0"/>
              <a:t>25/10/2020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9BF65A-15F8-4A8A-8B6E-8281A1BEB92E}" type="slidenum">
              <a:rPr lang="en-US" smtClean="0"/>
              <a:t>‹#›</a:t>
            </a:fld>
            <a:endParaRPr lang="en-US"/>
          </a:p>
        </p:txBody>
      </p:sp>
    </p:spTree>
    <p:extLst>
      <p:ext uri="{BB962C8B-B14F-4D97-AF65-F5344CB8AC3E}">
        <p14:creationId xmlns:p14="http://schemas.microsoft.com/office/powerpoint/2010/main" val="597357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78636" cy="6858000"/>
          </a:xfrm>
        </p:spPr>
      </p:pic>
      <p:sp>
        <p:nvSpPr>
          <p:cNvPr id="11" name="Rectangle 10"/>
          <p:cNvSpPr/>
          <p:nvPr/>
        </p:nvSpPr>
        <p:spPr>
          <a:xfrm>
            <a:off x="2133600" y="2438400"/>
            <a:ext cx="5791200" cy="2677656"/>
          </a:xfrm>
          <a:prstGeom prst="rect">
            <a:avLst/>
          </a:prstGeom>
        </p:spPr>
        <p:txBody>
          <a:bodyPr wrap="square">
            <a:spAutoFit/>
          </a:bodyPr>
          <a:lstStyle/>
          <a:p>
            <a:r>
              <a:rPr lang="en-US" sz="2800" b="1" u="sng" smtClean="0">
                <a:latin typeface="Times New Roman" pitchFamily="18" charset="0"/>
                <a:cs typeface="Times New Roman" pitchFamily="18" charset="0"/>
              </a:rPr>
              <a:t>KIỂM TRA BÀI CŨ:</a:t>
            </a:r>
          </a:p>
          <a:p>
            <a:endParaRPr lang="en-US" sz="2800" b="1" u="sng" smtClean="0">
              <a:latin typeface="Times New Roman" pitchFamily="18" charset="0"/>
              <a:cs typeface="Times New Roman" pitchFamily="18" charset="0"/>
            </a:endParaRPr>
          </a:p>
          <a:p>
            <a:r>
              <a:rPr lang="en-US" sz="2800" smtClean="0">
                <a:latin typeface="Times New Roman" pitchFamily="18" charset="0"/>
                <a:cs typeface="Times New Roman" pitchFamily="18" charset="0"/>
              </a:rPr>
              <a:t>Em hãy đặt 5 câu văn có sử dụng quan hệ từ, gạch chân dưới quan hệ từ đó?</a:t>
            </a:r>
          </a:p>
          <a:p>
            <a:r>
              <a:rPr lang="en-US" sz="2800" smtClean="0">
                <a:latin typeface="Times New Roman" pitchFamily="18" charset="0"/>
                <a:cs typeface="Times New Roman" pitchFamily="18" charset="0"/>
              </a:rPr>
              <a:t>Hãy chỉ ra tác dụng của quan hệ từ trong mỗi câu văn?</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54112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 calcmode="lin" valueType="num">
                                      <p:cBhvr additive="base">
                                        <p:cTn id="11"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 calcmode="lin" valueType="num">
                                      <p:cBhvr additive="base">
                                        <p:cTn id="1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57855" cy="6858000"/>
          </a:xfrm>
        </p:spPr>
      </p:pic>
      <p:sp>
        <p:nvSpPr>
          <p:cNvPr id="5" name="TextBox 4"/>
          <p:cNvSpPr txBox="1"/>
          <p:nvPr/>
        </p:nvSpPr>
        <p:spPr>
          <a:xfrm>
            <a:off x="381000" y="2362200"/>
            <a:ext cx="8864158" cy="1815882"/>
          </a:xfrm>
          <a:prstGeom prst="rect">
            <a:avLst/>
          </a:prstGeom>
          <a:noFill/>
        </p:spPr>
        <p:txBody>
          <a:bodyPr wrap="none" rtlCol="0">
            <a:spAutoFit/>
          </a:bodyPr>
          <a:lstStyle/>
          <a:p>
            <a:r>
              <a:rPr lang="en-US" sz="2800" b="1" u="sng">
                <a:latin typeface="Times New Roman" pitchFamily="18" charset="0"/>
                <a:cs typeface="Times New Roman" pitchFamily="18" charset="0"/>
              </a:rPr>
              <a:t>Bài tập vận dụng:</a:t>
            </a:r>
          </a:p>
          <a:p>
            <a:endParaRPr lang="en-US" sz="2800" b="1" u="sng">
              <a:latin typeface="Times New Roman" pitchFamily="18" charset="0"/>
              <a:cs typeface="Times New Roman" pitchFamily="18" charset="0"/>
            </a:endParaRPr>
          </a:p>
          <a:p>
            <a:r>
              <a:rPr lang="en-US" sz="2800" smtClean="0">
                <a:latin typeface="Times New Roman" pitchFamily="18" charset="0"/>
                <a:cs typeface="Times New Roman" pitchFamily="18" charset="0"/>
              </a:rPr>
              <a:t>   Viết </a:t>
            </a:r>
            <a:r>
              <a:rPr lang="en-US" sz="2800">
                <a:latin typeface="Times New Roman" pitchFamily="18" charset="0"/>
                <a:cs typeface="Times New Roman" pitchFamily="18" charset="0"/>
              </a:rPr>
              <a:t>một đoạn văn khoảng 7 đến 10 dòng ghi lại cảm nghĩ </a:t>
            </a:r>
            <a:endParaRPr lang="en-US" sz="2800" smtClean="0">
              <a:latin typeface="Times New Roman" pitchFamily="18" charset="0"/>
              <a:cs typeface="Times New Roman" pitchFamily="18" charset="0"/>
            </a:endParaRPr>
          </a:p>
          <a:p>
            <a:r>
              <a:rPr lang="en-US" sz="2800" smtClean="0">
                <a:latin typeface="Times New Roman" pitchFamily="18" charset="0"/>
                <a:cs typeface="Times New Roman" pitchFamily="18" charset="0"/>
              </a:rPr>
              <a:t>   của em về </a:t>
            </a:r>
            <a:r>
              <a:rPr lang="en-US" sz="2800">
                <a:latin typeface="Times New Roman" pitchFamily="18" charset="0"/>
                <a:cs typeface="Times New Roman" pitchFamily="18" charset="0"/>
              </a:rPr>
              <a:t>người </a:t>
            </a:r>
            <a:r>
              <a:rPr lang="en-US" sz="2800" smtClean="0">
                <a:latin typeface="Times New Roman" pitchFamily="18" charset="0"/>
                <a:cs typeface="Times New Roman" pitchFamily="18" charset="0"/>
              </a:rPr>
              <a:t>mẹ,có </a:t>
            </a:r>
            <a:r>
              <a:rPr lang="en-US" sz="2800">
                <a:latin typeface="Times New Roman" pitchFamily="18" charset="0"/>
                <a:cs typeface="Times New Roman" pitchFamily="18" charset="0"/>
              </a:rPr>
              <a:t>sử dụng quan hệ từ?</a:t>
            </a:r>
          </a:p>
        </p:txBody>
      </p:sp>
    </p:spTree>
    <p:extLst>
      <p:ext uri="{BB962C8B-B14F-4D97-AF65-F5344CB8AC3E}">
        <p14:creationId xmlns:p14="http://schemas.microsoft.com/office/powerpoint/2010/main" val="1208805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7710"/>
            <a:ext cx="9144000" cy="6885709"/>
          </a:xfrm>
        </p:spPr>
      </p:pic>
      <p:sp>
        <p:nvSpPr>
          <p:cNvPr id="5" name="TextBox 4"/>
          <p:cNvSpPr txBox="1"/>
          <p:nvPr/>
        </p:nvSpPr>
        <p:spPr>
          <a:xfrm>
            <a:off x="609600" y="1297770"/>
            <a:ext cx="8401081" cy="286232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FontTx/>
              <a:buChar char="-"/>
            </a:pPr>
            <a:r>
              <a:rPr lang="en-US" sz="2400" smtClean="0">
                <a:latin typeface="Times New Roman" pitchFamily="18" charset="0"/>
                <a:cs typeface="Times New Roman" pitchFamily="18" charset="0"/>
              </a:rPr>
              <a:t>Về nhà học thuộc phần ghi nhớ, nắm được các lỗi thường gặp khi sử dụng quan hệ từ và biết cách sửa lỗi, hoàn thành bài tập trong sách giáo khoa vào vở bài tập.</a:t>
            </a:r>
          </a:p>
          <a:p>
            <a:pPr marL="285750" indent="-285750">
              <a:buFontTx/>
              <a:buChar char="-"/>
            </a:pPr>
            <a:r>
              <a:rPr lang="en-US" sz="2400" smtClean="0">
                <a:latin typeface="Times New Roman" pitchFamily="18" charset="0"/>
                <a:cs typeface="Times New Roman" pitchFamily="18" charset="0"/>
              </a:rPr>
              <a:t>Soạn bài tiết sau: đọc trước bài thơ, trả lời các câu hỏi vào vở soạn “Xa ngắm thác núi Lư”, Đêm đỗ thuyền ở bến Phong Kiều”, “ Bài ca nhà tranh bị gió thu phá”.</a:t>
            </a:r>
          </a:p>
          <a:p>
            <a:endParaRPr lang="en-US" smtClean="0"/>
          </a:p>
          <a:p>
            <a:endParaRPr lang="en-US"/>
          </a:p>
        </p:txBody>
      </p:sp>
    </p:spTree>
    <p:extLst>
      <p:ext uri="{BB962C8B-B14F-4D97-AF65-F5344CB8AC3E}">
        <p14:creationId xmlns:p14="http://schemas.microsoft.com/office/powerpoint/2010/main" val="367224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 y="0"/>
            <a:ext cx="9144000" cy="6858000"/>
          </a:xfrm>
        </p:spPr>
      </p:pic>
      <p:sp>
        <p:nvSpPr>
          <p:cNvPr id="7" name="Rectangle 6"/>
          <p:cNvSpPr/>
          <p:nvPr/>
        </p:nvSpPr>
        <p:spPr>
          <a:xfrm>
            <a:off x="1600200" y="1066800"/>
            <a:ext cx="6400800" cy="1200329"/>
          </a:xfrm>
          <a:prstGeom prst="rect">
            <a:avLst/>
          </a:prstGeom>
        </p:spPr>
        <p:txBody>
          <a:bodyPr wrap="square">
            <a:spAutoFit/>
          </a:bodyPr>
          <a:lstStyle/>
          <a:p>
            <a:r>
              <a:rPr lang="en-US" sz="2400" smtClean="0">
                <a:latin typeface="Times New Roman" pitchFamily="18" charset="0"/>
              </a:rPr>
              <a:t>a.</a:t>
            </a:r>
            <a:r>
              <a:rPr lang="vi-VN" sz="2400" smtClean="0">
                <a:latin typeface="Times New Roman" pitchFamily="18" charset="0"/>
              </a:rPr>
              <a:t> Đừng nên nhìn hình thức đánh giá kẻ khác.                                                    </a:t>
            </a:r>
            <a:r>
              <a:rPr lang="en-US" sz="2400" smtClean="0">
                <a:latin typeface="Times New Roman" pitchFamily="18" charset="0"/>
              </a:rPr>
              <a:t>b.</a:t>
            </a:r>
            <a:r>
              <a:rPr lang="vi-VN" sz="2400" smtClean="0">
                <a:latin typeface="Times New Roman" pitchFamily="18" charset="0"/>
              </a:rPr>
              <a:t> Câu tục ngữ này chỉ đúng xã hội</a:t>
            </a:r>
            <a:r>
              <a:rPr lang="en-US" sz="2400" smtClean="0">
                <a:latin typeface="Times New Roman" pitchFamily="18" charset="0"/>
              </a:rPr>
              <a:t> </a:t>
            </a:r>
            <a:r>
              <a:rPr lang="vi-VN" sz="2400" smtClean="0">
                <a:latin typeface="Times New Roman" pitchFamily="18" charset="0"/>
              </a:rPr>
              <a:t>xưa, còn ngày nay thì không đúng</a:t>
            </a:r>
            <a:endParaRPr lang="en-US" sz="2400"/>
          </a:p>
        </p:txBody>
      </p:sp>
      <p:sp>
        <p:nvSpPr>
          <p:cNvPr id="8" name="TextBox 7"/>
          <p:cNvSpPr txBox="1"/>
          <p:nvPr/>
        </p:nvSpPr>
        <p:spPr>
          <a:xfrm>
            <a:off x="1151197" y="623271"/>
            <a:ext cx="1228221" cy="461665"/>
          </a:xfrm>
          <a:prstGeom prst="rect">
            <a:avLst/>
          </a:prstGeom>
          <a:noFill/>
        </p:spPr>
        <p:txBody>
          <a:bodyPr wrap="none" rtlCol="0">
            <a:spAutoFit/>
          </a:bodyPr>
          <a:lstStyle/>
          <a:p>
            <a:r>
              <a:rPr lang="en-US" sz="2400" b="1" u="sng" smtClean="0">
                <a:latin typeface="Times New Roman" pitchFamily="18" charset="0"/>
                <a:cs typeface="Times New Roman" pitchFamily="18" charset="0"/>
              </a:rPr>
              <a:t>Ví dụ 1</a:t>
            </a:r>
            <a:r>
              <a:rPr lang="en-US" sz="2400" smtClean="0">
                <a:latin typeface="Times New Roman" pitchFamily="18" charset="0"/>
                <a:cs typeface="Times New Roman" pitchFamily="18" charset="0"/>
              </a:rPr>
              <a:t>:</a:t>
            </a:r>
            <a:endParaRPr lang="en-US" sz="2400">
              <a:latin typeface="Times New Roman" pitchFamily="18" charset="0"/>
              <a:cs typeface="Times New Roman" pitchFamily="18" charset="0"/>
            </a:endParaRPr>
          </a:p>
        </p:txBody>
      </p:sp>
      <p:sp>
        <p:nvSpPr>
          <p:cNvPr id="9" name="TextBox 8"/>
          <p:cNvSpPr txBox="1"/>
          <p:nvPr/>
        </p:nvSpPr>
        <p:spPr>
          <a:xfrm>
            <a:off x="1618343" y="3375630"/>
            <a:ext cx="6934200" cy="1569660"/>
          </a:xfrm>
          <a:prstGeom prst="rect">
            <a:avLst/>
          </a:prstGeom>
          <a:noFill/>
        </p:spPr>
        <p:txBody>
          <a:bodyPr wrap="square" rtlCol="0">
            <a:spAutoFit/>
          </a:bodyPr>
          <a:lstStyle/>
          <a:p>
            <a:endParaRPr lang="en-US" sz="2400">
              <a:latin typeface="Times New Roman" pitchFamily="18" charset="0"/>
            </a:endParaRPr>
          </a:p>
          <a:p>
            <a:r>
              <a:rPr lang="en-US" sz="2400" smtClean="0">
                <a:latin typeface="Times New Roman" pitchFamily="18" charset="0"/>
              </a:rPr>
              <a:t>a.</a:t>
            </a:r>
            <a:r>
              <a:rPr lang="vi-VN" sz="2400" smtClean="0">
                <a:latin typeface="Times New Roman" pitchFamily="18" charset="0"/>
              </a:rPr>
              <a:t> Đừng nên nhìn hình thức </a:t>
            </a:r>
            <a:r>
              <a:rPr lang="en-US" sz="2400" smtClean="0">
                <a:solidFill>
                  <a:srgbClr val="FF0000"/>
                </a:solidFill>
                <a:latin typeface="Times New Roman" pitchFamily="18" charset="0"/>
              </a:rPr>
              <a:t>mà</a:t>
            </a:r>
            <a:r>
              <a:rPr lang="en-US" sz="2400" smtClean="0">
                <a:latin typeface="Times New Roman" pitchFamily="18" charset="0"/>
              </a:rPr>
              <a:t> </a:t>
            </a:r>
            <a:r>
              <a:rPr lang="vi-VN" sz="2400" smtClean="0">
                <a:latin typeface="Times New Roman" pitchFamily="18" charset="0"/>
              </a:rPr>
              <a:t>đánh giá kẻ khác.                                                    </a:t>
            </a:r>
            <a:r>
              <a:rPr lang="en-US" sz="2400" smtClean="0">
                <a:latin typeface="Times New Roman" pitchFamily="18" charset="0"/>
              </a:rPr>
              <a:t>b.</a:t>
            </a:r>
            <a:r>
              <a:rPr lang="vi-VN" sz="2400" smtClean="0">
                <a:latin typeface="Times New Roman" pitchFamily="18" charset="0"/>
              </a:rPr>
              <a:t> Câu tục ngữ này chỉ đúng</a:t>
            </a:r>
            <a:r>
              <a:rPr lang="en-US" sz="2400" smtClean="0">
                <a:latin typeface="Times New Roman" pitchFamily="18" charset="0"/>
              </a:rPr>
              <a:t> </a:t>
            </a:r>
            <a:r>
              <a:rPr lang="en-US" sz="2400" smtClean="0">
                <a:solidFill>
                  <a:srgbClr val="FF0000"/>
                </a:solidFill>
                <a:latin typeface="Times New Roman" pitchFamily="18" charset="0"/>
              </a:rPr>
              <a:t>với</a:t>
            </a:r>
            <a:r>
              <a:rPr lang="vi-VN" sz="2400" smtClean="0">
                <a:latin typeface="Times New Roman" pitchFamily="18" charset="0"/>
              </a:rPr>
              <a:t> xã hội</a:t>
            </a:r>
            <a:r>
              <a:rPr lang="en-US" sz="2400" smtClean="0">
                <a:latin typeface="Times New Roman" pitchFamily="18" charset="0"/>
              </a:rPr>
              <a:t> </a:t>
            </a:r>
            <a:r>
              <a:rPr lang="vi-VN" sz="2400" smtClean="0">
                <a:latin typeface="Times New Roman" pitchFamily="18" charset="0"/>
              </a:rPr>
              <a:t>xưa, còn ngày nay thì không đúng</a:t>
            </a:r>
            <a:endParaRPr lang="en-US" sz="2400"/>
          </a:p>
        </p:txBody>
      </p:sp>
      <p:sp>
        <p:nvSpPr>
          <p:cNvPr id="11" name="Down Arrow 10"/>
          <p:cNvSpPr/>
          <p:nvPr/>
        </p:nvSpPr>
        <p:spPr>
          <a:xfrm>
            <a:off x="4191000" y="2350532"/>
            <a:ext cx="609600" cy="1143000"/>
          </a:xfrm>
          <a:prstGeom prst="downArrow">
            <a:avLst>
              <a:gd name="adj1" fmla="val 50000"/>
              <a:gd name="adj2" fmla="val 37786"/>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800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 calcmode="lin" valueType="num">
                                      <p:cBhvr additive="base">
                                        <p:cTn id="25"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33" y="0"/>
            <a:ext cx="9144000" cy="6858000"/>
          </a:xfrm>
        </p:spPr>
      </p:pic>
      <p:sp>
        <p:nvSpPr>
          <p:cNvPr id="5" name="TextBox 4"/>
          <p:cNvSpPr txBox="1"/>
          <p:nvPr/>
        </p:nvSpPr>
        <p:spPr>
          <a:xfrm>
            <a:off x="3962400" y="3505200"/>
            <a:ext cx="184731" cy="369332"/>
          </a:xfrm>
          <a:prstGeom prst="rect">
            <a:avLst/>
          </a:prstGeom>
          <a:noFill/>
        </p:spPr>
        <p:txBody>
          <a:bodyPr wrap="none" rtlCol="0">
            <a:spAutoFit/>
          </a:bodyPr>
          <a:lstStyle/>
          <a:p>
            <a:endParaRPr lang="en-US"/>
          </a:p>
        </p:txBody>
      </p:sp>
      <p:sp>
        <p:nvSpPr>
          <p:cNvPr id="6" name="TextBox 5"/>
          <p:cNvSpPr txBox="1"/>
          <p:nvPr/>
        </p:nvSpPr>
        <p:spPr>
          <a:xfrm>
            <a:off x="235526" y="2456795"/>
            <a:ext cx="4147131" cy="4401205"/>
          </a:xfrm>
          <a:prstGeom prst="rect">
            <a:avLst/>
          </a:prstGeom>
          <a:noFill/>
        </p:spPr>
        <p:txBody>
          <a:bodyPr wrap="square" rtlCol="0">
            <a:spAutoFit/>
          </a:bodyPr>
          <a:lstStyle/>
          <a:p>
            <a:endParaRPr lang="en-US" sz="2800">
              <a:latin typeface="Times New Roman" pitchFamily="18" charset="0"/>
              <a:cs typeface="Times New Roman" pitchFamily="18" charset="0"/>
            </a:endParaRPr>
          </a:p>
          <a:p>
            <a:endParaRPr lang="en-US" sz="2800" smtClean="0">
              <a:latin typeface="Times New Roman" pitchFamily="18" charset="0"/>
              <a:cs typeface="Times New Roman" pitchFamily="18" charset="0"/>
            </a:endParaRPr>
          </a:p>
          <a:p>
            <a:endParaRPr lang="en-US" sz="2800" smtClean="0">
              <a:latin typeface="Times New Roman" pitchFamily="18" charset="0"/>
              <a:cs typeface="Times New Roman" pitchFamily="18" charset="0"/>
            </a:endParaRPr>
          </a:p>
          <a:p>
            <a:endParaRPr lang="en-US" sz="2800">
              <a:latin typeface="Times New Roman" pitchFamily="18" charset="0"/>
              <a:cs typeface="Times New Roman" pitchFamily="18" charset="0"/>
            </a:endParaRPr>
          </a:p>
          <a:p>
            <a:endParaRPr lang="en-US" sz="2800" smtClean="0">
              <a:latin typeface="Times New Roman" pitchFamily="18" charset="0"/>
              <a:cs typeface="Times New Roman" pitchFamily="18" charset="0"/>
            </a:endParaRPr>
          </a:p>
          <a:p>
            <a:endParaRPr lang="en-US" sz="2800" smtClean="0">
              <a:latin typeface="Times New Roman" pitchFamily="18" charset="0"/>
              <a:cs typeface="Times New Roman" pitchFamily="18" charset="0"/>
            </a:endParaRPr>
          </a:p>
          <a:p>
            <a:endParaRPr lang="en-US" sz="2800">
              <a:latin typeface="Times New Roman" pitchFamily="18" charset="0"/>
              <a:cs typeface="Times New Roman" pitchFamily="18" charset="0"/>
            </a:endParaRPr>
          </a:p>
          <a:p>
            <a:endParaRPr lang="en-US" sz="2800" smtClean="0">
              <a:latin typeface="Times New Roman" pitchFamily="18" charset="0"/>
              <a:cs typeface="Times New Roman" pitchFamily="18" charset="0"/>
            </a:endParaRPr>
          </a:p>
          <a:p>
            <a:endParaRPr lang="en-US" sz="2800">
              <a:latin typeface="Times New Roman" pitchFamily="18" charset="0"/>
              <a:cs typeface="Times New Roman" pitchFamily="18" charset="0"/>
            </a:endParaRPr>
          </a:p>
          <a:p>
            <a:endParaRPr lang="en-US" sz="2800">
              <a:latin typeface="Times New Roman" pitchFamily="18" charset="0"/>
              <a:cs typeface="Times New Roman" pitchFamily="18" charset="0"/>
            </a:endParaRPr>
          </a:p>
        </p:txBody>
      </p:sp>
      <p:sp>
        <p:nvSpPr>
          <p:cNvPr id="8" name="TextBox 7"/>
          <p:cNvSpPr txBox="1"/>
          <p:nvPr/>
        </p:nvSpPr>
        <p:spPr>
          <a:xfrm>
            <a:off x="235525" y="3696167"/>
            <a:ext cx="4260273" cy="2246769"/>
          </a:xfrm>
          <a:prstGeom prst="rect">
            <a:avLst/>
          </a:prstGeom>
          <a:noFill/>
        </p:spPr>
        <p:txBody>
          <a:bodyPr wrap="square" rtlCol="0">
            <a:spAutoFit/>
          </a:bodyPr>
          <a:lstStyle/>
          <a:p>
            <a:endParaRPr lang="nl-NL" sz="2800">
              <a:latin typeface="Times New Roman" pitchFamily="18" charset="0"/>
              <a:cs typeface="Times New Roman" pitchFamily="18" charset="0"/>
            </a:endParaRPr>
          </a:p>
          <a:p>
            <a:r>
              <a:rPr lang="nl-NL" sz="2800" smtClean="0">
                <a:latin typeface="Times New Roman" pitchFamily="18" charset="0"/>
                <a:cs typeface="Times New Roman" pitchFamily="18" charset="0"/>
              </a:rPr>
              <a:t>- Nó chăm chú nghe kể chuyện đầu đến cuối.</a:t>
            </a:r>
            <a:endParaRPr lang="en-US" sz="2800" smtClean="0">
              <a:latin typeface="Times New Roman" pitchFamily="18" charset="0"/>
              <a:cs typeface="Times New Roman" pitchFamily="18" charset="0"/>
            </a:endParaRPr>
          </a:p>
          <a:p>
            <a:r>
              <a:rPr lang="nl-NL" sz="2800" smtClean="0">
                <a:latin typeface="Times New Roman" pitchFamily="18" charset="0"/>
                <a:cs typeface="Times New Roman" pitchFamily="18" charset="0"/>
              </a:rPr>
              <a:t>- Con xin báo một tin vui cha mẹ mừng.</a:t>
            </a:r>
            <a:endParaRPr lang="en-US" sz="2800">
              <a:latin typeface="Times New Roman" pitchFamily="18" charset="0"/>
              <a:cs typeface="Times New Roman" pitchFamily="18" charset="0"/>
            </a:endParaRPr>
          </a:p>
        </p:txBody>
      </p:sp>
      <p:sp>
        <p:nvSpPr>
          <p:cNvPr id="9" name="Right Arrow 8"/>
          <p:cNvSpPr/>
          <p:nvPr/>
        </p:nvSpPr>
        <p:spPr>
          <a:xfrm>
            <a:off x="3809999" y="4819552"/>
            <a:ext cx="685799" cy="3219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550067" y="4072591"/>
            <a:ext cx="4593933" cy="1815882"/>
          </a:xfrm>
          <a:prstGeom prst="rect">
            <a:avLst/>
          </a:prstGeom>
          <a:noFill/>
        </p:spPr>
        <p:txBody>
          <a:bodyPr wrap="square" rtlCol="0">
            <a:spAutoFit/>
          </a:bodyPr>
          <a:lstStyle/>
          <a:p>
            <a:r>
              <a:rPr lang="nl-NL" sz="2800" smtClean="0">
                <a:latin typeface="Times New Roman" pitchFamily="18" charset="0"/>
                <a:cs typeface="Times New Roman" pitchFamily="18" charset="0"/>
              </a:rPr>
              <a:t>- </a:t>
            </a:r>
            <a:r>
              <a:rPr lang="nl-NL" sz="2800">
                <a:latin typeface="Times New Roman" pitchFamily="18" charset="0"/>
                <a:cs typeface="Times New Roman" pitchFamily="18" charset="0"/>
              </a:rPr>
              <a:t>Nó chăm chú nghe kể chuyện </a:t>
            </a:r>
            <a:r>
              <a:rPr lang="nl-NL" sz="2800">
                <a:solidFill>
                  <a:srgbClr val="FF0000"/>
                </a:solidFill>
                <a:latin typeface="Times New Roman" pitchFamily="18" charset="0"/>
                <a:cs typeface="Times New Roman" pitchFamily="18" charset="0"/>
              </a:rPr>
              <a:t>từ</a:t>
            </a:r>
            <a:r>
              <a:rPr lang="nl-NL" sz="2800">
                <a:latin typeface="Times New Roman" pitchFamily="18" charset="0"/>
                <a:cs typeface="Times New Roman" pitchFamily="18" charset="0"/>
              </a:rPr>
              <a:t> đầu đến cuối.</a:t>
            </a:r>
            <a:endParaRPr lang="en-US" sz="2800">
              <a:latin typeface="Times New Roman" pitchFamily="18" charset="0"/>
              <a:cs typeface="Times New Roman" pitchFamily="18" charset="0"/>
            </a:endParaRPr>
          </a:p>
          <a:p>
            <a:r>
              <a:rPr lang="nl-NL" sz="2800">
                <a:latin typeface="Times New Roman" pitchFamily="18" charset="0"/>
                <a:cs typeface="Times New Roman" pitchFamily="18" charset="0"/>
              </a:rPr>
              <a:t>- Con xin báo một tin vui </a:t>
            </a:r>
            <a:r>
              <a:rPr lang="nl-NL" sz="2800">
                <a:solidFill>
                  <a:srgbClr val="FF0000"/>
                </a:solidFill>
                <a:latin typeface="Times New Roman" pitchFamily="18" charset="0"/>
                <a:cs typeface="Times New Roman" pitchFamily="18" charset="0"/>
              </a:rPr>
              <a:t>để</a:t>
            </a:r>
            <a:r>
              <a:rPr lang="nl-NL" sz="2800" i="1">
                <a:latin typeface="Times New Roman" pitchFamily="18" charset="0"/>
                <a:cs typeface="Times New Roman" pitchFamily="18" charset="0"/>
              </a:rPr>
              <a:t> </a:t>
            </a:r>
            <a:r>
              <a:rPr lang="nl-NL" sz="2800" i="1">
                <a:solidFill>
                  <a:srgbClr val="FF0000"/>
                </a:solidFill>
                <a:latin typeface="Times New Roman" pitchFamily="18" charset="0"/>
                <a:cs typeface="Times New Roman" pitchFamily="18" charset="0"/>
              </a:rPr>
              <a:t>(cho) </a:t>
            </a:r>
            <a:r>
              <a:rPr lang="nl-NL" sz="2800">
                <a:latin typeface="Times New Roman" pitchFamily="18" charset="0"/>
                <a:cs typeface="Times New Roman" pitchFamily="18" charset="0"/>
              </a:rPr>
              <a:t>cha mẹ mừng.</a:t>
            </a:r>
            <a:endParaRPr lang="en-US" sz="2800">
              <a:latin typeface="Times New Roman" pitchFamily="18" charset="0"/>
              <a:cs typeface="Times New Roman" pitchFamily="18" charset="0"/>
            </a:endParaRPr>
          </a:p>
        </p:txBody>
      </p:sp>
      <p:sp>
        <p:nvSpPr>
          <p:cNvPr id="11" name="TextBox 10"/>
          <p:cNvSpPr txBox="1"/>
          <p:nvPr/>
        </p:nvSpPr>
        <p:spPr>
          <a:xfrm>
            <a:off x="1676400" y="2272129"/>
            <a:ext cx="5943600" cy="1384995"/>
          </a:xfrm>
          <a:prstGeom prst="rect">
            <a:avLst/>
          </a:prstGeom>
          <a:noFill/>
        </p:spPr>
        <p:txBody>
          <a:bodyPr wrap="square" rtlCol="0">
            <a:spAutoFit/>
          </a:bodyPr>
          <a:lstStyle/>
          <a:p>
            <a:r>
              <a:rPr lang="en-US" sz="2800" b="1" u="sng">
                <a:latin typeface="Times New Roman" pitchFamily="18" charset="0"/>
                <a:cs typeface="Times New Roman" pitchFamily="18" charset="0"/>
              </a:rPr>
              <a:t>Bài tập 1 (sgk)</a:t>
            </a:r>
            <a:r>
              <a:rPr lang="en-US" sz="2800">
                <a:latin typeface="Times New Roman" pitchFamily="18" charset="0"/>
                <a:cs typeface="Times New Roman" pitchFamily="18" charset="0"/>
              </a:rPr>
              <a:t>: Thêm các quan hệ từ thích hợp để hòan chỉnh các câu sau đây?</a:t>
            </a:r>
          </a:p>
        </p:txBody>
      </p:sp>
    </p:spTree>
    <p:extLst>
      <p:ext uri="{BB962C8B-B14F-4D97-AF65-F5344CB8AC3E}">
        <p14:creationId xmlns:p14="http://schemas.microsoft.com/office/powerpoint/2010/main" val="67926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Effect transition="in" filter="fade">
                                      <p:cBhvr>
                                        <p:cTn id="29" dur="1000"/>
                                        <p:tgtEl>
                                          <p:spTgt spid="10">
                                            <p:txEl>
                                              <p:pRg st="0" end="0"/>
                                            </p:txEl>
                                          </p:spTgt>
                                        </p:tgtEl>
                                      </p:cBhvr>
                                    </p:animEffect>
                                    <p:anim calcmode="lin" valueType="num">
                                      <p:cBhvr>
                                        <p:cTn id="30"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31" dur="1000" fill="hold"/>
                                        <p:tgtEl>
                                          <p:spTgt spid="10">
                                            <p:txEl>
                                              <p:pRg st="0" end="0"/>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0">
                                            <p:txEl>
                                              <p:pRg st="1" end="1"/>
                                            </p:txEl>
                                          </p:spTgt>
                                        </p:tgtEl>
                                        <p:attrNameLst>
                                          <p:attrName>style.visibility</p:attrName>
                                        </p:attrNameLst>
                                      </p:cBhvr>
                                      <p:to>
                                        <p:strVal val="visible"/>
                                      </p:to>
                                    </p:set>
                                    <p:animEffect transition="in" filter="fade">
                                      <p:cBhvr>
                                        <p:cTn id="34" dur="1000"/>
                                        <p:tgtEl>
                                          <p:spTgt spid="10">
                                            <p:txEl>
                                              <p:pRg st="1" end="1"/>
                                            </p:txEl>
                                          </p:spTgt>
                                        </p:tgtEl>
                                      </p:cBhvr>
                                    </p:animEffect>
                                    <p:anim calcmode="lin" valueType="num">
                                      <p:cBhvr>
                                        <p:cTn id="3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TextBox 4"/>
          <p:cNvSpPr txBox="1"/>
          <p:nvPr/>
        </p:nvSpPr>
        <p:spPr>
          <a:xfrm>
            <a:off x="2057400" y="2590800"/>
            <a:ext cx="184731" cy="369332"/>
          </a:xfrm>
          <a:prstGeom prst="rect">
            <a:avLst/>
          </a:prstGeom>
          <a:noFill/>
        </p:spPr>
        <p:txBody>
          <a:bodyPr wrap="none" rtlCol="0">
            <a:spAutoFit/>
          </a:bodyPr>
          <a:lstStyle/>
          <a:p>
            <a:endParaRPr lang="en-US"/>
          </a:p>
        </p:txBody>
      </p:sp>
      <p:sp>
        <p:nvSpPr>
          <p:cNvPr id="6" name="TextBox 5"/>
          <p:cNvSpPr txBox="1"/>
          <p:nvPr/>
        </p:nvSpPr>
        <p:spPr>
          <a:xfrm>
            <a:off x="374073" y="344031"/>
            <a:ext cx="8610600" cy="2677656"/>
          </a:xfrm>
          <a:prstGeom prst="rect">
            <a:avLst/>
          </a:prstGeom>
          <a:noFill/>
        </p:spPr>
        <p:txBody>
          <a:bodyPr wrap="square" rtlCol="0">
            <a:spAutoFit/>
          </a:bodyPr>
          <a:lstStyle/>
          <a:p>
            <a:endParaRPr lang="en-US" sz="2800" b="1" u="sng" smtClean="0">
              <a:latin typeface="Times New Roman" pitchFamily="18" charset="0"/>
            </a:endParaRPr>
          </a:p>
          <a:p>
            <a:r>
              <a:rPr lang="en-US" sz="2800" b="1" u="sng" smtClean="0">
                <a:latin typeface="Times New Roman" pitchFamily="18" charset="0"/>
              </a:rPr>
              <a:t>Ví dụ 2:</a:t>
            </a:r>
          </a:p>
          <a:p>
            <a:r>
              <a:rPr lang="en-US" sz="2800" smtClean="0">
                <a:latin typeface="Times New Roman" pitchFamily="18" charset="0"/>
              </a:rPr>
              <a:t>a. </a:t>
            </a:r>
            <a:r>
              <a:rPr lang="vi-VN" sz="2800" smtClean="0">
                <a:latin typeface="Times New Roman" pitchFamily="18" charset="0"/>
              </a:rPr>
              <a:t>Nhà em ở xa trường và bao giờ em cũng đến trường đúng giờ.                                                   </a:t>
            </a:r>
            <a:br>
              <a:rPr lang="vi-VN" sz="2800" smtClean="0">
                <a:latin typeface="Times New Roman" pitchFamily="18" charset="0"/>
              </a:rPr>
            </a:br>
            <a:r>
              <a:rPr lang="en-US" sz="2800" smtClean="0">
                <a:latin typeface="Times New Roman" pitchFamily="18" charset="0"/>
              </a:rPr>
              <a:t>b. </a:t>
            </a:r>
            <a:r>
              <a:rPr lang="vi-VN" sz="2800" smtClean="0">
                <a:latin typeface="Times New Roman" pitchFamily="18" charset="0"/>
              </a:rPr>
              <a:t> Chim sâu rất có ích cho nông dân để nó diệt sâu phá hoại mùa màng. </a:t>
            </a:r>
            <a:endParaRPr lang="en-US" sz="2800"/>
          </a:p>
        </p:txBody>
      </p:sp>
      <p:sp>
        <p:nvSpPr>
          <p:cNvPr id="7" name="Down Arrow 6"/>
          <p:cNvSpPr/>
          <p:nvPr/>
        </p:nvSpPr>
        <p:spPr>
          <a:xfrm>
            <a:off x="3955473" y="2590800"/>
            <a:ext cx="464127" cy="886599"/>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87037" y="3429000"/>
            <a:ext cx="8763000" cy="1815882"/>
          </a:xfrm>
          <a:prstGeom prst="rect">
            <a:avLst/>
          </a:prstGeom>
          <a:noFill/>
        </p:spPr>
        <p:txBody>
          <a:bodyPr wrap="square" rtlCol="0">
            <a:spAutoFit/>
          </a:bodyPr>
          <a:lstStyle/>
          <a:p>
            <a:r>
              <a:rPr lang="en-US" sz="2800" smtClean="0">
                <a:latin typeface="Times New Roman" pitchFamily="18" charset="0"/>
              </a:rPr>
              <a:t>a. </a:t>
            </a:r>
            <a:r>
              <a:rPr lang="vi-VN" sz="2800" smtClean="0">
                <a:latin typeface="Times New Roman" pitchFamily="18" charset="0"/>
              </a:rPr>
              <a:t>Nhà em ở xa trường</a:t>
            </a:r>
            <a:r>
              <a:rPr lang="vi-VN" sz="2800" smtClean="0">
                <a:solidFill>
                  <a:srgbClr val="FF0000"/>
                </a:solidFill>
                <a:latin typeface="Times New Roman" pitchFamily="18" charset="0"/>
              </a:rPr>
              <a:t> </a:t>
            </a:r>
            <a:r>
              <a:rPr lang="en-US" sz="2800" smtClean="0">
                <a:solidFill>
                  <a:srgbClr val="FF0000"/>
                </a:solidFill>
                <a:latin typeface="Times New Roman" pitchFamily="18" charset="0"/>
              </a:rPr>
              <a:t>nhưng</a:t>
            </a:r>
            <a:r>
              <a:rPr lang="vi-VN" sz="2800" smtClean="0">
                <a:solidFill>
                  <a:srgbClr val="FF0000"/>
                </a:solidFill>
                <a:latin typeface="Times New Roman" pitchFamily="18" charset="0"/>
              </a:rPr>
              <a:t> </a:t>
            </a:r>
            <a:r>
              <a:rPr lang="vi-VN" sz="2800" smtClean="0">
                <a:latin typeface="Times New Roman" pitchFamily="18" charset="0"/>
              </a:rPr>
              <a:t>bao giờ em cũng đến trường đúng giờ.                                                   </a:t>
            </a:r>
            <a:br>
              <a:rPr lang="vi-VN" sz="2800" smtClean="0">
                <a:latin typeface="Times New Roman" pitchFamily="18" charset="0"/>
              </a:rPr>
            </a:br>
            <a:r>
              <a:rPr lang="en-US" sz="2800" smtClean="0">
                <a:latin typeface="Times New Roman" pitchFamily="18" charset="0"/>
              </a:rPr>
              <a:t>b. </a:t>
            </a:r>
            <a:r>
              <a:rPr lang="vi-VN" sz="2800" smtClean="0">
                <a:latin typeface="Times New Roman" pitchFamily="18" charset="0"/>
              </a:rPr>
              <a:t> Chim sâu rất có ích cho nông dân </a:t>
            </a:r>
            <a:r>
              <a:rPr lang="en-US" sz="2800" smtClean="0">
                <a:solidFill>
                  <a:srgbClr val="FF0000"/>
                </a:solidFill>
                <a:latin typeface="Times New Roman" pitchFamily="18" charset="0"/>
              </a:rPr>
              <a:t>vì</a:t>
            </a:r>
            <a:r>
              <a:rPr lang="vi-VN" sz="2800" smtClean="0">
                <a:latin typeface="Times New Roman" pitchFamily="18" charset="0"/>
              </a:rPr>
              <a:t> nó diệt sâu phá hoại mùa màng. </a:t>
            </a:r>
            <a:endParaRPr lang="en-US" sz="2800"/>
          </a:p>
        </p:txBody>
      </p:sp>
    </p:spTree>
    <p:extLst>
      <p:ext uri="{BB962C8B-B14F-4D97-AF65-F5344CB8AC3E}">
        <p14:creationId xmlns:p14="http://schemas.microsoft.com/office/powerpoint/2010/main" val="147994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 calcmode="lin" valueType="num">
                                      <p:cBhvr additive="base">
                                        <p:cTn id="1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u="sng">
                <a:latin typeface="Times New Roman" pitchFamily="18" charset="0"/>
                <a:cs typeface="Times New Roman" pitchFamily="18" charset="0"/>
              </a:rPr>
              <a:t>Bài tập 2: </a:t>
            </a:r>
            <a:r>
              <a:rPr lang="en-US" sz="2700" b="1">
                <a:latin typeface="Times New Roman" pitchFamily="18" charset="0"/>
                <a:cs typeface="Times New Roman" pitchFamily="18" charset="0"/>
              </a:rPr>
              <a:t>(sgk) Thay các quan hệ từ dùng sai bằng quan hệ từ thích hợp?</a:t>
            </a:r>
            <a:r>
              <a:rPr lang="en-US" b="1">
                <a:latin typeface="Times New Roman" pitchFamily="18" charset="0"/>
                <a:cs typeface="Times New Roman" pitchFamily="18" charset="0"/>
              </a:rPr>
              <a:t/>
            </a:r>
            <a:br>
              <a:rPr lang="en-US" b="1">
                <a:latin typeface="Times New Roman" pitchFamily="18" charset="0"/>
                <a:cs typeface="Times New Roman" pitchFamily="18" charset="0"/>
              </a:rPr>
            </a:br>
            <a:endParaRPr lang="en-US"/>
          </a:p>
        </p:txBody>
      </p:sp>
      <p:sp>
        <p:nvSpPr>
          <p:cNvPr id="3" name="Content Placeholder 2"/>
          <p:cNvSpPr>
            <a:spLocks noGrp="1"/>
          </p:cNvSpPr>
          <p:nvPr>
            <p:ph idx="1"/>
          </p:nvPr>
        </p:nvSpPr>
        <p:spPr>
          <a:xfrm>
            <a:off x="304800" y="1177855"/>
            <a:ext cx="3429000" cy="5410200"/>
          </a:xfrm>
        </p:spPr>
        <p:txBody>
          <a:bodyPr>
            <a:normAutofit fontScale="77500" lnSpcReduction="20000"/>
          </a:bodyPr>
          <a:lstStyle/>
          <a:p>
            <a:pPr marL="0" indent="0">
              <a:buNone/>
            </a:pPr>
            <a:r>
              <a:rPr lang="vi-VN" sz="3100">
                <a:latin typeface="Times New Roman" pitchFamily="18" charset="0"/>
                <a:cs typeface="Times New Roman" pitchFamily="18" charset="0"/>
              </a:rPr>
              <a:t>+ Ngày nay, chúng ta cũng có quan niệm với ông cha ta ngày xưa, lấy đạo đức, tài năng làm trọng</a:t>
            </a:r>
            <a:r>
              <a:rPr lang="vi-VN" sz="3100" smtClean="0">
                <a:latin typeface="Times New Roman" pitchFamily="18" charset="0"/>
                <a:cs typeface="Times New Roman" pitchFamily="18" charset="0"/>
              </a:rPr>
              <a:t>.</a:t>
            </a:r>
            <a:endParaRPr lang="en-US" sz="3100" smtClean="0">
              <a:latin typeface="Times New Roman" pitchFamily="18" charset="0"/>
              <a:cs typeface="Times New Roman" pitchFamily="18" charset="0"/>
            </a:endParaRPr>
          </a:p>
          <a:p>
            <a:pPr marL="0" indent="0">
              <a:buNone/>
            </a:pPr>
            <a:r>
              <a:rPr lang="vi-VN" sz="3100">
                <a:latin typeface="Times New Roman" pitchFamily="18" charset="0"/>
                <a:cs typeface="Times New Roman" pitchFamily="18" charset="0"/>
              </a:rPr>
              <a:t/>
            </a:r>
            <a:br>
              <a:rPr lang="vi-VN" sz="3100">
                <a:latin typeface="Times New Roman" pitchFamily="18" charset="0"/>
                <a:cs typeface="Times New Roman" pitchFamily="18" charset="0"/>
              </a:rPr>
            </a:br>
            <a:r>
              <a:rPr lang="vi-VN" sz="3100">
                <a:latin typeface="Times New Roman" pitchFamily="18" charset="0"/>
                <a:cs typeface="Times New Roman" pitchFamily="18" charset="0"/>
              </a:rPr>
              <a:t>+ </a:t>
            </a:r>
            <a:r>
              <a:rPr lang="vi-VN" sz="3100" b="1">
                <a:latin typeface="Times New Roman" pitchFamily="18" charset="0"/>
                <a:cs typeface="Times New Roman" pitchFamily="18" charset="0"/>
              </a:rPr>
              <a:t>Tuy </a:t>
            </a:r>
            <a:r>
              <a:rPr lang="vi-VN" sz="3100">
                <a:latin typeface="Times New Roman" pitchFamily="18" charset="0"/>
                <a:cs typeface="Times New Roman" pitchFamily="18" charset="0"/>
              </a:rPr>
              <a:t>nước sơn có đẹp đến mấy mà chất gỗ không tốt thì đò vật cũng không bền được</a:t>
            </a:r>
            <a:r>
              <a:rPr lang="vi-VN" sz="3100" smtClean="0">
                <a:latin typeface="Times New Roman" pitchFamily="18" charset="0"/>
                <a:cs typeface="Times New Roman" pitchFamily="18" charset="0"/>
              </a:rPr>
              <a:t>.</a:t>
            </a:r>
            <a:endParaRPr lang="en-US" sz="3100" smtClean="0">
              <a:latin typeface="Times New Roman" pitchFamily="18" charset="0"/>
              <a:cs typeface="Times New Roman" pitchFamily="18" charset="0"/>
            </a:endParaRPr>
          </a:p>
          <a:p>
            <a:pPr marL="0" indent="0">
              <a:buNone/>
            </a:pPr>
            <a:r>
              <a:rPr lang="vi-VN" sz="3100">
                <a:latin typeface="Times New Roman" pitchFamily="18" charset="0"/>
                <a:cs typeface="Times New Roman" pitchFamily="18" charset="0"/>
              </a:rPr>
              <a:t/>
            </a:r>
            <a:br>
              <a:rPr lang="vi-VN" sz="3100">
                <a:latin typeface="Times New Roman" pitchFamily="18" charset="0"/>
                <a:cs typeface="Times New Roman" pitchFamily="18" charset="0"/>
              </a:rPr>
            </a:br>
            <a:r>
              <a:rPr lang="vi-VN" sz="3100">
                <a:latin typeface="Times New Roman" pitchFamily="18" charset="0"/>
                <a:cs typeface="Times New Roman" pitchFamily="18" charset="0"/>
              </a:rPr>
              <a:t>+ Không nên chỉ đánh giá con người </a:t>
            </a:r>
            <a:r>
              <a:rPr lang="vi-VN" sz="3100" b="1">
                <a:latin typeface="Times New Roman" pitchFamily="18" charset="0"/>
                <a:cs typeface="Times New Roman" pitchFamily="18" charset="0"/>
              </a:rPr>
              <a:t>bằng</a:t>
            </a:r>
            <a:r>
              <a:rPr lang="vi-VN" sz="3100">
                <a:latin typeface="Times New Roman" pitchFamily="18" charset="0"/>
                <a:cs typeface="Times New Roman" pitchFamily="18" charset="0"/>
              </a:rPr>
              <a:t> hình thức bên ngoài mà nên đánh giá con người </a:t>
            </a:r>
            <a:r>
              <a:rPr lang="vi-VN" sz="3100" b="1">
                <a:latin typeface="Times New Roman" pitchFamily="18" charset="0"/>
                <a:cs typeface="Times New Roman" pitchFamily="18" charset="0"/>
              </a:rPr>
              <a:t>bằng</a:t>
            </a:r>
            <a:r>
              <a:rPr lang="vi-VN" sz="3100">
                <a:latin typeface="Times New Roman" pitchFamily="18" charset="0"/>
                <a:cs typeface="Times New Roman" pitchFamily="18" charset="0"/>
              </a:rPr>
              <a:t> những hành động, cử chỉ, cách đối xử của họ</a:t>
            </a:r>
            <a:endParaRPr lang="en-US" sz="3100">
              <a:latin typeface="Times New Roman" pitchFamily="18" charset="0"/>
              <a:cs typeface="Times New Roman" pitchFamily="18" charset="0"/>
            </a:endParaRPr>
          </a:p>
          <a:p>
            <a:endParaRPr lang="en-US"/>
          </a:p>
        </p:txBody>
      </p:sp>
      <p:sp>
        <p:nvSpPr>
          <p:cNvPr id="5" name="Right Arrow 4"/>
          <p:cNvSpPr/>
          <p:nvPr/>
        </p:nvSpPr>
        <p:spPr>
          <a:xfrm>
            <a:off x="3896591" y="2895600"/>
            <a:ext cx="533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029200" y="1066800"/>
            <a:ext cx="3276600" cy="5632311"/>
          </a:xfrm>
          <a:prstGeom prst="rect">
            <a:avLst/>
          </a:prstGeom>
          <a:noFill/>
        </p:spPr>
        <p:txBody>
          <a:bodyPr wrap="square" rtlCol="0">
            <a:spAutoFit/>
          </a:bodyPr>
          <a:lstStyle/>
          <a:p>
            <a:r>
              <a:rPr lang="vi-VN" sz="2400">
                <a:latin typeface="Times New Roman" pitchFamily="18" charset="0"/>
                <a:cs typeface="Times New Roman" pitchFamily="18" charset="0"/>
              </a:rPr>
              <a:t>+ Ngày nay, chúng ta cũng có quan niệm </a:t>
            </a:r>
            <a:r>
              <a:rPr lang="vi-VN" sz="2400">
                <a:solidFill>
                  <a:srgbClr val="FF0000"/>
                </a:solidFill>
                <a:latin typeface="Times New Roman" pitchFamily="18" charset="0"/>
                <a:cs typeface="Times New Roman" pitchFamily="18" charset="0"/>
              </a:rPr>
              <a:t>như </a:t>
            </a:r>
            <a:r>
              <a:rPr lang="vi-VN" sz="2400">
                <a:latin typeface="Times New Roman" pitchFamily="18" charset="0"/>
                <a:cs typeface="Times New Roman" pitchFamily="18" charset="0"/>
              </a:rPr>
              <a:t>ông cha ta ngày xưa,</a:t>
            </a:r>
            <a:r>
              <a:rPr lang="vi-VN" sz="2400">
                <a:solidFill>
                  <a:srgbClr val="FF0000"/>
                </a:solidFill>
                <a:latin typeface="Times New Roman" pitchFamily="18" charset="0"/>
                <a:cs typeface="Times New Roman" pitchFamily="18" charset="0"/>
              </a:rPr>
              <a:t> </a:t>
            </a:r>
            <a:r>
              <a:rPr lang="vi-VN" sz="2400">
                <a:latin typeface="Times New Roman" pitchFamily="18" charset="0"/>
                <a:cs typeface="Times New Roman" pitchFamily="18" charset="0"/>
              </a:rPr>
              <a:t>lấy</a:t>
            </a:r>
            <a:r>
              <a:rPr lang="vi-VN" sz="2400">
                <a:solidFill>
                  <a:srgbClr val="FF0000"/>
                </a:solidFill>
                <a:latin typeface="Times New Roman" pitchFamily="18" charset="0"/>
                <a:cs typeface="Times New Roman" pitchFamily="18" charset="0"/>
              </a:rPr>
              <a:t> </a:t>
            </a:r>
            <a:r>
              <a:rPr lang="vi-VN" sz="2400">
                <a:latin typeface="Times New Roman" pitchFamily="18" charset="0"/>
                <a:cs typeface="Times New Roman" pitchFamily="18" charset="0"/>
              </a:rPr>
              <a:t>đạo đức, tài năng làm trọng.</a:t>
            </a:r>
            <a:br>
              <a:rPr lang="vi-VN" sz="2400">
                <a:latin typeface="Times New Roman" pitchFamily="18" charset="0"/>
                <a:cs typeface="Times New Roman" pitchFamily="18" charset="0"/>
              </a:rPr>
            </a:br>
            <a:r>
              <a:rPr lang="vi-VN" sz="2400">
                <a:latin typeface="Times New Roman" pitchFamily="18" charset="0"/>
                <a:cs typeface="Times New Roman" pitchFamily="18" charset="0"/>
              </a:rPr>
              <a:t>+</a:t>
            </a:r>
            <a:r>
              <a:rPr lang="vi-VN" sz="2400">
                <a:solidFill>
                  <a:srgbClr val="FF0000"/>
                </a:solidFill>
                <a:latin typeface="Times New Roman" pitchFamily="18" charset="0"/>
                <a:cs typeface="Times New Roman" pitchFamily="18" charset="0"/>
              </a:rPr>
              <a:t> Dù </a:t>
            </a:r>
            <a:r>
              <a:rPr lang="vi-VN" sz="2400">
                <a:latin typeface="Times New Roman" pitchFamily="18" charset="0"/>
                <a:cs typeface="Times New Roman" pitchFamily="18" charset="0"/>
              </a:rPr>
              <a:t>nước sơn có đẹp đến mấy mà chất gỗ không tốt thì đ</a:t>
            </a:r>
            <a:r>
              <a:rPr lang="en-US" sz="2400">
                <a:latin typeface="Times New Roman" pitchFamily="18" charset="0"/>
                <a:cs typeface="Times New Roman" pitchFamily="18" charset="0"/>
              </a:rPr>
              <a:t>ồ</a:t>
            </a:r>
            <a:r>
              <a:rPr lang="vi-VN" sz="2400">
                <a:latin typeface="Times New Roman" pitchFamily="18" charset="0"/>
                <a:cs typeface="Times New Roman" pitchFamily="18" charset="0"/>
              </a:rPr>
              <a:t> vật cũng không bền được</a:t>
            </a:r>
            <a:br>
              <a:rPr lang="vi-VN" sz="2400">
                <a:latin typeface="Times New Roman" pitchFamily="18" charset="0"/>
                <a:cs typeface="Times New Roman" pitchFamily="18" charset="0"/>
              </a:rPr>
            </a:br>
            <a:r>
              <a:rPr lang="vi-VN" sz="2400">
                <a:latin typeface="Times New Roman" pitchFamily="18" charset="0"/>
                <a:cs typeface="Times New Roman" pitchFamily="18" charset="0"/>
              </a:rPr>
              <a:t>+ Không nên chỉ đánh giá con người </a:t>
            </a:r>
            <a:r>
              <a:rPr lang="vi-VN" sz="2400">
                <a:solidFill>
                  <a:srgbClr val="FF0000"/>
                </a:solidFill>
                <a:latin typeface="Times New Roman" pitchFamily="18" charset="0"/>
                <a:cs typeface="Times New Roman" pitchFamily="18" charset="0"/>
              </a:rPr>
              <a:t>qua</a:t>
            </a:r>
            <a:r>
              <a:rPr lang="vi-VN" sz="2400">
                <a:latin typeface="Times New Roman" pitchFamily="18" charset="0"/>
                <a:cs typeface="Times New Roman" pitchFamily="18" charset="0"/>
              </a:rPr>
              <a:t> hình thức bên ngoài mà nên đánh giá con người </a:t>
            </a:r>
            <a:r>
              <a:rPr lang="vi-VN" sz="2400">
                <a:solidFill>
                  <a:srgbClr val="FF0000"/>
                </a:solidFill>
                <a:latin typeface="Times New Roman" pitchFamily="18" charset="0"/>
                <a:cs typeface="Times New Roman" pitchFamily="18" charset="0"/>
              </a:rPr>
              <a:t>qua </a:t>
            </a:r>
            <a:r>
              <a:rPr lang="vi-VN" sz="2400">
                <a:latin typeface="Times New Roman" pitchFamily="18" charset="0"/>
                <a:cs typeface="Times New Roman" pitchFamily="18" charset="0"/>
              </a:rPr>
              <a:t>những hành động, cử chỉ, cách đối xử của họ</a:t>
            </a:r>
            <a:r>
              <a:rPr lang="vi-VN">
                <a:latin typeface="Times New Roman" pitchFamily="18" charset="0"/>
                <a:cs typeface="Times New Roman" pitchFamily="18" charset="0"/>
              </a:rPr>
              <a:t>.</a:t>
            </a:r>
            <a:endParaRPr lang="en-US"/>
          </a:p>
        </p:txBody>
      </p:sp>
    </p:spTree>
    <p:extLst>
      <p:ext uri="{BB962C8B-B14F-4D97-AF65-F5344CB8AC3E}">
        <p14:creationId xmlns:p14="http://schemas.microsoft.com/office/powerpoint/2010/main" val="21349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543" y="0"/>
            <a:ext cx="9144000" cy="6858000"/>
          </a:xfrm>
        </p:spPr>
      </p:pic>
      <p:sp>
        <p:nvSpPr>
          <p:cNvPr id="5" name="TextBox 4"/>
          <p:cNvSpPr txBox="1"/>
          <p:nvPr/>
        </p:nvSpPr>
        <p:spPr>
          <a:xfrm>
            <a:off x="0" y="533400"/>
            <a:ext cx="9144000" cy="1938992"/>
          </a:xfrm>
          <a:prstGeom prst="rect">
            <a:avLst/>
          </a:prstGeom>
          <a:noFill/>
        </p:spPr>
        <p:txBody>
          <a:bodyPr wrap="square" rtlCol="0">
            <a:spAutoFit/>
          </a:bodyPr>
          <a:lstStyle/>
          <a:p>
            <a:r>
              <a:rPr lang="en-US" sz="2400" b="1" u="sng" smtClean="0">
                <a:latin typeface="Times New Roman" pitchFamily="18" charset="0"/>
              </a:rPr>
              <a:t>Ví dụ</a:t>
            </a:r>
            <a:r>
              <a:rPr lang="vi-VN" sz="2400" b="1" u="sng" smtClean="0">
                <a:latin typeface="Times New Roman" pitchFamily="18" charset="0"/>
              </a:rPr>
              <a:t> 3:</a:t>
            </a:r>
            <a:endParaRPr lang="en-US" sz="2400" b="1" u="sng"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a.</a:t>
            </a:r>
            <a:r>
              <a:rPr lang="vi-VN" sz="2400" smtClean="0">
                <a:solidFill>
                  <a:srgbClr val="FF0000"/>
                </a:solidFill>
                <a:latin typeface="Times New Roman" pitchFamily="18" charset="0"/>
              </a:rPr>
              <a:t> </a:t>
            </a:r>
            <a:r>
              <a:rPr lang="vi-VN" sz="2400" b="1" smtClean="0">
                <a:solidFill>
                  <a:srgbClr val="FF0000"/>
                </a:solidFill>
                <a:latin typeface="Times New Roman" pitchFamily="18" charset="0"/>
              </a:rPr>
              <a:t>Qua</a:t>
            </a:r>
            <a:r>
              <a:rPr lang="vi-VN" sz="2400" smtClean="0">
                <a:solidFill>
                  <a:srgbClr val="FF0000"/>
                </a:solidFill>
                <a:latin typeface="Times New Roman" pitchFamily="18" charset="0"/>
              </a:rPr>
              <a:t> </a:t>
            </a:r>
            <a:r>
              <a:rPr lang="vi-VN" sz="2400" smtClean="0">
                <a:latin typeface="Times New Roman" pitchFamily="18" charset="0"/>
              </a:rPr>
              <a:t>câu ca dao “Công cha như núi Thái Sơn, Nghĩa mẹ như nước trong nguồn chảy ra” cho thấy công lao to lớn đối với con cái.                                                   </a:t>
            </a:r>
            <a:endParaRPr lang="en-US" sz="2400"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b. </a:t>
            </a:r>
            <a:r>
              <a:rPr lang="vi-VN" sz="2400" b="1" smtClean="0">
                <a:solidFill>
                  <a:srgbClr val="FF0000"/>
                </a:solidFill>
                <a:latin typeface="Times New Roman" pitchFamily="18" charset="0"/>
              </a:rPr>
              <a:t>Về</a:t>
            </a:r>
            <a:r>
              <a:rPr lang="vi-VN" sz="2400" smtClean="0">
                <a:latin typeface="Times New Roman" pitchFamily="18" charset="0"/>
              </a:rPr>
              <a:t> hình thức có thể làm tăng giá trị nội dung đồng thời hình thức có thể làm thấp giá trị nội dung.</a:t>
            </a:r>
            <a:endParaRPr lang="vi-VN" sz="2400">
              <a:latin typeface="Times New Roman" pitchFamily="18" charset="0"/>
            </a:endParaRPr>
          </a:p>
        </p:txBody>
      </p:sp>
      <p:sp>
        <p:nvSpPr>
          <p:cNvPr id="6" name="Down Arrow 5"/>
          <p:cNvSpPr/>
          <p:nvPr/>
        </p:nvSpPr>
        <p:spPr>
          <a:xfrm>
            <a:off x="3962400" y="2286000"/>
            <a:ext cx="609600" cy="8382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28600" y="3124200"/>
            <a:ext cx="8458200" cy="1569660"/>
          </a:xfrm>
          <a:prstGeom prst="rect">
            <a:avLst/>
          </a:prstGeom>
          <a:noFill/>
        </p:spPr>
        <p:txBody>
          <a:bodyPr wrap="square" rtlCol="0">
            <a:spAutoFit/>
          </a:bodyPr>
          <a:lstStyle/>
          <a:p>
            <a:r>
              <a:rPr lang="vi-VN" sz="2400" smtClean="0">
                <a:latin typeface="Times New Roman" pitchFamily="18" charset="0"/>
              </a:rPr>
              <a:t> </a:t>
            </a:r>
            <a:r>
              <a:rPr lang="en-US" sz="2400" smtClean="0">
                <a:latin typeface="Times New Roman" pitchFamily="18" charset="0"/>
              </a:rPr>
              <a:t>a.</a:t>
            </a:r>
            <a:r>
              <a:rPr lang="vi-VN" sz="2400" smtClean="0">
                <a:latin typeface="Times New Roman" pitchFamily="18" charset="0"/>
              </a:rPr>
              <a:t> </a:t>
            </a:r>
            <a:r>
              <a:rPr lang="en-US" sz="2400">
                <a:latin typeface="Times New Roman" pitchFamily="18" charset="0"/>
              </a:rPr>
              <a:t>C</a:t>
            </a:r>
            <a:r>
              <a:rPr lang="vi-VN" sz="2400" smtClean="0">
                <a:latin typeface="Times New Roman" pitchFamily="18" charset="0"/>
              </a:rPr>
              <a:t>âu ca dao “Công cha như núi Thái Sơn, Nghĩa mẹ như nước trong nguồn chảy ra” cho thấy công lao to lớn đối với con cái.                                                   </a:t>
            </a:r>
            <a:endParaRPr lang="en-US" sz="2400"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b. </a:t>
            </a:r>
            <a:r>
              <a:rPr lang="en-US" sz="2400">
                <a:latin typeface="Times New Roman" pitchFamily="18" charset="0"/>
              </a:rPr>
              <a:t>H</a:t>
            </a:r>
            <a:r>
              <a:rPr lang="vi-VN" sz="2400" smtClean="0">
                <a:latin typeface="Times New Roman" pitchFamily="18" charset="0"/>
              </a:rPr>
              <a:t>ình thức có thể làm tăng giá trị nội dung đồng thời hình thức có thể làm thấp giá trị nội dung</a:t>
            </a:r>
            <a:endParaRPr lang="en-US" sz="2400"/>
          </a:p>
        </p:txBody>
      </p:sp>
    </p:spTree>
    <p:extLst>
      <p:ext uri="{BB962C8B-B14F-4D97-AF65-F5344CB8AC3E}">
        <p14:creationId xmlns:p14="http://schemas.microsoft.com/office/powerpoint/2010/main" val="3461847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328" y="-124691"/>
            <a:ext cx="9144001" cy="7010400"/>
          </a:xfrm>
        </p:spPr>
      </p:pic>
      <p:sp>
        <p:nvSpPr>
          <p:cNvPr id="5" name="TextBox 4"/>
          <p:cNvSpPr txBox="1"/>
          <p:nvPr/>
        </p:nvSpPr>
        <p:spPr>
          <a:xfrm>
            <a:off x="533400" y="457200"/>
            <a:ext cx="7848600" cy="1938992"/>
          </a:xfrm>
          <a:prstGeom prst="rect">
            <a:avLst/>
          </a:prstGeom>
          <a:noFill/>
        </p:spPr>
        <p:txBody>
          <a:bodyPr wrap="square" rtlCol="0">
            <a:spAutoFit/>
          </a:bodyPr>
          <a:lstStyle/>
          <a:p>
            <a:r>
              <a:rPr lang="en-US" sz="2400" b="1" u="sng" smtClean="0">
                <a:latin typeface="Times New Roman" pitchFamily="18" charset="0"/>
              </a:rPr>
              <a:t>Ví dụ</a:t>
            </a:r>
            <a:r>
              <a:rPr lang="vi-VN" sz="2400" b="1" u="sng" smtClean="0">
                <a:latin typeface="Times New Roman" pitchFamily="18" charset="0"/>
              </a:rPr>
              <a:t> 4:</a:t>
            </a:r>
            <a:endParaRPr lang="en-US" sz="2400" b="1" u="sng"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a. </a:t>
            </a:r>
            <a:r>
              <a:rPr lang="vi-VN" sz="2400" smtClean="0">
                <a:latin typeface="Times New Roman" pitchFamily="18" charset="0"/>
              </a:rPr>
              <a:t>Nam là một học sinh giỏi toàn diện. Không những giỏi Toán, không những giỏi về môn Văn. Thầy giáo rất khen Nam.                                                   </a:t>
            </a:r>
            <a:endParaRPr lang="en-US" sz="2400"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b. </a:t>
            </a:r>
            <a:r>
              <a:rPr lang="vi-VN" sz="2400" smtClean="0">
                <a:latin typeface="Times New Roman" pitchFamily="18" charset="0"/>
              </a:rPr>
              <a:t>Nó thích tâm sự với mẹ, không thích với chị.</a:t>
            </a:r>
            <a:endParaRPr lang="vi-VN" sz="2400">
              <a:latin typeface="Times New Roman" pitchFamily="18" charset="0"/>
            </a:endParaRPr>
          </a:p>
        </p:txBody>
      </p:sp>
      <p:sp>
        <p:nvSpPr>
          <p:cNvPr id="6" name="Down Arrow 5"/>
          <p:cNvSpPr/>
          <p:nvPr/>
        </p:nvSpPr>
        <p:spPr>
          <a:xfrm>
            <a:off x="3886200" y="2514600"/>
            <a:ext cx="571500" cy="728008"/>
          </a:xfrm>
          <a:prstGeom prst="downArrow">
            <a:avLst>
              <a:gd name="adj1" fmla="val 50000"/>
              <a:gd name="adj2" fmla="val 3741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12618" y="3505200"/>
            <a:ext cx="8458200" cy="1200329"/>
          </a:xfrm>
          <a:prstGeom prst="rect">
            <a:avLst/>
          </a:prstGeom>
          <a:noFill/>
        </p:spPr>
        <p:txBody>
          <a:bodyPr wrap="square" rtlCol="0">
            <a:spAutoFit/>
          </a:bodyPr>
          <a:lstStyle/>
          <a:p>
            <a:r>
              <a:rPr lang="vi-VN" sz="2400" smtClean="0">
                <a:latin typeface="Times New Roman" pitchFamily="18" charset="0"/>
              </a:rPr>
              <a:t> </a:t>
            </a:r>
            <a:r>
              <a:rPr lang="en-US" sz="2400" smtClean="0">
                <a:latin typeface="Times New Roman" pitchFamily="18" charset="0"/>
              </a:rPr>
              <a:t>a.</a:t>
            </a:r>
            <a:r>
              <a:rPr lang="vi-VN" sz="2400" smtClean="0">
                <a:latin typeface="Times New Roman" pitchFamily="18" charset="0"/>
              </a:rPr>
              <a:t> Nam là một học sinh giỏi toàn diện. </a:t>
            </a:r>
            <a:r>
              <a:rPr lang="vi-VN" sz="2400" smtClean="0">
                <a:solidFill>
                  <a:srgbClr val="FF0000"/>
                </a:solidFill>
                <a:latin typeface="Times New Roman" pitchFamily="18" charset="0"/>
              </a:rPr>
              <a:t>Không những </a:t>
            </a:r>
            <a:r>
              <a:rPr lang="vi-VN" sz="2400" smtClean="0">
                <a:latin typeface="Times New Roman" pitchFamily="18" charset="0"/>
              </a:rPr>
              <a:t>giỏi Toán, </a:t>
            </a:r>
            <a:r>
              <a:rPr lang="en-US" sz="2400" smtClean="0">
                <a:solidFill>
                  <a:srgbClr val="FF0000"/>
                </a:solidFill>
                <a:latin typeface="Times New Roman" pitchFamily="18" charset="0"/>
              </a:rPr>
              <a:t>mà</a:t>
            </a:r>
            <a:r>
              <a:rPr lang="en-US" sz="2400" smtClean="0">
                <a:latin typeface="Times New Roman" pitchFamily="18" charset="0"/>
              </a:rPr>
              <a:t> </a:t>
            </a:r>
            <a:r>
              <a:rPr lang="en-US" sz="2400" smtClean="0">
                <a:solidFill>
                  <a:srgbClr val="FF0000"/>
                </a:solidFill>
                <a:latin typeface="Times New Roman" pitchFamily="18" charset="0"/>
              </a:rPr>
              <a:t>còn</a:t>
            </a:r>
            <a:r>
              <a:rPr lang="vi-VN" sz="2400" smtClean="0">
                <a:latin typeface="Times New Roman" pitchFamily="18" charset="0"/>
              </a:rPr>
              <a:t> giỏi về môn Văn. </a:t>
            </a:r>
            <a:r>
              <a:rPr lang="en-US" sz="2400" smtClean="0">
                <a:solidFill>
                  <a:srgbClr val="FF0000"/>
                </a:solidFill>
                <a:latin typeface="Times New Roman" pitchFamily="18" charset="0"/>
              </a:rPr>
              <a:t>Cho nên </a:t>
            </a:r>
            <a:r>
              <a:rPr lang="en-US" sz="2400">
                <a:latin typeface="Times New Roman" pitchFamily="18" charset="0"/>
              </a:rPr>
              <a:t>t</a:t>
            </a:r>
            <a:r>
              <a:rPr lang="vi-VN" sz="2400" smtClean="0">
                <a:latin typeface="Times New Roman" pitchFamily="18" charset="0"/>
              </a:rPr>
              <a:t>hầy giáo rất khen Nam.                                                   </a:t>
            </a:r>
            <a:endParaRPr lang="en-US" sz="2400" smtClean="0">
              <a:latin typeface="Times New Roman" pitchFamily="18" charset="0"/>
            </a:endParaRPr>
          </a:p>
          <a:p>
            <a:r>
              <a:rPr lang="vi-VN" sz="2400" smtClean="0">
                <a:latin typeface="Times New Roman" pitchFamily="18" charset="0"/>
              </a:rPr>
              <a:t> </a:t>
            </a:r>
            <a:r>
              <a:rPr lang="en-US" sz="2400" smtClean="0">
                <a:latin typeface="Times New Roman" pitchFamily="18" charset="0"/>
              </a:rPr>
              <a:t>b. </a:t>
            </a:r>
            <a:r>
              <a:rPr lang="vi-VN" sz="2400" smtClean="0">
                <a:latin typeface="Times New Roman" pitchFamily="18" charset="0"/>
              </a:rPr>
              <a:t>Nó thích tâm sự với mẹ, không thích</a:t>
            </a:r>
            <a:r>
              <a:rPr lang="en-US" sz="2400" smtClean="0">
                <a:latin typeface="Times New Roman" pitchFamily="18" charset="0"/>
              </a:rPr>
              <a:t> </a:t>
            </a:r>
            <a:r>
              <a:rPr lang="en-US" sz="2400" smtClean="0">
                <a:solidFill>
                  <a:srgbClr val="FF0000"/>
                </a:solidFill>
                <a:latin typeface="Times New Roman" pitchFamily="18" charset="0"/>
              </a:rPr>
              <a:t>tâm sự</a:t>
            </a:r>
            <a:r>
              <a:rPr lang="vi-VN" sz="2400" smtClean="0">
                <a:solidFill>
                  <a:srgbClr val="FF0000"/>
                </a:solidFill>
                <a:latin typeface="Times New Roman" pitchFamily="18" charset="0"/>
              </a:rPr>
              <a:t> </a:t>
            </a:r>
            <a:r>
              <a:rPr lang="vi-VN" sz="2400" smtClean="0">
                <a:latin typeface="Times New Roman" pitchFamily="18" charset="0"/>
              </a:rPr>
              <a:t>với chị.</a:t>
            </a:r>
            <a:endParaRPr lang="vi-VN" sz="2400">
              <a:latin typeface="Times New Roman" pitchFamily="18" charset="0"/>
            </a:endParaRPr>
          </a:p>
        </p:txBody>
      </p:sp>
    </p:spTree>
    <p:extLst>
      <p:ext uri="{BB962C8B-B14F-4D97-AF65-F5344CB8AC3E}">
        <p14:creationId xmlns:p14="http://schemas.microsoft.com/office/powerpoint/2010/main" val="122781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7709"/>
            <a:ext cx="9144000" cy="6885709"/>
          </a:xfrm>
        </p:spPr>
      </p:pic>
      <p:sp>
        <p:nvSpPr>
          <p:cNvPr id="5" name="TextBox 4"/>
          <p:cNvSpPr txBox="1"/>
          <p:nvPr/>
        </p:nvSpPr>
        <p:spPr>
          <a:xfrm>
            <a:off x="1371600" y="1600200"/>
            <a:ext cx="184731" cy="369332"/>
          </a:xfrm>
          <a:prstGeom prst="rect">
            <a:avLst/>
          </a:prstGeom>
          <a:noFill/>
        </p:spPr>
        <p:txBody>
          <a:bodyPr wrap="none" rtlCol="0">
            <a:spAutoFit/>
          </a:bodyPr>
          <a:lstStyle/>
          <a:p>
            <a:endParaRPr lang="en-US"/>
          </a:p>
        </p:txBody>
      </p:sp>
      <p:sp>
        <p:nvSpPr>
          <p:cNvPr id="6" name="TextBox 5"/>
          <p:cNvSpPr txBox="1"/>
          <p:nvPr/>
        </p:nvSpPr>
        <p:spPr>
          <a:xfrm>
            <a:off x="685800" y="1450170"/>
            <a:ext cx="7315200" cy="369332"/>
          </a:xfrm>
          <a:prstGeom prst="rect">
            <a:avLst/>
          </a:prstGeom>
          <a:noFill/>
        </p:spPr>
        <p:txBody>
          <a:bodyPr wrap="square" rtlCol="0">
            <a:spAutoFit/>
          </a:bodyPr>
          <a:lstStyle/>
          <a:p>
            <a:endParaRPr lang="en-US"/>
          </a:p>
        </p:txBody>
      </p:sp>
      <p:sp>
        <p:nvSpPr>
          <p:cNvPr id="7" name="Text Box 6"/>
          <p:cNvSpPr txBox="1">
            <a:spLocks noChangeArrowheads="1"/>
          </p:cNvSpPr>
          <p:nvPr/>
        </p:nvSpPr>
        <p:spPr bwMode="auto">
          <a:xfrm>
            <a:off x="-34636" y="-13855"/>
            <a:ext cx="9178636" cy="523875"/>
          </a:xfrm>
          <a:prstGeom prst="rect">
            <a:avLst/>
          </a:prstGeom>
          <a:solidFill>
            <a:schemeClr val="bg1"/>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spcBef>
                <a:spcPct val="50000"/>
              </a:spcBef>
              <a:defRPr/>
            </a:pPr>
            <a:r>
              <a:rPr lang="en-US" sz="2800" b="1" dirty="0">
                <a:solidFill>
                  <a:schemeClr val="tx1"/>
                </a:solidFill>
                <a:latin typeface="Times New Roman" pitchFamily="18" charset="0"/>
                <a:cs typeface="Times New Roman" pitchFamily="18" charset="0"/>
              </a:rPr>
              <a:t>CHỮA LỖI VỀ QUAN HỆ TỪ</a:t>
            </a:r>
          </a:p>
        </p:txBody>
      </p:sp>
      <p:sp>
        <p:nvSpPr>
          <p:cNvPr id="8" name="Rectangle 7"/>
          <p:cNvSpPr/>
          <p:nvPr/>
        </p:nvSpPr>
        <p:spPr>
          <a:xfrm>
            <a:off x="4495800" y="3048000"/>
            <a:ext cx="1371600" cy="17526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err="1">
                <a:solidFill>
                  <a:schemeClr val="tx1"/>
                </a:solidFill>
                <a:latin typeface="Times New Roman" pitchFamily="18" charset="0"/>
                <a:cs typeface="Times New Roman" pitchFamily="18" charset="0"/>
              </a:rPr>
              <a:t>Thừa</a:t>
            </a:r>
            <a:r>
              <a:rPr lang="en-US" sz="2400" b="1">
                <a:solidFill>
                  <a:schemeClr val="tx1"/>
                </a:solidFill>
                <a:latin typeface="Times New Roman" pitchFamily="18" charset="0"/>
                <a:cs typeface="Times New Roman" pitchFamily="18" charset="0"/>
              </a:rPr>
              <a:t> </a:t>
            </a:r>
            <a:r>
              <a:rPr lang="en-US" sz="2400" b="1" smtClean="0">
                <a:solidFill>
                  <a:schemeClr val="tx1"/>
                </a:solidFill>
                <a:latin typeface="Times New Roman" pitchFamily="18" charset="0"/>
                <a:cs typeface="Times New Roman" pitchFamily="18" charset="0"/>
              </a:rPr>
              <a:t>quan hệ từ</a:t>
            </a:r>
            <a:endParaRPr lang="en-US" sz="2400" b="1" dirty="0">
              <a:solidFill>
                <a:schemeClr val="tx1"/>
              </a:solidFill>
              <a:latin typeface="Times New Roman" pitchFamily="18" charset="0"/>
              <a:cs typeface="Times New Roman" pitchFamily="18" charset="0"/>
            </a:endParaRPr>
          </a:p>
        </p:txBody>
      </p:sp>
      <p:sp>
        <p:nvSpPr>
          <p:cNvPr id="9" name="Rectangle 8"/>
          <p:cNvSpPr/>
          <p:nvPr/>
        </p:nvSpPr>
        <p:spPr>
          <a:xfrm>
            <a:off x="457200" y="3048000"/>
            <a:ext cx="1447800" cy="1752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err="1">
                <a:solidFill>
                  <a:schemeClr val="tx1"/>
                </a:solidFill>
                <a:latin typeface="Times New Roman" pitchFamily="18" charset="0"/>
                <a:cs typeface="Times New Roman" pitchFamily="18" charset="0"/>
              </a:rPr>
              <a:t>Thiếu</a:t>
            </a:r>
            <a:r>
              <a:rPr lang="en-US" sz="2400" b="1">
                <a:solidFill>
                  <a:schemeClr val="tx1"/>
                </a:solidFill>
                <a:latin typeface="Times New Roman" pitchFamily="18" charset="0"/>
                <a:cs typeface="Times New Roman" pitchFamily="18" charset="0"/>
              </a:rPr>
              <a:t> </a:t>
            </a:r>
            <a:r>
              <a:rPr lang="en-US" sz="2400" b="1" smtClean="0">
                <a:solidFill>
                  <a:schemeClr val="tx1"/>
                </a:solidFill>
                <a:latin typeface="Times New Roman" pitchFamily="18" charset="0"/>
                <a:cs typeface="Times New Roman" pitchFamily="18" charset="0"/>
              </a:rPr>
              <a:t>quan hệ từ</a:t>
            </a:r>
            <a:endParaRPr lang="en-US" sz="2400" b="1" dirty="0">
              <a:solidFill>
                <a:schemeClr val="tx1"/>
              </a:solidFill>
              <a:latin typeface="Times New Roman" pitchFamily="18" charset="0"/>
              <a:cs typeface="Times New Roman" pitchFamily="18" charset="0"/>
            </a:endParaRPr>
          </a:p>
        </p:txBody>
      </p:sp>
      <p:sp>
        <p:nvSpPr>
          <p:cNvPr id="10" name="Rectangle 9"/>
          <p:cNvSpPr/>
          <p:nvPr/>
        </p:nvSpPr>
        <p:spPr>
          <a:xfrm>
            <a:off x="2286000" y="762000"/>
            <a:ext cx="3962400" cy="914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a:solidFill>
                  <a:schemeClr val="tx1"/>
                </a:solidFill>
                <a:latin typeface="Times New Roman" pitchFamily="18" charset="0"/>
                <a:cs typeface="Times New Roman" pitchFamily="18" charset="0"/>
              </a:rPr>
              <a:t>Các</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lỗi</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thường</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gặp</a:t>
            </a:r>
            <a:r>
              <a:rPr lang="en-US" sz="2400" b="1" dirty="0">
                <a:solidFill>
                  <a:schemeClr val="tx1"/>
                </a:solidFill>
                <a:latin typeface="Times New Roman" pitchFamily="18" charset="0"/>
                <a:cs typeface="Times New Roman" pitchFamily="18" charset="0"/>
              </a:rPr>
              <a:t> </a:t>
            </a:r>
          </a:p>
          <a:p>
            <a:pPr algn="ctr">
              <a:defRPr/>
            </a:pPr>
            <a:r>
              <a:rPr lang="en-US" sz="2400" b="1" dirty="0" err="1">
                <a:solidFill>
                  <a:schemeClr val="tx1"/>
                </a:solidFill>
                <a:latin typeface="Times New Roman" pitchFamily="18" charset="0"/>
                <a:cs typeface="Times New Roman" pitchFamily="18" charset="0"/>
              </a:rPr>
              <a:t>về</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quan</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hệ</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từ</a:t>
            </a:r>
            <a:r>
              <a:rPr lang="en-US" sz="2400" b="1" dirty="0">
                <a:solidFill>
                  <a:schemeClr val="tx1"/>
                </a:solidFill>
                <a:latin typeface="Times New Roman" pitchFamily="18" charset="0"/>
                <a:cs typeface="Times New Roman" pitchFamily="18" charset="0"/>
              </a:rPr>
              <a:t>.</a:t>
            </a:r>
          </a:p>
        </p:txBody>
      </p:sp>
      <p:sp>
        <p:nvSpPr>
          <p:cNvPr id="11" name="Rectangle 10"/>
          <p:cNvSpPr/>
          <p:nvPr/>
        </p:nvSpPr>
        <p:spPr>
          <a:xfrm>
            <a:off x="6367670" y="3048001"/>
            <a:ext cx="1981200" cy="17526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smtClean="0">
                <a:solidFill>
                  <a:schemeClr val="tx1"/>
                </a:solidFill>
                <a:latin typeface="Times New Roman" pitchFamily="18" charset="0"/>
                <a:cs typeface="Times New Roman" pitchFamily="18" charset="0"/>
              </a:rPr>
              <a:t>Dùng</a:t>
            </a:r>
            <a:r>
              <a:rPr lang="en-US" sz="2400" b="1">
                <a:solidFill>
                  <a:schemeClr val="tx1"/>
                </a:solidFill>
                <a:latin typeface="Times New Roman" pitchFamily="18" charset="0"/>
                <a:cs typeface="Times New Roman" pitchFamily="18" charset="0"/>
              </a:rPr>
              <a:t> </a:t>
            </a:r>
            <a:r>
              <a:rPr lang="en-US" sz="2400" b="1" smtClean="0">
                <a:solidFill>
                  <a:schemeClr val="tx1"/>
                </a:solidFill>
                <a:latin typeface="Times New Roman" pitchFamily="18" charset="0"/>
                <a:cs typeface="Times New Roman" pitchFamily="18" charset="0"/>
              </a:rPr>
              <a:t>quan hệ từ </a:t>
            </a:r>
            <a:r>
              <a:rPr lang="en-US" sz="2400" b="1" dirty="0" err="1">
                <a:solidFill>
                  <a:schemeClr val="tx1"/>
                </a:solidFill>
                <a:latin typeface="Times New Roman" pitchFamily="18" charset="0"/>
                <a:cs typeface="Times New Roman" pitchFamily="18" charset="0"/>
              </a:rPr>
              <a:t>không</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thích</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hợp</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về</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nghĩa</a:t>
            </a:r>
            <a:r>
              <a:rPr lang="en-US" sz="2400" b="1" dirty="0">
                <a:solidFill>
                  <a:schemeClr val="tx1"/>
                </a:solidFill>
                <a:latin typeface="Times New Roman" pitchFamily="18" charset="0"/>
                <a:cs typeface="Times New Roman" pitchFamily="18" charset="0"/>
              </a:rPr>
              <a:t>.</a:t>
            </a:r>
          </a:p>
        </p:txBody>
      </p:sp>
      <p:sp>
        <p:nvSpPr>
          <p:cNvPr id="12" name="Rectangle 11"/>
          <p:cNvSpPr/>
          <p:nvPr/>
        </p:nvSpPr>
        <p:spPr>
          <a:xfrm>
            <a:off x="2286000" y="3048000"/>
            <a:ext cx="1828800" cy="17526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smtClean="0">
                <a:solidFill>
                  <a:schemeClr val="tx1"/>
                </a:solidFill>
                <a:latin typeface="Times New Roman" pitchFamily="18" charset="0"/>
                <a:cs typeface="Times New Roman" pitchFamily="18" charset="0"/>
              </a:rPr>
              <a:t>Dùng</a:t>
            </a:r>
            <a:r>
              <a:rPr lang="en-US" sz="2400" b="1">
                <a:solidFill>
                  <a:schemeClr val="tx1"/>
                </a:solidFill>
                <a:latin typeface="Times New Roman" pitchFamily="18" charset="0"/>
                <a:cs typeface="Times New Roman" pitchFamily="18" charset="0"/>
              </a:rPr>
              <a:t> </a:t>
            </a:r>
            <a:r>
              <a:rPr lang="en-US" sz="2400" b="1" smtClean="0">
                <a:solidFill>
                  <a:schemeClr val="tx1"/>
                </a:solidFill>
                <a:latin typeface="Times New Roman" pitchFamily="18" charset="0"/>
                <a:cs typeface="Times New Roman" pitchFamily="18" charset="0"/>
              </a:rPr>
              <a:t>quan hệ từ </a:t>
            </a:r>
            <a:r>
              <a:rPr lang="en-US" sz="2400" b="1" dirty="0" err="1">
                <a:solidFill>
                  <a:schemeClr val="tx1"/>
                </a:solidFill>
                <a:latin typeface="Times New Roman" pitchFamily="18" charset="0"/>
                <a:cs typeface="Times New Roman" pitchFamily="18" charset="0"/>
              </a:rPr>
              <a:t>không</a:t>
            </a:r>
            <a:r>
              <a:rPr lang="en-US" sz="2400" b="1" dirty="0">
                <a:solidFill>
                  <a:schemeClr val="tx1"/>
                </a:solidFill>
                <a:latin typeface="Times New Roman" pitchFamily="18" charset="0"/>
                <a:cs typeface="Times New Roman" pitchFamily="18" charset="0"/>
              </a:rPr>
              <a:t> </a:t>
            </a:r>
            <a:r>
              <a:rPr lang="en-US" sz="2400" b="1" err="1">
                <a:solidFill>
                  <a:schemeClr val="tx1"/>
                </a:solidFill>
                <a:latin typeface="Times New Roman" pitchFamily="18" charset="0"/>
                <a:cs typeface="Times New Roman" pitchFamily="18" charset="0"/>
              </a:rPr>
              <a:t>có</a:t>
            </a:r>
            <a:r>
              <a:rPr lang="en-US" sz="2400" b="1">
                <a:solidFill>
                  <a:schemeClr val="tx1"/>
                </a:solidFill>
                <a:latin typeface="Times New Roman" pitchFamily="18" charset="0"/>
                <a:cs typeface="Times New Roman" pitchFamily="18" charset="0"/>
              </a:rPr>
              <a:t> </a:t>
            </a:r>
            <a:r>
              <a:rPr lang="en-US" sz="2400" b="1" smtClean="0">
                <a:solidFill>
                  <a:schemeClr val="tx1"/>
                </a:solidFill>
                <a:latin typeface="Times New Roman" pitchFamily="18" charset="0"/>
                <a:cs typeface="Times New Roman" pitchFamily="18" charset="0"/>
              </a:rPr>
              <a:t>tác dụng </a:t>
            </a:r>
            <a:r>
              <a:rPr lang="en-US" sz="2400" b="1" dirty="0" err="1">
                <a:solidFill>
                  <a:schemeClr val="tx1"/>
                </a:solidFill>
                <a:latin typeface="Times New Roman" pitchFamily="18" charset="0"/>
                <a:cs typeface="Times New Roman" pitchFamily="18" charset="0"/>
              </a:rPr>
              <a:t>liên</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kết</a:t>
            </a:r>
            <a:endParaRPr lang="en-US" sz="2400" b="1" dirty="0">
              <a:solidFill>
                <a:schemeClr val="tx1"/>
              </a:solidFill>
              <a:latin typeface="Times New Roman" pitchFamily="18" charset="0"/>
              <a:cs typeface="Times New Roman" pitchFamily="18" charset="0"/>
            </a:endParaRPr>
          </a:p>
        </p:txBody>
      </p:sp>
      <p:cxnSp>
        <p:nvCxnSpPr>
          <p:cNvPr id="13" name="Straight Arrow Connector 12"/>
          <p:cNvCxnSpPr/>
          <p:nvPr/>
        </p:nvCxnSpPr>
        <p:spPr>
          <a:xfrm flipH="1">
            <a:off x="1371600" y="1687885"/>
            <a:ext cx="2895600" cy="136011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12" idx="0"/>
          </p:cNvCxnSpPr>
          <p:nvPr/>
        </p:nvCxnSpPr>
        <p:spPr>
          <a:xfrm flipH="1">
            <a:off x="3200400" y="1687885"/>
            <a:ext cx="1066800" cy="136011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260273" y="1734096"/>
            <a:ext cx="1052945" cy="126769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267200" y="1687885"/>
            <a:ext cx="2971800" cy="136011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9198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linds(horizontal)">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7427" y="6927"/>
            <a:ext cx="9144000" cy="6858000"/>
          </a:xfrm>
        </p:spPr>
      </p:pic>
      <p:sp>
        <p:nvSpPr>
          <p:cNvPr id="5" name="TextBox 4"/>
          <p:cNvSpPr txBox="1"/>
          <p:nvPr/>
        </p:nvSpPr>
        <p:spPr>
          <a:xfrm>
            <a:off x="297873" y="304800"/>
            <a:ext cx="8153400" cy="2677656"/>
          </a:xfrm>
          <a:prstGeom prst="rect">
            <a:avLst/>
          </a:prstGeom>
          <a:noFill/>
        </p:spPr>
        <p:txBody>
          <a:bodyPr wrap="square" rtlCol="0">
            <a:spAutoFit/>
          </a:bodyPr>
          <a:lstStyle/>
          <a:p>
            <a:r>
              <a:rPr lang="vi-VN" sz="2400" b="1" u="sng">
                <a:latin typeface="+mj-lt"/>
              </a:rPr>
              <a:t>Bài 3 (trang 108 Ngữ Văn 7 Tập 1</a:t>
            </a:r>
            <a:r>
              <a:rPr lang="vi-VN" sz="2400" b="1" u="sng" smtClean="0">
                <a:latin typeface="+mj-lt"/>
              </a:rPr>
              <a:t>):</a:t>
            </a:r>
            <a:r>
              <a:rPr lang="vi-VN" sz="2400" u="sng" smtClean="0">
                <a:latin typeface="+mj-lt"/>
              </a:rPr>
              <a:t> </a:t>
            </a:r>
            <a:r>
              <a:rPr lang="vi-VN" sz="2400" u="sng">
                <a:latin typeface="+mj-lt"/>
              </a:rPr>
              <a:t>Chữa lại câu văn cho hoàn </a:t>
            </a:r>
            <a:r>
              <a:rPr lang="vi-VN" sz="2400" u="sng" smtClean="0">
                <a:latin typeface="+mj-lt"/>
              </a:rPr>
              <a:t>chỉnh</a:t>
            </a:r>
            <a:r>
              <a:rPr lang="vi-VN" sz="2400">
                <a:latin typeface="+mj-lt"/>
              </a:rPr>
              <a:t/>
            </a:r>
            <a:br>
              <a:rPr lang="vi-VN" sz="2400">
                <a:latin typeface="+mj-lt"/>
              </a:rPr>
            </a:br>
            <a:r>
              <a:rPr lang="vi-VN" sz="2400">
                <a:latin typeface="+mj-lt"/>
              </a:rPr>
              <a:t>+ </a:t>
            </a:r>
            <a:r>
              <a:rPr lang="en-US" sz="2400" smtClean="0">
                <a:latin typeface="Times New Roman" pitchFamily="18" charset="0"/>
                <a:cs typeface="Times New Roman" pitchFamily="18" charset="0"/>
              </a:rPr>
              <a:t>Đối với </a:t>
            </a:r>
            <a:r>
              <a:rPr lang="en-US" sz="2400" smtClean="0">
                <a:latin typeface="+mj-lt"/>
              </a:rPr>
              <a:t>b</a:t>
            </a:r>
            <a:r>
              <a:rPr lang="vi-VN" sz="2400" smtClean="0">
                <a:latin typeface="+mj-lt"/>
              </a:rPr>
              <a:t>ản </a:t>
            </a:r>
            <a:r>
              <a:rPr lang="vi-VN" sz="2400">
                <a:latin typeface="+mj-lt"/>
              </a:rPr>
              <a:t>thân em còn nhiều thiếu </a:t>
            </a:r>
            <a:r>
              <a:rPr lang="vi-VN" sz="2400" smtClean="0">
                <a:latin typeface="+mj-lt"/>
              </a:rPr>
              <a:t>sót,</a:t>
            </a:r>
            <a:r>
              <a:rPr lang="en-US" sz="2400" smtClean="0">
                <a:latin typeface="+mj-lt"/>
              </a:rPr>
              <a:t> </a:t>
            </a:r>
            <a:r>
              <a:rPr lang="vi-VN" sz="2400" smtClean="0">
                <a:latin typeface="+mj-lt"/>
              </a:rPr>
              <a:t>em </a:t>
            </a:r>
            <a:r>
              <a:rPr lang="vi-VN" sz="2400">
                <a:latin typeface="+mj-lt"/>
              </a:rPr>
              <a:t>hứa sẽ tích cực sửa chữa</a:t>
            </a:r>
            <a:br>
              <a:rPr lang="vi-VN" sz="2400">
                <a:latin typeface="+mj-lt"/>
              </a:rPr>
            </a:br>
            <a:r>
              <a:rPr lang="vi-VN" sz="2400" smtClean="0">
                <a:latin typeface="+mj-lt"/>
              </a:rPr>
              <a:t>+</a:t>
            </a:r>
            <a:r>
              <a:rPr lang="en-US" sz="2400" smtClean="0">
                <a:latin typeface="+mj-lt"/>
              </a:rPr>
              <a:t> Với </a:t>
            </a:r>
            <a:r>
              <a:rPr lang="vi-VN" sz="2400" smtClean="0">
                <a:latin typeface="+mj-lt"/>
              </a:rPr>
              <a:t> </a:t>
            </a:r>
            <a:r>
              <a:rPr lang="en-US" sz="2400">
                <a:latin typeface="+mj-lt"/>
              </a:rPr>
              <a:t>c</a:t>
            </a:r>
            <a:r>
              <a:rPr lang="vi-VN" sz="2400" smtClean="0">
                <a:latin typeface="+mj-lt"/>
              </a:rPr>
              <a:t>âu </a:t>
            </a:r>
            <a:r>
              <a:rPr lang="vi-VN" sz="2400">
                <a:latin typeface="+mj-lt"/>
              </a:rPr>
              <a:t>tục ngữ “Lá lành đùm lá rách” cho em hiểu đạo lý </a:t>
            </a:r>
            <a:endParaRPr lang="en-US" sz="2400" smtClean="0">
              <a:latin typeface="+mj-lt"/>
            </a:endParaRPr>
          </a:p>
          <a:p>
            <a:r>
              <a:rPr lang="vi-VN" sz="2400" smtClean="0">
                <a:latin typeface="+mj-lt"/>
              </a:rPr>
              <a:t>làm </a:t>
            </a:r>
            <a:r>
              <a:rPr lang="vi-VN" sz="2400">
                <a:latin typeface="+mj-lt"/>
              </a:rPr>
              <a:t>người là phải giúp đỡ người khác.</a:t>
            </a:r>
            <a:br>
              <a:rPr lang="vi-VN" sz="2400">
                <a:latin typeface="+mj-lt"/>
              </a:rPr>
            </a:br>
            <a:r>
              <a:rPr lang="vi-VN" sz="2400">
                <a:latin typeface="+mj-lt"/>
              </a:rPr>
              <a:t>+ Bài thơ này đã nói lên tình cảm của Bác Hồ đối với thiếu nhi</a:t>
            </a:r>
            <a:endParaRPr lang="en-US" sz="2400">
              <a:latin typeface="+mj-lt"/>
            </a:endParaRPr>
          </a:p>
        </p:txBody>
      </p:sp>
      <p:sp>
        <p:nvSpPr>
          <p:cNvPr id="6" name="Down Arrow 5"/>
          <p:cNvSpPr/>
          <p:nvPr/>
        </p:nvSpPr>
        <p:spPr>
          <a:xfrm>
            <a:off x="3993573" y="2957236"/>
            <a:ext cx="381000" cy="732472"/>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36187" y="3689708"/>
            <a:ext cx="8769927" cy="461665"/>
          </a:xfrm>
          <a:prstGeom prst="rect">
            <a:avLst/>
          </a:prstGeom>
          <a:noFill/>
        </p:spPr>
        <p:txBody>
          <a:bodyPr wrap="square" rtlCol="0">
            <a:spAutoFit/>
          </a:bodyPr>
          <a:lstStyle/>
          <a:p>
            <a:r>
              <a:rPr lang="vi-VN" sz="2400">
                <a:latin typeface="+mj-lt"/>
              </a:rPr>
              <a:t>+ Bản thân em còn nhiều thiếu sót, nên em hứa sẽ tích cực sửa chữa</a:t>
            </a:r>
            <a:endParaRPr lang="en-US" sz="2400">
              <a:latin typeface="+mj-lt"/>
            </a:endParaRPr>
          </a:p>
        </p:txBody>
      </p:sp>
      <p:sp>
        <p:nvSpPr>
          <p:cNvPr id="8" name="TextBox 7"/>
          <p:cNvSpPr txBox="1"/>
          <p:nvPr/>
        </p:nvSpPr>
        <p:spPr>
          <a:xfrm>
            <a:off x="297873" y="4232701"/>
            <a:ext cx="7779327" cy="830997"/>
          </a:xfrm>
          <a:prstGeom prst="rect">
            <a:avLst/>
          </a:prstGeom>
          <a:noFill/>
        </p:spPr>
        <p:txBody>
          <a:bodyPr wrap="square" rtlCol="0">
            <a:spAutoFit/>
          </a:bodyPr>
          <a:lstStyle/>
          <a:p>
            <a:r>
              <a:rPr lang="vi-VN" sz="2400">
                <a:latin typeface="+mj-lt"/>
              </a:rPr>
              <a:t>+</a:t>
            </a:r>
            <a:r>
              <a:rPr lang="en-US" sz="2400">
                <a:latin typeface="+mj-lt"/>
              </a:rPr>
              <a:t> C</a:t>
            </a:r>
            <a:r>
              <a:rPr lang="vi-VN" sz="2400" smtClean="0">
                <a:latin typeface="+mj-lt"/>
              </a:rPr>
              <a:t>âu </a:t>
            </a:r>
            <a:r>
              <a:rPr lang="vi-VN" sz="2400">
                <a:latin typeface="+mj-lt"/>
              </a:rPr>
              <a:t>tục ngữ “Lá lành đùm lá rách” cho em hiểu đạo lý </a:t>
            </a:r>
            <a:endParaRPr lang="en-US" sz="2400">
              <a:latin typeface="+mj-lt"/>
            </a:endParaRPr>
          </a:p>
          <a:p>
            <a:r>
              <a:rPr lang="vi-VN" sz="2400">
                <a:latin typeface="+mj-lt"/>
              </a:rPr>
              <a:t>làm người là phải giúp đỡ người khác</a:t>
            </a:r>
            <a:r>
              <a:rPr lang="vi-VN" sz="2400"/>
              <a:t>.</a:t>
            </a:r>
            <a:endParaRPr lang="en-US" sz="2400">
              <a:latin typeface="Times New Roman" pitchFamily="18" charset="0"/>
              <a:cs typeface="Times New Roman" pitchFamily="18" charset="0"/>
            </a:endParaRPr>
          </a:p>
        </p:txBody>
      </p:sp>
      <p:sp>
        <p:nvSpPr>
          <p:cNvPr id="9" name="TextBox 8"/>
          <p:cNvSpPr txBox="1"/>
          <p:nvPr/>
        </p:nvSpPr>
        <p:spPr>
          <a:xfrm>
            <a:off x="297873" y="5163280"/>
            <a:ext cx="8584870" cy="461665"/>
          </a:xfrm>
          <a:prstGeom prst="rect">
            <a:avLst/>
          </a:prstGeom>
          <a:noFill/>
        </p:spPr>
        <p:txBody>
          <a:bodyPr wrap="square" rtlCol="0">
            <a:spAutoFit/>
          </a:bodyPr>
          <a:lstStyle/>
          <a:p>
            <a:r>
              <a:rPr lang="vi-VN" sz="2400">
                <a:latin typeface="+mj-lt"/>
              </a:rPr>
              <a:t>+ Bài thơ này đã nói lên tình cảm của Bác Hồ đối với thiếu nhi</a:t>
            </a:r>
            <a:endParaRPr lang="en-US" sz="2400">
              <a:latin typeface="+mj-lt"/>
            </a:endParaRPr>
          </a:p>
        </p:txBody>
      </p:sp>
    </p:spTree>
    <p:extLst>
      <p:ext uri="{BB962C8B-B14F-4D97-AF65-F5344CB8AC3E}">
        <p14:creationId xmlns:p14="http://schemas.microsoft.com/office/powerpoint/2010/main" val="59553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747</Words>
  <Application>Microsoft Office PowerPoint</Application>
  <PresentationFormat>On-screen Show (4:3)</PresentationFormat>
  <Paragraphs>61</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Bài tập 2: (sgk) Thay các quan hệ từ dùng sai bằng quan hệ từ thích hợp? </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anphat</cp:lastModifiedBy>
  <cp:revision>29</cp:revision>
  <dcterms:created xsi:type="dcterms:W3CDTF">2019-10-21T15:30:51Z</dcterms:created>
  <dcterms:modified xsi:type="dcterms:W3CDTF">2020-10-25T07:57:46Z</dcterms:modified>
</cp:coreProperties>
</file>