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7" r:id="rId3"/>
    <p:sldId id="256" r:id="rId4"/>
    <p:sldId id="258" r:id="rId5"/>
    <p:sldId id="259" r:id="rId6"/>
    <p:sldId id="260" r:id="rId7"/>
    <p:sldId id="261" r:id="rId8"/>
    <p:sldId id="262" r:id="rId9"/>
    <p:sldId id="263" r:id="rId10"/>
    <p:sldId id="264" r:id="rId11"/>
    <p:sldId id="265" r:id="rId12"/>
    <p:sldId id="267" r:id="rId13"/>
    <p:sldId id="268" r:id="rId14"/>
    <p:sldId id="269" r:id="rId15"/>
    <p:sldId id="270" r:id="rId16"/>
    <p:sldId id="266" r:id="rId17"/>
    <p:sldId id="271" r:id="rId18"/>
    <p:sldId id="272" r:id="rId19"/>
    <p:sldId id="274" r:id="rId20"/>
    <p:sldId id="276" r:id="rId21"/>
    <p:sldId id="277" r:id="rId22"/>
    <p:sldId id="278" r:id="rId23"/>
    <p:sldId id="275"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1000"/>
            <a:ext cx="1205865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990600"/>
            <a:ext cx="4800600" cy="369332"/>
          </a:xfrm>
          <a:prstGeom prst="rect">
            <a:avLst/>
          </a:prstGeom>
          <a:noFill/>
        </p:spPr>
        <p:txBody>
          <a:bodyPr wrap="square" rtlCol="0">
            <a:spAutoFit/>
          </a:bodyPr>
          <a:lstStyle/>
          <a:p>
            <a:endParaRPr lang="en-US" dirty="0"/>
          </a:p>
        </p:txBody>
      </p:sp>
      <p:sp>
        <p:nvSpPr>
          <p:cNvPr id="5" name="Rectangle 4"/>
          <p:cNvSpPr/>
          <p:nvPr/>
        </p:nvSpPr>
        <p:spPr>
          <a:xfrm>
            <a:off x="3886200" y="762000"/>
            <a:ext cx="5638800"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mừng</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thầy</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cô</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đến</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dự</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giờ</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thăm</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lớp</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Tree>
    <p:extLst>
      <p:ext uri="{BB962C8B-B14F-4D97-AF65-F5344CB8AC3E}">
        <p14:creationId xmlns:p14="http://schemas.microsoft.com/office/powerpoint/2010/main" val="367403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1" name="Text Box 13"/>
          <p:cNvSpPr txBox="1">
            <a:spLocks noChangeArrowheads="1"/>
          </p:cNvSpPr>
          <p:nvPr/>
        </p:nvSpPr>
        <p:spPr bwMode="auto">
          <a:xfrm>
            <a:off x="2057400" y="457200"/>
            <a:ext cx="861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Font typeface="Wingdings" panose="05000000000000000000" pitchFamily="2" charset="2"/>
              <a:buNone/>
            </a:pPr>
            <a:r>
              <a:rPr lang="en-US" altLang="en-US" sz="2600" b="1" dirty="0">
                <a:solidFill>
                  <a:srgbClr val="C00000"/>
                </a:solidFill>
                <a:cs typeface="Arial" panose="020B0604020202020204" pitchFamily="34" charset="0"/>
                <a:sym typeface="Wingdings" panose="05000000000000000000" pitchFamily="2" charset="2"/>
              </a:rPr>
              <a:t>MỘT SỐ TÁC PHẨM CỦA TẠ DUY ANH</a:t>
            </a:r>
          </a:p>
        </p:txBody>
      </p:sp>
      <p:sp>
        <p:nvSpPr>
          <p:cNvPr id="60430" name="Text Box 14"/>
          <p:cNvSpPr txBox="1">
            <a:spLocks noChangeArrowheads="1"/>
          </p:cNvSpPr>
          <p:nvPr/>
        </p:nvSpPr>
        <p:spPr bwMode="auto">
          <a:xfrm>
            <a:off x="1981200" y="5105400"/>
            <a:ext cx="8153400" cy="1384300"/>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defRPr/>
            </a:pPr>
            <a:r>
              <a:rPr lang="en-US" sz="2800" dirty="0">
                <a:solidFill>
                  <a:schemeClr val="accent6"/>
                </a:solidFill>
                <a:latin typeface="Arial" charset="0"/>
                <a:cs typeface="Arial"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Trò</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đùa</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của</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số</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phận</a:t>
            </a:r>
            <a:r>
              <a:rPr lang="en-US" sz="2800" dirty="0">
                <a:solidFill>
                  <a:schemeClr val="accent6"/>
                </a:solidFill>
                <a:latin typeface="Times New Roman" pitchFamily="18" charset="0"/>
                <a:cs typeface="Times New Roman" pitchFamily="18" charset="0"/>
                <a:sym typeface="Wingdings" pitchFamily="2" charset="2"/>
              </a:rPr>
              <a:t> (2008); </a:t>
            </a:r>
            <a:r>
              <a:rPr lang="en-US" sz="2800" dirty="0" err="1">
                <a:solidFill>
                  <a:schemeClr val="accent6"/>
                </a:solidFill>
                <a:latin typeface="Times New Roman" pitchFamily="18" charset="0"/>
                <a:cs typeface="Times New Roman" pitchFamily="18" charset="0"/>
                <a:sym typeface="Wingdings" pitchFamily="2" charset="2"/>
              </a:rPr>
              <a:t>Lão</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Khổ</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tiểu</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thuyết</a:t>
            </a:r>
            <a:r>
              <a:rPr lang="en-US" sz="2800" dirty="0">
                <a:solidFill>
                  <a:schemeClr val="accent6"/>
                </a:solidFill>
                <a:latin typeface="Times New Roman" pitchFamily="18" charset="0"/>
                <a:cs typeface="Times New Roman" pitchFamily="18" charset="0"/>
                <a:sym typeface="Wingdings" pitchFamily="2" charset="2"/>
              </a:rPr>
              <a:t>, 1992); </a:t>
            </a:r>
            <a:r>
              <a:rPr lang="en-US" sz="2800" dirty="0" err="1">
                <a:solidFill>
                  <a:schemeClr val="accent6"/>
                </a:solidFill>
                <a:latin typeface="Times New Roman" pitchFamily="18" charset="0"/>
                <a:cs typeface="Times New Roman" pitchFamily="18" charset="0"/>
                <a:sym typeface="Wingdings" pitchFamily="2" charset="2"/>
              </a:rPr>
              <a:t>Hiệp</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sĩ</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áo</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cỏ</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truyện</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vừa</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thiếu</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nhi</a:t>
            </a:r>
            <a:r>
              <a:rPr lang="en-US" sz="2800" dirty="0">
                <a:solidFill>
                  <a:schemeClr val="accent6"/>
                </a:solidFill>
                <a:latin typeface="Times New Roman" pitchFamily="18" charset="0"/>
                <a:cs typeface="Times New Roman" pitchFamily="18" charset="0"/>
                <a:sym typeface="Wingdings" pitchFamily="2" charset="2"/>
              </a:rPr>
              <a:t>, 1993), Con </a:t>
            </a:r>
            <a:r>
              <a:rPr lang="en-US" sz="2800" dirty="0" err="1">
                <a:solidFill>
                  <a:schemeClr val="accent6"/>
                </a:solidFill>
                <a:latin typeface="Times New Roman" pitchFamily="18" charset="0"/>
                <a:cs typeface="Times New Roman" pitchFamily="18" charset="0"/>
                <a:sym typeface="Wingdings" pitchFamily="2" charset="2"/>
              </a:rPr>
              <a:t>dế</a:t>
            </a:r>
            <a:r>
              <a:rPr lang="en-US" sz="2800" dirty="0">
                <a:solidFill>
                  <a:schemeClr val="accent6"/>
                </a:solidFill>
                <a:latin typeface="Times New Roman" pitchFamily="18" charset="0"/>
                <a:cs typeface="Times New Roman" pitchFamily="18" charset="0"/>
                <a:sym typeface="Wingdings" pitchFamily="2" charset="2"/>
              </a:rPr>
              <a:t> ma (1999),…</a:t>
            </a:r>
          </a:p>
        </p:txBody>
      </p:sp>
      <p:pic>
        <p:nvPicPr>
          <p:cNvPr id="58390" name="Picture 22" descr="423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74539">
            <a:off x="1813719" y="3185319"/>
            <a:ext cx="10969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8391" name="Picture 23" descr="Truyen_Vua_Thieu_Nhi_19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90243">
            <a:off x="2209800" y="2362200"/>
            <a:ext cx="106203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8392" name="Picture 24" descr="GIABIETBONGTOI%20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12716">
            <a:off x="2895600" y="1981200"/>
            <a:ext cx="1168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8393" name="Picture 25" descr="saj1243561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38733">
            <a:off x="3657601" y="1447800"/>
            <a:ext cx="12858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8394" name="Picture 26" descr="1707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01897">
            <a:off x="4264026" y="1371601"/>
            <a:ext cx="1146175" cy="1597025"/>
          </a:xfrm>
          <a:prstGeom prst="rect">
            <a:avLst/>
          </a:prstGeom>
          <a:noFill/>
          <a:extLst>
            <a:ext uri="{909E8E84-426E-40DD-AFC4-6F175D3DCCD1}">
              <a14:hiddenFill xmlns:a14="http://schemas.microsoft.com/office/drawing/2010/main">
                <a:solidFill>
                  <a:srgbClr val="FFFFFF"/>
                </a:solidFill>
              </a14:hiddenFill>
            </a:ext>
          </a:extLst>
        </p:spPr>
      </p:pic>
      <p:pic>
        <p:nvPicPr>
          <p:cNvPr id="58395" name="Picture 27" descr="ta-duy-anh_B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74315">
            <a:off x="5251450" y="1219200"/>
            <a:ext cx="11493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8396" name="Picture 28" descr="small_4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35759">
            <a:off x="6135688" y="1371600"/>
            <a:ext cx="11033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8397" name="Picture 29" descr="1215757597_tro%20dua%20so%20ph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75304">
            <a:off x="6934201" y="1447800"/>
            <a:ext cx="108426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8398" name="Picture 30" descr="taDuyAnhBaDaoK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62884">
            <a:off x="7950200" y="1676401"/>
            <a:ext cx="1117600" cy="1452563"/>
          </a:xfrm>
          <a:prstGeom prst="rect">
            <a:avLst/>
          </a:prstGeom>
          <a:noFill/>
          <a:extLst>
            <a:ext uri="{909E8E84-426E-40DD-AFC4-6F175D3DCCD1}">
              <a14:hiddenFill xmlns:a14="http://schemas.microsoft.com/office/drawing/2010/main">
                <a:solidFill>
                  <a:srgbClr val="FFFFFF"/>
                </a:solidFill>
              </a14:hiddenFill>
            </a:ext>
          </a:extLst>
        </p:spPr>
      </p:pic>
      <p:pic>
        <p:nvPicPr>
          <p:cNvPr id="58399"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94038">
            <a:off x="8866188" y="1981200"/>
            <a:ext cx="111601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400" name="Picture 32" descr="1319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057522">
            <a:off x="9197975" y="2873375"/>
            <a:ext cx="10350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8401" name="Picture 33" descr="01%20thien%20than%20sam%20hoi[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1" y="32004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3200400"/>
            <a:ext cx="1638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03191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uc%20tranh%20cua%20em%20gai%20t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4876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0600"/>
            <a:ext cx="44958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descr="Bức tranh của em gái tô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4572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9397" name="Rectangle 5"/>
          <p:cNvSpPr>
            <a:spLocks noChangeArrowheads="1"/>
          </p:cNvSpPr>
          <p:nvPr/>
        </p:nvSpPr>
        <p:spPr bwMode="auto">
          <a:xfrm>
            <a:off x="152400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r>
              <a:rPr lang="en-US" altLang="en-US" sz="2800">
                <a:solidFill>
                  <a:srgbClr val="0000FF"/>
                </a:solidFill>
              </a:rPr>
              <a:t> </a:t>
            </a:r>
            <a:r>
              <a:rPr lang="en-US" altLang="en-US" sz="2800" u="sng">
                <a:solidFill>
                  <a:srgbClr val="0000FF"/>
                </a:solidFill>
              </a:rPr>
              <a:t>Tóm tắt:</a:t>
            </a:r>
          </a:p>
        </p:txBody>
      </p:sp>
    </p:spTree>
    <p:extLst>
      <p:ext uri="{BB962C8B-B14F-4D97-AF65-F5344CB8AC3E}">
        <p14:creationId xmlns:p14="http://schemas.microsoft.com/office/powerpoint/2010/main" val="147868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209800" y="4572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800">
                <a:solidFill>
                  <a:srgbClr val="0000FF"/>
                </a:solidFill>
                <a:cs typeface="Times New Roman" panose="02020603050405020304" pitchFamily="18" charset="0"/>
                <a:sym typeface="Wingdings" panose="05000000000000000000" pitchFamily="2" charset="2"/>
              </a:rPr>
              <a:t>- Kiều Ph</a:t>
            </a:r>
            <a:r>
              <a:rPr lang="vi-VN" altLang="en-US" sz="2800">
                <a:solidFill>
                  <a:srgbClr val="0000FF"/>
                </a:solidFill>
                <a:cs typeface="Times New Roman" panose="02020603050405020304" pitchFamily="18" charset="0"/>
                <a:sym typeface="Wingdings" panose="05000000000000000000" pitchFamily="2" charset="2"/>
              </a:rPr>
              <a:t>ươ</a:t>
            </a:r>
            <a:r>
              <a:rPr lang="en-US" altLang="en-US" sz="2800">
                <a:solidFill>
                  <a:srgbClr val="0000FF"/>
                </a:solidFill>
                <a:cs typeface="Times New Roman" panose="02020603050405020304" pitchFamily="18" charset="0"/>
                <a:sym typeface="Wingdings" panose="05000000000000000000" pitchFamily="2" charset="2"/>
              </a:rPr>
              <a:t>ng là một cô bé </a:t>
            </a:r>
            <a:r>
              <a:rPr lang="en-US" altLang="en-US" sz="2800">
                <a:solidFill>
                  <a:srgbClr val="0000FF"/>
                </a:solidFill>
                <a:sym typeface="Wingdings" panose="05000000000000000000" pitchFamily="2" charset="2"/>
              </a:rPr>
              <a:t>hay nghịch ngợm nhưng </a:t>
            </a:r>
            <a:r>
              <a:rPr lang="en-US" altLang="en-US" sz="2800">
                <a:solidFill>
                  <a:srgbClr val="0000FF"/>
                </a:solidFill>
                <a:cs typeface="Times New Roman" panose="02020603050405020304" pitchFamily="18" charset="0"/>
                <a:sym typeface="Wingdings" panose="05000000000000000000" pitchFamily="2" charset="2"/>
              </a:rPr>
              <a:t>rất thích vẽ</a:t>
            </a:r>
            <a:r>
              <a:rPr lang="en-US" altLang="en-US" sz="2800">
                <a:solidFill>
                  <a:srgbClr val="0000FF"/>
                </a:solidFill>
                <a:sym typeface="Wingdings" panose="05000000000000000000" pitchFamily="2" charset="2"/>
              </a:rPr>
              <a:t>. </a:t>
            </a:r>
            <a:endParaRPr lang="en-US" altLang="en-US" sz="2800">
              <a:solidFill>
                <a:srgbClr val="333399"/>
              </a:solidFill>
              <a:sym typeface="Wingdings" panose="05000000000000000000" pitchFamily="2" charset="2"/>
            </a:endParaRPr>
          </a:p>
        </p:txBody>
      </p:sp>
      <p:pic>
        <p:nvPicPr>
          <p:cNvPr id="73737" name="Picture 8" descr="Buc%20tranh%20cua%20em%20gai%20t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2590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5" descr="tang-qua-20-11-co-giao-co-de-van-l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386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6" descr="em+yeu+gia+dinh+em+quang+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962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8" descr="ngo-nghinh-buc-tranh-ve-co-giao-cua-hoc-sinh-lop-1-1f2e2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447800"/>
            <a:ext cx="2971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2" descr="http://babyhome.vn/images/news/news_1512meo%20c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2" name="Text Box 14"/>
          <p:cNvSpPr txBox="1">
            <a:spLocks noChangeArrowheads="1"/>
          </p:cNvSpPr>
          <p:nvPr/>
        </p:nvSpPr>
        <p:spPr bwMode="auto">
          <a:xfrm>
            <a:off x="3581400" y="4953000"/>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extLst>
      <p:ext uri="{BB962C8B-B14F-4D97-AF65-F5344CB8AC3E}">
        <p14:creationId xmlns:p14="http://schemas.microsoft.com/office/powerpoint/2010/main" val="215709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057400" y="225426"/>
            <a:ext cx="8001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600" dirty="0" err="1">
                <a:solidFill>
                  <a:srgbClr val="0066CC"/>
                </a:solidFill>
                <a:cs typeface="Times New Roman" panose="02020603050405020304" pitchFamily="18" charset="0"/>
                <a:sym typeface="Wingdings" panose="05000000000000000000" pitchFamily="2" charset="2"/>
              </a:rPr>
              <a:t>Khi</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phát</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hiện</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em</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có</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tài</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vẽ</a:t>
            </a:r>
            <a:r>
              <a:rPr lang="en-US" altLang="en-US" sz="2600" dirty="0">
                <a:solidFill>
                  <a:srgbClr val="0066CC"/>
                </a:solidFill>
                <a:cs typeface="Times New Roman" panose="02020603050405020304" pitchFamily="18" charset="0"/>
                <a:sym typeface="Wingdings" panose="05000000000000000000" pitchFamily="2" charset="2"/>
              </a:rPr>
              <a:t> </a:t>
            </a:r>
            <a:r>
              <a:rPr lang="en-US" altLang="en-US" sz="2600" dirty="0" err="1">
                <a:solidFill>
                  <a:srgbClr val="0066CC"/>
                </a:solidFill>
                <a:cs typeface="Times New Roman" panose="02020603050405020304" pitchFamily="18" charset="0"/>
                <a:sym typeface="Wingdings" panose="05000000000000000000" pitchFamily="2" charset="2"/>
              </a:rPr>
              <a:t>n</a:t>
            </a:r>
            <a:r>
              <a:rPr lang="en-US" altLang="en-US" sz="2600" dirty="0" err="1">
                <a:solidFill>
                  <a:srgbClr val="0066CC"/>
                </a:solidFill>
                <a:sym typeface="Wingdings" panose="05000000000000000000" pitchFamily="2" charset="2"/>
              </a:rPr>
              <a:t>gười</a:t>
            </a:r>
            <a:r>
              <a:rPr lang="en-US" altLang="en-US" sz="2600" dirty="0">
                <a:solidFill>
                  <a:srgbClr val="0066CC"/>
                </a:solidFill>
                <a:sym typeface="Wingdings" panose="05000000000000000000" pitchFamily="2" charset="2"/>
              </a:rPr>
              <a:t> </a:t>
            </a:r>
            <a:r>
              <a:rPr lang="en-US" altLang="en-US" sz="2600" dirty="0" err="1">
                <a:solidFill>
                  <a:srgbClr val="0066CC"/>
                </a:solidFill>
                <a:sym typeface="Wingdings" panose="05000000000000000000" pitchFamily="2" charset="2"/>
              </a:rPr>
              <a:t>anh</a:t>
            </a:r>
            <a:r>
              <a:rPr lang="en-US" altLang="en-US" sz="2600" dirty="0">
                <a:solidFill>
                  <a:srgbClr val="0066CC"/>
                </a:solidFill>
              </a:rPr>
              <a:t> </a:t>
            </a:r>
            <a:r>
              <a:rPr lang="en-US" altLang="en-US" sz="2600" dirty="0" err="1">
                <a:solidFill>
                  <a:srgbClr val="0066CC"/>
                </a:solidFill>
              </a:rPr>
              <a:t>cảm</a:t>
            </a:r>
            <a:r>
              <a:rPr lang="en-US" altLang="en-US" sz="2600" dirty="0">
                <a:solidFill>
                  <a:srgbClr val="0066CC"/>
                </a:solidFill>
              </a:rPr>
              <a:t> </a:t>
            </a:r>
            <a:r>
              <a:rPr lang="en-US" altLang="en-US" sz="2600" dirty="0" err="1">
                <a:solidFill>
                  <a:srgbClr val="0066CC"/>
                </a:solidFill>
              </a:rPr>
              <a:t>thấy</a:t>
            </a:r>
            <a:r>
              <a:rPr lang="en-US" altLang="en-US" sz="2600" dirty="0">
                <a:solidFill>
                  <a:srgbClr val="0066CC"/>
                </a:solidFill>
              </a:rPr>
              <a:t> </a:t>
            </a:r>
            <a:r>
              <a:rPr lang="en-US" altLang="en-US" sz="2600" dirty="0" err="1">
                <a:solidFill>
                  <a:srgbClr val="0066CC"/>
                </a:solidFill>
              </a:rPr>
              <a:t>buồn</a:t>
            </a:r>
            <a:r>
              <a:rPr lang="en-US" altLang="en-US" sz="2600" dirty="0">
                <a:solidFill>
                  <a:srgbClr val="0066CC"/>
                </a:solidFill>
              </a:rPr>
              <a:t>, </a:t>
            </a:r>
            <a:r>
              <a:rPr lang="en-US" altLang="en-US" sz="2600" dirty="0" err="1">
                <a:solidFill>
                  <a:srgbClr val="0066CC"/>
                </a:solidFill>
              </a:rPr>
              <a:t>tự</a:t>
            </a:r>
            <a:r>
              <a:rPr lang="en-US" altLang="en-US" sz="2600" dirty="0">
                <a:solidFill>
                  <a:srgbClr val="0066CC"/>
                </a:solidFill>
              </a:rPr>
              <a:t> </a:t>
            </a:r>
            <a:r>
              <a:rPr lang="en-US" altLang="en-US" sz="2600" dirty="0" err="1">
                <a:solidFill>
                  <a:srgbClr val="0066CC"/>
                </a:solidFill>
              </a:rPr>
              <a:t>ti</a:t>
            </a:r>
            <a:r>
              <a:rPr lang="en-US" altLang="en-US" sz="2600" dirty="0">
                <a:solidFill>
                  <a:srgbClr val="0066CC"/>
                </a:solidFill>
              </a:rPr>
              <a:t>, </a:t>
            </a:r>
            <a:r>
              <a:rPr lang="en-US" altLang="en-US" sz="2600" dirty="0" err="1">
                <a:solidFill>
                  <a:srgbClr val="0066CC"/>
                </a:solidFill>
              </a:rPr>
              <a:t>thất</a:t>
            </a:r>
            <a:r>
              <a:rPr lang="en-US" altLang="en-US" sz="2600" dirty="0">
                <a:solidFill>
                  <a:srgbClr val="0066CC"/>
                </a:solidFill>
              </a:rPr>
              <a:t> </a:t>
            </a:r>
            <a:r>
              <a:rPr lang="en-US" altLang="en-US" sz="2600" dirty="0" err="1">
                <a:solidFill>
                  <a:srgbClr val="0066CC"/>
                </a:solidFill>
              </a:rPr>
              <a:t>vọng</a:t>
            </a:r>
            <a:r>
              <a:rPr lang="en-US" altLang="en-US" sz="2600" dirty="0">
                <a:solidFill>
                  <a:srgbClr val="0066CC"/>
                </a:solidFill>
              </a:rPr>
              <a:t> </a:t>
            </a:r>
            <a:r>
              <a:rPr lang="en-US" altLang="en-US" sz="2600" dirty="0" err="1">
                <a:solidFill>
                  <a:srgbClr val="0066CC"/>
                </a:solidFill>
              </a:rPr>
              <a:t>về</a:t>
            </a:r>
            <a:r>
              <a:rPr lang="en-US" altLang="en-US" sz="2600" dirty="0">
                <a:solidFill>
                  <a:srgbClr val="0066CC"/>
                </a:solidFill>
              </a:rPr>
              <a:t> </a:t>
            </a:r>
            <a:r>
              <a:rPr lang="en-US" altLang="en-US" sz="2600" dirty="0" err="1">
                <a:solidFill>
                  <a:srgbClr val="0066CC"/>
                </a:solidFill>
              </a:rPr>
              <a:t>bản</a:t>
            </a:r>
            <a:r>
              <a:rPr lang="en-US" altLang="en-US" sz="2600" dirty="0">
                <a:solidFill>
                  <a:srgbClr val="0066CC"/>
                </a:solidFill>
              </a:rPr>
              <a:t> </a:t>
            </a:r>
            <a:r>
              <a:rPr lang="en-US" altLang="en-US" sz="2600" dirty="0" err="1" smtClean="0">
                <a:solidFill>
                  <a:srgbClr val="0066CC"/>
                </a:solidFill>
              </a:rPr>
              <a:t>thân</a:t>
            </a:r>
            <a:r>
              <a:rPr lang="en-US" altLang="en-US" sz="2600" dirty="0" smtClean="0">
                <a:solidFill>
                  <a:srgbClr val="0066CC"/>
                </a:solidFill>
              </a:rPr>
              <a:t>, </a:t>
            </a:r>
            <a:r>
              <a:rPr lang="en-US" altLang="en-US" sz="2600" dirty="0" err="1">
                <a:solidFill>
                  <a:srgbClr val="0066CC"/>
                </a:solidFill>
              </a:rPr>
              <a:t>đố</a:t>
            </a:r>
            <a:r>
              <a:rPr lang="en-US" altLang="en-US" sz="2600" dirty="0">
                <a:solidFill>
                  <a:srgbClr val="0066CC"/>
                </a:solidFill>
              </a:rPr>
              <a:t> </a:t>
            </a:r>
            <a:r>
              <a:rPr lang="en-US" altLang="en-US" sz="2600" dirty="0" err="1">
                <a:solidFill>
                  <a:srgbClr val="0066CC"/>
                </a:solidFill>
              </a:rPr>
              <a:t>kị</a:t>
            </a:r>
            <a:r>
              <a:rPr lang="en-US" altLang="en-US" sz="2600" dirty="0">
                <a:solidFill>
                  <a:srgbClr val="0066CC"/>
                </a:solidFill>
              </a:rPr>
              <a:t> </a:t>
            </a:r>
            <a:r>
              <a:rPr lang="en-US" altLang="en-US" sz="2600" dirty="0" err="1">
                <a:solidFill>
                  <a:srgbClr val="0066CC"/>
                </a:solidFill>
              </a:rPr>
              <a:t>với</a:t>
            </a:r>
            <a:r>
              <a:rPr lang="en-US" altLang="en-US" sz="2600" dirty="0">
                <a:solidFill>
                  <a:srgbClr val="0066CC"/>
                </a:solidFill>
              </a:rPr>
              <a:t> </a:t>
            </a:r>
            <a:r>
              <a:rPr lang="en-US" altLang="en-US" sz="2600" dirty="0" err="1">
                <a:solidFill>
                  <a:srgbClr val="0066CC"/>
                </a:solidFill>
              </a:rPr>
              <a:t>em</a:t>
            </a:r>
            <a:r>
              <a:rPr lang="en-US" altLang="en-US" sz="2600" dirty="0">
                <a:solidFill>
                  <a:srgbClr val="0066CC"/>
                </a:solidFill>
              </a:rPr>
              <a:t>. </a:t>
            </a:r>
            <a:r>
              <a:rPr lang="en-US" altLang="en-US" sz="2600" dirty="0" err="1">
                <a:solidFill>
                  <a:srgbClr val="0066CC"/>
                </a:solidFill>
              </a:rPr>
              <a:t>Nhưng</a:t>
            </a:r>
            <a:r>
              <a:rPr lang="en-US" altLang="en-US" sz="2600" dirty="0">
                <a:solidFill>
                  <a:srgbClr val="0066CC"/>
                </a:solidFill>
              </a:rPr>
              <a:t> </a:t>
            </a:r>
            <a:r>
              <a:rPr lang="en-US" altLang="en-US" sz="2600" dirty="0" err="1">
                <a:solidFill>
                  <a:srgbClr val="0066CC"/>
                </a:solidFill>
              </a:rPr>
              <a:t>vẫn</a:t>
            </a:r>
            <a:r>
              <a:rPr lang="en-US" altLang="en-US" sz="2600" dirty="0">
                <a:solidFill>
                  <a:srgbClr val="0066CC"/>
                </a:solidFill>
              </a:rPr>
              <a:t> </a:t>
            </a:r>
            <a:r>
              <a:rPr lang="en-US" altLang="en-US" sz="2600" dirty="0" err="1">
                <a:solidFill>
                  <a:srgbClr val="0066CC"/>
                </a:solidFill>
              </a:rPr>
              <a:t>thầm</a:t>
            </a:r>
            <a:r>
              <a:rPr lang="en-US" altLang="en-US" sz="2600" dirty="0">
                <a:solidFill>
                  <a:srgbClr val="0066CC"/>
                </a:solidFill>
              </a:rPr>
              <a:t> </a:t>
            </a:r>
            <a:r>
              <a:rPr lang="en-US" altLang="en-US" sz="2600" dirty="0" err="1">
                <a:solidFill>
                  <a:srgbClr val="0066CC"/>
                </a:solidFill>
              </a:rPr>
              <a:t>cảm</a:t>
            </a:r>
            <a:r>
              <a:rPr lang="en-US" altLang="en-US" sz="2600" dirty="0">
                <a:solidFill>
                  <a:srgbClr val="0066CC"/>
                </a:solidFill>
              </a:rPr>
              <a:t> </a:t>
            </a:r>
            <a:r>
              <a:rPr lang="en-US" altLang="en-US" sz="2600" dirty="0" err="1">
                <a:solidFill>
                  <a:srgbClr val="0066CC"/>
                </a:solidFill>
              </a:rPr>
              <a:t>phục</a:t>
            </a:r>
            <a:r>
              <a:rPr lang="en-US" altLang="en-US" sz="2600" dirty="0">
                <a:solidFill>
                  <a:srgbClr val="0066CC"/>
                </a:solidFill>
              </a:rPr>
              <a:t> </a:t>
            </a:r>
            <a:r>
              <a:rPr lang="en-US" altLang="en-US" sz="2600" dirty="0" err="1">
                <a:solidFill>
                  <a:srgbClr val="0066CC"/>
                </a:solidFill>
              </a:rPr>
              <a:t>tài</a:t>
            </a:r>
            <a:r>
              <a:rPr lang="en-US" altLang="en-US" sz="2600" dirty="0">
                <a:solidFill>
                  <a:srgbClr val="0066CC"/>
                </a:solidFill>
              </a:rPr>
              <a:t> </a:t>
            </a:r>
            <a:r>
              <a:rPr lang="en-US" altLang="en-US" sz="2600" dirty="0" err="1">
                <a:solidFill>
                  <a:srgbClr val="0066CC"/>
                </a:solidFill>
              </a:rPr>
              <a:t>năng</a:t>
            </a:r>
            <a:r>
              <a:rPr lang="en-US" altLang="en-US" sz="2600" dirty="0">
                <a:solidFill>
                  <a:srgbClr val="0066CC"/>
                </a:solidFill>
              </a:rPr>
              <a:t> </a:t>
            </a:r>
            <a:r>
              <a:rPr lang="en-US" altLang="en-US" sz="2600" dirty="0" err="1">
                <a:solidFill>
                  <a:srgbClr val="0066CC"/>
                </a:solidFill>
              </a:rPr>
              <a:t>của</a:t>
            </a:r>
            <a:r>
              <a:rPr lang="en-US" altLang="en-US" sz="2600" dirty="0">
                <a:solidFill>
                  <a:srgbClr val="0066CC"/>
                </a:solidFill>
              </a:rPr>
              <a:t> </a:t>
            </a:r>
            <a:r>
              <a:rPr lang="en-US" altLang="en-US" sz="2600" dirty="0" err="1">
                <a:solidFill>
                  <a:srgbClr val="0066CC"/>
                </a:solidFill>
              </a:rPr>
              <a:t>em</a:t>
            </a:r>
            <a:r>
              <a:rPr lang="en-US" altLang="en-US" sz="2600" dirty="0">
                <a:solidFill>
                  <a:srgbClr val="0066CC"/>
                </a:solidFill>
              </a:rPr>
              <a:t>.</a:t>
            </a:r>
          </a:p>
          <a:p>
            <a:pPr algn="ctr" eaLnBrk="1" hangingPunct="1">
              <a:buFont typeface="Wingdings" panose="05000000000000000000" pitchFamily="2" charset="2"/>
              <a:buNone/>
            </a:pPr>
            <a:endParaRPr lang="en-US" altLang="en-US" sz="2600" dirty="0">
              <a:solidFill>
                <a:schemeClr val="accent2"/>
              </a:solidFill>
              <a:latin typeface=".VnTime" panose="020B7200000000000000" pitchFamily="34" charset="0"/>
              <a:sym typeface="Wingdings" panose="05000000000000000000" pitchFamily="2" charset="2"/>
            </a:endParaRPr>
          </a:p>
        </p:txBody>
      </p:sp>
      <p:pic>
        <p:nvPicPr>
          <p:cNvPr id="75785" name="Picture 8" descr="https://encrypted-tbn3.gstatic.com/images?q=tbn:ANd9GcR3vnascACd1LrJBuNBpjSwkhDpHvCgt1g4ddy6mL7CvRc9XEv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426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411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73225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209800" y="457200"/>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800">
                <a:solidFill>
                  <a:srgbClr val="0000FF"/>
                </a:solidFill>
                <a:latin typeface="Times New Roman" panose="02020603050405020304" pitchFamily="18" charset="0"/>
                <a:sym typeface="Wingdings" panose="05000000000000000000" pitchFamily="2" charset="2"/>
              </a:rPr>
              <a:t>Bức tranh đoạt giải nh</a:t>
            </a:r>
            <a:r>
              <a:rPr lang="en-US" altLang="en-US" sz="28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ất </a:t>
            </a:r>
            <a:r>
              <a:rPr lang="en-US" altLang="en-US" sz="2800">
                <a:solidFill>
                  <a:srgbClr val="0000FF"/>
                </a:solidFill>
                <a:latin typeface="Times New Roman" panose="02020603050405020304" pitchFamily="18" charset="0"/>
                <a:sym typeface="Wingdings" panose="05000000000000000000" pitchFamily="2" charset="2"/>
              </a:rPr>
              <a:t>của Kiều Phương lại là bức tranh vẽ về người anh của mình.</a:t>
            </a:r>
            <a:endParaRPr lang="en-US" altLang="en-US" sz="2800">
              <a:solidFill>
                <a:srgbClr val="333399"/>
              </a:solidFill>
              <a:latin typeface="Times New Roman" panose="02020603050405020304" pitchFamily="18" charset="0"/>
              <a:sym typeface="Wingdings" panose="05000000000000000000" pitchFamily="2" charset="2"/>
            </a:endParaRPr>
          </a:p>
        </p:txBody>
      </p:sp>
      <p:pic>
        <p:nvPicPr>
          <p:cNvPr id="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2092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2209800" y="457200"/>
            <a:ext cx="8077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2800" dirty="0" err="1">
                <a:solidFill>
                  <a:srgbClr val="0000FF"/>
                </a:solidFill>
                <a:latin typeface="Times New Roman" panose="02020603050405020304" pitchFamily="18" charset="0"/>
                <a:sym typeface="Wingdings" panose="05000000000000000000" pitchFamily="2" charset="2"/>
              </a:rPr>
              <a:t>Trước</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bức</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tranh</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người</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anh</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nhận</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ra</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tấm</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lòng</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nhân</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hậu</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của</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em</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gái</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và</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hối</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sym typeface="Wingdings" panose="05000000000000000000" pitchFamily="2" charset="2"/>
              </a:rPr>
              <a:t>hận</a:t>
            </a:r>
            <a:r>
              <a:rPr lang="en-US" altLang="en-US" sz="2800" dirty="0">
                <a:solidFill>
                  <a:srgbClr val="0000FF"/>
                </a:solidFill>
                <a:latin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lỗi</a:t>
            </a:r>
            <a:r>
              <a:rPr lang="en-US" alt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lầm</a:t>
            </a:r>
            <a:r>
              <a:rPr lang="en-US" alt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mình</a:t>
            </a:r>
            <a:r>
              <a:rPr lang="en-US" altLang="en-US" sz="36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dirty="0">
                <a:solidFill>
                  <a:srgbClr val="333399"/>
                </a:solidFill>
                <a:latin typeface="Times New Roman" panose="02020603050405020304" pitchFamily="18" charset="0"/>
                <a:cs typeface="Times New Roman" panose="02020603050405020304" pitchFamily="18" charset="0"/>
                <a:sym typeface="Wingdings" panose="05000000000000000000" pitchFamily="2" charset="2"/>
              </a:rPr>
              <a:t> </a:t>
            </a:r>
          </a:p>
        </p:txBody>
      </p:sp>
      <p:pic>
        <p:nvPicPr>
          <p:cNvPr id="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0789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uc%20tranh%20cua%20em%20gai%20t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4876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0600"/>
            <a:ext cx="44958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descr="Bức tranh của em gái tô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4572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9397" name="Rectangle 5"/>
          <p:cNvSpPr>
            <a:spLocks noChangeArrowheads="1"/>
          </p:cNvSpPr>
          <p:nvPr/>
        </p:nvSpPr>
        <p:spPr bwMode="auto">
          <a:xfrm>
            <a:off x="152400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r>
              <a:rPr lang="en-US" altLang="en-US" sz="2800">
                <a:solidFill>
                  <a:srgbClr val="0000FF"/>
                </a:solidFill>
              </a:rPr>
              <a:t> </a:t>
            </a:r>
            <a:r>
              <a:rPr lang="en-US" altLang="en-US" sz="2800" u="sng">
                <a:solidFill>
                  <a:srgbClr val="0000FF"/>
                </a:solidFill>
              </a:rPr>
              <a:t>Tóm tắt:</a:t>
            </a:r>
          </a:p>
        </p:txBody>
      </p:sp>
    </p:spTree>
    <p:extLst>
      <p:ext uri="{BB962C8B-B14F-4D97-AF65-F5344CB8AC3E}">
        <p14:creationId xmlns:p14="http://schemas.microsoft.com/office/powerpoint/2010/main" val="307275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8837" y="468573"/>
            <a:ext cx="8915400" cy="5986818"/>
          </a:xfrm>
        </p:spPr>
        <p:txBody>
          <a:bodyPr>
            <a:noAutofit/>
          </a:bodyPr>
          <a:lstStyle/>
          <a:p>
            <a:pPr marL="0" indent="0" algn="ctr">
              <a:buNone/>
            </a:pPr>
            <a:r>
              <a:rPr lang="en-US" sz="2800" b="1" dirty="0" smtClean="0">
                <a:latin typeface="Tahoma" panose="020B0604030504040204" pitchFamily="34" charset="0"/>
                <a:ea typeface="Tahoma" panose="020B0604030504040204" pitchFamily="34" charset="0"/>
                <a:cs typeface="Tahoma" panose="020B0604030504040204" pitchFamily="34" charset="0"/>
              </a:rPr>
              <a:t>TÓM TẮT</a:t>
            </a:r>
          </a:p>
          <a:p>
            <a:pPr marL="0" indent="0" algn="just">
              <a:buNone/>
            </a:pPr>
            <a:r>
              <a:rPr lang="vi-VN" sz="2800" dirty="0" smtClean="0"/>
              <a:t>Câu chuyện kể về hai anh em Kiều Phương. Phương được anh </a:t>
            </a:r>
            <a:r>
              <a:rPr lang="en-US" sz="2800" dirty="0" err="1" smtClean="0">
                <a:latin typeface="Tahoma" panose="020B0604030504040204" pitchFamily="34" charset="0"/>
                <a:ea typeface="Tahoma" panose="020B0604030504040204" pitchFamily="34" charset="0"/>
                <a:cs typeface="Tahoma" panose="020B0604030504040204" pitchFamily="34" charset="0"/>
              </a:rPr>
              <a:t>trai</a:t>
            </a:r>
            <a:r>
              <a:rPr lang="en-US" sz="2800" dirty="0" smtClean="0"/>
              <a:t> </a:t>
            </a:r>
            <a:r>
              <a:rPr lang="vi-VN" sz="2800" dirty="0" smtClean="0"/>
              <a:t>đặt biệt danh là </a:t>
            </a:r>
            <a:r>
              <a:rPr lang="vi-VN" sz="2800" dirty="0" smtClean="0">
                <a:latin typeface="Tahoma" panose="020B0604030504040204" pitchFamily="34" charset="0"/>
                <a:ea typeface="Tahoma" panose="020B0604030504040204" pitchFamily="34" charset="0"/>
                <a:cs typeface="Tahoma" panose="020B0604030504040204" pitchFamily="34" charset="0"/>
              </a:rPr>
              <a:t>M</a:t>
            </a:r>
            <a:r>
              <a:rPr lang="en-US" sz="2800" dirty="0" err="1" smtClean="0">
                <a:latin typeface="Tahoma" panose="020B0604030504040204" pitchFamily="34" charset="0"/>
                <a:ea typeface="Tahoma" panose="020B0604030504040204" pitchFamily="34" charset="0"/>
                <a:cs typeface="Tahoma" panose="020B0604030504040204" pitchFamily="34" charset="0"/>
              </a:rPr>
              <a:t>èo</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vì</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mặt</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em</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lúc</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nào</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cũng</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lấm</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bẩn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vi-VN" sz="2800" dirty="0" smtClean="0"/>
              <a:t>Mèo là một cô bé hay nghịch ngợm nhưng lại có năng khiếu vẽ đặc biệt. </a:t>
            </a:r>
            <a:r>
              <a:rPr lang="en-US" sz="2800" dirty="0" err="1" smtClean="0">
                <a:latin typeface="Tahoma" panose="020B0604030504040204" pitchFamily="34" charset="0"/>
                <a:ea typeface="Tahoma" panose="020B0604030504040204" pitchFamily="34" charset="0"/>
                <a:cs typeface="Tahoma" panose="020B0604030504040204" pitchFamily="34" charset="0"/>
              </a:rPr>
              <a:t>Khi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tài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năng</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hội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họa</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của</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em</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gái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được</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phát</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hiện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vi-VN" sz="2800" dirty="0" smtClean="0"/>
              <a:t>người anh rơi vào trạng thái mặc cảm. Trạng thái tâm lý này khiến người anh thường gắt gỏng với Mèo mặc dù cô bé chẳng có tội tình gì. </a:t>
            </a:r>
            <a:r>
              <a:rPr lang="en-US" sz="2800" dirty="0">
                <a:latin typeface="Tahoma" panose="020B0604030504040204" pitchFamily="34" charset="0"/>
                <a:ea typeface="Tahoma" panose="020B0604030504040204" pitchFamily="34" charset="0"/>
                <a:cs typeface="Tahoma" panose="020B0604030504040204" pitchFamily="34" charset="0"/>
              </a:rPr>
              <a:t>T</a:t>
            </a:r>
            <a:r>
              <a:rPr lang="vi-VN" sz="2800" dirty="0" smtClean="0">
                <a:latin typeface="Tahoma" panose="020B0604030504040204" pitchFamily="34" charset="0"/>
                <a:ea typeface="Tahoma" panose="020B0604030504040204" pitchFamily="34" charset="0"/>
                <a:cs typeface="Tahoma" panose="020B0604030504040204" pitchFamily="34" charset="0"/>
              </a:rPr>
              <a:t>hật </a:t>
            </a:r>
            <a:r>
              <a:rPr lang="vi-VN" sz="2800" dirty="0" smtClean="0"/>
              <a:t>bất ngờ, bức tranh đoạt giải của Kiều Phương lại là bức tranh vẽ về người anh thân yêu của mình. Trước bức tranh, người anh nhận ra tấm lòng nhân hậu của em gái và hối hận vì </a:t>
            </a:r>
            <a:r>
              <a:rPr lang="en-US" sz="2800" dirty="0" err="1" smtClean="0">
                <a:latin typeface="Tahoma" panose="020B0604030504040204" pitchFamily="34" charset="0"/>
                <a:ea typeface="Tahoma" panose="020B0604030504040204" pitchFamily="34" charset="0"/>
                <a:cs typeface="Tahoma" panose="020B0604030504040204" pitchFamily="34" charset="0"/>
              </a:rPr>
              <a:t>những</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lỗi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lầm</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của</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mình</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vi-VN" sz="28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800" dirty="0"/>
          </a:p>
        </p:txBody>
      </p:sp>
    </p:spTree>
    <p:extLst>
      <p:ext uri="{BB962C8B-B14F-4D97-AF65-F5344CB8AC3E}">
        <p14:creationId xmlns:p14="http://schemas.microsoft.com/office/powerpoint/2010/main" val="1134728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57" y="269268"/>
            <a:ext cx="8911687" cy="1280890"/>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TRÒ CHƠI: Ô CHỮ BÍ MẬT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un 3"/>
          <p:cNvSpPr/>
          <p:nvPr/>
        </p:nvSpPr>
        <p:spPr>
          <a:xfrm>
            <a:off x="491317" y="909713"/>
            <a:ext cx="5028901" cy="4522096"/>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4"/>
          <p:cNvSpPr/>
          <p:nvPr/>
        </p:nvSpPr>
        <p:spPr>
          <a:xfrm>
            <a:off x="6284494" y="1166176"/>
            <a:ext cx="5397990" cy="2627901"/>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p:cNvSpPr/>
          <p:nvPr/>
        </p:nvSpPr>
        <p:spPr>
          <a:xfrm>
            <a:off x="8244158" y="4019239"/>
            <a:ext cx="3944203" cy="2511188"/>
          </a:xfrm>
          <a:prstGeom prst="hear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293" y="4252278"/>
            <a:ext cx="3132013" cy="23941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45228" y="2480126"/>
            <a:ext cx="2212873" cy="1477328"/>
          </a:xfrm>
          <a:prstGeom prst="rect">
            <a:avLst/>
          </a:prstGeom>
          <a:noFill/>
        </p:spPr>
        <p:txBody>
          <a:bodyPr wrap="square" rtlCol="0">
            <a:spAutoFit/>
          </a:bodyPr>
          <a:lstStyle/>
          <a:p>
            <a:r>
              <a:rPr lang="en-US" sz="3000" dirty="0" err="1" smtClean="0">
                <a:latin typeface="Tahoma" panose="020B0604030504040204" pitchFamily="34" charset="0"/>
                <a:ea typeface="Tahoma" panose="020B0604030504040204" pitchFamily="34" charset="0"/>
                <a:cs typeface="Tahoma" panose="020B0604030504040204" pitchFamily="34" charset="0"/>
              </a:rPr>
              <a:t>Mừng</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quá</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đến</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cuống</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quýt</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8003387" y="1693433"/>
            <a:ext cx="2212873" cy="1477328"/>
          </a:xfrm>
          <a:prstGeom prst="rect">
            <a:avLst/>
          </a:prstGeom>
          <a:noFill/>
        </p:spPr>
        <p:txBody>
          <a:bodyPr wrap="square" rtlCol="0">
            <a:spAutoFit/>
          </a:bodyPr>
          <a:lstStyle/>
          <a:p>
            <a:r>
              <a:rPr lang="en-US" sz="3000" dirty="0" err="1" smtClean="0">
                <a:latin typeface="Tahoma" panose="020B0604030504040204" pitchFamily="34" charset="0"/>
                <a:ea typeface="Tahoma" panose="020B0604030504040204" pitchFamily="34" charset="0"/>
                <a:cs typeface="Tahoma" panose="020B0604030504040204" pitchFamily="34" charset="0"/>
              </a:rPr>
              <a:t>Để</a:t>
            </a:r>
            <a:r>
              <a:rPr lang="en-US" sz="3000" dirty="0" smtClean="0">
                <a:latin typeface="Tahoma" panose="020B0604030504040204" pitchFamily="34" charset="0"/>
                <a:ea typeface="Tahoma" panose="020B0604030504040204" pitchFamily="34" charset="0"/>
                <a:cs typeface="Tahoma" panose="020B0604030504040204" pitchFamily="34" charset="0"/>
              </a:rPr>
              <a:t> ý </a:t>
            </a:r>
            <a:r>
              <a:rPr lang="en-US" sz="3000" dirty="0" err="1" smtClean="0">
                <a:latin typeface="Tahoma" panose="020B0604030504040204" pitchFamily="34" charset="0"/>
                <a:ea typeface="Tahoma" panose="020B0604030504040204" pitchFamily="34" charset="0"/>
                <a:cs typeface="Tahoma" panose="020B0604030504040204" pitchFamily="34" charset="0"/>
              </a:rPr>
              <a:t>từng</a:t>
            </a:r>
            <a:r>
              <a:rPr lang="en-US" sz="3000" dirty="0" smtClean="0">
                <a:latin typeface="Tahoma" panose="020B0604030504040204" pitchFamily="34" charset="0"/>
                <a:ea typeface="Tahoma" panose="020B0604030504040204" pitchFamily="34" charset="0"/>
                <a:cs typeface="Tahoma" panose="020B0604030504040204" pitchFamily="34" charset="0"/>
              </a:rPr>
              <a:t> li </a:t>
            </a:r>
            <a:r>
              <a:rPr lang="en-US" sz="3000" dirty="0" err="1" smtClean="0">
                <a:latin typeface="Tahoma" panose="020B0604030504040204" pitchFamily="34" charset="0"/>
                <a:ea typeface="Tahoma" panose="020B0604030504040204" pitchFamily="34" charset="0"/>
                <a:cs typeface="Tahoma" panose="020B0604030504040204" pitchFamily="34" charset="0"/>
              </a:rPr>
              <a:t>từng</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tí</a:t>
            </a:r>
            <a:r>
              <a:rPr lang="en-US" sz="3000" dirty="0" smtClean="0">
                <a:latin typeface="Tahoma" panose="020B0604030504040204" pitchFamily="34" charset="0"/>
                <a:ea typeface="Tahoma" panose="020B0604030504040204" pitchFamily="34" charset="0"/>
                <a:cs typeface="Tahoma" panose="020B0604030504040204" pitchFamily="34" charset="0"/>
              </a:rPr>
              <a:t> ở </a:t>
            </a:r>
            <a:r>
              <a:rPr lang="en-US" sz="3000" dirty="0" err="1" smtClean="0">
                <a:latin typeface="Tahoma" panose="020B0604030504040204" pitchFamily="34" charset="0"/>
                <a:ea typeface="Tahoma" panose="020B0604030504040204" pitchFamily="34" charset="0"/>
                <a:cs typeface="Tahoma" panose="020B0604030504040204" pitchFamily="34" charset="0"/>
              </a:rPr>
              <a:t>người</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khác</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858941" y="5092721"/>
            <a:ext cx="2472944" cy="630942"/>
          </a:xfrm>
          <a:prstGeom prst="rect">
            <a:avLst/>
          </a:prstGeom>
          <a:noFill/>
        </p:spPr>
        <p:txBody>
          <a:bodyPr wrap="square" rtlCol="0">
            <a:spAutoFit/>
          </a:bodyPr>
          <a:lstStyle/>
          <a:p>
            <a:r>
              <a:rPr lang="en-US" sz="3500" dirty="0" err="1" smtClean="0">
                <a:latin typeface="Tahoma" panose="020B0604030504040204" pitchFamily="34" charset="0"/>
                <a:ea typeface="Tahoma" panose="020B0604030504040204" pitchFamily="34" charset="0"/>
                <a:cs typeface="Tahoma" panose="020B0604030504040204" pitchFamily="34" charset="0"/>
              </a:rPr>
              <a:t>Thẩm</a:t>
            </a:r>
            <a:r>
              <a:rPr lang="en-US" sz="3500" dirty="0" smtClean="0">
                <a:latin typeface="Tahoma" panose="020B0604030504040204" pitchFamily="34" charset="0"/>
                <a:ea typeface="Tahoma" panose="020B0604030504040204" pitchFamily="34" charset="0"/>
                <a:cs typeface="Tahoma" panose="020B0604030504040204" pitchFamily="34" charset="0"/>
              </a:rPr>
              <a:t> </a:t>
            </a:r>
            <a:r>
              <a:rPr lang="en-US" sz="3500" dirty="0" err="1" smtClean="0">
                <a:latin typeface="Tahoma" panose="020B0604030504040204" pitchFamily="34" charset="0"/>
                <a:ea typeface="Tahoma" panose="020B0604030504040204" pitchFamily="34" charset="0"/>
                <a:cs typeface="Tahoma" panose="020B0604030504040204" pitchFamily="34" charset="0"/>
              </a:rPr>
              <a:t>định</a:t>
            </a:r>
            <a:endParaRPr lang="en-US" sz="35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076448" y="4748279"/>
            <a:ext cx="2540432" cy="707886"/>
          </a:xfrm>
          <a:prstGeom prst="rect">
            <a:avLst/>
          </a:prstGeom>
          <a:noFill/>
        </p:spPr>
        <p:txBody>
          <a:bodyPr wrap="square" rtlCol="0">
            <a:spAutoFit/>
          </a:bodyPr>
          <a:lstStyle/>
          <a:p>
            <a:r>
              <a:rPr lang="en-US" sz="4000" dirty="0" err="1" smtClean="0">
                <a:latin typeface="Tahoma" panose="020B0604030504040204" pitchFamily="34" charset="0"/>
                <a:ea typeface="Tahoma" panose="020B0604030504040204" pitchFamily="34" charset="0"/>
                <a:cs typeface="Tahoma" panose="020B0604030504040204" pitchFamily="34" charset="0"/>
              </a:rPr>
              <a:t>Thôi</a:t>
            </a:r>
            <a:r>
              <a:rPr lang="en-US" sz="4000" dirty="0" smtClean="0">
                <a:latin typeface="Tahoma" panose="020B0604030504040204" pitchFamily="34" charset="0"/>
                <a:ea typeface="Tahoma" panose="020B0604030504040204" pitchFamily="34" charset="0"/>
                <a:cs typeface="Tahoma" panose="020B0604030504040204" pitchFamily="34" charset="0"/>
              </a:rPr>
              <a:t> </a:t>
            </a:r>
            <a:r>
              <a:rPr lang="en-US" sz="4000" dirty="0" err="1" smtClean="0">
                <a:latin typeface="Tahoma" panose="020B0604030504040204" pitchFamily="34" charset="0"/>
                <a:ea typeface="Tahoma" panose="020B0604030504040204" pitchFamily="34" charset="0"/>
                <a:cs typeface="Tahoma" panose="020B0604030504040204" pitchFamily="34" charset="0"/>
              </a:rPr>
              <a:t>miên</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5422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nextCondLst>
                <p:cond evt="onClick" delay="0">
                  <p:tgtEl>
                    <p:spTgt spid="7"/>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955675"/>
            <a:ext cx="8534400" cy="5791200"/>
          </a:xfrm>
        </p:spPr>
        <p:txBody>
          <a:bodyPr>
            <a:normAutofit/>
          </a:bodyPr>
          <a:lstStyle/>
          <a:p>
            <a:pPr marL="514350" indent="-514350">
              <a:buFontTx/>
              <a:buAutoNum type="arabicPeriod"/>
              <a:defRPr/>
            </a:pP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người</a:t>
            </a:r>
            <a:endParaRPr lang="en-US" sz="2800" dirty="0">
              <a:latin typeface="Arial" panose="020B0604020202020204" pitchFamily="34" charset="0"/>
              <a:cs typeface="Arial" panose="020B0604020202020204" pitchFamily="34" charset="0"/>
            </a:endParaRPr>
          </a:p>
          <a:p>
            <a:pPr marL="514350" indent="-514350">
              <a:buFontTx/>
              <a:buAutoNum type="arabicPeriod"/>
              <a:defRPr/>
            </a:pP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1.5 </a:t>
            </a:r>
            <a:r>
              <a:rPr lang="en-US" sz="2800" dirty="0" err="1">
                <a:latin typeface="Arial" panose="020B0604020202020204" pitchFamily="34" charset="0"/>
                <a:cs typeface="Arial" panose="020B0604020202020204" pitchFamily="34" charset="0"/>
              </a:rPr>
              <a:t>phút</a:t>
            </a:r>
            <a:endParaRPr lang="en-US" sz="2800" dirty="0">
              <a:latin typeface="Arial" panose="020B0604020202020204" pitchFamily="34" charset="0"/>
              <a:cs typeface="Arial" panose="020B0604020202020204" pitchFamily="34" charset="0"/>
            </a:endParaRPr>
          </a:p>
          <a:p>
            <a:pPr marL="0" indent="0">
              <a:buNone/>
              <a:defRPr/>
            </a:pPr>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a:t>
            </a: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p>
          <a:p>
            <a:pPr marL="0" indent="0">
              <a:buNone/>
              <a:defRPr/>
            </a:pPr>
            <a:r>
              <a:rPr lang="vi-VN" sz="2800" dirty="0" smtClean="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Truyện được kể theo ngôi thứ mấy, dưới lời kể của nhân vật nào? Việc lựa chọn ngôi kể như vậy có tác dụng gì?</a:t>
            </a:r>
          </a:p>
          <a:p>
            <a:pPr marL="0" indent="0">
              <a:buNone/>
              <a:defRPr/>
            </a:pPr>
            <a:r>
              <a:rPr lang="vi-VN" sz="2800" dirty="0">
                <a:latin typeface="Arial" panose="020B0604020202020204" pitchFamily="34" charset="0"/>
                <a:cs typeface="Arial" panose="020B0604020202020204" pitchFamily="34" charset="0"/>
              </a:rPr>
              <a:t>+ Nhân vật chính của truyện là ai? Vì sao em cho đó là nhân vật chính?</a:t>
            </a:r>
          </a:p>
          <a:p>
            <a:pPr marL="0" indent="0">
              <a:buNone/>
              <a:defRPr/>
            </a:pPr>
            <a:endParaRPr lang="vi-VN" dirty="0">
              <a:latin typeface="Arial" panose="020B0604020202020204" pitchFamily="34" charset="0"/>
              <a:cs typeface="Arial" panose="020B0604020202020204" pitchFamily="34" charset="0"/>
            </a:endParaRPr>
          </a:p>
        </p:txBody>
      </p:sp>
      <p:sp>
        <p:nvSpPr>
          <p:cNvPr id="4" name="Rectangle 3"/>
          <p:cNvSpPr/>
          <p:nvPr/>
        </p:nvSpPr>
        <p:spPr>
          <a:xfrm>
            <a:off x="1752600" y="-152400"/>
            <a:ext cx="8305800" cy="1107996"/>
          </a:xfrm>
          <a:prstGeom prst="rect">
            <a:avLst/>
          </a:prstGeom>
        </p:spPr>
        <p:txBody>
          <a:bodyPr>
            <a:spAutoFit/>
          </a:bodyPr>
          <a:lstStyle/>
          <a:p>
            <a:pPr eaLnBrk="0" fontAlgn="base" hangingPunct="0">
              <a:spcBef>
                <a:spcPct val="20000"/>
              </a:spcBef>
              <a:spcAft>
                <a:spcPct val="0"/>
              </a:spcAft>
              <a:defRPr/>
            </a:pP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Thảo</a:t>
            </a:r>
            <a:r>
              <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luận</a:t>
            </a:r>
            <a:r>
              <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nhóm</a:t>
            </a:r>
            <a:endPar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3390900" y="5616279"/>
            <a:ext cx="5943600" cy="6858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US" kern="0">
              <a:solidFill>
                <a:prstClr val="white"/>
              </a:solidFill>
              <a:latin typeface="Calibri"/>
            </a:endParaRPr>
          </a:p>
        </p:txBody>
      </p:sp>
      <p:sp>
        <p:nvSpPr>
          <p:cNvPr id="7" name="Rounded Rectangle 6"/>
          <p:cNvSpPr/>
          <p:nvPr/>
        </p:nvSpPr>
        <p:spPr>
          <a:xfrm>
            <a:off x="3390900" y="5606404"/>
            <a:ext cx="5943600" cy="685800"/>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sz="3200" kern="0" dirty="0" smtClean="0">
                <a:solidFill>
                  <a:prstClr val="white"/>
                </a:solidFill>
                <a:latin typeface="Times New Roman" pitchFamily="18" charset="0"/>
                <a:cs typeface="Times New Roman" pitchFamily="18" charset="0"/>
              </a:rPr>
              <a:t>1.5 </a:t>
            </a:r>
            <a:r>
              <a:rPr lang="en-US" sz="3200" kern="0" dirty="0" err="1">
                <a:solidFill>
                  <a:prstClr val="white"/>
                </a:solidFill>
                <a:latin typeface="Times New Roman" pitchFamily="18" charset="0"/>
                <a:cs typeface="Times New Roman" pitchFamily="18" charset="0"/>
              </a:rPr>
              <a:t>phút</a:t>
            </a:r>
            <a:endParaRPr lang="en-US" sz="3200" kern="0" dirty="0">
              <a:solidFill>
                <a:prstClr val="white"/>
              </a:solidFill>
              <a:latin typeface="Calibri"/>
            </a:endParaRPr>
          </a:p>
        </p:txBody>
      </p:sp>
      <p:pic>
        <p:nvPicPr>
          <p:cNvPr id="8" name="Picture 196" descr="be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4903788"/>
            <a:ext cx="10080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101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2" fill="hold" nodeType="clickEffect">
                                  <p:stCondLst>
                                    <p:cond delay="0"/>
                                  </p:stCondLst>
                                  <p:childTnLst>
                                    <p:animEffect transition="out" filter="wipe(right)">
                                      <p:cBhvr>
                                        <p:cTn id="6" dur="90000"/>
                                        <p:tgtEl>
                                          <p:spTgt spid="7"/>
                                        </p:tgtEl>
                                      </p:cBhvr>
                                    </p:animEffect>
                                    <p:set>
                                      <p:cBhvr>
                                        <p:cTn id="7" dur="1" fill="hold">
                                          <p:stCondLst>
                                            <p:cond delay="89999"/>
                                          </p:stCondLst>
                                        </p:cTn>
                                        <p:tgtEl>
                                          <p:spTgt spid="7"/>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nodeType="afterGroup">
                            <p:stCondLst>
                              <p:cond delay="90000"/>
                            </p:stCondLst>
                            <p:childTnLst>
                              <p:par>
                                <p:cTn id="9" presetID="50" presetClass="entr" presetSubtype="0"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3"/>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subTnLst>
                                    <p:audio>
                                      <p:cMediaNode vol="100000">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11354288" y="64294"/>
            <a:ext cx="535695" cy="314325"/>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a:hlinkClick r:id="rId2" action="ppaction://hlinksldjump"/>
          </p:cNvPr>
          <p:cNvPicPr>
            <a:picLocks noChangeAspect="1"/>
          </p:cNvPicPr>
          <p:nvPr/>
        </p:nvPicPr>
        <p:blipFill>
          <a:blip r:embed="rId3"/>
          <a:stretch>
            <a:fillRect/>
          </a:stretch>
        </p:blipFill>
        <p:spPr>
          <a:xfrm>
            <a:off x="-1" y="0"/>
            <a:ext cx="12157831" cy="6858000"/>
          </a:xfrm>
          <a:prstGeom prst="rect">
            <a:avLst/>
          </a:prstGeom>
        </p:spPr>
      </p:pic>
      <p:sp>
        <p:nvSpPr>
          <p:cNvPr id="10" name="Rectangle 9">
            <a:hlinkClick r:id="rId4" action="ppaction://hlinksldjump"/>
          </p:cNvPr>
          <p:cNvSpPr/>
          <p:nvPr/>
        </p:nvSpPr>
        <p:spPr>
          <a:xfrm>
            <a:off x="0" y="-1"/>
            <a:ext cx="4926842" cy="36985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p:cNvPr>
          <p:cNvSpPr/>
          <p:nvPr/>
        </p:nvSpPr>
        <p:spPr>
          <a:xfrm>
            <a:off x="4926842" y="0"/>
            <a:ext cx="4926842" cy="36985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p:cNvPr>
          <p:cNvSpPr/>
          <p:nvPr/>
        </p:nvSpPr>
        <p:spPr>
          <a:xfrm>
            <a:off x="0" y="3159457"/>
            <a:ext cx="4926842" cy="36985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p:cNvPr>
          <p:cNvSpPr/>
          <p:nvPr/>
        </p:nvSpPr>
        <p:spPr>
          <a:xfrm>
            <a:off x="4926842" y="3159456"/>
            <a:ext cx="4926842" cy="369854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8297839" y="1"/>
            <a:ext cx="3859991" cy="6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734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38232" y="470848"/>
            <a:ext cx="85685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defRPr/>
            </a:pPr>
            <a:r>
              <a:rPr lang="en-US" sz="2800" dirty="0" err="1" smtClean="0">
                <a:cs typeface="Arial" panose="020B0604020202020204" pitchFamily="34" charset="0"/>
              </a:rPr>
              <a:t>Câu</a:t>
            </a:r>
            <a:r>
              <a:rPr lang="en-US" sz="2800" dirty="0" smtClean="0">
                <a:cs typeface="Arial" panose="020B0604020202020204" pitchFamily="34" charset="0"/>
              </a:rPr>
              <a:t> 1: </a:t>
            </a:r>
            <a:r>
              <a:rPr lang="vi-VN" sz="2800" dirty="0" smtClean="0">
                <a:cs typeface="Arial" panose="020B0604020202020204" pitchFamily="34" charset="0"/>
              </a:rPr>
              <a:t>Truyện </a:t>
            </a:r>
            <a:r>
              <a:rPr lang="vi-VN" sz="2800" dirty="0">
                <a:cs typeface="Arial" panose="020B0604020202020204" pitchFamily="34" charset="0"/>
              </a:rPr>
              <a:t>được kể theo ngôi thứ mấy, dưới lời kể của nhân vật nào? Việc lựa chọn ngôi kể như vậy có tác dụng gì?</a:t>
            </a:r>
          </a:p>
        </p:txBody>
      </p:sp>
      <p:sp>
        <p:nvSpPr>
          <p:cNvPr id="65545" name="Text Box 9"/>
          <p:cNvSpPr txBox="1">
            <a:spLocks noChangeArrowheads="1"/>
          </p:cNvSpPr>
          <p:nvPr/>
        </p:nvSpPr>
        <p:spPr bwMode="auto">
          <a:xfrm>
            <a:off x="2750591" y="2533934"/>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a:defRPr sz="2400" b="1">
                <a:solidFill>
                  <a:schemeClr val="tx1"/>
                </a:solidFill>
                <a:latin typeface="Arial" panose="020B0604020202020204" pitchFamily="34" charset="0"/>
              </a:defRPr>
            </a:lvl5pPr>
            <a:lvl6pPr eaLnBrk="0" fontAlgn="base" hangingPunct="0">
              <a:spcBef>
                <a:spcPct val="0"/>
              </a:spcBef>
              <a:spcAft>
                <a:spcPct val="0"/>
              </a:spcAft>
              <a:defRPr sz="2400" b="1">
                <a:solidFill>
                  <a:schemeClr val="tx1"/>
                </a:solidFill>
                <a:latin typeface="Arial" panose="020B0604020202020204" pitchFamily="34" charset="0"/>
              </a:defRPr>
            </a:lvl6pPr>
            <a:lvl7pPr eaLnBrk="0" fontAlgn="base" hangingPunct="0">
              <a:spcBef>
                <a:spcPct val="0"/>
              </a:spcBef>
              <a:spcAft>
                <a:spcPct val="0"/>
              </a:spcAft>
              <a:defRPr sz="2400" b="1">
                <a:solidFill>
                  <a:schemeClr val="tx1"/>
                </a:solidFill>
                <a:latin typeface="Arial" panose="020B0604020202020204" pitchFamily="34" charset="0"/>
              </a:defRPr>
            </a:lvl7pPr>
            <a:lvl8pPr eaLnBrk="0" fontAlgn="base" hangingPunct="0">
              <a:spcBef>
                <a:spcPct val="0"/>
              </a:spcBef>
              <a:spcAft>
                <a:spcPct val="0"/>
              </a:spcAft>
              <a:defRPr sz="2400" b="1">
                <a:solidFill>
                  <a:schemeClr val="tx1"/>
                </a:solidFill>
                <a:latin typeface="Arial" panose="020B0604020202020204" pitchFamily="34" charset="0"/>
              </a:defRPr>
            </a:lvl8pPr>
            <a:lvl9pPr eaLnBrk="0" fontAlgn="base" hangingPunct="0">
              <a:spcBef>
                <a:spcPct val="0"/>
              </a:spcBef>
              <a:spcAft>
                <a:spcPct val="0"/>
              </a:spcAft>
              <a:defRPr sz="2400" b="1">
                <a:solidFill>
                  <a:schemeClr val="tx1"/>
                </a:solidFill>
                <a:latin typeface="Arial" panose="020B0604020202020204" pitchFamily="34" charset="0"/>
              </a:defRPr>
            </a:lvl9pPr>
          </a:lstStyle>
          <a:p>
            <a:pPr lvl="4" eaLnBrk="1" hangingPunct="1"/>
            <a:endParaRPr lang="en-US" altLang="en-US" dirty="0">
              <a:solidFill>
                <a:srgbClr val="0000FF"/>
              </a:solidFill>
              <a:latin typeface="Times New Roman" panose="02020603050405020304" pitchFamily="18" charset="0"/>
            </a:endParaRPr>
          </a:p>
          <a:p>
            <a:pPr eaLnBrk="1" hangingPunct="1"/>
            <a:r>
              <a:rPr lang="en-US" altLang="en-US" dirty="0">
                <a:solidFill>
                  <a:srgbClr val="FF0000"/>
                </a:solidFill>
                <a:latin typeface="Times New Roman" panose="02020603050405020304" pitchFamily="18" charset="0"/>
              </a:rPr>
              <a:t>* </a:t>
            </a:r>
            <a:r>
              <a:rPr lang="en-US" altLang="en-US" u="sng" dirty="0" err="1">
                <a:solidFill>
                  <a:srgbClr val="FF0000"/>
                </a:solidFill>
                <a:latin typeface="Times New Roman" panose="02020603050405020304" pitchFamily="18" charset="0"/>
              </a:rPr>
              <a:t>Tác</a:t>
            </a:r>
            <a:r>
              <a:rPr lang="en-US" altLang="en-US" u="sng" dirty="0">
                <a:solidFill>
                  <a:srgbClr val="FF0000"/>
                </a:solidFill>
                <a:latin typeface="Times New Roman" panose="02020603050405020304" pitchFamily="18" charset="0"/>
              </a:rPr>
              <a:t> </a:t>
            </a:r>
            <a:r>
              <a:rPr lang="en-US" altLang="en-US" u="sng" dirty="0" err="1">
                <a:solidFill>
                  <a:srgbClr val="FF0000"/>
                </a:solidFill>
                <a:latin typeface="Times New Roman" panose="02020603050405020304" pitchFamily="18" charset="0"/>
              </a:rPr>
              <a:t>dụng</a:t>
            </a:r>
            <a:r>
              <a:rPr lang="en-US" altLang="en-US" dirty="0">
                <a:solidFill>
                  <a:srgbClr val="FF0000"/>
                </a:solidFill>
                <a:latin typeface="Times New Roman" panose="02020603050405020304" pitchFamily="18" charset="0"/>
              </a:rPr>
              <a:t>:</a:t>
            </a:r>
          </a:p>
          <a:p>
            <a:pPr eaLnBrk="1" hangingPunct="1"/>
            <a:r>
              <a:rPr lang="en-US" altLang="en-US" dirty="0">
                <a:solidFill>
                  <a:srgbClr val="0000FF"/>
                </a:solidFill>
                <a:latin typeface="Times New Roman" panose="02020603050405020304" pitchFamily="18" charset="0"/>
              </a:rPr>
              <a:t>+ Cho </a:t>
            </a:r>
            <a:r>
              <a:rPr lang="en-US" altLang="en-US" dirty="0" err="1">
                <a:solidFill>
                  <a:srgbClr val="0000FF"/>
                </a:solidFill>
                <a:latin typeface="Times New Roman" panose="02020603050405020304" pitchFamily="18" charset="0"/>
              </a:rPr>
              <a:t>phép</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tác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giả</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miêu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tả</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tâm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trạng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một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cách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tự</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nhiên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thực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bằng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chính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ấy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mang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tính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chủ</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quan</a:t>
            </a:r>
            <a:r>
              <a:rPr lang="en-US" altLang="en-US" dirty="0">
                <a:solidFill>
                  <a:srgbClr val="0000FF"/>
                </a:solidFill>
                <a:latin typeface="Times New Roman" panose="02020603050405020304" pitchFamily="18" charset="0"/>
              </a:rPr>
              <a:t>).</a:t>
            </a:r>
          </a:p>
          <a:p>
            <a:pPr eaLnBrk="1" hangingPunct="1"/>
            <a:r>
              <a:rPr lang="en-US" altLang="en-US" dirty="0">
                <a:solidFill>
                  <a:srgbClr val="0000FF"/>
                </a:solidFill>
                <a:latin typeface="Times New Roman" panose="02020603050405020304" pitchFamily="18" charset="0"/>
              </a:rPr>
              <a:t> + </a:t>
            </a:r>
            <a:r>
              <a:rPr lang="en-US" altLang="en-US" dirty="0" err="1">
                <a:solidFill>
                  <a:srgbClr val="0000FF"/>
                </a:solidFill>
                <a:latin typeface="Times New Roman" panose="02020603050405020304" pitchFamily="18" charset="0"/>
              </a:rPr>
              <a:t>Tự</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soi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xét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tình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cảm</a:t>
            </a:r>
            <a:r>
              <a:rPr lang="en-US" altLang="en-US" dirty="0">
                <a:solidFill>
                  <a:srgbClr val="0000FF"/>
                </a:solidFill>
                <a:latin typeface="Times New Roman" panose="02020603050405020304" pitchFamily="18" charset="0"/>
              </a:rPr>
              <a:t>, ý </a:t>
            </a:r>
            <a:r>
              <a:rPr lang="en-US" altLang="en-US" dirty="0" err="1">
                <a:solidFill>
                  <a:srgbClr val="0000FF"/>
                </a:solidFill>
                <a:latin typeface="Times New Roman" panose="02020603050405020304" pitchFamily="18" charset="0"/>
              </a:rPr>
              <a:t>nghĩ</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chính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mình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để</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tự</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vươn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lên</a:t>
            </a:r>
            <a:r>
              <a:rPr lang="en-US" altLang="en-US" dirty="0">
                <a:solidFill>
                  <a:srgbClr val="0000FF"/>
                </a:solidFill>
                <a:latin typeface="Times New Roman" panose="02020603050405020304" pitchFamily="18" charset="0"/>
              </a:rPr>
              <a:t>. </a:t>
            </a:r>
          </a:p>
        </p:txBody>
      </p:sp>
    </p:spTree>
    <p:extLst>
      <p:ext uri="{BB962C8B-B14F-4D97-AF65-F5344CB8AC3E}">
        <p14:creationId xmlns:p14="http://schemas.microsoft.com/office/powerpoint/2010/main" val="692759328"/>
      </p:ext>
    </p:extLst>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2841578" y="2648804"/>
            <a:ext cx="68580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dirty="0">
                <a:solidFill>
                  <a:srgbClr val="0000FF"/>
                </a:solidFill>
                <a:latin typeface="Times New Roman" panose="02020603050405020304" pitchFamily="18" charset="0"/>
              </a:rPr>
              <a:t> -</a:t>
            </a:r>
            <a:r>
              <a:rPr lang="en-US" altLang="en-US" sz="2800" dirty="0">
                <a:solidFill>
                  <a:schemeClr val="bg2"/>
                </a:solidFill>
                <a:latin typeface="Times New Roman" panose="02020603050405020304" pitchFamily="18" charset="0"/>
              </a:rPr>
              <a:t> </a:t>
            </a:r>
            <a:r>
              <a:rPr lang="en-US" altLang="en-US" dirty="0" err="1">
                <a:solidFill>
                  <a:srgbClr val="0000FF"/>
                </a:solidFill>
                <a:latin typeface="Times New Roman" panose="02020603050405020304" pitchFamily="18" charset="0"/>
              </a:rPr>
              <a:t>Cả</a:t>
            </a:r>
            <a:r>
              <a:rPr lang="en-US" altLang="en-US" dirty="0">
                <a:solidFill>
                  <a:srgbClr val="0000FF"/>
                </a:solidFill>
                <a:latin typeface="Times New Roman" panose="02020603050405020304" pitchFamily="18" charset="0"/>
              </a:rPr>
              <a:t> 2 </a:t>
            </a:r>
            <a:r>
              <a:rPr lang="en-US" altLang="en-US" dirty="0" err="1">
                <a:solidFill>
                  <a:srgbClr val="0000FF"/>
                </a:solidFill>
                <a:latin typeface="Times New Roman" panose="02020603050405020304" pitchFamily="18" charset="0"/>
              </a:rPr>
              <a:t>đều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chính</a:t>
            </a:r>
            <a:r>
              <a:rPr lang="en-US" altLang="en-US" dirty="0">
                <a:solidFill>
                  <a:srgbClr val="0000FF"/>
                </a:solidFill>
                <a:latin typeface="Times New Roman" panose="02020603050405020304" pitchFamily="18" charset="0"/>
              </a:rPr>
              <a:t>.</a:t>
            </a:r>
          </a:p>
          <a:p>
            <a:pPr eaLnBrk="1" hangingPunct="1"/>
            <a:r>
              <a:rPr lang="en-US" altLang="en-US" dirty="0">
                <a:solidFill>
                  <a:srgbClr val="0000FF"/>
                </a:solidFill>
                <a:latin typeface="Times New Roman" panose="02020603050405020304" pitchFamily="18" charset="0"/>
              </a:rPr>
              <a:t> </a:t>
            </a:r>
            <a:r>
              <a:rPr lang="en-US" altLang="en-US" b="0"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trung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tâm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người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anh</a:t>
            </a:r>
            <a:endParaRPr lang="en-US" altLang="en-US" dirty="0">
              <a:solidFill>
                <a:srgbClr val="0000FF"/>
              </a:solidFill>
              <a:latin typeface="Times New Roman" panose="02020603050405020304" pitchFamily="18" charset="0"/>
            </a:endParaRPr>
          </a:p>
          <a:p>
            <a:pPr eaLnBrk="1" hangingPunct="1"/>
            <a:r>
              <a:rPr lang="en-US" altLang="en-US" dirty="0">
                <a:solidFill>
                  <a:srgbClr val="0000FF"/>
                </a:solidFill>
                <a:latin typeface="Times New Roman" panose="02020603050405020304" pitchFamily="18" charset="0"/>
              </a:rPr>
              <a:t>=&gt; </a:t>
            </a:r>
            <a:r>
              <a:rPr lang="en-US" altLang="en-US" dirty="0" err="1">
                <a:solidFill>
                  <a:srgbClr val="0000FF"/>
                </a:solidFill>
                <a:latin typeface="Times New Roman" panose="02020603050405020304" pitchFamily="18" charset="0"/>
              </a:rPr>
              <a:t>Vì</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truyện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nhằm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khẳng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định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năng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khiếu</a:t>
            </a:r>
            <a:r>
              <a:rPr lang="en-US" altLang="en-US" dirty="0">
                <a:solidFill>
                  <a:srgbClr val="0000FF"/>
                </a:solidFill>
                <a:latin typeface="Times New Roman" panose="02020603050405020304" pitchFamily="18" charset="0"/>
              </a:rPr>
              <a:t> hay ca </a:t>
            </a:r>
            <a:r>
              <a:rPr lang="en-US" altLang="en-US" dirty="0" err="1">
                <a:solidFill>
                  <a:srgbClr val="0000FF"/>
                </a:solidFill>
                <a:latin typeface="Times New Roman" panose="02020603050405020304" pitchFamily="18" charset="0"/>
              </a:rPr>
              <a:t>ngợi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những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phẩm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chất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tốt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đẹp</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cô</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em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gái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chủ</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yếu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muốn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hướng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người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đọc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tới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sự</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thức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tỉnh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lòng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đố</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kị</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ganh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ghét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người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anh</a:t>
            </a:r>
            <a:r>
              <a:rPr lang="en-US" altLang="en-US" dirty="0">
                <a:solidFill>
                  <a:srgbClr val="0000FF"/>
                </a:solidFill>
                <a:latin typeface="Times New Roman" panose="02020603050405020304" pitchFamily="18" charset="0"/>
              </a:rPr>
              <a:t>.</a:t>
            </a:r>
          </a:p>
        </p:txBody>
      </p:sp>
      <p:sp>
        <p:nvSpPr>
          <p:cNvPr id="22533" name="Rectangle 11"/>
          <p:cNvSpPr>
            <a:spLocks noChangeArrowheads="1"/>
          </p:cNvSpPr>
          <p:nvPr/>
        </p:nvSpPr>
        <p:spPr bwMode="auto">
          <a:xfrm>
            <a:off x="1600200" y="406400"/>
            <a:ext cx="9067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dirty="0">
              <a:latin typeface="Times New Roman" panose="02020603050405020304" pitchFamily="18" charset="0"/>
            </a:endParaRPr>
          </a:p>
        </p:txBody>
      </p:sp>
      <p:sp>
        <p:nvSpPr>
          <p:cNvPr id="7" name="Text Box 3"/>
          <p:cNvSpPr txBox="1">
            <a:spLocks noChangeArrowheads="1"/>
          </p:cNvSpPr>
          <p:nvPr/>
        </p:nvSpPr>
        <p:spPr bwMode="auto">
          <a:xfrm>
            <a:off x="2609180" y="939800"/>
            <a:ext cx="856851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defRPr/>
            </a:pPr>
            <a:r>
              <a:rPr lang="en-US" sz="2800" dirty="0" err="1" smtClean="0">
                <a:cs typeface="Arial" panose="020B0604020202020204" pitchFamily="34" charset="0"/>
              </a:rPr>
              <a:t>Câu</a:t>
            </a:r>
            <a:r>
              <a:rPr lang="en-US" sz="2800" dirty="0" smtClean="0">
                <a:cs typeface="Arial" panose="020B0604020202020204" pitchFamily="34" charset="0"/>
              </a:rPr>
              <a:t> 2: </a:t>
            </a:r>
            <a:r>
              <a:rPr lang="vi-VN" sz="2800" dirty="0" smtClean="0">
                <a:cs typeface="Arial" panose="020B0604020202020204" pitchFamily="34" charset="0"/>
              </a:rPr>
              <a:t>Nhân </a:t>
            </a:r>
            <a:r>
              <a:rPr lang="vi-VN" sz="2800" dirty="0">
                <a:cs typeface="Arial" panose="020B0604020202020204" pitchFamily="34" charset="0"/>
              </a:rPr>
              <a:t>vật chính của truyện là ai? Vì sao em cho đó là nhân vật chính?</a:t>
            </a:r>
          </a:p>
        </p:txBody>
      </p:sp>
    </p:spTree>
    <p:extLst>
      <p:ext uri="{BB962C8B-B14F-4D97-AF65-F5344CB8AC3E}">
        <p14:creationId xmlns:p14="http://schemas.microsoft.com/office/powerpoint/2010/main" val="3723587880"/>
      </p:ext>
    </p:extLst>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955675"/>
            <a:ext cx="8534400" cy="5791200"/>
          </a:xfrm>
        </p:spPr>
        <p:txBody>
          <a:bodyPr>
            <a:normAutofit/>
          </a:bodyPr>
          <a:lstStyle/>
          <a:p>
            <a:pPr marL="514350" indent="-514350">
              <a:buFontTx/>
              <a:buAutoNum type="arabicPeriod"/>
              <a:defRPr/>
            </a:pP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4 </a:t>
            </a:r>
            <a:r>
              <a:rPr lang="en-US" sz="2800" dirty="0" err="1" smtClean="0">
                <a:latin typeface="Arial" panose="020B0604020202020204" pitchFamily="34" charset="0"/>
                <a:cs typeface="Arial" panose="020B0604020202020204" pitchFamily="34" charset="0"/>
              </a:rPr>
              <a:t>tổ</a:t>
            </a:r>
            <a:endParaRPr lang="en-US" sz="2800" dirty="0">
              <a:latin typeface="Arial" panose="020B0604020202020204" pitchFamily="34" charset="0"/>
              <a:cs typeface="Arial" panose="020B0604020202020204" pitchFamily="34" charset="0"/>
            </a:endParaRPr>
          </a:p>
          <a:p>
            <a:pPr marL="514350" indent="-514350">
              <a:buFontTx/>
              <a:buAutoNum type="arabicPeriod"/>
              <a:defRPr/>
            </a:pP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phút</a:t>
            </a:r>
            <a:endParaRPr lang="en-US" sz="2800" dirty="0">
              <a:latin typeface="Arial" panose="020B0604020202020204" pitchFamily="34" charset="0"/>
              <a:cs typeface="Arial" panose="020B0604020202020204" pitchFamily="34" charset="0"/>
            </a:endParaRPr>
          </a:p>
          <a:p>
            <a:pPr marL="0" indent="0">
              <a:buNone/>
              <a:defRPr/>
            </a:pPr>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a:t>
            </a: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p>
          <a:p>
            <a:pPr marL="0" indent="0">
              <a:buNone/>
              <a:defRPr/>
            </a:pPr>
            <a:r>
              <a:rPr lang="vi-VN" sz="2800" dirty="0">
                <a:latin typeface="Arial" panose="020B0604020202020204" pitchFamily="34" charset="0"/>
                <a:cs typeface="Arial" panose="020B0604020202020204" pitchFamily="34" charset="0"/>
              </a:rPr>
              <a:t>+ Tìm những chi tiết miêu tả Kiều Phương về: ngoại hình, tính cách, tài năng, phẩm chất.</a:t>
            </a:r>
          </a:p>
          <a:p>
            <a:pPr marL="0" indent="0">
              <a:buNone/>
              <a:defRPr/>
            </a:pPr>
            <a:r>
              <a:rPr lang="vi-VN" sz="2800" dirty="0">
                <a:latin typeface="Arial" panose="020B0604020202020204" pitchFamily="34" charset="0"/>
                <a:cs typeface="Arial" panose="020B0604020202020204" pitchFamily="34" charset="0"/>
              </a:rPr>
              <a:t>+ Vẽ lại bức tranh chân dung của Kiều Phương thông qua những chi tiết em vừa tìm được</a:t>
            </a:r>
          </a:p>
          <a:p>
            <a:pPr marL="0" indent="0">
              <a:buNone/>
              <a:defRPr/>
            </a:pPr>
            <a:endParaRPr lang="vi-VN" dirty="0">
              <a:latin typeface="Arial" panose="020B0604020202020204" pitchFamily="34" charset="0"/>
              <a:cs typeface="Arial" panose="020B0604020202020204" pitchFamily="34" charset="0"/>
            </a:endParaRPr>
          </a:p>
        </p:txBody>
      </p:sp>
      <p:sp>
        <p:nvSpPr>
          <p:cNvPr id="4" name="Rectangle 3"/>
          <p:cNvSpPr/>
          <p:nvPr/>
        </p:nvSpPr>
        <p:spPr>
          <a:xfrm>
            <a:off x="1752600" y="-152400"/>
            <a:ext cx="8305800" cy="1107996"/>
          </a:xfrm>
          <a:prstGeom prst="rect">
            <a:avLst/>
          </a:prstGeom>
        </p:spPr>
        <p:txBody>
          <a:bodyPr>
            <a:spAutoFit/>
          </a:bodyPr>
          <a:lstStyle/>
          <a:p>
            <a:pPr eaLnBrk="0" fontAlgn="base" hangingPunct="0">
              <a:spcBef>
                <a:spcPct val="20000"/>
              </a:spcBef>
              <a:spcAft>
                <a:spcPct val="0"/>
              </a:spcAft>
              <a:defRPr/>
            </a:pP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Thảo</a:t>
            </a:r>
            <a:r>
              <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luận</a:t>
            </a:r>
            <a:r>
              <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6600" b="1" kern="0" dirty="0" err="1">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nhóm</a:t>
            </a:r>
            <a:endParaRPr lang="en-US" sz="6600" b="1" kern="0"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3390900" y="5616279"/>
            <a:ext cx="5943600" cy="6858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US" kern="0">
              <a:solidFill>
                <a:prstClr val="white"/>
              </a:solidFill>
              <a:latin typeface="Calibri"/>
            </a:endParaRPr>
          </a:p>
        </p:txBody>
      </p:sp>
      <p:sp>
        <p:nvSpPr>
          <p:cNvPr id="7" name="Rounded Rectangle 6"/>
          <p:cNvSpPr/>
          <p:nvPr/>
        </p:nvSpPr>
        <p:spPr>
          <a:xfrm>
            <a:off x="3390900" y="5606404"/>
            <a:ext cx="5943600" cy="685800"/>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sz="3200" kern="0" dirty="0" smtClean="0">
                <a:solidFill>
                  <a:prstClr val="white"/>
                </a:solidFill>
                <a:latin typeface="Times New Roman" pitchFamily="18" charset="0"/>
                <a:cs typeface="Times New Roman" pitchFamily="18" charset="0"/>
              </a:rPr>
              <a:t>1 </a:t>
            </a:r>
            <a:r>
              <a:rPr lang="en-US" sz="3200" kern="0" dirty="0" err="1">
                <a:solidFill>
                  <a:prstClr val="white"/>
                </a:solidFill>
                <a:latin typeface="Times New Roman" pitchFamily="18" charset="0"/>
                <a:cs typeface="Times New Roman" pitchFamily="18" charset="0"/>
              </a:rPr>
              <a:t>phút</a:t>
            </a:r>
            <a:endParaRPr lang="en-US" sz="3200" kern="0" dirty="0">
              <a:solidFill>
                <a:prstClr val="white"/>
              </a:solidFill>
              <a:latin typeface="Calibri"/>
            </a:endParaRPr>
          </a:p>
        </p:txBody>
      </p:sp>
      <p:pic>
        <p:nvPicPr>
          <p:cNvPr id="8" name="Picture 196" descr="be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4903788"/>
            <a:ext cx="10080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36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2" fill="hold" nodeType="clickEffect">
                                  <p:stCondLst>
                                    <p:cond delay="0"/>
                                  </p:stCondLst>
                                  <p:childTnLst>
                                    <p:animEffect transition="out" filter="wipe(right)">
                                      <p:cBhvr>
                                        <p:cTn id="6" dur="60000"/>
                                        <p:tgtEl>
                                          <p:spTgt spid="7"/>
                                        </p:tgtEl>
                                      </p:cBhvr>
                                    </p:animEffect>
                                    <p:set>
                                      <p:cBhvr>
                                        <p:cTn id="7" dur="1" fill="hold">
                                          <p:stCondLst>
                                            <p:cond delay="59999"/>
                                          </p:stCondLst>
                                        </p:cTn>
                                        <p:tgtEl>
                                          <p:spTgt spid="7"/>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nodeType="afterGroup">
                            <p:stCondLst>
                              <p:cond delay="60000"/>
                            </p:stCondLst>
                            <p:childTnLst>
                              <p:par>
                                <p:cTn id="9" presetID="50" presetClass="entr" presetSubtype="0"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3"/>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subTnLst>
                                    <p:audio>
                                      <p:cMediaNode vol="100000">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628" y="692349"/>
            <a:ext cx="4558502" cy="128089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DẶN DÒ</a:t>
            </a:r>
            <a:r>
              <a:rPr lang="vi-VN" dirty="0" smtClean="0">
                <a:latin typeface="Tahoma" panose="020B0604030504040204" pitchFamily="34" charset="0"/>
                <a:ea typeface="Tahoma" panose="020B0604030504040204" pitchFamily="34" charset="0"/>
                <a:cs typeface="Tahoma" panose="020B0604030504040204" pitchFamily="34" charset="0"/>
              </a:rPr>
              <a:t>: </a:t>
            </a:r>
            <a:r>
              <a:rPr lang="vi-VN" dirty="0"/>
              <a:t/>
            </a:r>
            <a:br>
              <a:rPr lang="vi-VN" dirty="0"/>
            </a:b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 </a:t>
            </a:r>
            <a:r>
              <a:rPr lang="vi-VN" sz="3000" dirty="0" smtClean="0"/>
              <a:t>Đối </a:t>
            </a:r>
            <a:r>
              <a:rPr lang="vi-VN" sz="3000" dirty="0"/>
              <a:t>với bài học tiết này: Đọc và kể tóm tắt lại văn bản. Nắm vững nội dung bài phân tích về nhân vật Kiều Phương.</a:t>
            </a:r>
          </a:p>
          <a:p>
            <a:pPr marL="0" indent="0">
              <a:buNone/>
            </a:pPr>
            <a:r>
              <a:rPr lang="en-US" sz="3000" dirty="0" smtClean="0"/>
              <a:t>- </a:t>
            </a:r>
            <a:r>
              <a:rPr lang="vi-VN" sz="3000" dirty="0" smtClean="0"/>
              <a:t>Đối </a:t>
            </a:r>
            <a:r>
              <a:rPr lang="vi-VN" sz="3000" dirty="0"/>
              <a:t>với bài học tiết tiếp theo: Chuẩn bị  phần tiếp theo của truyện: </a:t>
            </a:r>
            <a:r>
              <a:rPr lang="en-US" sz="3000" dirty="0" smtClean="0"/>
              <a:t>T</a:t>
            </a:r>
            <a:r>
              <a:rPr lang="vi-VN" sz="3000" dirty="0" smtClean="0"/>
              <a:t>ìm </a:t>
            </a:r>
            <a:r>
              <a:rPr lang="vi-VN" sz="3000" dirty="0"/>
              <a:t>những chi tiết miêu tả diễn biến tâm trạng người anh trước, sau khi người em hoàn thành bức tranh “Anh trai tôi</a:t>
            </a:r>
            <a:r>
              <a:rPr lang="vi-VN" sz="3000" dirty="0" smtClean="0"/>
              <a:t>”</a:t>
            </a:r>
            <a:r>
              <a:rPr lang="en-US" sz="3000" dirty="0" smtClean="0"/>
              <a:t>.</a:t>
            </a:r>
            <a:endParaRPr lang="vi-VN" sz="3000" dirty="0"/>
          </a:p>
          <a:p>
            <a:pPr marL="0" indent="0">
              <a:buNone/>
            </a:pPr>
            <a:endParaRPr lang="en-US" dirty="0"/>
          </a:p>
        </p:txBody>
      </p:sp>
    </p:spTree>
    <p:extLst>
      <p:ext uri="{BB962C8B-B14F-4D97-AF65-F5344CB8AC3E}">
        <p14:creationId xmlns:p14="http://schemas.microsoft.com/office/powerpoint/2010/main" val="3303688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31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3314" y="1228725"/>
            <a:ext cx="8915399" cy="1943100"/>
          </a:xfrm>
        </p:spPr>
        <p:txBody>
          <a:bodyPr>
            <a:normAutofit/>
          </a:bodyPr>
          <a:lstStyle/>
          <a:p>
            <a:r>
              <a:rPr lang="vi-VN" sz="3000" dirty="0"/>
              <a:t>Câu 1: Câu văn: “Hai cái răng đen nhánh lúc nào cũng nhai ngoàm ngoạp như hai lưỡi liềm máy làm việc” được trích trong tác phẩm của tác giả nào?</a:t>
            </a:r>
            <a:endParaRPr lang="en-US" sz="3000" dirty="0"/>
          </a:p>
        </p:txBody>
      </p:sp>
      <p:sp>
        <p:nvSpPr>
          <p:cNvPr id="4" name="Sun 3">
            <a:hlinkClick r:id="rId2" action="ppaction://hlinksldjump"/>
          </p:cNvPr>
          <p:cNvSpPr/>
          <p:nvPr/>
        </p:nvSpPr>
        <p:spPr>
          <a:xfrm>
            <a:off x="10458450" y="340223"/>
            <a:ext cx="1314450" cy="1042987"/>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2"/>
          <p:cNvSpPr txBox="1">
            <a:spLocks/>
          </p:cNvSpPr>
          <p:nvPr/>
        </p:nvSpPr>
        <p:spPr>
          <a:xfrm>
            <a:off x="1289050" y="2957513"/>
            <a:ext cx="8915399" cy="19431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57200" indent="-457200">
              <a:buFontTx/>
              <a:buChar char="-"/>
            </a:pPr>
            <a:r>
              <a:rPr lang="en-US" sz="3000" dirty="0" err="1" smtClean="0">
                <a:latin typeface="Tahoma" panose="020B0604030504040204" pitchFamily="34" charset="0"/>
                <a:ea typeface="Tahoma" panose="020B0604030504040204" pitchFamily="34" charset="0"/>
                <a:cs typeface="Tahoma" panose="020B0604030504040204" pitchFamily="34" charset="0"/>
              </a:rPr>
              <a:t>Đoạn</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trích</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Bài</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học</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đường</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đời</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đầu</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tiên</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dirty="0" smtClean="0">
                <a:latin typeface="Tahoma" panose="020B0604030504040204" pitchFamily="34" charset="0"/>
                <a:ea typeface="Tahoma" panose="020B0604030504040204" pitchFamily="34" charset="0"/>
                <a:cs typeface="Tahoma" panose="020B0604030504040204" pitchFamily="34" charset="0"/>
              </a:rPr>
              <a:t>(</a:t>
            </a:r>
            <a:r>
              <a:rPr lang="en-US" sz="3000" dirty="0" err="1" smtClean="0">
                <a:latin typeface="Tahoma" panose="020B0604030504040204" pitchFamily="34" charset="0"/>
                <a:ea typeface="Tahoma" panose="020B0604030504040204" pitchFamily="34" charset="0"/>
                <a:cs typeface="Tahoma" panose="020B0604030504040204" pitchFamily="34" charset="0"/>
              </a:rPr>
              <a:t>trích</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Dế</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Mèn</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phiêu</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lưu</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kí</a:t>
            </a:r>
            <a:r>
              <a:rPr lang="en-US" sz="3000" b="1" i="1" dirty="0" smtClean="0">
                <a:latin typeface="Tahoma" panose="020B0604030504040204" pitchFamily="34" charset="0"/>
                <a:ea typeface="Tahoma" panose="020B0604030504040204" pitchFamily="34" charset="0"/>
                <a:cs typeface="Tahoma" panose="020B0604030504040204" pitchFamily="34" charset="0"/>
              </a:rPr>
              <a:t>)</a:t>
            </a:r>
          </a:p>
          <a:p>
            <a:pPr marL="457200" indent="-457200">
              <a:buFontTx/>
              <a:buChar char="-"/>
            </a:pPr>
            <a:r>
              <a:rPr lang="en-US" sz="3000" dirty="0" err="1" smtClean="0">
                <a:latin typeface="Tahoma" panose="020B0604030504040204" pitchFamily="34" charset="0"/>
                <a:ea typeface="Tahoma" panose="020B0604030504040204" pitchFamily="34" charset="0"/>
                <a:cs typeface="Tahoma" panose="020B0604030504040204" pitchFamily="34" charset="0"/>
              </a:rPr>
              <a:t>Tác</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giả</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Tô</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Hoài</a:t>
            </a:r>
            <a:endParaRPr lang="en-US" sz="30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34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hlinkClick r:id="rId2" action="ppaction://hlinksldjump"/>
          </p:cNvPr>
          <p:cNvSpPr/>
          <p:nvPr/>
        </p:nvSpPr>
        <p:spPr>
          <a:xfrm>
            <a:off x="10458450" y="340223"/>
            <a:ext cx="1314450" cy="1042987"/>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2"/>
          <p:cNvSpPr txBox="1">
            <a:spLocks/>
          </p:cNvSpPr>
          <p:nvPr/>
        </p:nvSpPr>
        <p:spPr>
          <a:xfrm>
            <a:off x="931864" y="1200150"/>
            <a:ext cx="8915399" cy="19431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3000" dirty="0"/>
              <a:t>Câu 2: Câu văn: “Hai cái răng đen nhánh lúc nào cũng nhai ngoàm ngoạp như hai lưỡi liềm máy làm việc” sử dụng BPNT gì? Nêu tác dụng của BPNT đó.</a:t>
            </a:r>
            <a:endParaRPr lang="en-US" sz="3000" dirty="0"/>
          </a:p>
        </p:txBody>
      </p:sp>
      <p:sp>
        <p:nvSpPr>
          <p:cNvPr id="6" name="Subtitle 2"/>
          <p:cNvSpPr txBox="1">
            <a:spLocks/>
          </p:cNvSpPr>
          <p:nvPr/>
        </p:nvSpPr>
        <p:spPr>
          <a:xfrm>
            <a:off x="1289050" y="3271838"/>
            <a:ext cx="8915399" cy="194310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57200" indent="-457200">
              <a:buFontTx/>
              <a:buChar char="-"/>
            </a:pPr>
            <a:r>
              <a:rPr lang="en-US" sz="3000" dirty="0" smtClean="0">
                <a:latin typeface="Tahoma" panose="020B0604030504040204" pitchFamily="34" charset="0"/>
                <a:ea typeface="Tahoma" panose="020B0604030504040204" pitchFamily="34" charset="0"/>
                <a:cs typeface="Tahoma" panose="020B0604030504040204" pitchFamily="34" charset="0"/>
              </a:rPr>
              <a:t>BPNT: </a:t>
            </a:r>
            <a:r>
              <a:rPr lang="en-US" sz="3000" b="1" dirty="0" smtClean="0">
                <a:latin typeface="Tahoma" panose="020B0604030504040204" pitchFamily="34" charset="0"/>
                <a:ea typeface="Tahoma" panose="020B0604030504040204" pitchFamily="34" charset="0"/>
                <a:cs typeface="Tahoma" panose="020B0604030504040204" pitchFamily="34" charset="0"/>
              </a:rPr>
              <a:t>So </a:t>
            </a:r>
            <a:r>
              <a:rPr lang="en-US" sz="3000" b="1" dirty="0" err="1" smtClean="0">
                <a:latin typeface="Tahoma" panose="020B0604030504040204" pitchFamily="34" charset="0"/>
                <a:ea typeface="Tahoma" panose="020B0604030504040204" pitchFamily="34" charset="0"/>
                <a:cs typeface="Tahoma" panose="020B0604030504040204" pitchFamily="34" charset="0"/>
              </a:rPr>
              <a:t>sánh</a:t>
            </a:r>
            <a:endParaRPr lang="en-US" sz="3000" b="1" i="1"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sz="3000" dirty="0" err="1" smtClean="0">
                <a:latin typeface="Tahoma" panose="020B0604030504040204" pitchFamily="34" charset="0"/>
                <a:ea typeface="Tahoma" panose="020B0604030504040204" pitchFamily="34" charset="0"/>
                <a:cs typeface="Tahoma" panose="020B0604030504040204" pitchFamily="34" charset="0"/>
              </a:rPr>
              <a:t>Tác</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dụng</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Làm</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nổi</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bật</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vẻ</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đẹp</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khỏe</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mạnh</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cường</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tráng</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mạnh</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mẽ</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của</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nhân</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vật</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Dế</a:t>
            </a:r>
            <a:r>
              <a:rPr lang="en-US" sz="3000" b="1" i="1"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Mèn</a:t>
            </a:r>
            <a:endParaRPr lang="en-US" sz="30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0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hlinkClick r:id="rId2" action="ppaction://hlinksldjump"/>
          </p:cNvPr>
          <p:cNvSpPr/>
          <p:nvPr/>
        </p:nvSpPr>
        <p:spPr>
          <a:xfrm>
            <a:off x="10458450" y="340223"/>
            <a:ext cx="1314450" cy="1042987"/>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2"/>
          <p:cNvSpPr txBox="1">
            <a:spLocks/>
          </p:cNvSpPr>
          <p:nvPr/>
        </p:nvSpPr>
        <p:spPr>
          <a:xfrm>
            <a:off x="1103314" y="1228725"/>
            <a:ext cx="8915399" cy="19431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3000" dirty="0"/>
              <a:t>Câu 3: Điền tên địa danh phù hợp vào câu văn sau: “….. hai bên bờ tập trung toàn những con ba khía, chúng bám đặc sệt quanh các gốc cây.”</a:t>
            </a:r>
            <a:endParaRPr lang="en-US" sz="3000" dirty="0"/>
          </a:p>
        </p:txBody>
      </p:sp>
      <p:sp>
        <p:nvSpPr>
          <p:cNvPr id="7" name="Subtitle 2"/>
          <p:cNvSpPr txBox="1">
            <a:spLocks/>
          </p:cNvSpPr>
          <p:nvPr/>
        </p:nvSpPr>
        <p:spPr>
          <a:xfrm>
            <a:off x="1289050" y="2957513"/>
            <a:ext cx="8915399" cy="19431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57200" indent="-457200">
              <a:buFontTx/>
              <a:buChar char="-"/>
            </a:pPr>
            <a:r>
              <a:rPr lang="en-US" sz="3000" dirty="0" err="1" smtClean="0">
                <a:latin typeface="Tahoma" panose="020B0604030504040204" pitchFamily="34" charset="0"/>
                <a:ea typeface="Tahoma" panose="020B0604030504040204" pitchFamily="34" charset="0"/>
                <a:cs typeface="Tahoma" panose="020B0604030504040204" pitchFamily="34" charset="0"/>
              </a:rPr>
              <a:t>Đáp</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án</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b="1" i="1" dirty="0" err="1" smtClean="0">
                <a:latin typeface="Tahoma" panose="020B0604030504040204" pitchFamily="34" charset="0"/>
                <a:ea typeface="Tahoma" panose="020B0604030504040204" pitchFamily="34" charset="0"/>
                <a:cs typeface="Tahoma" panose="020B0604030504040204" pitchFamily="34" charset="0"/>
              </a:rPr>
              <a:t>Kênh</a:t>
            </a:r>
            <a:r>
              <a:rPr lang="en-US" sz="3000" b="1" i="1" dirty="0" smtClean="0">
                <a:latin typeface="Tahoma" panose="020B0604030504040204" pitchFamily="34" charset="0"/>
                <a:ea typeface="Tahoma" panose="020B0604030504040204" pitchFamily="34" charset="0"/>
                <a:cs typeface="Tahoma" panose="020B0604030504040204" pitchFamily="34" charset="0"/>
              </a:rPr>
              <a:t> Ba </a:t>
            </a:r>
            <a:r>
              <a:rPr lang="en-US" sz="3000" b="1" i="1" dirty="0" err="1" smtClean="0">
                <a:latin typeface="Tahoma" panose="020B0604030504040204" pitchFamily="34" charset="0"/>
                <a:ea typeface="Tahoma" panose="020B0604030504040204" pitchFamily="34" charset="0"/>
                <a:cs typeface="Tahoma" panose="020B0604030504040204" pitchFamily="34" charset="0"/>
              </a:rPr>
              <a:t>Khía</a:t>
            </a:r>
            <a:endParaRPr lang="en-US" sz="30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45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hlinkClick r:id="rId2" action="ppaction://hlinksldjump"/>
          </p:cNvPr>
          <p:cNvSpPr/>
          <p:nvPr/>
        </p:nvSpPr>
        <p:spPr>
          <a:xfrm>
            <a:off x="10458450" y="340223"/>
            <a:ext cx="1314450" cy="1042987"/>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2"/>
          <p:cNvSpPr txBox="1">
            <a:spLocks/>
          </p:cNvSpPr>
          <p:nvPr/>
        </p:nvSpPr>
        <p:spPr>
          <a:xfrm>
            <a:off x="1657351" y="625974"/>
            <a:ext cx="8915399" cy="36459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vi-VN" sz="3000" dirty="0"/>
              <a:t>Câu 4: Từ ngữ nào dưới </a:t>
            </a:r>
            <a:r>
              <a:rPr lang="en-US" sz="3000" dirty="0">
                <a:latin typeface="Tahoma" panose="020B0604030504040204" pitchFamily="34" charset="0"/>
                <a:ea typeface="Tahoma" panose="020B0604030504040204" pitchFamily="34" charset="0"/>
                <a:cs typeface="Tahoma" panose="020B0604030504040204" pitchFamily="34" charset="0"/>
              </a:rPr>
              <a:t>đ</a:t>
            </a:r>
            <a:r>
              <a:rPr lang="vi-VN" sz="3000" dirty="0" smtClean="0"/>
              <a:t>ây </a:t>
            </a:r>
            <a:r>
              <a:rPr lang="vi-VN" sz="3000" b="1" dirty="0"/>
              <a:t>KHÔNG</a:t>
            </a:r>
            <a:r>
              <a:rPr lang="vi-VN" sz="3000" dirty="0"/>
              <a:t> dùng để miêu tả cảnh chợ Năm Căn:</a:t>
            </a:r>
          </a:p>
          <a:p>
            <a:pPr marL="0" indent="0">
              <a:buNone/>
            </a:pPr>
            <a:r>
              <a:rPr lang="vi-VN" sz="3000" dirty="0"/>
              <a:t>A.	Tấp nập</a:t>
            </a:r>
          </a:p>
          <a:p>
            <a:pPr marL="0" indent="0">
              <a:buNone/>
            </a:pPr>
            <a:r>
              <a:rPr lang="vi-VN" sz="3000" dirty="0"/>
              <a:t>B.	Bề thế</a:t>
            </a:r>
          </a:p>
          <a:p>
            <a:pPr marL="0" indent="0">
              <a:buNone/>
            </a:pPr>
            <a:r>
              <a:rPr lang="vi-VN" sz="3000" dirty="0"/>
              <a:t>C.	Độc đáo</a:t>
            </a:r>
          </a:p>
          <a:p>
            <a:pPr marL="0" indent="0">
              <a:buNone/>
            </a:pPr>
            <a:r>
              <a:rPr lang="vi-VN" sz="3000" dirty="0"/>
              <a:t>D.	Rộn ràng</a:t>
            </a:r>
          </a:p>
        </p:txBody>
      </p:sp>
    </p:spTree>
    <p:extLst>
      <p:ext uri="{BB962C8B-B14F-4D97-AF65-F5344CB8AC3E}">
        <p14:creationId xmlns:p14="http://schemas.microsoft.com/office/powerpoint/2010/main" val="27394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rgbClr val="FF0000"/>
                                      </p:to>
                                    </p:animClr>
                                    <p:animClr clrSpc="rgb" dir="cw">
                                      <p:cBhvr>
                                        <p:cTn id="7" dur="500" fill="hold"/>
                                        <p:tgtEl>
                                          <p:spTgt spid="5">
                                            <p:txEl>
                                              <p:pRg st="4" end="4"/>
                                            </p:txEl>
                                          </p:spTgt>
                                        </p:tgtEl>
                                        <p:attrNameLst>
                                          <p:attrName>fillcolor</p:attrName>
                                        </p:attrNameLst>
                                      </p:cBhvr>
                                      <p:to>
                                        <a:srgbClr val="FF0000"/>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hlinkClick r:id="rId2" action="ppaction://hlinksldjump"/>
          </p:cNvPr>
          <p:cNvSpPr/>
          <p:nvPr/>
        </p:nvSpPr>
        <p:spPr>
          <a:xfrm>
            <a:off x="10458450" y="340223"/>
            <a:ext cx="1314450" cy="1042987"/>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2"/>
          <p:cNvSpPr txBox="1">
            <a:spLocks/>
          </p:cNvSpPr>
          <p:nvPr/>
        </p:nvSpPr>
        <p:spPr>
          <a:xfrm>
            <a:off x="2460627" y="1143000"/>
            <a:ext cx="8915399" cy="50434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vi-VN" sz="3000" dirty="0"/>
              <a:t>Câu 5: Đâu là ý đúng nhất khi miêu tả chợ Năm Căn?</a:t>
            </a:r>
          </a:p>
          <a:p>
            <a:pPr marL="0" indent="0">
              <a:buNone/>
            </a:pPr>
            <a:r>
              <a:rPr lang="vi-VN" sz="3000" dirty="0"/>
              <a:t>A.	Chợ Năm Căn có những túp lêu lá thô sơ kiểu cổ xưa và những ngôi nhà văn minh hai tầng</a:t>
            </a:r>
          </a:p>
          <a:p>
            <a:pPr marL="0" indent="0">
              <a:buNone/>
            </a:pPr>
            <a:r>
              <a:rPr lang="vi-VN" sz="3000" dirty="0"/>
              <a:t>B.	Chợ Năm Căn trên sông rực rỡ ánh đèn như những khu phố nổi</a:t>
            </a:r>
          </a:p>
          <a:p>
            <a:pPr marL="0" indent="0">
              <a:buNone/>
            </a:pPr>
            <a:r>
              <a:rPr lang="vi-VN" sz="3000" dirty="0"/>
              <a:t>C.	Ở chợ Năm Căn, người dân đi lại mua bán bằng thuyền</a:t>
            </a:r>
          </a:p>
          <a:p>
            <a:pPr marL="0" indent="0">
              <a:buNone/>
            </a:pPr>
            <a:r>
              <a:rPr lang="vi-VN" sz="3000" dirty="0"/>
              <a:t>D.	Chợ Năm Căn sầm uất, nhộn nhịp, người mua kẻ bán tấp nập.</a:t>
            </a:r>
          </a:p>
        </p:txBody>
      </p:sp>
    </p:spTree>
    <p:extLst>
      <p:ext uri="{BB962C8B-B14F-4D97-AF65-F5344CB8AC3E}">
        <p14:creationId xmlns:p14="http://schemas.microsoft.com/office/powerpoint/2010/main" val="4921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rgbClr val="FF0000"/>
                                      </p:to>
                                    </p:animClr>
                                    <p:animClr clrSpc="rgb" dir="cw">
                                      <p:cBhvr>
                                        <p:cTn id="7" dur="500" fill="hold"/>
                                        <p:tgtEl>
                                          <p:spTgt spid="5">
                                            <p:txEl>
                                              <p:pRg st="4" end="4"/>
                                            </p:txEl>
                                          </p:spTgt>
                                        </p:tgtEl>
                                        <p:attrNameLst>
                                          <p:attrName>fillcolor</p:attrName>
                                        </p:attrNameLst>
                                      </p:cBhvr>
                                      <p:to>
                                        <a:srgbClr val="FF0000"/>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6" y="1470271"/>
            <a:ext cx="10467833" cy="2897012"/>
          </a:xfrm>
        </p:spPr>
        <p:txBody>
          <a:bodyPr>
            <a:normAutofit fontScale="90000"/>
          </a:bodyPr>
          <a:lstStyle/>
          <a:p>
            <a:r>
              <a:rPr lang="en-US" sz="5000" b="1" dirty="0" smtClean="0">
                <a:latin typeface="Tahoma" panose="020B0604030504040204" pitchFamily="34" charset="0"/>
                <a:ea typeface="Tahoma" panose="020B0604030504040204" pitchFamily="34" charset="0"/>
                <a:cs typeface="Tahoma" panose="020B0604030504040204" pitchFamily="34" charset="0"/>
              </a:rPr>
              <a:t>TIẾT 83:</a:t>
            </a:r>
            <a:r>
              <a:rPr lang="en-US" sz="5000" dirty="0" smtClean="0">
                <a:latin typeface="Tahoma" panose="020B0604030504040204" pitchFamily="34" charset="0"/>
                <a:ea typeface="Tahoma" panose="020B0604030504040204" pitchFamily="34" charset="0"/>
                <a:cs typeface="Tahoma" panose="020B0604030504040204" pitchFamily="34" charset="0"/>
              </a:rPr>
              <a:t/>
            </a:r>
            <a:br>
              <a:rPr lang="en-US" sz="5000" dirty="0" smtClean="0">
                <a:latin typeface="Tahoma" panose="020B0604030504040204" pitchFamily="34" charset="0"/>
                <a:ea typeface="Tahoma" panose="020B0604030504040204" pitchFamily="34" charset="0"/>
                <a:cs typeface="Tahoma" panose="020B0604030504040204" pitchFamily="34" charset="0"/>
              </a:rPr>
            </a:br>
            <a:r>
              <a:rPr lang="en-US" sz="6700" dirty="0" smtClean="0">
                <a:latin typeface="Tahoma" panose="020B0604030504040204" pitchFamily="34" charset="0"/>
                <a:ea typeface="Tahoma" panose="020B0604030504040204" pitchFamily="34" charset="0"/>
                <a:cs typeface="Tahoma" panose="020B0604030504040204" pitchFamily="34" charset="0"/>
              </a:rPr>
              <a:t>BỨC TRANH CỦA EM GÁI TÔI</a:t>
            </a:r>
            <a:r>
              <a:rPr lang="en-US" sz="5000" dirty="0" smtClean="0">
                <a:latin typeface="Tahoma" panose="020B0604030504040204" pitchFamily="34" charset="0"/>
                <a:ea typeface="Tahoma" panose="020B0604030504040204" pitchFamily="34" charset="0"/>
                <a:cs typeface="Tahoma" panose="020B0604030504040204" pitchFamily="34" charset="0"/>
              </a:rPr>
              <a:t/>
            </a:r>
            <a:br>
              <a:rPr lang="en-US" sz="5000" dirty="0" smtClean="0">
                <a:latin typeface="Tahoma" panose="020B0604030504040204" pitchFamily="34" charset="0"/>
                <a:ea typeface="Tahoma" panose="020B0604030504040204" pitchFamily="34" charset="0"/>
                <a:cs typeface="Tahoma" panose="020B0604030504040204" pitchFamily="34" charset="0"/>
              </a:rPr>
            </a:br>
            <a:r>
              <a:rPr lang="en-US" sz="5000" dirty="0">
                <a:latin typeface="Tahoma" panose="020B0604030504040204" pitchFamily="34" charset="0"/>
                <a:ea typeface="Tahoma" panose="020B0604030504040204" pitchFamily="34" charset="0"/>
                <a:cs typeface="Tahoma" panose="020B0604030504040204" pitchFamily="34" charset="0"/>
              </a:rPr>
              <a:t>	</a:t>
            </a:r>
            <a:r>
              <a:rPr lang="en-US" sz="5000" dirty="0" smtClean="0">
                <a:latin typeface="Tahoma" panose="020B0604030504040204" pitchFamily="34" charset="0"/>
                <a:ea typeface="Tahoma" panose="020B0604030504040204" pitchFamily="34" charset="0"/>
                <a:cs typeface="Tahoma" panose="020B0604030504040204" pitchFamily="34" charset="0"/>
              </a:rPr>
              <a:t>								</a:t>
            </a:r>
            <a:br>
              <a:rPr lang="en-US" sz="5000" dirty="0" smtClean="0">
                <a:latin typeface="Tahoma" panose="020B0604030504040204" pitchFamily="34" charset="0"/>
                <a:ea typeface="Tahoma" panose="020B0604030504040204" pitchFamily="34" charset="0"/>
                <a:cs typeface="Tahoma" panose="020B0604030504040204" pitchFamily="34" charset="0"/>
              </a:rPr>
            </a:br>
            <a:r>
              <a:rPr lang="en-US" sz="5000" dirty="0">
                <a:latin typeface="Tahoma" panose="020B0604030504040204" pitchFamily="34" charset="0"/>
                <a:ea typeface="Tahoma" panose="020B0604030504040204" pitchFamily="34" charset="0"/>
                <a:cs typeface="Tahoma" panose="020B0604030504040204" pitchFamily="34" charset="0"/>
              </a:rPr>
              <a:t>	</a:t>
            </a:r>
            <a:r>
              <a:rPr lang="en-US" sz="5000" dirty="0" smtClean="0">
                <a:latin typeface="Tahoma" panose="020B0604030504040204" pitchFamily="34" charset="0"/>
                <a:ea typeface="Tahoma" panose="020B0604030504040204" pitchFamily="34" charset="0"/>
                <a:cs typeface="Tahoma" panose="020B0604030504040204" pitchFamily="34" charset="0"/>
              </a:rPr>
              <a:t>									</a:t>
            </a:r>
            <a:r>
              <a:rPr lang="en-US" sz="5000" i="1" dirty="0" smtClean="0">
                <a:latin typeface="Tahoma" panose="020B0604030504040204" pitchFamily="34" charset="0"/>
                <a:ea typeface="Tahoma" panose="020B0604030504040204" pitchFamily="34" charset="0"/>
                <a:cs typeface="Tahoma" panose="020B0604030504040204" pitchFamily="34" charset="0"/>
              </a:rPr>
              <a:t>- TẠ DUY ANH -</a:t>
            </a:r>
            <a:endParaRPr lang="en-US" sz="5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4905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17" y="392098"/>
            <a:ext cx="8911687" cy="128089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 </a:t>
            </a:r>
            <a:r>
              <a:rPr lang="en-US" dirty="0" err="1" smtClean="0">
                <a:latin typeface="Tahoma" panose="020B0604030504040204" pitchFamily="34" charset="0"/>
                <a:ea typeface="Tahoma" panose="020B0604030504040204" pitchFamily="34" charset="0"/>
                <a:cs typeface="Tahoma" panose="020B0604030504040204" pitchFamily="34" charset="0"/>
              </a:rPr>
              <a:t>Tác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giả</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1733117" y="1444404"/>
            <a:ext cx="4572000" cy="5172075"/>
          </a:xfrm>
          <a:prstGeom prst="rect">
            <a:avLst/>
          </a:prstGeom>
        </p:spPr>
      </p:pic>
      <p:pic>
        <p:nvPicPr>
          <p:cNvPr id="6" name="Picture 5"/>
          <p:cNvPicPr>
            <a:picLocks noChangeAspect="1"/>
          </p:cNvPicPr>
          <p:nvPr/>
        </p:nvPicPr>
        <p:blipFill>
          <a:blip r:embed="rId3"/>
          <a:stretch>
            <a:fillRect/>
          </a:stretch>
        </p:blipFill>
        <p:spPr>
          <a:xfrm>
            <a:off x="7596329" y="188793"/>
            <a:ext cx="3990170" cy="5472233"/>
          </a:xfrm>
          <a:prstGeom prst="rect">
            <a:avLst/>
          </a:prstGeom>
        </p:spPr>
      </p:pic>
      <p:sp>
        <p:nvSpPr>
          <p:cNvPr id="7" name="TextBox 6"/>
          <p:cNvSpPr txBox="1"/>
          <p:nvPr/>
        </p:nvSpPr>
        <p:spPr>
          <a:xfrm>
            <a:off x="8434316" y="5864331"/>
            <a:ext cx="2797791" cy="553998"/>
          </a:xfrm>
          <a:prstGeom prst="rect">
            <a:avLst/>
          </a:prstGeom>
          <a:noFill/>
        </p:spPr>
        <p:txBody>
          <a:bodyPr wrap="square" rtlCol="0">
            <a:spAutoFit/>
          </a:bodyPr>
          <a:lstStyle/>
          <a:p>
            <a:r>
              <a:rPr lang="en-US" sz="3000" dirty="0" err="1" smtClean="0">
                <a:latin typeface="Tahoma" panose="020B0604030504040204" pitchFamily="34" charset="0"/>
                <a:ea typeface="Tahoma" panose="020B0604030504040204" pitchFamily="34" charset="0"/>
                <a:cs typeface="Tahoma" panose="020B0604030504040204" pitchFamily="34" charset="0"/>
              </a:rPr>
              <a:t>Tạ</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Duy</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err="1" smtClean="0">
                <a:latin typeface="Tahoma" panose="020B0604030504040204" pitchFamily="34" charset="0"/>
                <a:ea typeface="Tahoma" panose="020B0604030504040204" pitchFamily="34" charset="0"/>
                <a:cs typeface="Tahoma" panose="020B0604030504040204" pitchFamily="34" charset="0"/>
              </a:rPr>
              <a:t>Anh</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588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211</TotalTime>
  <Words>1047</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.VnTime</vt:lpstr>
      <vt:lpstr>Arial</vt:lpstr>
      <vt:lpstr>Calibri</vt:lpstr>
      <vt:lpstr>Century Gothic</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83: BỨC TRANH CỦA EM GÁI TÔI                     - TẠ DUY ANH -</vt:lpstr>
      <vt:lpstr>1. Tác giả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CHỮ BÍ MẬT</vt:lpstr>
      <vt:lpstr>PowerPoint Presentation</vt:lpstr>
      <vt:lpstr>PowerPoint Presentation</vt:lpstr>
      <vt:lpstr>PowerPoint Presentation</vt:lpstr>
      <vt:lpstr>PowerPoint Presentation</vt:lpstr>
      <vt:lpstr>DẶN DÒ: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hà nguyễn</cp:lastModifiedBy>
  <cp:revision>15</cp:revision>
  <dcterms:created xsi:type="dcterms:W3CDTF">2020-01-15T14:30:31Z</dcterms:created>
  <dcterms:modified xsi:type="dcterms:W3CDTF">2020-02-06T14:25:39Z</dcterms:modified>
</cp:coreProperties>
</file>