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6" r:id="rId4"/>
    <p:sldId id="333" r:id="rId5"/>
    <p:sldId id="334" r:id="rId6"/>
    <p:sldId id="292" r:id="rId7"/>
    <p:sldId id="260" r:id="rId8"/>
    <p:sldId id="293" r:id="rId9"/>
    <p:sldId id="294" r:id="rId10"/>
    <p:sldId id="296" r:id="rId11"/>
    <p:sldId id="295" r:id="rId12"/>
    <p:sldId id="335" r:id="rId13"/>
    <p:sldId id="331" r:id="rId14"/>
    <p:sldId id="297" r:id="rId15"/>
    <p:sldId id="304" r:id="rId16"/>
    <p:sldId id="298" r:id="rId17"/>
    <p:sldId id="305" r:id="rId18"/>
    <p:sldId id="299" r:id="rId19"/>
    <p:sldId id="306" r:id="rId20"/>
    <p:sldId id="300" r:id="rId21"/>
    <p:sldId id="307" r:id="rId22"/>
    <p:sldId id="301" r:id="rId23"/>
    <p:sldId id="308" r:id="rId24"/>
    <p:sldId id="302" r:id="rId25"/>
    <p:sldId id="309" r:id="rId26"/>
    <p:sldId id="261" r:id="rId27"/>
    <p:sldId id="332" r:id="rId28"/>
    <p:sldId id="310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3" r:id="rId38"/>
    <p:sldId id="324" r:id="rId39"/>
    <p:sldId id="325" r:id="rId40"/>
    <p:sldId id="313" r:id="rId41"/>
    <p:sldId id="327" r:id="rId42"/>
    <p:sldId id="312" r:id="rId43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28D"/>
    <a:srgbClr val="C0C0C0"/>
    <a:srgbClr val="33CCCC"/>
    <a:srgbClr val="CCCC00"/>
    <a:srgbClr val="FF99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5" autoAdjust="0"/>
    <p:restoredTop sz="94660" autoAdjust="0"/>
  </p:normalViewPr>
  <p:slideViewPr>
    <p:cSldViewPr>
      <p:cViewPr>
        <p:scale>
          <a:sx n="71" d="100"/>
          <a:sy n="71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4D7C-581C-4669-A2DE-4625A9F7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5935-4CAB-4564-B867-B8D32AEA8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A71173A-8808-4ADF-9833-C84803990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026A-2D19-42D1-87E8-A0801E2B9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3EB7-1EBC-415A-ABA8-BFA5EAD37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51B4D-EE97-4088-8A0A-F7D1832DA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701A-AC8D-448A-A0E8-CD456E3FD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27E7-CDB2-476E-8208-2DD4C30C47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DF5C-6E23-4128-9B80-D8C80C991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7BD6-2B07-44A7-BFB4-9A93B0092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81E6-B311-4CC7-9FAF-D20924EF5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9DA3D-6BB8-4BDD-AF5C-40E4306B8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BA532F8-4B64-4C15-B33C-8DB5EF78D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u="none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slide" Target="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824" y="-76200"/>
            <a:ext cx="489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Kiểm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tra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cũ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" name="AutoShape 86"/>
          <p:cNvSpPr>
            <a:spLocks noChangeArrowheads="1"/>
          </p:cNvSpPr>
          <p:nvPr/>
        </p:nvSpPr>
        <p:spPr bwMode="auto">
          <a:xfrm>
            <a:off x="342900" y="1394692"/>
            <a:ext cx="7734300" cy="3124200"/>
          </a:xfrm>
          <a:prstGeom prst="cloudCallout">
            <a:avLst>
              <a:gd name="adj1" fmla="val -45755"/>
              <a:gd name="adj2" fmla="val 89310"/>
            </a:avLst>
          </a:prstGeom>
          <a:solidFill>
            <a:schemeClr val="tx1">
              <a:lumMod val="40000"/>
              <a:lumOff val="6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  </a:t>
            </a:r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1. </a:t>
            </a:r>
            <a:r>
              <a:rPr lang="en-US" sz="3200" b="1" i="1" dirty="0" err="1" smtClean="0">
                <a:solidFill>
                  <a:schemeClr val="tx2"/>
                </a:solidFill>
                <a:latin typeface=".VnTime" pitchFamily="34" charset="0"/>
              </a:rPr>
              <a:t>T×m</a:t>
            </a:r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.VnTime" pitchFamily="34" charset="0"/>
              </a:rPr>
              <a:t>tËp</a:t>
            </a:r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.VnTime" pitchFamily="34" charset="0"/>
              </a:rPr>
              <a:t>hîp</a:t>
            </a:r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 ¦(2); ¦(3</a:t>
            </a:r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); ¦(</a:t>
            </a:r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5</a:t>
            </a:r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) ?</a:t>
            </a:r>
            <a:endParaRPr lang="en-US" sz="3200" b="1" i="1" dirty="0">
              <a:solidFill>
                <a:schemeClr val="tx2"/>
              </a:solidFill>
              <a:latin typeface=".VnTime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2. </a:t>
            </a:r>
            <a:r>
              <a:rPr lang="en-US" sz="3200" b="1" i="1" dirty="0" err="1" smtClean="0">
                <a:solidFill>
                  <a:schemeClr val="tx2"/>
                </a:solidFill>
                <a:latin typeface=".VnTime" pitchFamily="34" charset="0"/>
              </a:rPr>
              <a:t>T×m</a:t>
            </a:r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.VnTime" pitchFamily="34" charset="0"/>
              </a:rPr>
              <a:t>tËp</a:t>
            </a:r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.VnTime" pitchFamily="34" charset="0"/>
              </a:rPr>
              <a:t>hîp</a:t>
            </a:r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 ¦(4); ¦(6); </a:t>
            </a:r>
            <a:r>
              <a:rPr lang="en-US" sz="3200" b="1" i="1" dirty="0" smtClean="0">
                <a:solidFill>
                  <a:schemeClr val="tx2"/>
                </a:solidFill>
                <a:latin typeface=".VnTime" pitchFamily="34" charset="0"/>
              </a:rPr>
              <a:t>¦(10</a:t>
            </a:r>
            <a:r>
              <a:rPr lang="en-US" sz="3200" b="1" i="1" dirty="0">
                <a:solidFill>
                  <a:schemeClr val="tx2"/>
                </a:solidFill>
                <a:latin typeface=".VnTime" pitchFamily="34" charset="0"/>
              </a:rPr>
              <a:t>)?</a:t>
            </a:r>
          </a:p>
        </p:txBody>
      </p:sp>
      <p:pic>
        <p:nvPicPr>
          <p:cNvPr id="5" name="Picture 32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4450"/>
            <a:ext cx="1682795" cy="17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84566"/>
            <a:ext cx="2159000" cy="23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76483" y="106499"/>
            <a:ext cx="781166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211" y="1257300"/>
            <a:ext cx="7778389" cy="1295400"/>
          </a:xfrm>
        </p:spPr>
        <p:txBody>
          <a:bodyPr/>
          <a:lstStyle/>
          <a:p>
            <a:pPr algn="just"/>
            <a:r>
              <a:rPr lang="en-US" sz="3200" i="1" dirty="0">
                <a:latin typeface=".VnTime" pitchFamily="34" charset="0"/>
              </a:rPr>
              <a:t/>
            </a:r>
            <a:br>
              <a:rPr lang="en-US" sz="3200" i="1" dirty="0">
                <a:latin typeface=".VnTime" pitchFamily="34" charset="0"/>
              </a:rPr>
            </a:br>
            <a:r>
              <a:rPr lang="en-US" sz="3200" b="1" i="1" dirty="0" err="1" smtClean="0">
                <a:effectLst/>
                <a:latin typeface=".VnTime" pitchFamily="34" charset="0"/>
              </a:rPr>
              <a:t>Trong</a:t>
            </a:r>
            <a:r>
              <a:rPr lang="en-US" sz="3200" b="1" i="1" dirty="0" smtClean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c¸c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7; 8; 9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nµo</a:t>
            </a:r>
            <a:r>
              <a:rPr lang="en-US" sz="3200" b="1" i="1" dirty="0">
                <a:effectLst/>
                <a:latin typeface=".VnTime" pitchFamily="34" charset="0"/>
              </a:rPr>
              <a:t> lµ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nguyªn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tè</a:t>
            </a:r>
            <a:r>
              <a:rPr lang="en-US" sz="3200" b="1" i="1" dirty="0">
                <a:effectLst/>
                <a:latin typeface=".VnTime" pitchFamily="34" charset="0"/>
              </a:rPr>
              <a:t>,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 smtClean="0">
                <a:effectLst/>
                <a:latin typeface=".VnTime" pitchFamily="34" charset="0"/>
              </a:rPr>
              <a:t>nµo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b="1" i="1" dirty="0" smtClean="0">
                <a:effectLst/>
                <a:latin typeface=".VnTime" pitchFamily="34" charset="0"/>
              </a:rPr>
              <a:t>lµ </a:t>
            </a:r>
            <a:r>
              <a:rPr lang="en-US" sz="3200" b="1" i="1" dirty="0" err="1">
                <a:effectLst/>
                <a:latin typeface=".VnTime" pitchFamily="34" charset="0"/>
              </a:rPr>
              <a:t>hîp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? V× </a:t>
            </a:r>
            <a:r>
              <a:rPr lang="en-US" sz="3200" b="1" i="1" dirty="0" err="1">
                <a:effectLst/>
                <a:latin typeface=".VnTime" pitchFamily="34" charset="0"/>
              </a:rPr>
              <a:t>sao</a:t>
            </a:r>
            <a:r>
              <a:rPr lang="en-US" sz="3200" b="1" i="1" dirty="0">
                <a:effectLst/>
                <a:latin typeface=".VnTime" pitchFamily="34" charset="0"/>
              </a:rPr>
              <a:t>?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7345" y="1752600"/>
            <a:ext cx="609600" cy="60960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58950" y="2878843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 u="sng" dirty="0" err="1">
                <a:solidFill>
                  <a:schemeClr val="tx2"/>
                </a:solidFill>
              </a:rPr>
              <a:t>Trả</a:t>
            </a:r>
            <a:r>
              <a:rPr lang="en-US" sz="2800" b="1" i="1" u="sng" dirty="0">
                <a:solidFill>
                  <a:schemeClr val="tx2"/>
                </a:solidFill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</a:rPr>
              <a:t>lời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58950" y="3467635"/>
            <a:ext cx="79627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</a:rPr>
              <a:t>-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smtClean="0">
                <a:solidFill>
                  <a:schemeClr val="tx2"/>
                </a:solidFill>
              </a:rPr>
              <a:t>7 </a:t>
            </a:r>
            <a:r>
              <a:rPr lang="en-US" sz="3200" b="0" dirty="0" err="1">
                <a:solidFill>
                  <a:schemeClr val="tx2"/>
                </a:solidFill>
              </a:rPr>
              <a:t>là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nguyên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tố</a:t>
            </a:r>
            <a:r>
              <a:rPr lang="en-US" sz="3200" b="0" dirty="0">
                <a:solidFill>
                  <a:schemeClr val="tx2"/>
                </a:solidFill>
              </a:rPr>
              <a:t>, </a:t>
            </a:r>
            <a:r>
              <a:rPr lang="en-US" sz="3200" b="0" dirty="0" err="1">
                <a:solidFill>
                  <a:schemeClr val="tx2"/>
                </a:solidFill>
              </a:rPr>
              <a:t>vì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nó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chỉ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có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hai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ước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là</a:t>
            </a:r>
            <a:r>
              <a:rPr lang="en-US" sz="3200" b="0" dirty="0">
                <a:solidFill>
                  <a:schemeClr val="tx2"/>
                </a:solidFill>
              </a:rPr>
              <a:t> 1 </a:t>
            </a:r>
            <a:r>
              <a:rPr lang="en-US" sz="3200" b="0" dirty="0" err="1">
                <a:solidFill>
                  <a:schemeClr val="tx2"/>
                </a:solidFill>
              </a:rPr>
              <a:t>và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chính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nó</a:t>
            </a:r>
            <a:r>
              <a:rPr lang="en-US" sz="3200" b="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58950" y="5616650"/>
            <a:ext cx="79627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</a:rPr>
              <a:t>-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smtClean="0">
                <a:solidFill>
                  <a:schemeClr val="tx2"/>
                </a:solidFill>
              </a:rPr>
              <a:t>9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hợp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, </a:t>
            </a:r>
            <a:r>
              <a:rPr lang="en-US" sz="3200" b="0" dirty="0" err="1">
                <a:solidFill>
                  <a:schemeClr val="tx2"/>
                </a:solidFill>
              </a:rPr>
              <a:t>vì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số</a:t>
            </a:r>
            <a:r>
              <a:rPr lang="en-US" sz="3200" b="0" dirty="0" smtClean="0">
                <a:solidFill>
                  <a:schemeClr val="tx2"/>
                </a:solidFill>
              </a:rPr>
              <a:t> 9 </a:t>
            </a:r>
            <a:r>
              <a:rPr lang="en-US" sz="3200" b="0" dirty="0" err="1">
                <a:solidFill>
                  <a:schemeClr val="tx2"/>
                </a:solidFill>
              </a:rPr>
              <a:t>có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nhiều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hơn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hai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ước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1; 3; 9</a:t>
            </a:r>
            <a:endParaRPr lang="en-US" sz="3200" b="0" dirty="0">
              <a:solidFill>
                <a:schemeClr val="tx2"/>
              </a:solidFill>
            </a:endParaRPr>
          </a:p>
        </p:txBody>
      </p:sp>
      <p:pic>
        <p:nvPicPr>
          <p:cNvPr id="12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58" y="3397956"/>
            <a:ext cx="2622458" cy="28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74013" y="4544853"/>
            <a:ext cx="79627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</a:rPr>
              <a:t>-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8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hợp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, </a:t>
            </a:r>
            <a:r>
              <a:rPr lang="en-US" sz="3200" b="0" dirty="0" err="1">
                <a:solidFill>
                  <a:schemeClr val="tx2"/>
                </a:solidFill>
              </a:rPr>
              <a:t>vì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số</a:t>
            </a:r>
            <a:r>
              <a:rPr lang="en-US" sz="3200" b="0" dirty="0" smtClean="0">
                <a:solidFill>
                  <a:schemeClr val="tx2"/>
                </a:solidFill>
              </a:rPr>
              <a:t> 8 </a:t>
            </a:r>
            <a:r>
              <a:rPr lang="en-US" sz="3200" b="0" dirty="0" err="1">
                <a:solidFill>
                  <a:schemeClr val="tx2"/>
                </a:solidFill>
              </a:rPr>
              <a:t>có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nhiều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hơn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hai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ước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1; 2; 4; 8</a:t>
            </a:r>
            <a:endParaRPr lang="en-US" sz="3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44500" y="1676400"/>
            <a:ext cx="83185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  <a:r>
              <a:rPr lang="en-US" sz="3200" u="none" dirty="0" smtClean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Căn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cứ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.VnTime" pitchFamily="34" charset="0"/>
              </a:rPr>
              <a:t>vµo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định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nghĩa</a:t>
            </a:r>
            <a:r>
              <a:rPr lang="en-US" sz="3200" u="none" dirty="0">
                <a:latin typeface="Times New Roman" pitchFamily="18" charset="0"/>
              </a:rPr>
              <a:t>, </a:t>
            </a:r>
            <a:r>
              <a:rPr lang="en-US" sz="3200" u="none" dirty="0" err="1">
                <a:latin typeface="Times New Roman" pitchFamily="18" charset="0"/>
              </a:rPr>
              <a:t>hãy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kiểm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tra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xem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0 </a:t>
            </a:r>
            <a:r>
              <a:rPr lang="en-US" sz="3200" u="none" dirty="0" err="1">
                <a:latin typeface="Times New Roman" pitchFamily="18" charset="0"/>
              </a:rPr>
              <a:t>và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1 </a:t>
            </a:r>
            <a:r>
              <a:rPr lang="en-US" sz="3200" u="none" dirty="0" err="1">
                <a:latin typeface="Times New Roman" pitchFamily="18" charset="0"/>
              </a:rPr>
              <a:t>có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phải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là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nguyên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tố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không</a:t>
            </a:r>
            <a:r>
              <a:rPr lang="en-US" sz="3200" u="none" dirty="0">
                <a:latin typeface="Times New Roman" pitchFamily="18" charset="0"/>
              </a:rPr>
              <a:t>? </a:t>
            </a:r>
            <a:r>
              <a:rPr lang="en-US" sz="3200" u="none" dirty="0" err="1">
                <a:latin typeface="Times New Roman" pitchFamily="18" charset="0"/>
              </a:rPr>
              <a:t>Có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phải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là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hợp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không</a:t>
            </a:r>
            <a:r>
              <a:rPr lang="en-US" sz="3200" u="none" dirty="0">
                <a:latin typeface="Times New Roman" pitchFamily="18" charset="0"/>
              </a:rPr>
              <a:t>? </a:t>
            </a:r>
            <a:r>
              <a:rPr lang="en-US" sz="3200" u="none" dirty="0">
                <a:latin typeface=".VnTime" pitchFamily="34" charset="0"/>
              </a:rPr>
              <a:t>V× </a:t>
            </a:r>
            <a:r>
              <a:rPr lang="en-US" sz="3200" u="none" dirty="0" err="1">
                <a:latin typeface=".VnTime" pitchFamily="34" charset="0"/>
              </a:rPr>
              <a:t>sao</a:t>
            </a:r>
            <a:r>
              <a:rPr lang="en-US" sz="3200" u="none" dirty="0">
                <a:latin typeface=".VnTime" pitchFamily="34" charset="0"/>
              </a:rPr>
              <a:t>?</a:t>
            </a:r>
            <a:endParaRPr lang="en-US" sz="3200" u="none" dirty="0">
              <a:latin typeface="Times New Roman" pitchFamily="18" charset="0"/>
            </a:endParaRPr>
          </a:p>
        </p:txBody>
      </p:sp>
      <p:pic>
        <p:nvPicPr>
          <p:cNvPr id="10" name="Picture 96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05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01041" y="2157414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b="1" i="1" u="sng" dirty="0" err="1">
                <a:latin typeface="Times New Roman" pitchFamily="18" charset="0"/>
              </a:rPr>
              <a:t>Định</a:t>
            </a:r>
            <a:r>
              <a:rPr lang="en-US" sz="2800" b="1" i="1" u="sng" dirty="0">
                <a:latin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4800" y="2767013"/>
            <a:ext cx="84905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b="0" u="none" dirty="0">
              <a:latin typeface="Times New Roman" pitchFamily="18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01042" y="3962400"/>
            <a:ext cx="8490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2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44500" y="1676400"/>
            <a:ext cx="83185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  <a:r>
              <a:rPr lang="en-US" sz="3200" u="none" dirty="0" smtClean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Căn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cứ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.VnTime" pitchFamily="34" charset="0"/>
              </a:rPr>
              <a:t>vµo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định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nghĩa</a:t>
            </a:r>
            <a:r>
              <a:rPr lang="en-US" sz="3200" u="none" dirty="0">
                <a:latin typeface="Times New Roman" pitchFamily="18" charset="0"/>
              </a:rPr>
              <a:t>, </a:t>
            </a:r>
            <a:r>
              <a:rPr lang="en-US" sz="3200" u="none" dirty="0" err="1">
                <a:latin typeface="Times New Roman" pitchFamily="18" charset="0"/>
              </a:rPr>
              <a:t>hãy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kiểm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tra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xem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0 </a:t>
            </a:r>
            <a:r>
              <a:rPr lang="en-US" sz="3200" u="none" dirty="0" err="1">
                <a:latin typeface="Times New Roman" pitchFamily="18" charset="0"/>
              </a:rPr>
              <a:t>và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1 </a:t>
            </a:r>
            <a:r>
              <a:rPr lang="en-US" sz="3200" u="none" dirty="0" err="1">
                <a:latin typeface="Times New Roman" pitchFamily="18" charset="0"/>
              </a:rPr>
              <a:t>có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phải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là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nguyên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tố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không</a:t>
            </a:r>
            <a:r>
              <a:rPr lang="en-US" sz="3200" u="none" dirty="0">
                <a:latin typeface="Times New Roman" pitchFamily="18" charset="0"/>
              </a:rPr>
              <a:t>? </a:t>
            </a:r>
            <a:r>
              <a:rPr lang="en-US" sz="3200" u="none" dirty="0" err="1">
                <a:latin typeface="Times New Roman" pitchFamily="18" charset="0"/>
              </a:rPr>
              <a:t>Có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phải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là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hợp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không</a:t>
            </a:r>
            <a:r>
              <a:rPr lang="en-US" sz="3200" u="none" dirty="0">
                <a:latin typeface="Times New Roman" pitchFamily="18" charset="0"/>
              </a:rPr>
              <a:t>? </a:t>
            </a:r>
            <a:r>
              <a:rPr lang="en-US" sz="3200" u="none" dirty="0">
                <a:latin typeface=".VnTime" pitchFamily="34" charset="0"/>
              </a:rPr>
              <a:t>V× </a:t>
            </a:r>
            <a:r>
              <a:rPr lang="en-US" sz="3200" u="none" dirty="0" err="1">
                <a:latin typeface=".VnTime" pitchFamily="34" charset="0"/>
              </a:rPr>
              <a:t>sao</a:t>
            </a:r>
            <a:r>
              <a:rPr lang="en-US" sz="3200" u="none" dirty="0">
                <a:latin typeface=".VnTime" pitchFamily="34" charset="0"/>
              </a:rPr>
              <a:t>?</a:t>
            </a:r>
            <a:endParaRPr lang="en-US" sz="3200" u="none" dirty="0">
              <a:latin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4514" y="3860800"/>
            <a:ext cx="87784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0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200" b="0" i="1" u="none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3200" b="0" i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i="1" u="none" dirty="0" err="1">
                <a:solidFill>
                  <a:schemeClr val="tx2"/>
                </a:solidFill>
                <a:latin typeface="Times New Roman" pitchFamily="18" charset="0"/>
              </a:rPr>
              <a:t>phải</a:t>
            </a:r>
            <a:r>
              <a:rPr lang="en-US" sz="3200" b="0" i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 smtClean="0">
                <a:solidFill>
                  <a:schemeClr val="tx2"/>
                </a:solidFill>
                <a:latin typeface="Times New Roman" pitchFamily="18" charset="0"/>
              </a:rPr>
              <a:t>nguyê</a:t>
            </a:r>
            <a:r>
              <a:rPr lang="en-US" sz="3200" b="0" dirty="0" err="1" smtClean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en-US" sz="32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phải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nó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lớn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1 (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0 &lt; 1;  </a:t>
            </a: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1 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= 1)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nên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ta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gọi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này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đặc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biệt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0988" y="2220816"/>
            <a:ext cx="80785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4000" u="none" dirty="0">
                <a:latin typeface="Times New Roman" pitchFamily="18" charset="0"/>
              </a:rPr>
              <a:t>1.  </a:t>
            </a:r>
            <a:r>
              <a:rPr lang="en-US" sz="4000" u="none" dirty="0" err="1">
                <a:latin typeface="Times New Roman" pitchFamily="18" charset="0"/>
              </a:rPr>
              <a:t>Tìm</a:t>
            </a:r>
            <a:r>
              <a:rPr lang="en-US" sz="4000" u="none" dirty="0">
                <a:latin typeface="Times New Roman" pitchFamily="18" charset="0"/>
              </a:rPr>
              <a:t> </a:t>
            </a:r>
            <a:r>
              <a:rPr lang="en-US" sz="4000" u="none" dirty="0" err="1">
                <a:latin typeface="Times New Roman" pitchFamily="18" charset="0"/>
              </a:rPr>
              <a:t>các</a:t>
            </a:r>
            <a:r>
              <a:rPr lang="en-US" sz="4000" u="none" dirty="0">
                <a:latin typeface="Times New Roman" pitchFamily="18" charset="0"/>
              </a:rPr>
              <a:t> </a:t>
            </a:r>
            <a:r>
              <a:rPr lang="en-US" sz="4000" u="none" dirty="0" err="1" smtClean="0">
                <a:latin typeface="Times New Roman" pitchFamily="18" charset="0"/>
              </a:rPr>
              <a:t>số</a:t>
            </a:r>
            <a:r>
              <a:rPr lang="en-US" sz="4000" u="none" dirty="0" smtClean="0">
                <a:latin typeface="Times New Roman" pitchFamily="18" charset="0"/>
              </a:rPr>
              <a:t> </a:t>
            </a:r>
            <a:r>
              <a:rPr lang="en-US" sz="4000" u="none" dirty="0" err="1" smtClean="0">
                <a:latin typeface="Times New Roman" pitchFamily="18" charset="0"/>
              </a:rPr>
              <a:t>nguyên</a:t>
            </a:r>
            <a:r>
              <a:rPr lang="en-US" sz="4000" u="none" dirty="0" smtClean="0">
                <a:latin typeface="Times New Roman" pitchFamily="18" charset="0"/>
              </a:rPr>
              <a:t> </a:t>
            </a:r>
            <a:r>
              <a:rPr lang="en-US" sz="4000" u="none" dirty="0" err="1" smtClean="0">
                <a:latin typeface="Times New Roman" pitchFamily="18" charset="0"/>
              </a:rPr>
              <a:t>tố</a:t>
            </a:r>
            <a:r>
              <a:rPr lang="en-US" sz="4000" u="none" dirty="0" smtClean="0">
                <a:latin typeface="Times New Roman" pitchFamily="18" charset="0"/>
              </a:rPr>
              <a:t> </a:t>
            </a:r>
            <a:r>
              <a:rPr lang="en-US" sz="4000" u="none" dirty="0" err="1">
                <a:latin typeface="Times New Roman" pitchFamily="18" charset="0"/>
              </a:rPr>
              <a:t>bé</a:t>
            </a:r>
            <a:r>
              <a:rPr lang="en-US" sz="4000" u="none" dirty="0">
                <a:latin typeface="Times New Roman" pitchFamily="18" charset="0"/>
              </a:rPr>
              <a:t> </a:t>
            </a:r>
            <a:r>
              <a:rPr lang="en-US" sz="4000" u="none" dirty="0" err="1">
                <a:latin typeface="Times New Roman" pitchFamily="18" charset="0"/>
              </a:rPr>
              <a:t>hơn</a:t>
            </a:r>
            <a:r>
              <a:rPr lang="en-US" sz="4000" u="none" dirty="0">
                <a:latin typeface="Times New Roman" pitchFamily="18" charset="0"/>
              </a:rPr>
              <a:t> 10?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3400" y="3506857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none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000" u="none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u="none" dirty="0" err="1" smtClean="0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4000" u="none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u="none" dirty="0" err="1" smtClean="0">
                <a:solidFill>
                  <a:srgbClr val="FF0000"/>
                </a:solidFill>
                <a:latin typeface="Times New Roman" pitchFamily="18" charset="0"/>
              </a:rPr>
              <a:t>tố</a:t>
            </a:r>
            <a:r>
              <a:rPr lang="en-US" sz="4000" u="none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u="none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4000" u="none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u="none" dirty="0" err="1" smtClean="0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4000" u="none" dirty="0" smtClean="0">
                <a:solidFill>
                  <a:srgbClr val="FF0000"/>
                </a:solidFill>
                <a:latin typeface="Times New Roman" pitchFamily="18" charset="0"/>
              </a:rPr>
              <a:t> 10 </a:t>
            </a:r>
            <a:r>
              <a:rPr lang="en-US" sz="4000" u="none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u="none" dirty="0" smtClean="0">
                <a:solidFill>
                  <a:srgbClr val="FF0000"/>
                </a:solidFill>
                <a:latin typeface="Times New Roman" pitchFamily="18" charset="0"/>
              </a:rPr>
              <a:t>: 2</a:t>
            </a:r>
            <a:r>
              <a:rPr lang="en-US" sz="4000" u="none" dirty="0">
                <a:solidFill>
                  <a:srgbClr val="FF0000"/>
                </a:solidFill>
                <a:latin typeface="Times New Roman" pitchFamily="18" charset="0"/>
              </a:rPr>
              <a:t>, 3, 5, 7</a:t>
            </a:r>
          </a:p>
        </p:txBody>
      </p:sp>
    </p:spTree>
    <p:extLst>
      <p:ext uri="{BB962C8B-B14F-4D97-AF65-F5344CB8AC3E}">
        <p14:creationId xmlns:p14="http://schemas.microsoft.com/office/powerpoint/2010/main" val="410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01041" y="2157414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b="1" i="1" u="sng" dirty="0" err="1">
                <a:latin typeface="Times New Roman" pitchFamily="18" charset="0"/>
              </a:rPr>
              <a:t>Định</a:t>
            </a:r>
            <a:r>
              <a:rPr lang="en-US" sz="2800" b="1" i="1" u="sng" dirty="0">
                <a:latin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49300" y="2963863"/>
            <a:ext cx="2322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 dirty="0" smtClean="0">
                <a:solidFill>
                  <a:srgbClr val="FF3300"/>
                </a:solidFill>
                <a:cs typeface="Times New Roman" pitchFamily="18" charset="0"/>
              </a:rPr>
              <a:t>►</a:t>
            </a:r>
            <a:r>
              <a:rPr 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Chú</a:t>
            </a:r>
            <a:r>
              <a:rPr lang="en-US" sz="2800" b="1" i="1" u="sng" dirty="0">
                <a:solidFill>
                  <a:srgbClr val="FF3300"/>
                </a:solidFill>
              </a:rPr>
              <a:t> ý</a:t>
            </a:r>
            <a:r>
              <a:rPr lang="en-US" sz="2800" b="1" i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990600" y="3647182"/>
            <a:ext cx="7619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i="1" dirty="0">
                <a:solidFill>
                  <a:schemeClr val="tx2"/>
                </a:solidFill>
              </a:rPr>
              <a:t>a)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0 </a:t>
            </a:r>
            <a:r>
              <a:rPr lang="en-US" sz="3200" i="1" dirty="0" err="1">
                <a:solidFill>
                  <a:schemeClr val="tx2"/>
                </a:solidFill>
              </a:rPr>
              <a:t>và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1 </a:t>
            </a:r>
            <a:r>
              <a:rPr lang="en-US" sz="3200" i="1" dirty="0" err="1">
                <a:solidFill>
                  <a:schemeClr val="tx2"/>
                </a:solidFill>
              </a:rPr>
              <a:t>không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là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nguyên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tố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và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cũng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không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là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hợp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990600" y="4876800"/>
            <a:ext cx="7924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i="1" dirty="0">
                <a:solidFill>
                  <a:schemeClr val="tx2"/>
                </a:solidFill>
              </a:rPr>
              <a:t>b) </a:t>
            </a:r>
            <a:r>
              <a:rPr lang="en-US" sz="3200" i="1" dirty="0" err="1">
                <a:solidFill>
                  <a:schemeClr val="tx2"/>
                </a:solidFill>
              </a:rPr>
              <a:t>Các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</a:rPr>
              <a:t>nguyên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tố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nhỏ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hơn</a:t>
            </a:r>
            <a:r>
              <a:rPr lang="en-US" sz="3200" i="1" dirty="0">
                <a:solidFill>
                  <a:schemeClr val="tx2"/>
                </a:solidFill>
              </a:rPr>
              <a:t> 10 </a:t>
            </a:r>
            <a:r>
              <a:rPr lang="en-US" sz="3200" i="1" dirty="0" err="1">
                <a:solidFill>
                  <a:schemeClr val="tx2"/>
                </a:solidFill>
              </a:rPr>
              <a:t>là</a:t>
            </a:r>
            <a:r>
              <a:rPr lang="en-US" sz="3200" i="1" dirty="0">
                <a:solidFill>
                  <a:schemeClr val="tx2"/>
                </a:solidFill>
              </a:rPr>
              <a:t>: 2, 3, 5, </a:t>
            </a:r>
            <a:r>
              <a:rPr lang="en-US" sz="3200" i="1" dirty="0" smtClean="0">
                <a:solidFill>
                  <a:schemeClr val="tx2"/>
                </a:solidFill>
              </a:rPr>
              <a:t>7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18" name="Picture 17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" y="2745257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99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686800" cy="762000"/>
          </a:xfrm>
        </p:spPr>
        <p:txBody>
          <a:bodyPr/>
          <a:lstStyle/>
          <a:p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</a:p>
        </p:txBody>
      </p:sp>
      <p:graphicFrame>
        <p:nvGraphicFramePr>
          <p:cNvPr id="7298" name="Group 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962212"/>
              </p:ext>
            </p:extLst>
          </p:nvPr>
        </p:nvGraphicFramePr>
        <p:xfrm>
          <a:off x="381000" y="1524000"/>
          <a:ext cx="8458200" cy="5029204"/>
        </p:xfrm>
        <a:graphic>
          <a:graphicData uri="http://schemas.openxmlformats.org/drawingml/2006/table">
            <a:tbl>
              <a:tblPr/>
              <a:tblGrid>
                <a:gridCol w="844550"/>
                <a:gridCol w="831850"/>
                <a:gridCol w="860425"/>
                <a:gridCol w="847725"/>
                <a:gridCol w="844550"/>
                <a:gridCol w="844550"/>
                <a:gridCol w="847725"/>
                <a:gridCol w="844550"/>
                <a:gridCol w="847725"/>
                <a:gridCol w="8445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465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08000" y="363807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0" name="Group 3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0529448"/>
              </p:ext>
            </p:extLst>
          </p:nvPr>
        </p:nvGraphicFramePr>
        <p:xfrm>
          <a:off x="4572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01" name="Group 3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5216527"/>
              </p:ext>
            </p:extLst>
          </p:nvPr>
        </p:nvGraphicFramePr>
        <p:xfrm>
          <a:off x="4572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-76200" y="12700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30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423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98500" y="4252366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60400" y="2819400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73100" y="3727341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05" y="0"/>
            <a:ext cx="3810000" cy="563563"/>
          </a:xfrm>
        </p:spPr>
        <p:txBody>
          <a:bodyPr/>
          <a:lstStyle/>
          <a:p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Đáp</a:t>
            </a:r>
            <a:r>
              <a:rPr lang="en-US" sz="5400" i="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án</a:t>
            </a:r>
            <a:endParaRPr lang="en-US" sz="5400" i="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87103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.VnTime" pitchFamily="34" charset="0"/>
              </a:rPr>
              <a:t>1</a:t>
            </a:r>
            <a:r>
              <a:rPr lang="en-US" sz="3600" dirty="0" smtClean="0">
                <a:solidFill>
                  <a:schemeClr val="tx2"/>
                </a:solidFill>
                <a:latin typeface=".VnTime" pitchFamily="34" charset="0"/>
              </a:rPr>
              <a:t>.   ¦(2) = {1; 2}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  <a:latin typeface=".VnTime" pitchFamily="34" charset="0"/>
              </a:rPr>
              <a:t>      ¦(3) = {1; 3}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  <a:latin typeface=".VnTime" pitchFamily="34" charset="0"/>
              </a:rPr>
              <a:t>      ¦(5) = {1; 5}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  <a:latin typeface=".VnTime" pitchFamily="34" charset="0"/>
              </a:rPr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870111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2"/>
                </a:solidFill>
                <a:latin typeface=".VnTime" pitchFamily="34" charset="0"/>
              </a:rPr>
              <a:t>2.  </a:t>
            </a:r>
            <a:r>
              <a:rPr lang="en-US" sz="4000" dirty="0" smtClean="0">
                <a:solidFill>
                  <a:schemeClr val="tx2"/>
                </a:solidFill>
                <a:latin typeface=".VnTime" pitchFamily="34" charset="0"/>
              </a:rPr>
              <a:t>¦(</a:t>
            </a:r>
            <a:r>
              <a:rPr lang="en-US" sz="4000" dirty="0">
                <a:solidFill>
                  <a:schemeClr val="tx2"/>
                </a:solidFill>
                <a:latin typeface=".VnTime" pitchFamily="34" charset="0"/>
              </a:rPr>
              <a:t>4) = {1; 2; 4}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2"/>
                </a:solidFill>
                <a:latin typeface=".VnTime" pitchFamily="34" charset="0"/>
              </a:rPr>
              <a:t>     </a:t>
            </a:r>
            <a:r>
              <a:rPr lang="en-US" sz="4000" dirty="0" smtClean="0">
                <a:solidFill>
                  <a:schemeClr val="tx2"/>
                </a:solidFill>
                <a:latin typeface=".VnTime" pitchFamily="34" charset="0"/>
              </a:rPr>
              <a:t>¦(</a:t>
            </a:r>
            <a:r>
              <a:rPr lang="en-US" sz="4000" dirty="0">
                <a:solidFill>
                  <a:schemeClr val="tx2"/>
                </a:solidFill>
                <a:latin typeface=".VnTime" pitchFamily="34" charset="0"/>
              </a:rPr>
              <a:t>6) = {1; 2; 3; 6}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2"/>
                </a:solidFill>
                <a:latin typeface=".VnTime" pitchFamily="34" charset="0"/>
              </a:rPr>
              <a:t>    </a:t>
            </a:r>
            <a:r>
              <a:rPr lang="en-US" sz="4000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.VnTime" pitchFamily="34" charset="0"/>
              </a:rPr>
              <a:t>¦(10) = {1; 2; 5; 10}</a:t>
            </a:r>
          </a:p>
        </p:txBody>
      </p:sp>
    </p:spTree>
    <p:extLst>
      <p:ext uri="{BB962C8B-B14F-4D97-AF65-F5344CB8AC3E}">
        <p14:creationId xmlns:p14="http://schemas.microsoft.com/office/powerpoint/2010/main" val="22285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23" name="Group 2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0194676"/>
              </p:ext>
            </p:extLst>
          </p:nvPr>
        </p:nvGraphicFramePr>
        <p:xfrm>
          <a:off x="5334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51" name="Group 3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294332"/>
              </p:ext>
            </p:extLst>
          </p:nvPr>
        </p:nvGraphicFramePr>
        <p:xfrm>
          <a:off x="5334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0" y="152400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u="none" dirty="0" err="1" smtClean="0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854624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08000" y="4706045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08000" y="363807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33400" y="4186932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166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34" name="Group 4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1708971"/>
              </p:ext>
            </p:extLst>
          </p:nvPr>
        </p:nvGraphicFramePr>
        <p:xfrm>
          <a:off x="6096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735" name="Group 4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054059"/>
              </p:ext>
            </p:extLst>
          </p:nvPr>
        </p:nvGraphicFramePr>
        <p:xfrm>
          <a:off x="6096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5500"/>
                <a:gridCol w="819150"/>
                <a:gridCol w="825500"/>
                <a:gridCol w="822325"/>
                <a:gridCol w="822325"/>
                <a:gridCol w="825500"/>
                <a:gridCol w="819150"/>
                <a:gridCol w="825500"/>
                <a:gridCol w="82232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76200" y="152400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u="none" dirty="0" err="1" smtClean="0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5,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5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5</a:t>
            </a:r>
            <a:b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30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08000" y="5302945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7,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7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7</a:t>
            </a:r>
          </a:p>
          <a:p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08000" y="4706045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08000" y="363807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33400" y="4186932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395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47" name="Group 127"/>
          <p:cNvGraphicFramePr>
            <a:graphicFrameLocks noGrp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744689674"/>
              </p:ext>
            </p:extLst>
          </p:nvPr>
        </p:nvGraphicFramePr>
        <p:xfrm>
          <a:off x="6350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48" name="Rectangle 128"/>
          <p:cNvSpPr>
            <a:spLocks noChangeArrowheads="1"/>
          </p:cNvSpPr>
          <p:nvPr/>
        </p:nvSpPr>
        <p:spPr bwMode="auto">
          <a:xfrm>
            <a:off x="7315200" y="2971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en-US" sz="2800" dirty="0"/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dirty="0"/>
              <a:t>49</a:t>
            </a:r>
          </a:p>
          <a:p>
            <a:pPr algn="ctr"/>
            <a:endParaRPr lang="en-US" sz="2800" dirty="0"/>
          </a:p>
        </p:txBody>
      </p:sp>
      <p:sp>
        <p:nvSpPr>
          <p:cNvPr id="107649" name="Rectangle 129"/>
          <p:cNvSpPr>
            <a:spLocks noChangeArrowheads="1"/>
          </p:cNvSpPr>
          <p:nvPr/>
        </p:nvSpPr>
        <p:spPr bwMode="auto">
          <a:xfrm>
            <a:off x="56134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77</a:t>
            </a:r>
          </a:p>
        </p:txBody>
      </p:sp>
      <p:sp>
        <p:nvSpPr>
          <p:cNvPr id="107650" name="Rectangle 130"/>
          <p:cNvSpPr>
            <a:spLocks noChangeArrowheads="1"/>
          </p:cNvSpPr>
          <p:nvPr/>
        </p:nvSpPr>
        <p:spPr bwMode="auto">
          <a:xfrm>
            <a:off x="-304800" y="0"/>
            <a:ext cx="922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</a:p>
        </p:txBody>
      </p:sp>
      <p:sp>
        <p:nvSpPr>
          <p:cNvPr id="107651" name="Rectangle 131"/>
          <p:cNvSpPr>
            <a:spLocks noChangeArrowheads="1"/>
          </p:cNvSpPr>
          <p:nvPr/>
        </p:nvSpPr>
        <p:spPr bwMode="auto">
          <a:xfrm>
            <a:off x="622300" y="6019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91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75453" y="152400"/>
            <a:ext cx="8826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u="none" dirty="0" err="1" smtClean="0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7,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7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7</a:t>
            </a:r>
          </a:p>
          <a:p>
            <a:endParaRPr lang="en-US" sz="30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92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48" grpId="0"/>
      <p:bldP spid="107648" grpId="1"/>
      <p:bldP spid="107649" grpId="0"/>
      <p:bldP spid="107649" grpId="1"/>
      <p:bldP spid="107650" grpId="0"/>
      <p:bldP spid="107651" grpId="0"/>
      <p:bldP spid="107651" grpId="1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81198" y="2801938"/>
            <a:ext cx="83891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b="0" dirty="0" err="1" smtClean="0">
                <a:solidFill>
                  <a:schemeClr val="tx2"/>
                </a:solidFill>
              </a:rPr>
              <a:t>Có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>
                <a:solidFill>
                  <a:schemeClr val="tx2"/>
                </a:solidFill>
              </a:rPr>
              <a:t>25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nhỏ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hơn</a:t>
            </a:r>
            <a:r>
              <a:rPr lang="en-US" sz="3600" b="0" dirty="0">
                <a:solidFill>
                  <a:schemeClr val="tx2"/>
                </a:solidFill>
              </a:rPr>
              <a:t> 100 </a:t>
            </a:r>
            <a:r>
              <a:rPr lang="en-US" sz="3600" b="0" dirty="0" err="1">
                <a:solidFill>
                  <a:schemeClr val="tx2"/>
                </a:solidFill>
              </a:rPr>
              <a:t>đó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là</a:t>
            </a:r>
            <a:r>
              <a:rPr lang="en-US" sz="3600" b="0" dirty="0">
                <a:solidFill>
                  <a:schemeClr val="tx2"/>
                </a:solidFill>
              </a:rPr>
              <a:t>: </a:t>
            </a:r>
            <a:endParaRPr lang="en-US" sz="3600" b="0" dirty="0" smtClean="0">
              <a:solidFill>
                <a:schemeClr val="tx2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, 3, 5, 7, 11, 13, 17, 19, 23, 29, 31, 37, 41, 43, 47, 53, 59, 61, 67, 71, 73, 79, 83, 89, 97</a:t>
            </a:r>
          </a:p>
        </p:txBody>
      </p:sp>
      <p:pic>
        <p:nvPicPr>
          <p:cNvPr id="10" name="Picture 9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667000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767388" y="3617188"/>
            <a:ext cx="2819400" cy="218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38214" y="3615221"/>
            <a:ext cx="26670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87365" y="3789501"/>
            <a:ext cx="28193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chẵn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04792" y="32614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29001" y="1312222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843588" y="3715475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nhất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59773" y="3561764"/>
            <a:ext cx="2855118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078" y="3685796"/>
            <a:ext cx="30432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endParaRPr lang="en-US" sz="3600" dirty="0" smtClean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chẵn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duy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nhất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89422" y="3607532"/>
            <a:ext cx="28194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41822" y="3835269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nhất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3011691" y="1312222"/>
            <a:ext cx="2998788" cy="1601788"/>
            <a:chOff x="1997" y="1314"/>
            <a:chExt cx="1889" cy="1009"/>
          </a:xfrm>
        </p:grpSpPr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7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923452" y="1470426"/>
            <a:ext cx="12041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4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</a:t>
            </a:r>
            <a:endParaRPr lang="en-US" sz="28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black">
          <a:xfrm>
            <a:off x="876483" y="106499"/>
            <a:ext cx="781166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922491" y="1462487"/>
            <a:ext cx="12041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4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</a:t>
            </a:r>
            <a:endParaRPr lang="en-US" sz="28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7" grpId="0" animBg="1"/>
      <p:bldP spid="69637" grpId="1" animBg="1"/>
      <p:bldP spid="69638" grpId="0"/>
      <p:bldP spid="69638" grpId="1"/>
      <p:bldP spid="69639" grpId="0" animBg="1"/>
      <p:bldP spid="69641" grpId="0" animBg="1"/>
      <p:bldP spid="69653" grpId="0"/>
      <p:bldP spid="19" grpId="0" animBg="1"/>
      <p:bldP spid="20" grpId="0"/>
      <p:bldP spid="21" grpId="0" animBg="1"/>
      <p:bldP spid="21" grpId="1" animBg="1"/>
      <p:bldP spid="22" grpId="0"/>
      <p:bldP spid="22" grpId="1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81198" y="2801938"/>
            <a:ext cx="83891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0" dirty="0" smtClean="0">
                <a:solidFill>
                  <a:schemeClr val="tx2"/>
                </a:solidFill>
              </a:rPr>
              <a:t>- </a:t>
            </a:r>
            <a:r>
              <a:rPr lang="en-US" sz="3600" b="0" dirty="0" err="1" smtClean="0">
                <a:solidFill>
                  <a:schemeClr val="tx2"/>
                </a:solidFill>
              </a:rPr>
              <a:t>Có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>
                <a:solidFill>
                  <a:schemeClr val="tx2"/>
                </a:solidFill>
              </a:rPr>
              <a:t>25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nhỏ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hơn</a:t>
            </a:r>
            <a:r>
              <a:rPr lang="en-US" sz="3600" b="0" dirty="0">
                <a:solidFill>
                  <a:schemeClr val="tx2"/>
                </a:solidFill>
              </a:rPr>
              <a:t> 100 </a:t>
            </a:r>
            <a:r>
              <a:rPr lang="en-US" sz="3600" b="0" dirty="0" err="1">
                <a:solidFill>
                  <a:schemeClr val="tx2"/>
                </a:solidFill>
              </a:rPr>
              <a:t>đó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là</a:t>
            </a:r>
            <a:r>
              <a:rPr lang="en-US" sz="3600" b="0" dirty="0">
                <a:solidFill>
                  <a:schemeClr val="tx2"/>
                </a:solidFill>
              </a:rPr>
              <a:t>: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2, 3, 5, 7, 11, 13, 17, 19, 23, 29, 31, 37, 41, 43, 47, 53, 59, 61, 67, 71, 73, 79, 83, 89, 97</a:t>
            </a:r>
          </a:p>
        </p:txBody>
      </p:sp>
      <p:pic>
        <p:nvPicPr>
          <p:cNvPr id="10" name="Picture 9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667000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26256" y="4876800"/>
            <a:ext cx="823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0" dirty="0" smtClean="0">
                <a:solidFill>
                  <a:schemeClr val="tx2"/>
                </a:solidFill>
              </a:rPr>
              <a:t>- </a:t>
            </a:r>
            <a:r>
              <a:rPr lang="en-US" sz="3600" b="0" dirty="0" err="1" smtClean="0">
                <a:solidFill>
                  <a:schemeClr val="tx2"/>
                </a:solidFill>
              </a:rPr>
              <a:t>Số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nhỏ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nhất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là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b="0" dirty="0">
                <a:solidFill>
                  <a:schemeClr val="tx2"/>
                </a:solidFill>
              </a:rPr>
              <a:t>, </a:t>
            </a:r>
            <a:r>
              <a:rPr lang="en-US" sz="3600" b="0" dirty="0" err="1">
                <a:solidFill>
                  <a:schemeClr val="tx2"/>
                </a:solidFill>
              </a:rPr>
              <a:t>đó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 smtClean="0">
                <a:solidFill>
                  <a:schemeClr val="tx2"/>
                </a:solidFill>
              </a:rPr>
              <a:t>cũng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 smtClean="0">
                <a:solidFill>
                  <a:schemeClr val="tx2"/>
                </a:solidFill>
              </a:rPr>
              <a:t>là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chẵn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duy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nhất</a:t>
            </a:r>
            <a:r>
              <a:rPr lang="en-US" sz="3600" b="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Picture 8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" y="4703634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-17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Kiến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thức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cần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nhớ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75" y="1473200"/>
            <a:ext cx="90582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just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lớn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1,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chỉ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ước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609600" indent="-609600" algn="just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1600" b="0" dirty="0">
              <a:solidFill>
                <a:schemeClr val="tx2"/>
              </a:solidFill>
              <a:latin typeface="Times New Roman" pitchFamily="18" charset="0"/>
            </a:endParaRPr>
          </a:p>
          <a:p>
            <a:pPr marL="609600" indent="-609600" algn="l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3600" b="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600" b="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609600" indent="-609600" algn="l" eaLnBrk="0" hangingPunct="0">
              <a:spcBef>
                <a:spcPct val="20000"/>
              </a:spcBef>
              <a:buFontTx/>
              <a:buChar char="-"/>
            </a:pPr>
            <a:endParaRPr lang="en-US" sz="1600" b="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0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cũng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609600" indent="-609600" algn="l" eaLnBrk="0" hangingPunct="0">
              <a:spcBef>
                <a:spcPct val="20000"/>
              </a:spcBef>
              <a:buFontTx/>
              <a:buChar char="-"/>
            </a:pPr>
            <a:endParaRPr lang="en-US" sz="1600" b="0" dirty="0">
              <a:solidFill>
                <a:schemeClr val="tx2"/>
              </a:solidFill>
              <a:latin typeface="Times New Roman" pitchFamily="18" charset="0"/>
            </a:endParaRPr>
          </a:p>
          <a:p>
            <a:pPr marL="609600" indent="-609600" algn="l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10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tiên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2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4519098"/>
              </p:ext>
            </p:extLst>
          </p:nvPr>
        </p:nvGraphicFramePr>
        <p:xfrm>
          <a:off x="812800" y="3178175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6694477"/>
              </p:ext>
            </p:extLst>
          </p:nvPr>
        </p:nvGraphicFramePr>
        <p:xfrm>
          <a:off x="838200" y="2438400"/>
          <a:ext cx="7772400" cy="7620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381000" y="2971800"/>
            <a:ext cx="8305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i="1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</a:rPr>
              <a:t> 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chẵn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1561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53253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44428"/>
            <a:ext cx="9982200" cy="1012825"/>
          </a:xfrm>
        </p:spPr>
        <p:txBody>
          <a:bodyPr/>
          <a:lstStyle/>
          <a:p>
            <a:pPr algn="ctr"/>
            <a:r>
              <a:rPr lang="en-US" sz="4400" b="1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sz="4400" b="1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sz="4400" b="1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sz="8000" b="1" i="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86" y="3581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4400" i="1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44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44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434349"/>
              </p:ext>
            </p:extLst>
          </p:nvPr>
        </p:nvGraphicFramePr>
        <p:xfrm>
          <a:off x="723900" y="3200400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87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3669223"/>
              </p:ext>
            </p:extLst>
          </p:nvPr>
        </p:nvGraphicFramePr>
        <p:xfrm>
          <a:off x="685800" y="2438400"/>
          <a:ext cx="7772400" cy="7620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457200" y="3352800"/>
            <a:ext cx="800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</a:rPr>
              <a:t>:  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57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9144000" cy="4572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573756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1175947"/>
              </p:ext>
            </p:extLst>
          </p:nvPr>
        </p:nvGraphicFramePr>
        <p:xfrm>
          <a:off x="685800" y="3276600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1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8735558"/>
              </p:ext>
            </p:extLst>
          </p:nvPr>
        </p:nvGraphicFramePr>
        <p:xfrm>
          <a:off x="685800" y="2438400"/>
          <a:ext cx="7772400" cy="8382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914400" y="29718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i="1" dirty="0" smtClean="0">
                <a:solidFill>
                  <a:srgbClr val="000000"/>
                </a:solidFill>
                <a:latin typeface="Times New Roman" pitchFamily="18" charset="0"/>
              </a:rPr>
              <a:t>Ô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10?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207964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9283212"/>
              </p:ext>
            </p:extLst>
          </p:nvPr>
        </p:nvGraphicFramePr>
        <p:xfrm>
          <a:off x="838200" y="3276600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35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0466631"/>
              </p:ext>
            </p:extLst>
          </p:nvPr>
        </p:nvGraphicFramePr>
        <p:xfrm>
          <a:off x="838200" y="2438400"/>
          <a:ext cx="7772400" cy="8382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838200" y="2895600"/>
            <a:ext cx="7924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i="1" dirty="0" smtClean="0">
                <a:solidFill>
                  <a:srgbClr val="000000"/>
                </a:solidFill>
                <a:latin typeface="Times New Roman" pitchFamily="18" charset="0"/>
              </a:rPr>
              <a:t>Ơ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51155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0558129"/>
              </p:ext>
            </p:extLst>
          </p:nvPr>
        </p:nvGraphicFramePr>
        <p:xfrm>
          <a:off x="762000" y="3254375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58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7653959"/>
              </p:ext>
            </p:extLst>
          </p:nvPr>
        </p:nvGraphicFramePr>
        <p:xfrm>
          <a:off x="762000" y="2438400"/>
          <a:ext cx="7772400" cy="8382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762000" y="2971800"/>
            <a:ext cx="80010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190500" y="17526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24158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764959"/>
              </p:ext>
            </p:extLst>
          </p:nvPr>
        </p:nvGraphicFramePr>
        <p:xfrm>
          <a:off x="685800" y="3276600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83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2748357"/>
              </p:ext>
            </p:extLst>
          </p:nvPr>
        </p:nvGraphicFramePr>
        <p:xfrm>
          <a:off x="685800" y="2514600"/>
          <a:ext cx="7772400" cy="7620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901700" y="2959100"/>
            <a:ext cx="784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i="1" dirty="0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bội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mọi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/>
                </a:solidFill>
                <a:latin typeface="Times New Roman" pitchFamily="18" charset="0"/>
              </a:rPr>
              <a:t>khác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latin typeface="Times New Roman" pitchFamily="18" charset="0"/>
              </a:rPr>
              <a:t>0?</a:t>
            </a:r>
            <a:endParaRPr lang="en-US" sz="40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54000" y="18288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5202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0514498"/>
              </p:ext>
            </p:extLst>
          </p:nvPr>
        </p:nvGraphicFramePr>
        <p:xfrm>
          <a:off x="838200" y="3276600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85800" y="3048000"/>
            <a:ext cx="807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84" name="Group 3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2965649"/>
              </p:ext>
            </p:extLst>
          </p:nvPr>
        </p:nvGraphicFramePr>
        <p:xfrm>
          <a:off x="723900" y="2397124"/>
          <a:ext cx="8001000" cy="803275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373270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679756"/>
              </p:ext>
            </p:extLst>
          </p:nvPr>
        </p:nvGraphicFramePr>
        <p:xfrm>
          <a:off x="762000" y="3505200"/>
          <a:ext cx="7772400" cy="555625"/>
        </p:xfrm>
        <a:graphic>
          <a:graphicData uri="http://schemas.openxmlformats.org/drawingml/2006/table">
            <a:tbl>
              <a:tblPr/>
              <a:tblGrid>
                <a:gridCol w="865188"/>
                <a:gridCol w="860425"/>
                <a:gridCol w="865187"/>
                <a:gridCol w="865188"/>
                <a:gridCol w="860425"/>
                <a:gridCol w="865187"/>
                <a:gridCol w="865188"/>
                <a:gridCol w="860425"/>
                <a:gridCol w="86518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5611376"/>
              </p:ext>
            </p:extLst>
          </p:nvPr>
        </p:nvGraphicFramePr>
        <p:xfrm>
          <a:off x="762000" y="2667000"/>
          <a:ext cx="7772400" cy="8382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533400" y="3429000"/>
            <a:ext cx="82296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b="1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9144000" cy="381000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82372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5315993"/>
              </p:ext>
            </p:extLst>
          </p:nvPr>
        </p:nvGraphicFramePr>
        <p:xfrm>
          <a:off x="609600" y="3733800"/>
          <a:ext cx="8305803" cy="555625"/>
        </p:xfrm>
        <a:graphic>
          <a:graphicData uri="http://schemas.openxmlformats.org/drawingml/2006/table">
            <a:tbl>
              <a:tblPr/>
              <a:tblGrid>
                <a:gridCol w="924564"/>
                <a:gridCol w="919474"/>
                <a:gridCol w="924563"/>
                <a:gridCol w="924564"/>
                <a:gridCol w="919474"/>
                <a:gridCol w="924563"/>
                <a:gridCol w="924564"/>
                <a:gridCol w="919474"/>
                <a:gridCol w="924563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79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0503835"/>
              </p:ext>
            </p:extLst>
          </p:nvPr>
        </p:nvGraphicFramePr>
        <p:xfrm>
          <a:off x="762003" y="2819400"/>
          <a:ext cx="8077194" cy="838200"/>
        </p:xfrm>
        <a:graphic>
          <a:graphicData uri="http://schemas.openxmlformats.org/drawingml/2006/table">
            <a:tbl>
              <a:tblPr/>
              <a:tblGrid>
                <a:gridCol w="897466"/>
                <a:gridCol w="897466"/>
                <a:gridCol w="897466"/>
                <a:gridCol w="897466"/>
                <a:gridCol w="897466"/>
                <a:gridCol w="897466"/>
                <a:gridCol w="897466"/>
                <a:gridCol w="897466"/>
                <a:gridCol w="897466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381000" y="9906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57"/>
          <p:cNvSpPr txBox="1">
            <a:spLocks noChangeArrowheads="1"/>
          </p:cNvSpPr>
          <p:nvPr/>
        </p:nvSpPr>
        <p:spPr bwMode="black">
          <a:xfrm>
            <a:off x="381000" y="20066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2400" dirty="0" err="1" smtClean="0">
                <a:solidFill>
                  <a:srgbClr val="000000"/>
                </a:solidFill>
              </a:rPr>
              <a:t>Hãy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điền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chữ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tương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ứng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</a:rPr>
              <a:t>chữ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958605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07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D60093"/>
                </a:solidFill>
                <a:latin typeface="Times New Roman" pitchFamily="18" charset="0"/>
              </a:rPr>
              <a:t>Phần thưởng là:</a:t>
            </a:r>
          </a:p>
          <a:p>
            <a:pPr algn="ctr"/>
            <a:r>
              <a:rPr lang="en-US" sz="4000" b="1">
                <a:solidFill>
                  <a:srgbClr val="D60093"/>
                </a:solidFill>
                <a:latin typeface="Times New Roman" pitchFamily="18" charset="0"/>
              </a:rPr>
              <a:t>Một tràng pháo tay!</a:t>
            </a:r>
          </a:p>
          <a:p>
            <a:pPr algn="ctr"/>
            <a:endParaRPr lang="en-US" sz="8000" b="1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7315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4" name="Picture 10" descr="ag00373_"/>
          <p:cNvPicPr>
            <a:picLocks noGrp="1" noChangeAspect="1" noChangeArrowheads="1" noCrop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3962400" y="3962400"/>
            <a:ext cx="1000125" cy="96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1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5715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2286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381000" y="2362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7467600" y="2362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4114800" y="5410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5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257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  <p:pic>
        <p:nvPicPr>
          <p:cNvPr id="2" name="applause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881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81300" y="1447800"/>
            <a:ext cx="6172200" cy="14478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</a:rPr>
              <a:t>M</a:t>
            </a:r>
            <a:r>
              <a:rPr lang="vi-VN" sz="2800" b="1" dirty="0" smtClean="0">
                <a:latin typeface="Times New Roman" pitchFamily="18" charset="0"/>
              </a:rPr>
              <a:t>ột trong những phương ph</a:t>
            </a:r>
            <a:r>
              <a:rPr lang="vi-VN" sz="2800" b="1" dirty="0" smtClean="0"/>
              <a:t>á</a:t>
            </a:r>
            <a:r>
              <a:rPr lang="vi-VN" sz="2800" b="1" dirty="0" smtClean="0">
                <a:latin typeface="Times New Roman" pitchFamily="18" charset="0"/>
              </a:rPr>
              <a:t>p cổ nhất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</a:rPr>
              <a:t>lập bảng c</a:t>
            </a:r>
            <a:r>
              <a:rPr lang="vi-VN" sz="2800" b="1" dirty="0" smtClean="0"/>
              <a:t>á</a:t>
            </a:r>
            <a:r>
              <a:rPr lang="vi-VN" sz="2800" b="1" dirty="0" smtClean="0">
                <a:latin typeface="Times New Roman" pitchFamily="18" charset="0"/>
              </a:rPr>
              <a:t>c số nguyên tố từ bảng c</a:t>
            </a:r>
            <a:r>
              <a:rPr lang="vi-VN" sz="2800" b="1" dirty="0" smtClean="0"/>
              <a:t>á</a:t>
            </a:r>
            <a:r>
              <a:rPr lang="vi-VN" sz="2800" b="1" dirty="0" smtClean="0">
                <a:latin typeface="Times New Roman" pitchFamily="18" charset="0"/>
              </a:rPr>
              <a:t>c số tự nhiên do nh</a:t>
            </a:r>
            <a:r>
              <a:rPr lang="vi-VN" sz="2800" b="1" dirty="0" smtClean="0"/>
              <a:t>à</a:t>
            </a:r>
            <a:r>
              <a:rPr lang="en-US" sz="2800" b="1" dirty="0" smtClean="0">
                <a:latin typeface="Times New Roman" pitchFamily="18" charset="0"/>
              </a:rPr>
              <a:t> To</a:t>
            </a:r>
            <a:r>
              <a:rPr lang="vi-VN" sz="2800" b="1" dirty="0" smtClean="0"/>
              <a:t>á</a:t>
            </a:r>
            <a:r>
              <a:rPr lang="vi-VN" sz="2800" b="1" dirty="0" smtClean="0">
                <a:latin typeface="Times New Roman" pitchFamily="18" charset="0"/>
              </a:rPr>
              <a:t>n học cổ Hi Lạp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Ơ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-t</a:t>
            </a:r>
            <a:r>
              <a:rPr lang="vi-VN" sz="2800" b="1" dirty="0">
                <a:latin typeface="Times New Roman" pitchFamily="18" charset="0"/>
              </a:rPr>
              <a:t>ô</a:t>
            </a:r>
            <a:r>
              <a:rPr lang="en-US" sz="2800" b="1" dirty="0" smtClean="0">
                <a:latin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</a:rPr>
              <a:t>xten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</a:rPr>
              <a:t>(</a:t>
            </a:r>
            <a:r>
              <a:rPr lang="vi-VN" sz="2800" b="1" dirty="0">
                <a:latin typeface="Times New Roman" pitchFamily="18" charset="0"/>
              </a:rPr>
              <a:t>Ératosthène)</a:t>
            </a:r>
            <a:r>
              <a:rPr lang="en-US" sz="2800" b="1" dirty="0">
                <a:latin typeface="Times New Roman" pitchFamily="18" charset="0"/>
              </a:rPr>
              <a:t> (276 – 194 </a:t>
            </a:r>
            <a:r>
              <a:rPr lang="en-US" sz="2800" b="1" dirty="0" err="1">
                <a:latin typeface="Times New Roman" pitchFamily="18" charset="0"/>
              </a:rPr>
              <a:t>tr</a:t>
            </a:r>
            <a:r>
              <a:rPr lang="vi-VN" sz="2800" b="1" dirty="0">
                <a:latin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</a:rPr>
              <a:t>ô</a:t>
            </a:r>
            <a:r>
              <a:rPr lang="en-US" sz="2800" b="1" dirty="0" err="1">
                <a:latin typeface="Times New Roman" pitchFamily="18" charset="0"/>
              </a:rPr>
              <a:t>ng</a:t>
            </a:r>
            <a:endParaRPr lang="en-US" sz="2800" b="1" dirty="0" smtClean="0">
              <a:latin typeface="Times New Roman" pitchFamily="18" charset="0"/>
            </a:endParaRPr>
          </a:p>
        </p:txBody>
      </p:sp>
      <p:pic>
        <p:nvPicPr>
          <p:cNvPr id="32771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2700"/>
            <a:ext cx="2971800" cy="32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05200" y="38104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Sàng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 Ơ-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ra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</a:rPr>
              <a:t>tô-xten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19100" y="3581400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 smtClean="0">
                <a:latin typeface="Times New Roman" pitchFamily="18" charset="0"/>
              </a:rPr>
              <a:t>nguy</a:t>
            </a:r>
            <a:r>
              <a:rPr lang="vi-VN" sz="2800" b="1" dirty="0" smtClean="0">
                <a:latin typeface="Times New Roman" pitchFamily="18" charset="0"/>
              </a:rPr>
              <a:t>ê</a:t>
            </a:r>
            <a:r>
              <a:rPr lang="en-US" sz="2800" b="1" dirty="0" smtClean="0">
                <a:latin typeface="Times New Roman" pitchFamily="18" charset="0"/>
              </a:rPr>
              <a:t>n)</a:t>
            </a:r>
            <a:r>
              <a:rPr lang="vi-VN" sz="2800" b="1" dirty="0" smtClean="0">
                <a:latin typeface="Times New Roman" pitchFamily="18" charset="0"/>
              </a:rPr>
              <a:t> đề r</a:t>
            </a:r>
            <a:r>
              <a:rPr lang="en-US" sz="2800" b="1" dirty="0" smtClean="0">
                <a:latin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sàng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lọc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</a:rPr>
              <a:t> Ơ-</a:t>
            </a:r>
            <a:r>
              <a:rPr lang="en-US" sz="2800" b="1" dirty="0" err="1" smtClean="0">
                <a:latin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</a:rPr>
              <a:t>tô-xten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giấy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cỏ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sậy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căng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khung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dùi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thủng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giống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sàng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sàng</a:t>
            </a:r>
            <a:r>
              <a:rPr lang="en-US" sz="2800" b="1" dirty="0" smtClean="0">
                <a:latin typeface="Times New Roman" pitchFamily="18" charset="0"/>
              </a:rPr>
              <a:t> Ơ-</a:t>
            </a:r>
            <a:r>
              <a:rPr lang="en-US" sz="2800" b="1" dirty="0" err="1" smtClean="0">
                <a:latin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</a:rPr>
              <a:t>tô-xten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05" y="0"/>
            <a:ext cx="3810000" cy="563563"/>
          </a:xfrm>
        </p:spPr>
        <p:txBody>
          <a:bodyPr/>
          <a:lstStyle/>
          <a:p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Đáp</a:t>
            </a:r>
            <a:r>
              <a:rPr lang="en-US" sz="5400" i="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án</a:t>
            </a:r>
            <a:endParaRPr lang="en-US" sz="5400" i="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  <a:latin typeface=".VnTime" pitchFamily="34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.VnTime" pitchFamily="34" charset="0"/>
              </a:rPr>
              <a:t>.   ¦(2) = {1; 2}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.VnTime" pitchFamily="34" charset="0"/>
              </a:rPr>
              <a:t>      ¦(3) = {1; 3}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.VnTime" pitchFamily="34" charset="0"/>
              </a:rPr>
              <a:t>      ¦(5) = {1; 5}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.VnTime" pitchFamily="34" charset="0"/>
              </a:rPr>
              <a:t>      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4533900" y="1476464"/>
            <a:ext cx="4343400" cy="2409736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700" y="2032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Mỗi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2; 3; 5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có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bao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nhiêu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ước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36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pic>
        <p:nvPicPr>
          <p:cNvPr id="9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191000"/>
            <a:ext cx="2019300" cy="22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93005" y="4191000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ước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: 1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chính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nó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61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None/>
            </a:pPr>
            <a:r>
              <a:rPr lang="en-US" sz="3600" u="sng" dirty="0" err="1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sz="3600" u="sng" dirty="0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3600" u="sng" dirty="0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116:</a:t>
            </a:r>
          </a:p>
          <a:p>
            <a:pPr marL="609600" indent="-609600">
              <a:buFontTx/>
              <a:buNone/>
            </a:pP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Gọi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P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Điền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kí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hiệu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      ,     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hoặc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      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vào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ô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trống</a:t>
            </a:r>
            <a:endParaRPr lang="en-US" sz="36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68839"/>
              </p:ext>
            </p:extLst>
          </p:nvPr>
        </p:nvGraphicFramePr>
        <p:xfrm>
          <a:off x="1066800" y="4532531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32531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33504"/>
              </p:ext>
            </p:extLst>
          </p:nvPr>
        </p:nvGraphicFramePr>
        <p:xfrm>
          <a:off x="7696200" y="45560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556000"/>
                        <a:ext cx="60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37838"/>
              </p:ext>
            </p:extLst>
          </p:nvPr>
        </p:nvGraphicFramePr>
        <p:xfrm>
          <a:off x="2819400" y="26543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543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784083"/>
              </p:ext>
            </p:extLst>
          </p:nvPr>
        </p:nvGraphicFramePr>
        <p:xfrm>
          <a:off x="3657600" y="2616200"/>
          <a:ext cx="901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9" imgW="126720" imgH="152280" progId="Equation.DSMT4">
                  <p:embed/>
                </p:oleObj>
              </mc:Choice>
              <mc:Fallback>
                <p:oleObj name="Equation" r:id="rId9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16200"/>
                        <a:ext cx="9017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97643"/>
              </p:ext>
            </p:extLst>
          </p:nvPr>
        </p:nvGraphicFramePr>
        <p:xfrm>
          <a:off x="5334000" y="27432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11" imgW="152280" imgH="126720" progId="Equation.DSMT4">
                  <p:embed/>
                </p:oleObj>
              </mc:Choice>
              <mc:Fallback>
                <p:oleObj name="Equation" r:id="rId11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60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72674"/>
              </p:ext>
            </p:extLst>
          </p:nvPr>
        </p:nvGraphicFramePr>
        <p:xfrm>
          <a:off x="5562600" y="4495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958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85990"/>
              </p:ext>
            </p:extLst>
          </p:nvPr>
        </p:nvGraphicFramePr>
        <p:xfrm>
          <a:off x="3276600" y="4461777"/>
          <a:ext cx="901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13" imgW="126720" imgH="152280" progId="Equation.DSMT4">
                  <p:embed/>
                </p:oleObj>
              </mc:Choice>
              <mc:Fallback>
                <p:oleObj name="Equation" r:id="rId13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61777"/>
                        <a:ext cx="9017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15239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  TẬP  CỦNG  CỐ</a:t>
            </a:r>
            <a:endParaRPr lang="en-US" sz="36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53" y="4532525"/>
            <a:ext cx="19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Tx/>
              <a:buNone/>
            </a:pPr>
            <a:r>
              <a:rPr lang="en-US" sz="3600" dirty="0">
                <a:latin typeface="Times" pitchFamily="34" charset="0"/>
                <a:ea typeface="Times" pitchFamily="34" charset="0"/>
                <a:cs typeface="Times" pitchFamily="34" charset="0"/>
              </a:rPr>
              <a:t> 83       P;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4537421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" pitchFamily="34" charset="0"/>
                <a:ea typeface="Times" pitchFamily="34" charset="0"/>
                <a:cs typeface="Times" pitchFamily="34" charset="0"/>
              </a:rPr>
              <a:t>91       P ;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449580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" pitchFamily="34" charset="0"/>
                <a:ea typeface="Times" pitchFamily="34" charset="0"/>
                <a:cs typeface="Times" pitchFamily="34" charset="0"/>
              </a:rPr>
              <a:t>15       N ;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4459942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" pitchFamily="34" charset="0"/>
                <a:ea typeface="Times" pitchFamily="34" charset="0"/>
                <a:cs typeface="Times" pitchFamily="34" charset="0"/>
              </a:rPr>
              <a:t>P      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64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0 - HỌC TẬP\TÀI LIỆU bla\CD_slide Mai Anh\HÌNH NỀN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1440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3350" y="2162870"/>
            <a:ext cx="91249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117; 118;119; 120 ;121; 122 SGK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47;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 eaLnBrk="1" hangingPunct="1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 eaLnBrk="1" hangingPunct="1"/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1047750"/>
            <a:ext cx="5352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u="sng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0 - HỌC TẬP\TÀI LIỆU bla\CD_slide Mai Anh\HÌNH NỀN\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-115888"/>
            <a:ext cx="7391400" cy="563563"/>
          </a:xfrm>
        </p:spPr>
        <p:txBody>
          <a:bodyPr/>
          <a:lstStyle/>
          <a:p>
            <a:endParaRPr lang="en-US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7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96200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356" y="1645204"/>
            <a:ext cx="5638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2</a:t>
            </a:r>
            <a:r>
              <a:rPr lang="en-US" sz="3200" dirty="0" smtClean="0">
                <a:solidFill>
                  <a:schemeClr val="tx2"/>
                </a:solidFill>
                <a:latin typeface=".VnTime" pitchFamily="34" charset="0"/>
              </a:rPr>
              <a:t>. ¦(</a:t>
            </a: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4) = {1; 2; 4}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    </a:t>
            </a:r>
            <a:r>
              <a:rPr lang="en-US" sz="3200" dirty="0" smtClean="0">
                <a:solidFill>
                  <a:schemeClr val="tx2"/>
                </a:solidFill>
                <a:latin typeface=".VnTime" pitchFamily="34" charset="0"/>
              </a:rPr>
              <a:t>¦(</a:t>
            </a: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6) = {1; 2; 3; 6}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    </a:t>
            </a:r>
            <a:r>
              <a:rPr lang="en-US" sz="3200" dirty="0" smtClean="0">
                <a:solidFill>
                  <a:schemeClr val="tx2"/>
                </a:solidFill>
                <a:latin typeface=".VnTime" pitchFamily="34" charset="0"/>
              </a:rPr>
              <a:t>¦(</a:t>
            </a: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1</a:t>
            </a:r>
            <a:r>
              <a:rPr lang="en-US" sz="3200" dirty="0" smtClean="0">
                <a:solidFill>
                  <a:schemeClr val="tx2"/>
                </a:solidFill>
                <a:latin typeface=".VnTime" pitchFamily="34" charset="0"/>
              </a:rPr>
              <a:t>0</a:t>
            </a: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) = {1; 2</a:t>
            </a:r>
            <a:r>
              <a:rPr lang="en-US" sz="3200" dirty="0" smtClean="0">
                <a:solidFill>
                  <a:schemeClr val="tx2"/>
                </a:solidFill>
                <a:latin typeface=".VnTime" pitchFamily="34" charset="0"/>
              </a:rPr>
              <a:t>; </a:t>
            </a:r>
            <a:r>
              <a:rPr lang="en-US" sz="3200" dirty="0">
                <a:solidFill>
                  <a:schemeClr val="tx2"/>
                </a:solidFill>
                <a:latin typeface=".VnTime" pitchFamily="34" charset="0"/>
              </a:rPr>
              <a:t>5; </a:t>
            </a:r>
            <a:r>
              <a:rPr lang="en-US" sz="3200" dirty="0" smtClean="0">
                <a:solidFill>
                  <a:schemeClr val="tx2"/>
                </a:solidFill>
                <a:latin typeface=".VnTime" pitchFamily="34" charset="0"/>
              </a:rPr>
              <a:t>10}</a:t>
            </a:r>
            <a:endParaRPr lang="en-US" sz="3200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105400" y="1332645"/>
            <a:ext cx="3879850" cy="2220886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842924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Mỗi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4; 6; 10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có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bao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nhiêu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ước</a:t>
            </a:r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36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5000"/>
            <a:ext cx="60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nhiều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</a:rPr>
              <a:t>ước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971835"/>
            <a:ext cx="2184400" cy="23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88005" y="0"/>
            <a:ext cx="3810000" cy="563563"/>
          </a:xfrm>
        </p:spPr>
        <p:txBody>
          <a:bodyPr/>
          <a:lstStyle/>
          <a:p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Đáp</a:t>
            </a:r>
            <a:r>
              <a:rPr lang="en-US" sz="5400" i="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án</a:t>
            </a:r>
            <a:endParaRPr lang="en-US" sz="5400" i="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93201"/>
              </p:ext>
            </p:extLst>
          </p:nvPr>
        </p:nvGraphicFramePr>
        <p:xfrm>
          <a:off x="5095158" y="1867154"/>
          <a:ext cx="2590800" cy="3108960"/>
        </p:xfrm>
        <a:graphic>
          <a:graphicData uri="http://schemas.openxmlformats.org/drawingml/2006/table">
            <a:tbl>
              <a:tblPr/>
              <a:tblGrid>
                <a:gridCol w="914400"/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¦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5963735" y="2383854"/>
            <a:ext cx="1866900" cy="2643188"/>
            <a:chOff x="4128" y="2118"/>
            <a:chExt cx="1176" cy="1665"/>
          </a:xfrm>
        </p:grpSpPr>
        <p:sp>
          <p:nvSpPr>
            <p:cNvPr id="7" name="Text Box 92"/>
            <p:cNvSpPr txBox="1">
              <a:spLocks noChangeArrowheads="1"/>
            </p:cNvSpPr>
            <p:nvPr/>
          </p:nvSpPr>
          <p:spPr bwMode="auto">
            <a:xfrm>
              <a:off x="4185" y="2118"/>
              <a:ext cx="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none">
                  <a:latin typeface="Times New Roman" pitchFamily="18" charset="0"/>
                </a:rPr>
                <a:t>1; 2</a:t>
              </a:r>
            </a:p>
          </p:txBody>
        </p:sp>
        <p:sp>
          <p:nvSpPr>
            <p:cNvPr id="8" name="Text Box 93"/>
            <p:cNvSpPr txBox="1">
              <a:spLocks noChangeArrowheads="1"/>
            </p:cNvSpPr>
            <p:nvPr/>
          </p:nvSpPr>
          <p:spPr bwMode="auto">
            <a:xfrm>
              <a:off x="4128" y="3144"/>
              <a:ext cx="7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none">
                  <a:latin typeface="Times New Roman" pitchFamily="18" charset="0"/>
                </a:rPr>
                <a:t>1; 5</a:t>
              </a:r>
            </a:p>
          </p:txBody>
        </p:sp>
        <p:sp>
          <p:nvSpPr>
            <p:cNvPr id="9" name="Text Box 94"/>
            <p:cNvSpPr txBox="1">
              <a:spLocks noChangeArrowheads="1"/>
            </p:cNvSpPr>
            <p:nvPr/>
          </p:nvSpPr>
          <p:spPr bwMode="auto">
            <a:xfrm>
              <a:off x="4191" y="2466"/>
              <a:ext cx="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none" dirty="0">
                  <a:latin typeface="Times New Roman" pitchFamily="18" charset="0"/>
                </a:rPr>
                <a:t>1; 3</a:t>
              </a:r>
            </a:p>
          </p:txBody>
        </p:sp>
        <p:sp>
          <p:nvSpPr>
            <p:cNvPr id="10" name="Text Box 95"/>
            <p:cNvSpPr txBox="1">
              <a:spLocks noChangeArrowheads="1"/>
            </p:cNvSpPr>
            <p:nvPr/>
          </p:nvSpPr>
          <p:spPr bwMode="auto">
            <a:xfrm>
              <a:off x="4227" y="2832"/>
              <a:ext cx="7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none" dirty="0" smtClean="0">
                  <a:latin typeface="Times New Roman" pitchFamily="18" charset="0"/>
                </a:rPr>
                <a:t>1; </a:t>
              </a:r>
              <a:r>
                <a:rPr lang="en-US" sz="2800" u="none" dirty="0">
                  <a:latin typeface="Times New Roman" pitchFamily="18" charset="0"/>
                </a:rPr>
                <a:t>2; 4</a:t>
              </a:r>
            </a:p>
          </p:txBody>
        </p:sp>
        <p:sp>
          <p:nvSpPr>
            <p:cNvPr id="11" name="Text Box 96"/>
            <p:cNvSpPr txBox="1">
              <a:spLocks noChangeArrowheads="1"/>
            </p:cNvSpPr>
            <p:nvPr/>
          </p:nvSpPr>
          <p:spPr bwMode="auto">
            <a:xfrm>
              <a:off x="4152" y="3456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none" dirty="0">
                  <a:latin typeface="Times New Roman" pitchFamily="18" charset="0"/>
                </a:rPr>
                <a:t>1; 2; 3; 6</a:t>
              </a:r>
            </a:p>
          </p:txBody>
        </p:sp>
      </p:grpSp>
      <p:grpSp>
        <p:nvGrpSpPr>
          <p:cNvPr id="14" name="Group 131"/>
          <p:cNvGrpSpPr>
            <a:grpSpLocks/>
          </p:cNvGrpSpPr>
          <p:nvPr/>
        </p:nvGrpSpPr>
        <p:grpSpPr bwMode="auto">
          <a:xfrm>
            <a:off x="5099730" y="2398380"/>
            <a:ext cx="3963132" cy="3910012"/>
            <a:chOff x="2972" y="1377"/>
            <a:chExt cx="2404" cy="2463"/>
          </a:xfrm>
        </p:grpSpPr>
        <p:grpSp>
          <p:nvGrpSpPr>
            <p:cNvPr id="15" name="Group 112"/>
            <p:cNvGrpSpPr>
              <a:grpSpLocks/>
            </p:cNvGrpSpPr>
            <p:nvPr/>
          </p:nvGrpSpPr>
          <p:grpSpPr bwMode="auto">
            <a:xfrm>
              <a:off x="3168" y="1584"/>
              <a:ext cx="2208" cy="2256"/>
              <a:chOff x="3408" y="1584"/>
              <a:chExt cx="2208" cy="2256"/>
            </a:xfrm>
          </p:grpSpPr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18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3408" y="1920"/>
                <a:ext cx="1440" cy="14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3408" y="2592"/>
                <a:ext cx="1296" cy="7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4224" y="3408"/>
                <a:ext cx="1392" cy="432"/>
              </a:xfrm>
              <a:prstGeom prst="flowChartAlternate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 u="none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Số nguyên tố</a:t>
                </a:r>
              </a:p>
            </p:txBody>
          </p:sp>
        </p:grpSp>
        <p:sp>
          <p:nvSpPr>
            <p:cNvPr id="16" name="Text Box 114"/>
            <p:cNvSpPr txBox="1">
              <a:spLocks noChangeArrowheads="1"/>
            </p:cNvSpPr>
            <p:nvPr/>
          </p:nvSpPr>
          <p:spPr bwMode="auto">
            <a:xfrm>
              <a:off x="2976" y="137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none" dirty="0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17" name="Text Box 115"/>
            <p:cNvSpPr txBox="1">
              <a:spLocks noChangeArrowheads="1"/>
            </p:cNvSpPr>
            <p:nvPr/>
          </p:nvSpPr>
          <p:spPr bwMode="auto">
            <a:xfrm>
              <a:off x="2972" y="170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none" dirty="0">
                  <a:solidFill>
                    <a:srgbClr val="FF0000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18" name="Text Box 116"/>
            <p:cNvSpPr txBox="1">
              <a:spLocks noChangeArrowheads="1"/>
            </p:cNvSpPr>
            <p:nvPr/>
          </p:nvSpPr>
          <p:spPr bwMode="auto">
            <a:xfrm>
              <a:off x="2972" y="2352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none" dirty="0">
                  <a:solidFill>
                    <a:srgbClr val="FF0000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23" name="Group 130"/>
          <p:cNvGrpSpPr>
            <a:grpSpLocks/>
          </p:cNvGrpSpPr>
          <p:nvPr/>
        </p:nvGrpSpPr>
        <p:grpSpPr bwMode="auto">
          <a:xfrm>
            <a:off x="4649125" y="3427079"/>
            <a:ext cx="2057400" cy="2881311"/>
            <a:chOff x="2688" y="2025"/>
            <a:chExt cx="1248" cy="1815"/>
          </a:xfrm>
        </p:grpSpPr>
        <p:grpSp>
          <p:nvGrpSpPr>
            <p:cNvPr id="24" name="Group 113"/>
            <p:cNvGrpSpPr>
              <a:grpSpLocks/>
            </p:cNvGrpSpPr>
            <p:nvPr/>
          </p:nvGrpSpPr>
          <p:grpSpPr bwMode="auto">
            <a:xfrm>
              <a:off x="2688" y="2160"/>
              <a:ext cx="1248" cy="1680"/>
              <a:chOff x="2928" y="2160"/>
              <a:chExt cx="1248" cy="1680"/>
            </a:xfrm>
          </p:grpSpPr>
          <p:sp>
            <p:nvSpPr>
              <p:cNvPr id="27" name="AutoShape 14"/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1248" cy="432"/>
              </a:xfrm>
              <a:prstGeom prst="flowChartAlternate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 u="none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sz="2800" b="1" u="none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sz="2800" b="1" u="none" dirty="0" err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số</a:t>
                </a:r>
                <a:endParaRPr lang="en-US" sz="2800" b="1" u="none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3024" y="2160"/>
                <a:ext cx="192" cy="1200"/>
                <a:chOff x="2976" y="1584"/>
                <a:chExt cx="192" cy="1200"/>
              </a:xfrm>
            </p:grpSpPr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>
                  <a:off x="2976" y="158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20"/>
                <p:cNvSpPr>
                  <a:spLocks noChangeShapeType="1"/>
                </p:cNvSpPr>
                <p:nvPr/>
              </p:nvSpPr>
              <p:spPr bwMode="auto">
                <a:xfrm>
                  <a:off x="2976" y="1584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3312" y="292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128"/>
            <p:cNvSpPr txBox="1">
              <a:spLocks noChangeArrowheads="1"/>
            </p:cNvSpPr>
            <p:nvPr/>
          </p:nvSpPr>
          <p:spPr bwMode="auto">
            <a:xfrm>
              <a:off x="2965" y="2025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none" dirty="0">
                  <a:solidFill>
                    <a:schemeClr val="accent2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6" name="Text Box 129"/>
            <p:cNvSpPr txBox="1">
              <a:spLocks noChangeArrowheads="1"/>
            </p:cNvSpPr>
            <p:nvPr/>
          </p:nvSpPr>
          <p:spPr bwMode="auto">
            <a:xfrm>
              <a:off x="2961" y="267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u="none" dirty="0">
                  <a:solidFill>
                    <a:schemeClr val="accent2"/>
                  </a:solidFill>
                  <a:latin typeface=".VnTime" pitchFamily="34" charset="0"/>
                </a:rPr>
                <a:t>6</a:t>
              </a:r>
            </a:p>
          </p:txBody>
        </p:sp>
      </p:grp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85336" y="2035153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b="1" i="1" u="sng" dirty="0" err="1">
                <a:latin typeface="Times New Roman" pitchFamily="18" charset="0"/>
              </a:rPr>
              <a:t>Định</a:t>
            </a:r>
            <a:r>
              <a:rPr lang="en-US" sz="2800" b="1" i="1" u="sng" dirty="0">
                <a:latin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735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01041" y="2157414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b="1" i="1" u="sng" dirty="0" err="1">
                <a:latin typeface="Times New Roman" pitchFamily="18" charset="0"/>
              </a:rPr>
              <a:t>Định</a:t>
            </a:r>
            <a:r>
              <a:rPr lang="en-US" sz="2800" b="1" i="1" u="sng" dirty="0">
                <a:latin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4800" y="2767013"/>
            <a:ext cx="84905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b="0" u="none" dirty="0">
              <a:latin typeface="Times New Roman" pitchFamily="18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01042" y="3962400"/>
            <a:ext cx="8490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01041" y="2157414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b="1" i="1" u="sng" dirty="0" err="1">
                <a:latin typeface="Times New Roman" pitchFamily="18" charset="0"/>
              </a:rPr>
              <a:t>Định</a:t>
            </a:r>
            <a:r>
              <a:rPr lang="en-US" sz="2800" b="1" i="1" u="sng" dirty="0">
                <a:latin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04800" y="2767013"/>
            <a:ext cx="84905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SNT)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b="0" u="none" dirty="0">
              <a:latin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01042" y="3962400"/>
            <a:ext cx="8490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4876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Ví</a:t>
            </a:r>
            <a:r>
              <a:rPr lang="en-US" sz="2800" i="1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i="1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dụ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   2; 3; 5; 7; ….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7185" y="539236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   4; 6; 8; 9; …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25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667000" y="1143000"/>
            <a:ext cx="63681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sz="36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hiệu</a:t>
            </a:r>
            <a:r>
              <a:rPr lang="en-US" sz="36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biết</a:t>
            </a:r>
            <a:endParaRPr lang="en-US" sz="3600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57200" y="1905000"/>
            <a:ext cx="891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i="1" u="none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1" i="1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i="1" u="none" dirty="0" err="1" smtClean="0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200" b="1" i="1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i="1" u="none" dirty="0" err="1" smtClean="0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200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khi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 smtClean="0">
                <a:solidFill>
                  <a:schemeClr val="tx2"/>
                </a:solidFill>
                <a:latin typeface=".VnTime" pitchFamily="34" charset="0"/>
              </a:rPr>
              <a:t>tho</a:t>
            </a:r>
            <a:r>
              <a:rPr lang="en-US" sz="3200" u="none" dirty="0" smtClean="0">
                <a:solidFill>
                  <a:schemeClr val="tx2"/>
                </a:solidFill>
                <a:latin typeface=".VnTime" pitchFamily="34" charset="0"/>
              </a:rPr>
              <a:t>¶</a:t>
            </a:r>
            <a:r>
              <a:rPr lang="en-US" sz="3200" u="non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mãn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kiện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a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lớn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</a:p>
          <a:p>
            <a:pPr>
              <a:spcBef>
                <a:spcPct val="50000"/>
              </a:spcBef>
            </a:pP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sz="32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latin typeface="Times New Roman" pitchFamily="18" charset="0"/>
              </a:rPr>
              <a:t>chỉ</a:t>
            </a:r>
            <a:r>
              <a:rPr lang="en-US" sz="32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ước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200" u="none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48937" y="4142342"/>
            <a:ext cx="907460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i="1" u="none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3200" b="1" i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i="1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khi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.VnTime" pitchFamily="34" charset="0"/>
              </a:rPr>
              <a:t>tho</a:t>
            </a:r>
            <a:r>
              <a:rPr lang="en-US" sz="3200" u="none" dirty="0">
                <a:solidFill>
                  <a:schemeClr val="tx2"/>
                </a:solidFill>
                <a:latin typeface=".VnTime" pitchFamily="34" charset="0"/>
              </a:rPr>
              <a:t>¶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mãn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kiện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lớn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</a:p>
          <a:p>
            <a:pPr>
              <a:spcBef>
                <a:spcPct val="50000"/>
              </a:spcBef>
            </a:pPr>
            <a:r>
              <a:rPr lang="en-US" sz="3200" b="0" u="none" dirty="0" smtClean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nhiều</a:t>
            </a:r>
            <a:r>
              <a:rPr lang="en-US" sz="32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hơn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0" u="none" dirty="0" err="1">
                <a:solidFill>
                  <a:schemeClr val="tx2"/>
                </a:solidFill>
                <a:latin typeface="Times New Roman" pitchFamily="18" charset="0"/>
              </a:rPr>
              <a:t>ước</a:t>
            </a:r>
            <a:r>
              <a:rPr lang="en-US" sz="3200" b="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200" u="none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68321&quot;&gt;&lt;/object&gt;&lt;object type=&quot;2&quot; unique_id=&quot;68322&quot;&gt;&lt;object type=&quot;3&quot; unique_id=&quot;68324&quot;&gt;&lt;property id=&quot;20148&quot; value=&quot;5&quot;/&gt;&lt;property id=&quot;20300&quot; value=&quot;Slide 2&quot;/&gt;&lt;property id=&quot;20307&quot; value=&quot;289&quot;/&gt;&lt;/object&gt;&lt;object type=&quot;3&quot; unique_id=&quot;68325&quot;&gt;&lt;property id=&quot;20148&quot; value=&quot;5&quot;/&gt;&lt;property id=&quot;20300&quot; value=&quot;Slide 4 - &amp;quot;SỐ NGUYÊN TỐ. HỢP SỐ BẢNG SỐ NGUYÊN TỐ&amp;quot;&quot;/&gt;&lt;property id=&quot;20307&quot; value=&quot;256&quot;/&gt;&lt;/object&gt;&lt;object type=&quot;3&quot; unique_id=&quot;68326&quot;&gt;&lt;property id=&quot;20148&quot; value=&quot;5&quot;/&gt;&lt;property id=&quot;20300&quot; value=&quot;Slide 5 - &amp;quot;SỐ NGUYÊN TỐ. HỢP SỐ BẢNG SỐ NGUYÊN TỐ&amp;quot;&quot;/&gt;&lt;property id=&quot;20307&quot; value=&quot;259&quot;/&gt;&lt;/object&gt;&lt;object type=&quot;3&quot; unique_id=&quot;68327&quot;&gt;&lt;property id=&quot;20148&quot; value=&quot;5&quot;/&gt;&lt;property id=&quot;20300&quot; value=&quot;Slide 9 - &amp;quot;SỐ NGUYÊN TỐ. HỢP SỐ BẢNG SỐ NGUYÊN TỐ&amp;quot;&quot;/&gt;&lt;property id=&quot;20307&quot; value=&quot;260&quot;/&gt;&lt;/object&gt;&lt;object type=&quot;3&quot; unique_id=&quot;68328&quot;&gt;&lt;property id=&quot;20148&quot; value=&quot;5&quot;/&gt;&lt;property id=&quot;20300&quot; value=&quot;Slide 28&quot;/&gt;&lt;property id=&quot;20307&quot; value=&quot;261&quot;/&gt;&lt;/object&gt;&lt;object type=&quot;3&quot; unique_id=&quot;68745&quot;&gt;&lt;property id=&quot;20148&quot; value=&quot;5&quot;/&gt;&lt;property id=&quot;20300&quot; value=&quot;Slide 3 - &amp;quot;Đáp án&amp;quot;&quot;/&gt;&lt;property id=&quot;20307&quot; value=&quot;290&quot;/&gt;&lt;/object&gt;&lt;object type=&quot;3&quot; unique_id=&quot;68978&quot;&gt;&lt;property id=&quot;20148&quot; value=&quot;5&quot;/&gt;&lt;property id=&quot;20300&quot; value=&quot;Slide 8 - &amp;quot;SỐ NGUYÊN TỐ. HỢP SỐ BẢNG SỐ NGUYÊN TỐ&amp;quot;&quot;/&gt;&lt;property id=&quot;20307&quot; value=&quot;292&quot;/&gt;&lt;/object&gt;&lt;object type=&quot;3&quot; unique_id=&quot;68979&quot;&gt;&lt;property id=&quot;20148&quot; value=&quot;5&quot;/&gt;&lt;property id=&quot;20300&quot; value=&quot;Slide 10 - &amp;quot;SỐ NGUYÊN TỐ. HỢP SỐ BẢNG SỐ NGUYÊN TỐ&amp;quot;&quot;/&gt;&lt;property id=&quot;20307&quot; value=&quot;293&quot;/&gt;&lt;/object&gt;&lt;object type=&quot;3&quot; unique_id=&quot;68980&quot;&gt;&lt;property id=&quot;20148&quot; value=&quot;5&quot;/&gt;&lt;property id=&quot;20300&quot; value=&quot;Slide 11 - &amp;quot;SỐ NGUYÊN TỐ. HỢP SỐ BẢNG SỐ NGUYÊN TỐ&amp;quot;&quot;/&gt;&lt;property id=&quot;20307&quot; value=&quot;294&quot;/&gt;&lt;/object&gt;&lt;object type=&quot;3&quot; unique_id=&quot;69219&quot;&gt;&lt;property id=&quot;20148&quot; value=&quot;5&quot;/&gt;&lt;property id=&quot;20300&quot; value=&quot;Slide 12 - &amp;quot; Trong c¸c sè 7; 8; 9 sè nµo lµ sè nguyªn tè, sè nµo lµ hîp sè? V× sao?&amp;quot;&quot;/&gt;&lt;property id=&quot;20307&quot; value=&quot;296&quot;/&gt;&lt;/object&gt;&lt;object type=&quot;3&quot; unique_id=&quot;69220&quot;&gt;&lt;property id=&quot;20148&quot; value=&quot;5&quot;/&gt;&lt;property id=&quot;20300&quot; value=&quot;Slide 13 - &amp;quot;SỐ NGUYÊN TỐ. HỢP SỐ BẢNG SỐ NGUYÊN TỐ&amp;quot;&quot;/&gt;&lt;property id=&quot;20307&quot; value=&quot;295&quot;/&gt;&lt;/object&gt;&lt;object type=&quot;3&quot; unique_id=&quot;69221&quot;&gt;&lt;property id=&quot;20148&quot; value=&quot;5&quot;/&gt;&lt;property id=&quot;20300&quot; value=&quot;Slide 16 - &amp;quot;SỐ NGUYÊN TỐ. HỢP SỐ BẢNG SỐ NGUYÊN TỐ&amp;quot;&quot;/&gt;&lt;property id=&quot;20307&quot; value=&quot;297&quot;/&gt;&lt;/object&gt;&lt;object type=&quot;3&quot; unique_id=&quot;69960&quot;&gt;&lt;property id=&quot;20148&quot; value=&quot;5&quot;/&gt;&lt;property id=&quot;20300&quot; value=&quot;Slide 17 - &amp;quot;SỐ NGUYÊN TỐ. HỢP SỐ BẢNG SỐ NGUYÊN TỐ&amp;quot;&quot;/&gt;&lt;property id=&quot;20307&quot; value=&quot;304&quot;/&gt;&lt;/object&gt;&lt;object type=&quot;3&quot; unique_id=&quot;69961&quot;&gt;&lt;property id=&quot;20148&quot; value=&quot;5&quot;/&gt;&lt;property id=&quot;20300&quot; value=&quot;Slide 18 - &amp;quot;Bảng số tự nhiên nhỏ hơn 100&amp;quot;&quot;/&gt;&lt;property id=&quot;20307&quot; value=&quot;298&quot;/&gt;&lt;/object&gt;&lt;object type=&quot;3&quot; unique_id=&quot;69962&quot;&gt;&lt;property id=&quot;20148&quot; value=&quot;5&quot;/&gt;&lt;property id=&quot;20300&quot; value=&quot;Slide 19 - &amp;quot;SỐ NGUYÊN TỐ. HỢP SỐ BẢNG SỐ NGUYÊN TỐ&amp;quot;&quot;/&gt;&lt;property id=&quot;20307&quot; value=&quot;305&quot;/&gt;&lt;/object&gt;&lt;object type=&quot;3&quot; unique_id=&quot;69963&quot;&gt;&lt;property id=&quot;20148&quot; value=&quot;5&quot;/&gt;&lt;property id=&quot;20300&quot; value=&quot;Slide 20&quot;/&gt;&lt;property id=&quot;20307&quot; value=&quot;299&quot;/&gt;&lt;/object&gt;&lt;object type=&quot;3&quot; unique_id=&quot;69964&quot;&gt;&lt;property id=&quot;20148&quot; value=&quot;5&quot;/&gt;&lt;property id=&quot;20300&quot; value=&quot;Slide 21 - &amp;quot;SỐ NGUYÊN TỐ. HỢP SỐ BẢNG SỐ NGUYÊN TỐ&amp;quot;&quot;/&gt;&lt;property id=&quot;20307&quot; value=&quot;306&quot;/&gt;&lt;/object&gt;&lt;object type=&quot;3&quot; unique_id=&quot;69965&quot;&gt;&lt;property id=&quot;20148&quot; value=&quot;5&quot;/&gt;&lt;property id=&quot;20300&quot; value=&quot;Slide 22&quot;/&gt;&lt;property id=&quot;20307&quot; value=&quot;300&quot;/&gt;&lt;/object&gt;&lt;object type=&quot;3&quot; unique_id=&quot;69966&quot;&gt;&lt;property id=&quot;20148&quot; value=&quot;5&quot;/&gt;&lt;property id=&quot;20300&quot; value=&quot;Slide 23 - &amp;quot;SỐ NGUYÊN TỐ. HỢP SỐ BẢNG SỐ NGUYÊN TỐ&amp;quot;&quot;/&gt;&lt;property id=&quot;20307&quot; value=&quot;307&quot;/&gt;&lt;/object&gt;&lt;object type=&quot;3&quot; unique_id=&quot;69967&quot;&gt;&lt;property id=&quot;20148&quot; value=&quot;5&quot;/&gt;&lt;property id=&quot;20300&quot; value=&quot;Slide 24&quot;/&gt;&lt;property id=&quot;20307&quot; value=&quot;301&quot;/&gt;&lt;/object&gt;&lt;object type=&quot;3&quot; unique_id=&quot;69968&quot;&gt;&lt;property id=&quot;20148&quot; value=&quot;5&quot;/&gt;&lt;property id=&quot;20300&quot; value=&quot;Slide 25 - &amp;quot;SỐ NGUYÊN TỐ. HỢP SỐ BẢNG SỐ NGUYÊN TỐ&amp;quot;&quot;/&gt;&lt;property id=&quot;20307&quot; value=&quot;308&quot;/&gt;&lt;/object&gt;&lt;object type=&quot;3&quot; unique_id=&quot;69969&quot;&gt;&lt;property id=&quot;20148&quot; value=&quot;5&quot;/&gt;&lt;property id=&quot;20300&quot; value=&quot;Slide 26&quot;/&gt;&lt;property id=&quot;20307&quot; value=&quot;302&quot;/&gt;&lt;/object&gt;&lt;object type=&quot;3&quot; unique_id=&quot;70517&quot;&gt;&lt;property id=&quot;20148&quot; value=&quot;5&quot;/&gt;&lt;property id=&quot;20300&quot; value=&quot;Slide 27 - &amp;quot;SỐ NGUYÊN TỐ. HỢP SỐ BẢNG SỐ NGUYÊN TỐ&amp;quot;&quot;/&gt;&lt;property id=&quot;20307&quot; value=&quot;309&quot;/&gt;&lt;/object&gt;&lt;object type=&quot;3&quot; unique_id=&quot;70518&quot;&gt;&lt;property id=&quot;20148&quot; value=&quot;5&quot;/&gt;&lt;property id=&quot;20300&quot; value=&quot;Slide 30&quot;/&gt;&lt;property id=&quot;20307&quot; value=&quot;310&quot;/&gt;&lt;/object&gt;&lt;object type=&quot;3&quot; unique_id=&quot;70520&quot;&gt;&lt;property id=&quot;20148&quot; value=&quot;5&quot;/&gt;&lt;property id=&quot;20300&quot; value=&quot;Slide 42&quot;/&gt;&lt;property id=&quot;20307&quot; value=&quot;313&quot;/&gt;&lt;/object&gt;&lt;object type=&quot;3&quot; unique_id=&quot;70521&quot;&gt;&lt;property id=&quot;20148&quot; value=&quot;5&quot;/&gt;&lt;property id=&quot;20300&quot; value=&quot;Slide 44&quot;/&gt;&lt;property id=&quot;20307&quot; value=&quot;312&quot;/&gt;&lt;/object&gt;&lt;object type=&quot;3&quot; unique_id=&quot;71430&quot;&gt;&lt;property id=&quot;20148&quot; value=&quot;5&quot;/&gt;&lt;property id=&quot;20300&quot; value=&quot;Slide 1&quot;/&gt;&lt;property id=&quot;20307&quot; value=&quot;328&quot;/&gt;&lt;/object&gt;&lt;object type=&quot;3&quot; unique_id=&quot;71431&quot;&gt;&lt;property id=&quot;20148&quot; value=&quot;5&quot;/&gt;&lt;property id=&quot;20300&quot; value=&quot;Slide 31 - &amp;quot;Hãy điền chữ cái tương ứng với số tìm được vào  trong ô chữ. &amp;quot;&quot;/&gt;&lt;property id=&quot;20307&quot; value=&quot;314&quot;/&gt;&lt;/object&gt;&lt;object type=&quot;3&quot; unique_id=&quot;71432&quot;&gt;&lt;property id=&quot;20148&quot; value=&quot;5&quot;/&gt;&lt;property id=&quot;20300&quot; value=&quot;Slide 32 - &amp;quot;Hãy điền chữ cái tương ứng với số tìm được vào  trong ô chữ. &amp;quot;&quot;/&gt;&lt;property id=&quot;20307&quot; value=&quot;315&quot;/&gt;&lt;/object&gt;&lt;object type=&quot;3&quot; unique_id=&quot;71433&quot;&gt;&lt;property id=&quot;20148&quot; value=&quot;5&quot;/&gt;&lt;property id=&quot;20300&quot; value=&quot;Slide 33 - &amp;quot;Hãy điền chữ cái tương ứng với số tìm được vào  trong ô chữ. &amp;quot;&quot;/&gt;&lt;property id=&quot;20307&quot; value=&quot;316&quot;/&gt;&lt;/object&gt;&lt;object type=&quot;3&quot; unique_id=&quot;71434&quot;&gt;&lt;property id=&quot;20148&quot; value=&quot;5&quot;/&gt;&lt;property id=&quot;20300&quot; value=&quot;Slide 34 - &amp;quot;Hãy điền chữ cái tương ứng với số tìm được vào  trong ô chữ. &amp;quot;&quot;/&gt;&lt;property id=&quot;20307&quot; value=&quot;317&quot;/&gt;&lt;/object&gt;&lt;object type=&quot;3&quot; unique_id=&quot;71435&quot;&gt;&lt;property id=&quot;20148&quot; value=&quot;5&quot;/&gt;&lt;property id=&quot;20300&quot; value=&quot;Slide 35 - &amp;quot;Hãy điền chữ cái tương ứng với số tìm được vào  trong ô chữ. &amp;quot;&quot;/&gt;&lt;property id=&quot;20307&quot; value=&quot;318&quot;/&gt;&lt;/object&gt;&lt;object type=&quot;3&quot; unique_id=&quot;71436&quot;&gt;&lt;property id=&quot;20148&quot; value=&quot;5&quot;/&gt;&lt;property id=&quot;20300&quot; value=&quot;Slide 36 - &amp;quot;Hãy điền chữ cái tương ứng với số tìm được vào  trong ô chữ. &amp;quot;&quot;/&gt;&lt;property id=&quot;20307&quot; value=&quot;319&quot;/&gt;&lt;/object&gt;&lt;object type=&quot;3&quot; unique_id=&quot;71437&quot;&gt;&lt;property id=&quot;20148&quot; value=&quot;5&quot;/&gt;&lt;property id=&quot;20300&quot; value=&quot;Slide 37 - &amp;quot;Hãy điền chữ cái tương ứng với số tìm được vào  trong ô chữ. &amp;quot;&quot;/&gt;&lt;property id=&quot;20307&quot; value=&quot;320&quot;/&gt;&lt;/object&gt;&lt;object type=&quot;3&quot; unique_id=&quot;71438&quot;&gt;&lt;property id=&quot;20148&quot; value=&quot;5&quot;/&gt;&lt;property id=&quot;20300&quot; value=&quot;Slide 38 - &amp;quot;Hãy điền chữ cái tương ứng với số tìm được vào  trong ô chữ. &amp;quot;&quot;/&gt;&lt;property id=&quot;20307&quot; value=&quot;321&quot;/&gt;&lt;/object&gt;&lt;object type=&quot;3&quot; unique_id=&quot;71439&quot;&gt;&lt;property id=&quot;20148&quot; value=&quot;5&quot;/&gt;&lt;property id=&quot;20300&quot; value=&quot;Slide 39&quot;/&gt;&lt;property id=&quot;20307&quot; value=&quot;323&quot;/&gt;&lt;/object&gt;&lt;object type=&quot;3&quot; unique_id=&quot;71440&quot;&gt;&lt;property id=&quot;20148&quot; value=&quot;5&quot;/&gt;&lt;property id=&quot;20300&quot; value=&quot;Slide 40&quot;/&gt;&lt;property id=&quot;20307&quot; value=&quot;324&quot;/&gt;&lt;/object&gt;&lt;object type=&quot;3&quot; unique_id=&quot;71441&quot;&gt;&lt;property id=&quot;20148&quot; value=&quot;5&quot;/&gt;&lt;property id=&quot;20300&quot; value=&quot;Slide 41&quot;/&gt;&lt;property id=&quot;20307&quot; value=&quot;325&quot;/&gt;&lt;/object&gt;&lt;object type=&quot;3&quot; unique_id=&quot;71442&quot;&gt;&lt;property id=&quot;20148&quot; value=&quot;5&quot;/&gt;&lt;property id=&quot;20300&quot; value=&quot;Slide 43&quot;/&gt;&lt;property id=&quot;20307&quot; value=&quot;327&quot;/&gt;&lt;/object&gt;&lt;object type=&quot;3&quot; unique_id=&quot;71659&quot;&gt;&lt;property id=&quot;20148&quot; value=&quot;5&quot;/&gt;&lt;property id=&quot;20300&quot; value=&quot;Slide 15 - &amp;quot;SỐ NGUYÊN TỐ. HỢP SỐ BẢNG SỐ NGUYÊN TỐ&amp;quot;&quot;/&gt;&lt;property id=&quot;20307&quot; value=&quot;331&quot;/&gt;&lt;/object&gt;&lt;object type=&quot;3&quot; unique_id=&quot;71874&quot;&gt;&lt;property id=&quot;20148&quot; value=&quot;5&quot;/&gt;&lt;property id=&quot;20300&quot; value=&quot;Slide 29 - &amp;quot;SỐ NGUYÊN TỐ. HỢP SỐ BẢNG SỐ NGUYÊN TỐ&amp;quot;&quot;/&gt;&lt;property id=&quot;20307&quot; value=&quot;332&quot;/&gt;&lt;/object&gt;&lt;object type=&quot;3&quot; unique_id=&quot;72284&quot;&gt;&lt;property id=&quot;20148&quot; value=&quot;5&quot;/&gt;&lt;property id=&quot;20300&quot; value=&quot;Slide 6 - &amp;quot;Đáp án&amp;quot;&quot;/&gt;&lt;property id=&quot;20307&quot; value=&quot;333&quot;/&gt;&lt;/object&gt;&lt;object type=&quot;3&quot; unique_id=&quot;72285&quot;&gt;&lt;property id=&quot;20148&quot; value=&quot;5&quot;/&gt;&lt;property id=&quot;20300&quot; value=&quot;Slide 7 - &amp;quot;Đáp án&amp;quot;&quot;/&gt;&lt;property id=&quot;20307&quot; value=&quot;334&quot;/&gt;&lt;/object&gt;&lt;object type=&quot;3&quot; unique_id=&quot;72793&quot;&gt;&lt;property id=&quot;20148&quot; value=&quot;5&quot;/&gt;&lt;property id=&quot;20300&quot; value=&quot;Slide 14 - &amp;quot;SỐ NGUYÊN TỐ. HỢP SỐ BẢNG SỐ NGUYÊN TỐ&amp;quot;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968</TotalTime>
  <Words>2652</Words>
  <Application>Microsoft Office PowerPoint</Application>
  <PresentationFormat>On-screen Show (4:3)</PresentationFormat>
  <Paragraphs>767</Paragraphs>
  <Slides>42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cdb2004100l</vt:lpstr>
      <vt:lpstr>Image</vt:lpstr>
      <vt:lpstr>Equation</vt:lpstr>
      <vt:lpstr>PowerPoint Presentation</vt:lpstr>
      <vt:lpstr>Đáp án</vt:lpstr>
      <vt:lpstr>SỐ NGUYÊN TỐ. HỢP SỐ BẢNG SỐ NGUYÊN TỐ</vt:lpstr>
      <vt:lpstr>Đáp án</vt:lpstr>
      <vt:lpstr>Đáp án</vt:lpstr>
      <vt:lpstr>SỐ NGUYÊN TỐ. HỢP SỐ BẢNG SỐ NGUYÊN TỐ</vt:lpstr>
      <vt:lpstr>SỐ NGUYÊN TỐ. HỢP SỐ BẢNG SỐ NGUYÊN TỐ</vt:lpstr>
      <vt:lpstr>SỐ NGUYÊN TỐ. HỢP SỐ BẢNG SỐ NGUYÊN TỐ</vt:lpstr>
      <vt:lpstr>SỐ NGUYÊN TỐ. HỢP SỐ BẢNG SỐ NGUYÊN TỐ</vt:lpstr>
      <vt:lpstr> Trong c¸c sè 7; 8; 9 sè nµo lµ sè nguyªn tè, sè nµo lµ hîp sè? V× sao?</vt:lpstr>
      <vt:lpstr>SỐ NGUYÊN TỐ. HỢP SỐ BẢNG SỐ NGUYÊN TỐ</vt:lpstr>
      <vt:lpstr>SỐ NGUYÊN TỐ. HỢP SỐ BẢNG SỐ NGUYÊN TỐ</vt:lpstr>
      <vt:lpstr>SỐ NGUYÊN TỐ. HỢP SỐ BẢNG SỐ NGUYÊN TỐ</vt:lpstr>
      <vt:lpstr>SỐ NGUYÊN TỐ. HỢP SỐ BẢNG SỐ NGUYÊN TỐ</vt:lpstr>
      <vt:lpstr>SỐ NGUYÊN TỐ. HỢP SỐ BẢNG SỐ NGUYÊN TỐ</vt:lpstr>
      <vt:lpstr>Bảng số tự nhiên nhỏ hơn 100</vt:lpstr>
      <vt:lpstr>SỐ NGUYÊN TỐ. HỢP SỐ BẢNG SỐ NGUYÊN TỐ</vt:lpstr>
      <vt:lpstr>PowerPoint Presentation</vt:lpstr>
      <vt:lpstr>SỐ NGUYÊN TỐ. HỢP SỐ BẢNG SỐ NGUYÊN TỐ</vt:lpstr>
      <vt:lpstr>PowerPoint Presentation</vt:lpstr>
      <vt:lpstr>SỐ NGUYÊN TỐ. HỢP SỐ BẢNG SỐ NGUYÊN TỐ</vt:lpstr>
      <vt:lpstr>PowerPoint Presentation</vt:lpstr>
      <vt:lpstr>SỐ NGUYÊN TỐ. HỢP SỐ BẢNG SỐ NGUYÊN TỐ</vt:lpstr>
      <vt:lpstr>PowerPoint Presentation</vt:lpstr>
      <vt:lpstr>SỐ NGUYÊN TỐ. HỢP SỐ BẢNG SỐ NGUYÊN TỐ</vt:lpstr>
      <vt:lpstr>PowerPoint Presentation</vt:lpstr>
      <vt:lpstr>SỐ NGUYÊN TỐ. HỢP SỐ BẢNG SỐ NGUYÊN TỐ</vt:lpstr>
      <vt:lpstr>PowerPoint Presentation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PHI LONG</dc:creator>
  <cp:lastModifiedBy>BAOTRANG</cp:lastModifiedBy>
  <cp:revision>78</cp:revision>
  <dcterms:created xsi:type="dcterms:W3CDTF">2017-10-23T00:43:37Z</dcterms:created>
  <dcterms:modified xsi:type="dcterms:W3CDTF">2018-10-10T14:36:49Z</dcterms:modified>
</cp:coreProperties>
</file>