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Default Extension="png" ContentType="image/png"/>
  <Override PartName="/ppt/notesSlides/notesSlide1.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Default Extension="wdp" ContentType="image/vnd.ms-photo"/>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5"/>
  </p:notesMasterIdLst>
  <p:handoutMasterIdLst>
    <p:handoutMasterId r:id="rId26"/>
  </p:handoutMasterIdLst>
  <p:sldIdLst>
    <p:sldId id="260" r:id="rId5"/>
    <p:sldId id="326" r:id="rId6"/>
    <p:sldId id="327" r:id="rId7"/>
    <p:sldId id="345" r:id="rId8"/>
    <p:sldId id="347" r:id="rId9"/>
    <p:sldId id="328" r:id="rId10"/>
    <p:sldId id="329" r:id="rId11"/>
    <p:sldId id="349" r:id="rId12"/>
    <p:sldId id="330" r:id="rId13"/>
    <p:sldId id="331" r:id="rId14"/>
    <p:sldId id="332" r:id="rId15"/>
    <p:sldId id="333" r:id="rId16"/>
    <p:sldId id="334" r:id="rId17"/>
    <p:sldId id="351" r:id="rId18"/>
    <p:sldId id="350" r:id="rId19"/>
    <p:sldId id="352" r:id="rId20"/>
    <p:sldId id="353" r:id="rId21"/>
    <p:sldId id="354" r:id="rId22"/>
    <p:sldId id="355" r:id="rId23"/>
    <p:sldId id="264" r:id="rId2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2" pos="3840" userDrawn="1">
          <p15:clr>
            <a:srgbClr val="A4A3A4"/>
          </p15:clr>
        </p15:guide>
        <p15:guide id="3" pos="7197" userDrawn="1">
          <p15:clr>
            <a:srgbClr val="A4A3A4"/>
          </p15:clr>
        </p15:guide>
        <p15:guide id="5" orient="horz" pos="2160"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6600"/>
    <a:srgbClr val="FFFF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00" autoAdjust="0"/>
    <p:restoredTop sz="94241" autoAdjust="0"/>
  </p:normalViewPr>
  <p:slideViewPr>
    <p:cSldViewPr snapToGrid="0">
      <p:cViewPr varScale="1">
        <p:scale>
          <a:sx n="72" d="100"/>
          <a:sy n="72" d="100"/>
        </p:scale>
        <p:origin x="-660" y="-96"/>
      </p:cViewPr>
      <p:guideLst>
        <p:guide orient="horz" pos="2160"/>
        <p:guide pos="3840"/>
        <p:guide pos="7197"/>
      </p:guideLst>
    </p:cSldViewPr>
  </p:slideViewPr>
  <p:notesTextViewPr>
    <p:cViewPr>
      <p:scale>
        <a:sx n="1" d="1"/>
        <a:sy n="1" d="1"/>
      </p:scale>
      <p:origin x="0" y="0"/>
    </p:cViewPr>
  </p:notesTextViewPr>
  <p:notesViewPr>
    <p:cSldViewPr snapToGrid="0">
      <p:cViewPr varScale="1">
        <p:scale>
          <a:sx n="60" d="100"/>
          <a:sy n="60" d="100"/>
        </p:scale>
        <p:origin x="3187" y="48"/>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 xmlns:a16="http://schemas.microsoft.com/office/drawing/2014/main" id="{27D0CCEB-DFF8-417B-A87A-90F3D790592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 xmlns:a16="http://schemas.microsoft.com/office/drawing/2014/main" id="{69FFE758-9C44-40AF-9D52-A7EF39200DA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E6ADB54-F1AF-44F8-8ED0-867524639FE1}" type="datetimeFigureOut">
              <a:rPr lang="en-US" smtClean="0"/>
              <a:pPr/>
              <a:t>3/29/2023</a:t>
            </a:fld>
            <a:endParaRPr lang="en-US" dirty="0"/>
          </a:p>
        </p:txBody>
      </p:sp>
      <p:sp>
        <p:nvSpPr>
          <p:cNvPr id="4" name="Footer Placeholder 3">
            <a:extLst>
              <a:ext uri="{FF2B5EF4-FFF2-40B4-BE49-F238E27FC236}">
                <a16:creationId xmlns="" xmlns:a16="http://schemas.microsoft.com/office/drawing/2014/main" id="{24224329-C497-4EFE-8EB2-F22CD57F395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 xmlns:a16="http://schemas.microsoft.com/office/drawing/2014/main" id="{E74C25EC-D008-42CF-845E-C895CC9B329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A32E2A0-273F-4DCF-AF0B-3CFADE889CA8}" type="slidenum">
              <a:rPr lang="en-US" smtClean="0"/>
              <a:pPr/>
              <a:t>‹#›</a:t>
            </a:fld>
            <a:endParaRPr lang="en-US" dirty="0"/>
          </a:p>
        </p:txBody>
      </p:sp>
    </p:spTree>
    <p:extLst>
      <p:ext uri="{BB962C8B-B14F-4D97-AF65-F5344CB8AC3E}">
        <p14:creationId xmlns="" xmlns:p14="http://schemas.microsoft.com/office/powerpoint/2010/main" val="31447201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57E5575-CAFE-4A42-A774-E4652BA723C1}" type="datetimeFigureOut">
              <a:rPr lang="en-US" smtClean="0"/>
              <a:pPr/>
              <a:t>3/29/2023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9DC9BE-8102-4ADA-9C69-422E2361041F}" type="slidenum">
              <a:rPr lang="en-US" smtClean="0"/>
              <a:pPr/>
              <a:t>‹#›</a:t>
            </a:fld>
            <a:endParaRPr lang="en-US" dirty="0"/>
          </a:p>
        </p:txBody>
      </p:sp>
    </p:spTree>
    <p:extLst>
      <p:ext uri="{BB962C8B-B14F-4D97-AF65-F5344CB8AC3E}">
        <p14:creationId xmlns="" xmlns:p14="http://schemas.microsoft.com/office/powerpoint/2010/main" val="13009496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latin typeface="Arial" pitchFamily="34" charset="0"/>
                <a:cs typeface="Arial" pitchFamily="34" charset="0"/>
              </a:rPr>
              <a:t>NOTE:</a:t>
            </a:r>
          </a:p>
          <a:p>
            <a:r>
              <a:rPr lang="en-US" i="1" dirty="0">
                <a:latin typeface="Arial" pitchFamily="34" charset="0"/>
                <a:cs typeface="Arial" pitchFamily="34" charset="0"/>
              </a:rPr>
              <a:t>To change the  image on this slide, select the picture and delete it. Then click the Pictures icon in the placeholder to insert your own image.</a:t>
            </a:r>
          </a:p>
        </p:txBody>
      </p:sp>
      <p:sp>
        <p:nvSpPr>
          <p:cNvPr id="4" name="Slide Number Placeholder 3"/>
          <p:cNvSpPr>
            <a:spLocks noGrp="1"/>
          </p:cNvSpPr>
          <p:nvPr>
            <p:ph type="sldNum" sz="quarter" idx="10"/>
          </p:nvPr>
        </p:nvSpPr>
        <p:spPr/>
        <p:txBody>
          <a:bodyPr/>
          <a:lstStyle/>
          <a:p>
            <a:fld id="{0A3C37BE-C303-496D-B5CD-85F2937540FC}" type="slidenum">
              <a:rPr lang="en-US" smtClean="0"/>
              <a:pPr/>
              <a:t>1</a:t>
            </a:fld>
            <a:endParaRPr lang="en-US"/>
          </a:p>
        </p:txBody>
      </p:sp>
    </p:spTree>
    <p:extLst>
      <p:ext uri="{BB962C8B-B14F-4D97-AF65-F5344CB8AC3E}">
        <p14:creationId xmlns="" xmlns:p14="http://schemas.microsoft.com/office/powerpoint/2010/main" val="24061502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3060639-BF2D-41F8-822B-DED03338D288}"/>
              </a:ext>
            </a:extLst>
          </p:cNvPr>
          <p:cNvSpPr>
            <a:spLocks noGrp="1"/>
          </p:cNvSpPr>
          <p:nvPr userDrawn="1">
            <p:ph type="title" hasCustomPrompt="1"/>
          </p:nvPr>
        </p:nvSpPr>
        <p:spPr>
          <a:xfrm>
            <a:off x="680354" y="197121"/>
            <a:ext cx="10711545" cy="1325563"/>
          </a:xfrm>
        </p:spPr>
        <p:txBody>
          <a:bodyPr>
            <a:normAutofit/>
          </a:bodyPr>
          <a:lstStyle>
            <a:lvl1pPr>
              <a:defRPr sz="3000"/>
            </a:lvl1pPr>
          </a:lstStyle>
          <a:p>
            <a:r>
              <a:rPr lang="en-US" dirty="0"/>
              <a:t>Project Timeline</a:t>
            </a:r>
            <a:endParaRPr lang="ru-RU" dirty="0"/>
          </a:p>
        </p:txBody>
      </p:sp>
      <p:sp>
        <p:nvSpPr>
          <p:cNvPr id="3" name="Content Placeholder 2">
            <a:extLst>
              <a:ext uri="{FF2B5EF4-FFF2-40B4-BE49-F238E27FC236}">
                <a16:creationId xmlns="" xmlns:a16="http://schemas.microsoft.com/office/drawing/2014/main" id="{0F474091-9EA2-47C8-AAA9-6DFE207852E4}"/>
              </a:ext>
            </a:extLst>
          </p:cNvPr>
          <p:cNvSpPr>
            <a:spLocks noGrp="1"/>
          </p:cNvSpPr>
          <p:nvPr userDrawn="1">
            <p:ph idx="1"/>
          </p:nvPr>
        </p:nvSpPr>
        <p:spPr>
          <a:xfrm>
            <a:off x="680354" y="1786436"/>
            <a:ext cx="10711545" cy="452292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cxnSp>
        <p:nvCxnSpPr>
          <p:cNvPr id="21" name="Straight Connector 20">
            <a:extLst>
              <a:ext uri="{FF2B5EF4-FFF2-40B4-BE49-F238E27FC236}">
                <a16:creationId xmlns="" xmlns:a16="http://schemas.microsoft.com/office/drawing/2014/main" id="{303706AB-7768-4239-93C0-28F2AC35B71A}"/>
              </a:ext>
            </a:extLst>
          </p:cNvPr>
          <p:cNvCxnSpPr/>
          <p:nvPr userDrawn="1"/>
        </p:nvCxnSpPr>
        <p:spPr>
          <a:xfrm>
            <a:off x="787583" y="1181100"/>
            <a:ext cx="2880000" cy="0"/>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1469295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1104900" y="2292094"/>
            <a:ext cx="5734050" cy="2219691"/>
          </a:xfrm>
        </p:spPr>
        <p:txBody>
          <a:bodyPr anchor="ctr">
            <a:normAutofit/>
          </a:bodyPr>
          <a:lstStyle>
            <a:lvl1pPr algn="l">
              <a:defRPr sz="4400" cap="all" baseline="0"/>
            </a:lvl1pPr>
          </a:lstStyle>
          <a:p>
            <a:r>
              <a:rPr lang="en-US"/>
              <a:t>Click to edit Master title style</a:t>
            </a:r>
            <a:endParaRPr/>
          </a:p>
        </p:txBody>
      </p:sp>
      <p:sp>
        <p:nvSpPr>
          <p:cNvPr id="3" name="Subtitle 2"/>
          <p:cNvSpPr>
            <a:spLocks noGrp="1"/>
          </p:cNvSpPr>
          <p:nvPr>
            <p:ph type="subTitle" idx="1"/>
          </p:nvPr>
        </p:nvSpPr>
        <p:spPr>
          <a:xfrm>
            <a:off x="1104900" y="4511784"/>
            <a:ext cx="5734050" cy="955565"/>
          </a:xfrm>
        </p:spPr>
        <p:txBody>
          <a:bodyPr>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a:p>
        </p:txBody>
      </p:sp>
      <p:sp>
        <p:nvSpPr>
          <p:cNvPr id="11" name="Picture Placeholder 10" descr="An empty placeholder to add an image. Click on the placeholder and select the image that you wish to add."/>
          <p:cNvSpPr>
            <a:spLocks noGrp="1"/>
          </p:cNvSpPr>
          <p:nvPr>
            <p:ph type="pic" sz="quarter" idx="13"/>
          </p:nvPr>
        </p:nvSpPr>
        <p:spPr>
          <a:xfrm>
            <a:off x="6981063" y="1310656"/>
            <a:ext cx="5210937" cy="4208604"/>
          </a:xfrm>
          <a:solidFill>
            <a:schemeClr val="tx1">
              <a:lumMod val="20000"/>
              <a:lumOff val="80000"/>
            </a:schemeClr>
          </a:solidFill>
        </p:spPr>
        <p:txBody>
          <a:bodyPr tIns="1005840"/>
          <a:lstStyle>
            <a:lvl1pPr marL="0" indent="0" algn="ctr">
              <a:buNone/>
              <a:defRPr/>
            </a:lvl1pPr>
          </a:lstStyle>
          <a:p>
            <a:r>
              <a:rPr lang="en-US"/>
              <a:t>Click icon to add picture</a:t>
            </a:r>
            <a:endParaRPr/>
          </a:p>
        </p:txBody>
      </p:sp>
      <p:sp>
        <p:nvSpPr>
          <p:cNvPr id="8" name="Rectangle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14" name="Group 13"/>
          <p:cNvGrpSpPr/>
          <p:nvPr/>
        </p:nvGrpSpPr>
        <p:grpSpPr>
          <a:xfrm>
            <a:off x="0" y="1143000"/>
            <a:ext cx="12192000" cy="63125"/>
            <a:chOff x="507492" y="1501519"/>
            <a:chExt cx="8129016" cy="63125"/>
          </a:xfrm>
        </p:grpSpPr>
        <p:cxnSp>
          <p:nvCxnSpPr>
            <p:cNvPr id="15" name="Straight Connector 14"/>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pic>
        <p:nvPicPr>
          <p:cNvPr id="10" name="Picture 9"/>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 xmlns:a14="http://schemas.microsoft.com/office/drawing/2010/main">
                  <a14:imgLayer r:embed="rId3">
                    <a14:imgEffect>
                      <a14:saturation sat="30000"/>
                    </a14:imgEffect>
                  </a14:imgLayer>
                </a14:imgProps>
              </a:ext>
              <a:ext uri="{28A0092B-C50C-407E-A947-70E740481C1C}">
                <a14:useLocalDpi xmlns="" xmlns:a14="http://schemas.microsoft.com/office/drawing/2010/main" val="0"/>
              </a:ext>
            </a:extLst>
          </a:blip>
          <a:srcRect/>
          <a:stretch/>
        </p:blipFill>
        <p:spPr>
          <a:xfrm>
            <a:off x="1325880" y="0"/>
            <a:ext cx="1747524" cy="2292094"/>
          </a:xfrm>
          <a:prstGeom prst="rect">
            <a:avLst/>
          </a:prstGeom>
        </p:spPr>
      </p:pic>
      <p:grpSp>
        <p:nvGrpSpPr>
          <p:cNvPr id="13" name="Group 12"/>
          <p:cNvGrpSpPr/>
          <p:nvPr/>
        </p:nvGrpSpPr>
        <p:grpSpPr>
          <a:xfrm rot="10800000">
            <a:off x="0" y="5645510"/>
            <a:ext cx="12192000" cy="63125"/>
            <a:chOff x="507492" y="1501519"/>
            <a:chExt cx="8129016" cy="63125"/>
          </a:xfrm>
        </p:grpSpPr>
        <p:cxnSp>
          <p:nvCxnSpPr>
            <p:cNvPr id="17" name="Straight Connector 16"/>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7" name="Rectangle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extLst>
      <p:ext uri="{BB962C8B-B14F-4D97-AF65-F5344CB8AC3E}">
        <p14:creationId xmlns="" xmlns:p14="http://schemas.microsoft.com/office/powerpoint/2010/main" val="180292566"/>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994DB119-ED6D-49B3-9850-A14BEFD0605C}"/>
              </a:ext>
            </a:extLst>
          </p:cNvPr>
          <p:cNvSpPr>
            <a:spLocks noGrp="1"/>
          </p:cNvSpPr>
          <p:nvPr>
            <p:ph type="dt" sz="half" idx="10"/>
          </p:nvPr>
        </p:nvSpPr>
        <p:spPr/>
        <p:txBody>
          <a:bodyPr/>
          <a:lstStyle/>
          <a:p>
            <a:fld id="{F0DAF7D2-E9E9-4E82-B688-A794C84FD311}" type="datetimeFigureOut">
              <a:rPr lang="en-US" smtClean="0"/>
              <a:pPr/>
              <a:t>3/29/2023</a:t>
            </a:fld>
            <a:endParaRPr lang="en-US"/>
          </a:p>
        </p:txBody>
      </p:sp>
      <p:sp>
        <p:nvSpPr>
          <p:cNvPr id="3" name="Footer Placeholder 2">
            <a:extLst>
              <a:ext uri="{FF2B5EF4-FFF2-40B4-BE49-F238E27FC236}">
                <a16:creationId xmlns="" xmlns:a16="http://schemas.microsoft.com/office/drawing/2014/main" id="{8A7E7862-CD3F-4EB4-B558-8F1E55C49E9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 xmlns:a16="http://schemas.microsoft.com/office/drawing/2014/main" id="{883A17AE-F9F2-483D-B594-299E26774A7D}"/>
              </a:ext>
            </a:extLst>
          </p:cNvPr>
          <p:cNvSpPr>
            <a:spLocks noGrp="1"/>
          </p:cNvSpPr>
          <p:nvPr>
            <p:ph type="sldNum" sz="quarter" idx="12"/>
          </p:nvPr>
        </p:nvSpPr>
        <p:spPr/>
        <p:txBody>
          <a:bodyPr/>
          <a:lstStyle/>
          <a:p>
            <a:fld id="{34EFA0EE-FA1C-4957-BC60-9DA35731D7B0}" type="slidenum">
              <a:rPr lang="en-US" smtClean="0"/>
              <a:pPr/>
              <a:t>‹#›</a:t>
            </a:fld>
            <a:endParaRPr lang="en-US"/>
          </a:p>
        </p:txBody>
      </p:sp>
    </p:spTree>
    <p:extLst>
      <p:ext uri="{BB962C8B-B14F-4D97-AF65-F5344CB8AC3E}">
        <p14:creationId xmlns="" xmlns:p14="http://schemas.microsoft.com/office/powerpoint/2010/main" val="2543394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hanks Slide">
    <p:spTree>
      <p:nvGrpSpPr>
        <p:cNvPr id="1" name=""/>
        <p:cNvGrpSpPr/>
        <p:nvPr/>
      </p:nvGrpSpPr>
      <p:grpSpPr>
        <a:xfrm>
          <a:off x="0" y="0"/>
          <a:ext cx="0" cy="0"/>
          <a:chOff x="0" y="0"/>
          <a:chExt cx="0" cy="0"/>
        </a:xfrm>
      </p:grpSpPr>
      <p:grpSp>
        <p:nvGrpSpPr>
          <p:cNvPr id="40" name="Graphic 35">
            <a:extLst>
              <a:ext uri="{FF2B5EF4-FFF2-40B4-BE49-F238E27FC236}">
                <a16:creationId xmlns="" xmlns:a16="http://schemas.microsoft.com/office/drawing/2014/main" id="{B00A1772-2B8D-4677-8511-3E067F67A72F}"/>
              </a:ext>
            </a:extLst>
          </p:cNvPr>
          <p:cNvGrpSpPr/>
          <p:nvPr userDrawn="1"/>
        </p:nvGrpSpPr>
        <p:grpSpPr>
          <a:xfrm>
            <a:off x="6678503" y="1430186"/>
            <a:ext cx="5526208" cy="2613848"/>
            <a:chOff x="6678503" y="665690"/>
            <a:chExt cx="5526208" cy="2613848"/>
          </a:xfrm>
        </p:grpSpPr>
        <p:sp>
          <p:nvSpPr>
            <p:cNvPr id="42" name="Freeform: Shape 41">
              <a:extLst>
                <a:ext uri="{FF2B5EF4-FFF2-40B4-BE49-F238E27FC236}">
                  <a16:creationId xmlns="" xmlns:a16="http://schemas.microsoft.com/office/drawing/2014/main" id="{FB0F16C2-C8ED-4461-B34C-5CEB29F1C450}"/>
                </a:ext>
              </a:extLst>
            </p:cNvPr>
            <p:cNvSpPr/>
            <p:nvPr/>
          </p:nvSpPr>
          <p:spPr>
            <a:xfrm>
              <a:off x="6678503" y="1272318"/>
              <a:ext cx="5526208" cy="2007220"/>
            </a:xfrm>
            <a:custGeom>
              <a:avLst/>
              <a:gdLst>
                <a:gd name="connsiteX0" fmla="*/ 5514767 w 5526207"/>
                <a:gd name="connsiteY0" fmla="*/ 573560 h 2007220"/>
                <a:gd name="connsiteX1" fmla="*/ 355703 w 5526207"/>
                <a:gd name="connsiteY1" fmla="*/ 33643 h 2007220"/>
                <a:gd name="connsiteX2" fmla="*/ 12697 w 5526207"/>
                <a:gd name="connsiteY2" fmla="*/ 1284980 h 2007220"/>
                <a:gd name="connsiteX3" fmla="*/ 5514767 w 5526207"/>
                <a:gd name="connsiteY3" fmla="*/ 1998940 h 2007220"/>
                <a:gd name="connsiteX4" fmla="*/ 5514767 w 5526207"/>
                <a:gd name="connsiteY4" fmla="*/ 573560 h 20072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26207" h="2007220">
                  <a:moveTo>
                    <a:pt x="5514767" y="573560"/>
                  </a:moveTo>
                  <a:cubicBezTo>
                    <a:pt x="2157119" y="-150564"/>
                    <a:pt x="355703" y="33643"/>
                    <a:pt x="355703" y="33643"/>
                  </a:cubicBezTo>
                  <a:lnTo>
                    <a:pt x="12697" y="1284980"/>
                  </a:lnTo>
                  <a:cubicBezTo>
                    <a:pt x="12697" y="1284980"/>
                    <a:pt x="1368206" y="967381"/>
                    <a:pt x="5514767" y="1998940"/>
                  </a:cubicBezTo>
                  <a:lnTo>
                    <a:pt x="5514767" y="573560"/>
                  </a:lnTo>
                  <a:close/>
                </a:path>
              </a:pathLst>
            </a:custGeom>
            <a:gradFill>
              <a:gsLst>
                <a:gs pos="22000">
                  <a:schemeClr val="accent2">
                    <a:alpha val="10000"/>
                  </a:schemeClr>
                </a:gs>
                <a:gs pos="100000">
                  <a:schemeClr val="accent2">
                    <a:alpha val="40000"/>
                  </a:schemeClr>
                </a:gs>
              </a:gsLst>
              <a:lin ang="1020000" scaled="0"/>
            </a:gradFill>
            <a:ln w="12693" cap="flat">
              <a:noFill/>
              <a:prstDash val="solid"/>
              <a:miter/>
            </a:ln>
          </p:spPr>
          <p:txBody>
            <a:bodyPr rtlCol="0" anchor="ctr"/>
            <a:lstStyle/>
            <a:p>
              <a:endParaRPr lang="en-US" noProof="0" dirty="0"/>
            </a:p>
          </p:txBody>
        </p:sp>
        <p:sp>
          <p:nvSpPr>
            <p:cNvPr id="41" name="Freeform: Shape 40">
              <a:extLst>
                <a:ext uri="{FF2B5EF4-FFF2-40B4-BE49-F238E27FC236}">
                  <a16:creationId xmlns="" xmlns:a16="http://schemas.microsoft.com/office/drawing/2014/main" id="{963814A1-9202-49D2-B985-1785CC4860DE}"/>
                </a:ext>
              </a:extLst>
            </p:cNvPr>
            <p:cNvSpPr/>
            <p:nvPr/>
          </p:nvSpPr>
          <p:spPr>
            <a:xfrm>
              <a:off x="7262884" y="665690"/>
              <a:ext cx="4941827" cy="2591601"/>
            </a:xfrm>
            <a:custGeom>
              <a:avLst/>
              <a:gdLst>
                <a:gd name="connsiteX0" fmla="*/ 4930387 w 4941827"/>
                <a:gd name="connsiteY0" fmla="*/ 1138265 h 2591601"/>
                <a:gd name="connsiteX1" fmla="*/ 383651 w 4941827"/>
                <a:gd name="connsiteY1" fmla="*/ 12697 h 2591601"/>
                <a:gd name="connsiteX2" fmla="*/ 12697 w 4941827"/>
                <a:gd name="connsiteY2" fmla="*/ 1366935 h 2591601"/>
                <a:gd name="connsiteX3" fmla="*/ 4930387 w 4941827"/>
                <a:gd name="connsiteY3" fmla="*/ 2583971 h 2591601"/>
              </a:gdLst>
              <a:ahLst/>
              <a:cxnLst>
                <a:cxn ang="0">
                  <a:pos x="connsiteX0" y="connsiteY0"/>
                </a:cxn>
                <a:cxn ang="0">
                  <a:pos x="connsiteX1" y="connsiteY1"/>
                </a:cxn>
                <a:cxn ang="0">
                  <a:pos x="connsiteX2" y="connsiteY2"/>
                </a:cxn>
                <a:cxn ang="0">
                  <a:pos x="connsiteX3" y="connsiteY3"/>
                </a:cxn>
              </a:cxnLst>
              <a:rect l="l" t="t" r="r" b="b"/>
              <a:pathLst>
                <a:path w="4941827" h="2591601">
                  <a:moveTo>
                    <a:pt x="4930387" y="1138265"/>
                  </a:moveTo>
                  <a:lnTo>
                    <a:pt x="383651" y="12697"/>
                  </a:lnTo>
                  <a:lnTo>
                    <a:pt x="12697" y="1366935"/>
                  </a:lnTo>
                  <a:lnTo>
                    <a:pt x="4930387" y="2583971"/>
                  </a:lnTo>
                  <a:close/>
                </a:path>
              </a:pathLst>
            </a:custGeom>
            <a:gradFill>
              <a:gsLst>
                <a:gs pos="0">
                  <a:schemeClr val="accent1"/>
                </a:gs>
                <a:gs pos="100000">
                  <a:schemeClr val="accent2"/>
                </a:gs>
              </a:gsLst>
              <a:lin ang="10440000" scaled="0"/>
            </a:gradFill>
            <a:ln w="12693" cap="flat">
              <a:noFill/>
              <a:prstDash val="solid"/>
              <a:miter/>
            </a:ln>
          </p:spPr>
          <p:txBody>
            <a:bodyPr rtlCol="0" anchor="ctr"/>
            <a:lstStyle/>
            <a:p>
              <a:endParaRPr lang="en-US" noProof="0" dirty="0"/>
            </a:p>
          </p:txBody>
        </p:sp>
      </p:grpSp>
      <p:sp>
        <p:nvSpPr>
          <p:cNvPr id="14" name="Freeform: Shape 13">
            <a:extLst>
              <a:ext uri="{FF2B5EF4-FFF2-40B4-BE49-F238E27FC236}">
                <a16:creationId xmlns="" xmlns:a16="http://schemas.microsoft.com/office/drawing/2014/main" id="{D2973908-D73D-4ECB-A29B-831C44983FB3}"/>
              </a:ext>
            </a:extLst>
          </p:cNvPr>
          <p:cNvSpPr/>
          <p:nvPr/>
        </p:nvSpPr>
        <p:spPr>
          <a:xfrm>
            <a:off x="5886429" y="5240536"/>
            <a:ext cx="1486046" cy="1625760"/>
          </a:xfrm>
          <a:custGeom>
            <a:avLst/>
            <a:gdLst>
              <a:gd name="connsiteX0" fmla="*/ 1482236 w 1486046"/>
              <a:gd name="connsiteY0" fmla="*/ 12701 h 1625760"/>
              <a:gd name="connsiteX1" fmla="*/ 901789 w 1486046"/>
              <a:gd name="connsiteY1" fmla="*/ 491538 h 1625760"/>
              <a:gd name="connsiteX2" fmla="*/ 12701 w 1486046"/>
              <a:gd name="connsiteY2" fmla="*/ 1618139 h 1625760"/>
              <a:gd name="connsiteX3" fmla="*/ 431843 w 1486046"/>
              <a:gd name="connsiteY3" fmla="*/ 1618139 h 1625760"/>
              <a:gd name="connsiteX4" fmla="*/ 1188837 w 1486046"/>
              <a:gd name="connsiteY4" fmla="*/ 670626 h 1625760"/>
              <a:gd name="connsiteX5" fmla="*/ 1482236 w 1486046"/>
              <a:gd name="connsiteY5" fmla="*/ 12701 h 1625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6046" h="1625760">
                <a:moveTo>
                  <a:pt x="1482236" y="12701"/>
                </a:moveTo>
                <a:lnTo>
                  <a:pt x="901789" y="491538"/>
                </a:lnTo>
                <a:lnTo>
                  <a:pt x="12701" y="1618139"/>
                </a:lnTo>
                <a:lnTo>
                  <a:pt x="431843" y="1618139"/>
                </a:lnTo>
                <a:lnTo>
                  <a:pt x="1188837" y="670626"/>
                </a:lnTo>
                <a:lnTo>
                  <a:pt x="1482236" y="12701"/>
                </a:lnTo>
                <a:close/>
              </a:path>
            </a:pathLst>
          </a:custGeom>
          <a:gradFill>
            <a:gsLst>
              <a:gs pos="0">
                <a:schemeClr val="accent3">
                  <a:alpha val="5000"/>
                </a:schemeClr>
              </a:gs>
              <a:gs pos="100000">
                <a:schemeClr val="accent6">
                  <a:alpha val="20000"/>
                </a:schemeClr>
              </a:gs>
            </a:gsLst>
            <a:lin ang="7440000" scaled="0"/>
          </a:gradFill>
          <a:ln w="12700" cap="flat">
            <a:noFill/>
            <a:prstDash val="solid"/>
            <a:miter/>
          </a:ln>
        </p:spPr>
        <p:txBody>
          <a:bodyPr rtlCol="0" anchor="ctr"/>
          <a:lstStyle/>
          <a:p>
            <a:endParaRPr lang="en-US" noProof="0" dirty="0"/>
          </a:p>
        </p:txBody>
      </p:sp>
      <p:sp>
        <p:nvSpPr>
          <p:cNvPr id="10" name="Freeform: Shape 9">
            <a:extLst>
              <a:ext uri="{FF2B5EF4-FFF2-40B4-BE49-F238E27FC236}">
                <a16:creationId xmlns="" xmlns:a16="http://schemas.microsoft.com/office/drawing/2014/main" id="{334FC528-8248-470A-AD71-53711E01005E}"/>
              </a:ext>
            </a:extLst>
          </p:cNvPr>
          <p:cNvSpPr/>
          <p:nvPr/>
        </p:nvSpPr>
        <p:spPr>
          <a:xfrm>
            <a:off x="-13301" y="298479"/>
            <a:ext cx="2679964" cy="762075"/>
          </a:xfrm>
          <a:custGeom>
            <a:avLst/>
            <a:gdLst>
              <a:gd name="connsiteX0" fmla="*/ 12701 w 2679963"/>
              <a:gd name="connsiteY0" fmla="*/ 425492 h 762075"/>
              <a:gd name="connsiteX1" fmla="*/ 12701 w 2679963"/>
              <a:gd name="connsiteY1" fmla="*/ 755724 h 762075"/>
              <a:gd name="connsiteX2" fmla="*/ 2023309 w 2679963"/>
              <a:gd name="connsiteY2" fmla="*/ 334043 h 762075"/>
              <a:gd name="connsiteX3" fmla="*/ 2667263 w 2679963"/>
              <a:gd name="connsiteY3" fmla="*/ 12701 h 762075"/>
              <a:gd name="connsiteX4" fmla="*/ 2667263 w 2679963"/>
              <a:gd name="connsiteY4" fmla="*/ 12701 h 762075"/>
              <a:gd name="connsiteX5" fmla="*/ 1915349 w 2679963"/>
              <a:gd name="connsiteY5" fmla="*/ 12701 h 762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79963" h="762075">
                <a:moveTo>
                  <a:pt x="12701" y="425492"/>
                </a:moveTo>
                <a:lnTo>
                  <a:pt x="12701" y="755724"/>
                </a:lnTo>
                <a:lnTo>
                  <a:pt x="2023309" y="334043"/>
                </a:lnTo>
                <a:lnTo>
                  <a:pt x="2667263" y="12701"/>
                </a:lnTo>
                <a:lnTo>
                  <a:pt x="2667263" y="12701"/>
                </a:lnTo>
                <a:lnTo>
                  <a:pt x="1915349" y="12701"/>
                </a:lnTo>
                <a:close/>
              </a:path>
            </a:pathLst>
          </a:custGeom>
          <a:gradFill>
            <a:gsLst>
              <a:gs pos="0">
                <a:schemeClr val="tx2">
                  <a:alpha val="5000"/>
                </a:schemeClr>
              </a:gs>
              <a:gs pos="100000">
                <a:schemeClr val="tx1">
                  <a:alpha val="20000"/>
                </a:schemeClr>
              </a:gs>
            </a:gsLst>
            <a:lin ang="9840000" scaled="0"/>
          </a:gradFill>
          <a:ln w="12700" cap="flat">
            <a:noFill/>
            <a:prstDash val="solid"/>
            <a:miter/>
          </a:ln>
        </p:spPr>
        <p:txBody>
          <a:bodyPr rtlCol="0" anchor="ctr"/>
          <a:lstStyle/>
          <a:p>
            <a:endParaRPr lang="en-US" noProof="0" dirty="0"/>
          </a:p>
        </p:txBody>
      </p:sp>
      <p:sp>
        <p:nvSpPr>
          <p:cNvPr id="12" name="Freeform: Shape 11">
            <a:extLst>
              <a:ext uri="{FF2B5EF4-FFF2-40B4-BE49-F238E27FC236}">
                <a16:creationId xmlns="" xmlns:a16="http://schemas.microsoft.com/office/drawing/2014/main" id="{AC925586-1EA9-4B0D-9E80-91777899FF7C}"/>
              </a:ext>
            </a:extLst>
          </p:cNvPr>
          <p:cNvSpPr/>
          <p:nvPr/>
        </p:nvSpPr>
        <p:spPr>
          <a:xfrm>
            <a:off x="6083299" y="-12701"/>
            <a:ext cx="1092308" cy="1016100"/>
          </a:xfrm>
          <a:custGeom>
            <a:avLst/>
            <a:gdLst>
              <a:gd name="connsiteX0" fmla="*/ 638873 w 1092307"/>
              <a:gd name="connsiteY0" fmla="*/ 12701 h 1016100"/>
              <a:gd name="connsiteX1" fmla="*/ 332773 w 1092307"/>
              <a:gd name="connsiteY1" fmla="*/ 361986 h 1016100"/>
              <a:gd name="connsiteX2" fmla="*/ 12701 w 1092307"/>
              <a:gd name="connsiteY2" fmla="*/ 1007209 h 1016100"/>
              <a:gd name="connsiteX3" fmla="*/ 12701 w 1092307"/>
              <a:gd name="connsiteY3" fmla="*/ 1007209 h 1016100"/>
              <a:gd name="connsiteX4" fmla="*/ 612200 w 1092307"/>
              <a:gd name="connsiteY4" fmla="*/ 553775 h 1016100"/>
              <a:gd name="connsiteX5" fmla="*/ 1079606 w 1092307"/>
              <a:gd name="connsiteY5" fmla="*/ 12701 h 1016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92307" h="1016100">
                <a:moveTo>
                  <a:pt x="638873" y="12701"/>
                </a:moveTo>
                <a:lnTo>
                  <a:pt x="332773" y="361986"/>
                </a:lnTo>
                <a:lnTo>
                  <a:pt x="12701" y="1007209"/>
                </a:lnTo>
                <a:lnTo>
                  <a:pt x="12701" y="1007209"/>
                </a:lnTo>
                <a:lnTo>
                  <a:pt x="612200" y="553775"/>
                </a:lnTo>
                <a:lnTo>
                  <a:pt x="1079606" y="12701"/>
                </a:lnTo>
                <a:close/>
              </a:path>
            </a:pathLst>
          </a:custGeom>
          <a:gradFill>
            <a:gsLst>
              <a:gs pos="0">
                <a:schemeClr val="accent5">
                  <a:alpha val="5000"/>
                </a:schemeClr>
              </a:gs>
              <a:gs pos="100000">
                <a:schemeClr val="bg2">
                  <a:alpha val="20000"/>
                </a:schemeClr>
              </a:gs>
            </a:gsLst>
            <a:lin ang="3180000" scaled="0"/>
          </a:gradFill>
          <a:ln w="12700" cap="flat">
            <a:noFill/>
            <a:prstDash val="solid"/>
            <a:miter/>
          </a:ln>
        </p:spPr>
        <p:txBody>
          <a:bodyPr rtlCol="0" anchor="ctr"/>
          <a:lstStyle/>
          <a:p>
            <a:endParaRPr lang="en-US" noProof="0" dirty="0"/>
          </a:p>
        </p:txBody>
      </p:sp>
      <p:sp>
        <p:nvSpPr>
          <p:cNvPr id="16" name="Freeform: Shape 15">
            <a:extLst>
              <a:ext uri="{FF2B5EF4-FFF2-40B4-BE49-F238E27FC236}">
                <a16:creationId xmlns="" xmlns:a16="http://schemas.microsoft.com/office/drawing/2014/main" id="{082ADE93-C591-447F-A2DD-56E8D22B23F6}"/>
              </a:ext>
            </a:extLst>
          </p:cNvPr>
          <p:cNvSpPr/>
          <p:nvPr/>
        </p:nvSpPr>
        <p:spPr>
          <a:xfrm>
            <a:off x="7752243" y="4099514"/>
            <a:ext cx="4445438" cy="1105009"/>
          </a:xfrm>
          <a:custGeom>
            <a:avLst/>
            <a:gdLst>
              <a:gd name="connsiteX0" fmla="*/ 4441627 w 4445437"/>
              <a:gd name="connsiteY0" fmla="*/ 297539 h 1105008"/>
              <a:gd name="connsiteX1" fmla="*/ 204490 w 4445437"/>
              <a:gd name="connsiteY1" fmla="*/ 13031 h 1105008"/>
              <a:gd name="connsiteX2" fmla="*/ 12701 w 4445437"/>
              <a:gd name="connsiteY2" fmla="*/ 786537 h 1105008"/>
              <a:gd name="connsiteX3" fmla="*/ 4441627 w 4445437"/>
              <a:gd name="connsiteY3" fmla="*/ 1092638 h 1105008"/>
              <a:gd name="connsiteX4" fmla="*/ 4441627 w 4445437"/>
              <a:gd name="connsiteY4" fmla="*/ 297539 h 11050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45437" h="1105008">
                <a:moveTo>
                  <a:pt x="4441627" y="297539"/>
                </a:moveTo>
                <a:cubicBezTo>
                  <a:pt x="2135080" y="-8561"/>
                  <a:pt x="204490" y="13031"/>
                  <a:pt x="204490" y="13031"/>
                </a:cubicBezTo>
                <a:lnTo>
                  <a:pt x="12701" y="786537"/>
                </a:lnTo>
                <a:cubicBezTo>
                  <a:pt x="12701" y="786537"/>
                  <a:pt x="2273524" y="725572"/>
                  <a:pt x="4441627" y="1092638"/>
                </a:cubicBezTo>
                <a:lnTo>
                  <a:pt x="4441627" y="297539"/>
                </a:lnTo>
                <a:close/>
              </a:path>
            </a:pathLst>
          </a:custGeom>
          <a:gradFill>
            <a:gsLst>
              <a:gs pos="0">
                <a:schemeClr val="tx2">
                  <a:alpha val="5000"/>
                </a:schemeClr>
              </a:gs>
              <a:gs pos="100000">
                <a:schemeClr val="tx1">
                  <a:alpha val="20000"/>
                </a:schemeClr>
              </a:gs>
            </a:gsLst>
            <a:lin ang="900000" scaled="0"/>
          </a:gradFill>
          <a:ln w="12700" cap="flat">
            <a:noFill/>
            <a:prstDash val="solid"/>
            <a:miter/>
          </a:ln>
        </p:spPr>
        <p:txBody>
          <a:bodyPr rtlCol="0" anchor="ctr"/>
          <a:lstStyle/>
          <a:p>
            <a:endParaRPr lang="en-US" noProof="0" dirty="0"/>
          </a:p>
        </p:txBody>
      </p:sp>
      <p:sp>
        <p:nvSpPr>
          <p:cNvPr id="9" name="Freeform: Shape 8">
            <a:extLst>
              <a:ext uri="{FF2B5EF4-FFF2-40B4-BE49-F238E27FC236}">
                <a16:creationId xmlns="" xmlns:a16="http://schemas.microsoft.com/office/drawing/2014/main" id="{4F539762-F7DA-4468-979C-780676B34A92}"/>
              </a:ext>
            </a:extLst>
          </p:cNvPr>
          <p:cNvSpPr/>
          <p:nvPr/>
        </p:nvSpPr>
        <p:spPr>
          <a:xfrm>
            <a:off x="-13301" y="237513"/>
            <a:ext cx="2895885" cy="1028801"/>
          </a:xfrm>
          <a:custGeom>
            <a:avLst/>
            <a:gdLst>
              <a:gd name="connsiteX0" fmla="*/ 12701 w 2895885"/>
              <a:gd name="connsiteY0" fmla="*/ 1026261 h 1028801"/>
              <a:gd name="connsiteX1" fmla="*/ 2890805 w 2895885"/>
              <a:gd name="connsiteY1" fmla="*/ 414061 h 1028801"/>
              <a:gd name="connsiteX2" fmla="*/ 2805706 w 2895885"/>
              <a:gd name="connsiteY2" fmla="*/ 12701 h 1028801"/>
              <a:gd name="connsiteX3" fmla="*/ 12701 w 2895885"/>
              <a:gd name="connsiteY3" fmla="*/ 605850 h 1028801"/>
            </a:gdLst>
            <a:ahLst/>
            <a:cxnLst>
              <a:cxn ang="0">
                <a:pos x="connsiteX0" y="connsiteY0"/>
              </a:cxn>
              <a:cxn ang="0">
                <a:pos x="connsiteX1" y="connsiteY1"/>
              </a:cxn>
              <a:cxn ang="0">
                <a:pos x="connsiteX2" y="connsiteY2"/>
              </a:cxn>
              <a:cxn ang="0">
                <a:pos x="connsiteX3" y="connsiteY3"/>
              </a:cxn>
            </a:cxnLst>
            <a:rect l="l" t="t" r="r" b="b"/>
            <a:pathLst>
              <a:path w="2895885" h="1028801">
                <a:moveTo>
                  <a:pt x="12701" y="1026261"/>
                </a:moveTo>
                <a:lnTo>
                  <a:pt x="2890805" y="414061"/>
                </a:lnTo>
                <a:lnTo>
                  <a:pt x="2805706" y="12701"/>
                </a:lnTo>
                <a:lnTo>
                  <a:pt x="12701" y="605850"/>
                </a:lnTo>
                <a:close/>
              </a:path>
            </a:pathLst>
          </a:custGeom>
          <a:blipFill>
            <a:blip r:embed="rId2"/>
            <a:srcRect/>
            <a:stretch>
              <a:fillRect l="-39712" t="16306" r="1769" b="-21354"/>
            </a:stretch>
          </a:blipFill>
          <a:ln w="12700" cap="flat">
            <a:noFill/>
            <a:prstDash val="solid"/>
            <a:miter/>
          </a:ln>
        </p:spPr>
        <p:txBody>
          <a:bodyPr rtlCol="0" anchor="ctr"/>
          <a:lstStyle/>
          <a:p>
            <a:endParaRPr lang="en-US" noProof="0" dirty="0"/>
          </a:p>
        </p:txBody>
      </p:sp>
      <p:sp>
        <p:nvSpPr>
          <p:cNvPr id="11" name="Freeform: Shape 10">
            <a:extLst>
              <a:ext uri="{FF2B5EF4-FFF2-40B4-BE49-F238E27FC236}">
                <a16:creationId xmlns="" xmlns:a16="http://schemas.microsoft.com/office/drawing/2014/main" id="{7BBC2EFA-0E51-48DC-AF99-0FEF25085843}"/>
              </a:ext>
            </a:extLst>
          </p:cNvPr>
          <p:cNvSpPr/>
          <p:nvPr/>
        </p:nvSpPr>
        <p:spPr>
          <a:xfrm>
            <a:off x="5972798" y="-12701"/>
            <a:ext cx="1486046" cy="1333631"/>
          </a:xfrm>
          <a:custGeom>
            <a:avLst/>
            <a:gdLst>
              <a:gd name="connsiteX0" fmla="*/ 929732 w 1486046"/>
              <a:gd name="connsiteY0" fmla="*/ 12701 h 1333631"/>
              <a:gd name="connsiteX1" fmla="*/ 12701 w 1486046"/>
              <a:gd name="connsiteY1" fmla="*/ 1049123 h 1333631"/>
              <a:gd name="connsiteX2" fmla="*/ 321342 w 1486046"/>
              <a:gd name="connsiteY2" fmla="*/ 1322200 h 1333631"/>
              <a:gd name="connsiteX3" fmla="*/ 1478426 w 1486046"/>
              <a:gd name="connsiteY3" fmla="*/ 12701 h 1333631"/>
            </a:gdLst>
            <a:ahLst/>
            <a:cxnLst>
              <a:cxn ang="0">
                <a:pos x="connsiteX0" y="connsiteY0"/>
              </a:cxn>
              <a:cxn ang="0">
                <a:pos x="connsiteX1" y="connsiteY1"/>
              </a:cxn>
              <a:cxn ang="0">
                <a:pos x="connsiteX2" y="connsiteY2"/>
              </a:cxn>
              <a:cxn ang="0">
                <a:pos x="connsiteX3" y="connsiteY3"/>
              </a:cxn>
            </a:cxnLst>
            <a:rect l="l" t="t" r="r" b="b"/>
            <a:pathLst>
              <a:path w="1486046" h="1333631">
                <a:moveTo>
                  <a:pt x="929732" y="12701"/>
                </a:moveTo>
                <a:lnTo>
                  <a:pt x="12701" y="1049123"/>
                </a:lnTo>
                <a:lnTo>
                  <a:pt x="321342" y="1322200"/>
                </a:lnTo>
                <a:lnTo>
                  <a:pt x="1478426" y="12701"/>
                </a:lnTo>
                <a:close/>
              </a:path>
            </a:pathLst>
          </a:custGeom>
          <a:blipFill>
            <a:blip r:embed="rId3"/>
            <a:srcRect/>
            <a:stretch>
              <a:fillRect l="10612" t="-169914" r="-117944" b="10062"/>
            </a:stretch>
          </a:blipFill>
          <a:ln w="12700" cap="flat">
            <a:noFill/>
            <a:prstDash val="solid"/>
            <a:miter/>
          </a:ln>
        </p:spPr>
        <p:txBody>
          <a:bodyPr rtlCol="0" anchor="ctr"/>
          <a:lstStyle/>
          <a:p>
            <a:endParaRPr lang="en-US" noProof="0" dirty="0"/>
          </a:p>
        </p:txBody>
      </p:sp>
      <p:sp>
        <p:nvSpPr>
          <p:cNvPr id="13" name="Freeform: Shape 12">
            <a:extLst>
              <a:ext uri="{FF2B5EF4-FFF2-40B4-BE49-F238E27FC236}">
                <a16:creationId xmlns="" xmlns:a16="http://schemas.microsoft.com/office/drawing/2014/main" id="{7893AAC6-8427-4BAA-B44F-7B6300936A25}"/>
              </a:ext>
            </a:extLst>
          </p:cNvPr>
          <p:cNvSpPr/>
          <p:nvPr/>
        </p:nvSpPr>
        <p:spPr>
          <a:xfrm>
            <a:off x="6033764" y="5121144"/>
            <a:ext cx="1714669" cy="1740071"/>
          </a:xfrm>
          <a:custGeom>
            <a:avLst/>
            <a:gdLst>
              <a:gd name="connsiteX0" fmla="*/ 12701 w 1714668"/>
              <a:gd name="connsiteY0" fmla="*/ 1737531 h 1740071"/>
              <a:gd name="connsiteX1" fmla="*/ 538533 w 1714668"/>
              <a:gd name="connsiteY1" fmla="*/ 1737531 h 1740071"/>
              <a:gd name="connsiteX2" fmla="*/ 1707048 w 1714668"/>
              <a:gd name="connsiteY2" fmla="*/ 269266 h 1740071"/>
              <a:gd name="connsiteX3" fmla="*/ 1385707 w 1714668"/>
              <a:gd name="connsiteY3" fmla="*/ 12701 h 1740071"/>
            </a:gdLst>
            <a:ahLst/>
            <a:cxnLst>
              <a:cxn ang="0">
                <a:pos x="connsiteX0" y="connsiteY0"/>
              </a:cxn>
              <a:cxn ang="0">
                <a:pos x="connsiteX1" y="connsiteY1"/>
              </a:cxn>
              <a:cxn ang="0">
                <a:pos x="connsiteX2" y="connsiteY2"/>
              </a:cxn>
              <a:cxn ang="0">
                <a:pos x="connsiteX3" y="connsiteY3"/>
              </a:cxn>
            </a:cxnLst>
            <a:rect l="l" t="t" r="r" b="b"/>
            <a:pathLst>
              <a:path w="1714668" h="1740071">
                <a:moveTo>
                  <a:pt x="12701" y="1737531"/>
                </a:moveTo>
                <a:lnTo>
                  <a:pt x="538533" y="1737531"/>
                </a:lnTo>
                <a:lnTo>
                  <a:pt x="1707048" y="269266"/>
                </a:lnTo>
                <a:lnTo>
                  <a:pt x="1385707" y="12701"/>
                </a:lnTo>
                <a:close/>
              </a:path>
            </a:pathLst>
          </a:custGeom>
          <a:blipFill>
            <a:blip r:embed="rId4"/>
            <a:srcRect/>
            <a:stretch>
              <a:fillRect l="-67195" t="6186" r="8111" b="-100456"/>
            </a:stretch>
          </a:blipFill>
          <a:ln w="12700" cap="flat">
            <a:noFill/>
            <a:prstDash val="solid"/>
            <a:miter/>
          </a:ln>
        </p:spPr>
        <p:txBody>
          <a:bodyPr rtlCol="0" anchor="ctr"/>
          <a:lstStyle/>
          <a:p>
            <a:endParaRPr lang="en-US" noProof="0" dirty="0"/>
          </a:p>
        </p:txBody>
      </p:sp>
      <p:sp>
        <p:nvSpPr>
          <p:cNvPr id="15" name="Freeform: Shape 14">
            <a:extLst>
              <a:ext uri="{FF2B5EF4-FFF2-40B4-BE49-F238E27FC236}">
                <a16:creationId xmlns="" xmlns:a16="http://schemas.microsoft.com/office/drawing/2014/main" id="{92C0F1FD-7849-4263-82D0-842B579C6E4E}"/>
              </a:ext>
            </a:extLst>
          </p:cNvPr>
          <p:cNvSpPr/>
          <p:nvPr/>
        </p:nvSpPr>
        <p:spPr>
          <a:xfrm>
            <a:off x="8228540" y="3516857"/>
            <a:ext cx="3975491" cy="1663864"/>
          </a:xfrm>
          <a:custGeom>
            <a:avLst/>
            <a:gdLst>
              <a:gd name="connsiteX0" fmla="*/ 187978 w 3975491"/>
              <a:gd name="connsiteY0" fmla="*/ 12701 h 1663863"/>
              <a:gd name="connsiteX1" fmla="*/ 12701 w 3975491"/>
              <a:gd name="connsiteY1" fmla="*/ 859875 h 1663863"/>
              <a:gd name="connsiteX2" fmla="*/ 3965330 w 3975491"/>
              <a:gd name="connsiteY2" fmla="*/ 1657513 h 1663863"/>
              <a:gd name="connsiteX3" fmla="*/ 3965330 w 3975491"/>
              <a:gd name="connsiteY3" fmla="*/ 773506 h 1663863"/>
            </a:gdLst>
            <a:ahLst/>
            <a:cxnLst>
              <a:cxn ang="0">
                <a:pos x="connsiteX0" y="connsiteY0"/>
              </a:cxn>
              <a:cxn ang="0">
                <a:pos x="connsiteX1" y="connsiteY1"/>
              </a:cxn>
              <a:cxn ang="0">
                <a:pos x="connsiteX2" y="connsiteY2"/>
              </a:cxn>
              <a:cxn ang="0">
                <a:pos x="connsiteX3" y="connsiteY3"/>
              </a:cxn>
            </a:cxnLst>
            <a:rect l="l" t="t" r="r" b="b"/>
            <a:pathLst>
              <a:path w="3975491" h="1663863">
                <a:moveTo>
                  <a:pt x="187978" y="12701"/>
                </a:moveTo>
                <a:lnTo>
                  <a:pt x="12701" y="859875"/>
                </a:lnTo>
                <a:lnTo>
                  <a:pt x="3965330" y="1657513"/>
                </a:lnTo>
                <a:lnTo>
                  <a:pt x="3965330" y="773506"/>
                </a:lnTo>
                <a:close/>
              </a:path>
            </a:pathLst>
          </a:custGeom>
          <a:gradFill flip="none" rotWithShape="1">
            <a:gsLst>
              <a:gs pos="0">
                <a:schemeClr val="tx2"/>
              </a:gs>
              <a:gs pos="100000">
                <a:schemeClr val="tx1"/>
              </a:gs>
            </a:gsLst>
            <a:lin ang="0" scaled="1"/>
            <a:tileRect/>
          </a:gradFill>
          <a:ln w="12700" cap="flat">
            <a:noFill/>
            <a:prstDash val="solid"/>
            <a:miter/>
          </a:ln>
        </p:spPr>
        <p:txBody>
          <a:bodyPr rtlCol="0" anchor="ctr"/>
          <a:lstStyle/>
          <a:p>
            <a:endParaRPr lang="en-US" noProof="0" dirty="0"/>
          </a:p>
        </p:txBody>
      </p:sp>
      <p:sp>
        <p:nvSpPr>
          <p:cNvPr id="21" name="Title 1">
            <a:extLst>
              <a:ext uri="{FF2B5EF4-FFF2-40B4-BE49-F238E27FC236}">
                <a16:creationId xmlns="" xmlns:a16="http://schemas.microsoft.com/office/drawing/2014/main" id="{380A7FB8-9381-48A6-9B35-958A6319C88F}"/>
              </a:ext>
            </a:extLst>
          </p:cNvPr>
          <p:cNvSpPr>
            <a:spLocks noGrp="1"/>
          </p:cNvSpPr>
          <p:nvPr>
            <p:ph type="title" hasCustomPrompt="1"/>
          </p:nvPr>
        </p:nvSpPr>
        <p:spPr>
          <a:xfrm rot="840000">
            <a:off x="7388594" y="2045086"/>
            <a:ext cx="4821219" cy="1325563"/>
          </a:xfrm>
        </p:spPr>
        <p:txBody>
          <a:bodyPr>
            <a:normAutofit/>
          </a:bodyPr>
          <a:lstStyle>
            <a:lvl1pPr algn="ctr">
              <a:defRPr sz="5500">
                <a:solidFill>
                  <a:schemeClr val="bg1"/>
                </a:solidFill>
              </a:defRPr>
            </a:lvl1pPr>
          </a:lstStyle>
          <a:p>
            <a:r>
              <a:rPr lang="en-US" noProof="0"/>
              <a:t>Thank You!</a:t>
            </a:r>
          </a:p>
        </p:txBody>
      </p:sp>
      <p:grpSp>
        <p:nvGrpSpPr>
          <p:cNvPr id="23" name="Graphic 21">
            <a:extLst>
              <a:ext uri="{FF2B5EF4-FFF2-40B4-BE49-F238E27FC236}">
                <a16:creationId xmlns="" xmlns:a16="http://schemas.microsoft.com/office/drawing/2014/main" id="{D5BA1DFF-80CB-48BB-B37F-4E2BCFC360C5}"/>
              </a:ext>
            </a:extLst>
          </p:cNvPr>
          <p:cNvGrpSpPr/>
          <p:nvPr/>
        </p:nvGrpSpPr>
        <p:grpSpPr>
          <a:xfrm>
            <a:off x="-12667" y="718133"/>
            <a:ext cx="6444343" cy="6146228"/>
            <a:chOff x="-12667" y="718133"/>
            <a:chExt cx="6444343" cy="6146228"/>
          </a:xfrm>
        </p:grpSpPr>
        <p:sp>
          <p:nvSpPr>
            <p:cNvPr id="24" name="Freeform: Shape 23">
              <a:extLst>
                <a:ext uri="{FF2B5EF4-FFF2-40B4-BE49-F238E27FC236}">
                  <a16:creationId xmlns="" xmlns:a16="http://schemas.microsoft.com/office/drawing/2014/main" id="{F56FD6C1-6CCE-49C3-AC4A-61DC82552BCB}"/>
                </a:ext>
              </a:extLst>
            </p:cNvPr>
            <p:cNvSpPr/>
            <p:nvPr/>
          </p:nvSpPr>
          <p:spPr>
            <a:xfrm>
              <a:off x="-12667" y="4352590"/>
              <a:ext cx="6431657" cy="2511771"/>
            </a:xfrm>
            <a:custGeom>
              <a:avLst/>
              <a:gdLst>
                <a:gd name="connsiteX0" fmla="*/ 6224862 w 6431657"/>
                <a:gd name="connsiteY0" fmla="*/ 12667 h 2511771"/>
                <a:gd name="connsiteX1" fmla="*/ 12667 w 6431657"/>
                <a:gd name="connsiteY1" fmla="*/ 1593307 h 2511771"/>
                <a:gd name="connsiteX2" fmla="*/ 12667 w 6431657"/>
                <a:gd name="connsiteY2" fmla="*/ 2500336 h 2511771"/>
                <a:gd name="connsiteX3" fmla="*/ 1746804 w 6431657"/>
                <a:gd name="connsiteY3" fmla="*/ 2500336 h 2511771"/>
                <a:gd name="connsiteX4" fmla="*/ 6431638 w 6431657"/>
                <a:gd name="connsiteY4" fmla="*/ 1191170 h 2511771"/>
                <a:gd name="connsiteX5" fmla="*/ 6224862 w 6431657"/>
                <a:gd name="connsiteY5" fmla="*/ 12667 h 2511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31657" h="2511771">
                  <a:moveTo>
                    <a:pt x="6224862" y="12667"/>
                  </a:moveTo>
                  <a:cubicBezTo>
                    <a:pt x="3088953" y="398313"/>
                    <a:pt x="777616" y="1274896"/>
                    <a:pt x="12667" y="1593307"/>
                  </a:cubicBezTo>
                  <a:lnTo>
                    <a:pt x="12667" y="2500336"/>
                  </a:lnTo>
                  <a:lnTo>
                    <a:pt x="1746804" y="2500336"/>
                  </a:lnTo>
                  <a:cubicBezTo>
                    <a:pt x="2964633" y="2034770"/>
                    <a:pt x="4634073" y="1490553"/>
                    <a:pt x="6431638" y="1191170"/>
                  </a:cubicBezTo>
                  <a:cubicBezTo>
                    <a:pt x="6351719" y="725604"/>
                    <a:pt x="6316198" y="469353"/>
                    <a:pt x="6224862" y="12667"/>
                  </a:cubicBezTo>
                  <a:close/>
                </a:path>
              </a:pathLst>
            </a:custGeom>
            <a:gradFill>
              <a:gsLst>
                <a:gs pos="0">
                  <a:schemeClr val="accent5">
                    <a:alpha val="5000"/>
                  </a:schemeClr>
                </a:gs>
                <a:gs pos="100000">
                  <a:schemeClr val="bg2">
                    <a:alpha val="20000"/>
                  </a:schemeClr>
                </a:gs>
              </a:gsLst>
              <a:lin ang="540000" scaled="0"/>
            </a:gradFill>
            <a:ln w="12681" cap="flat">
              <a:noFill/>
              <a:prstDash val="solid"/>
              <a:miter/>
            </a:ln>
          </p:spPr>
          <p:txBody>
            <a:bodyPr rtlCol="0" anchor="ctr"/>
            <a:lstStyle/>
            <a:p>
              <a:endParaRPr lang="en-US" noProof="0" dirty="0"/>
            </a:p>
          </p:txBody>
        </p:sp>
        <p:sp>
          <p:nvSpPr>
            <p:cNvPr id="25" name="Freeform: Shape 24">
              <a:extLst>
                <a:ext uri="{FF2B5EF4-FFF2-40B4-BE49-F238E27FC236}">
                  <a16:creationId xmlns="" xmlns:a16="http://schemas.microsoft.com/office/drawing/2014/main" id="{84BDD5BB-895B-42CC-BF18-F102D9F03740}"/>
                </a:ext>
              </a:extLst>
            </p:cNvPr>
            <p:cNvSpPr/>
            <p:nvPr/>
          </p:nvSpPr>
          <p:spPr>
            <a:xfrm>
              <a:off x="-12667" y="718133"/>
              <a:ext cx="6444343" cy="5936914"/>
            </a:xfrm>
            <a:custGeom>
              <a:avLst/>
              <a:gdLst>
                <a:gd name="connsiteX0" fmla="*/ 12667 w 6444342"/>
                <a:gd name="connsiteY0" fmla="*/ 5930553 h 5936914"/>
                <a:gd name="connsiteX1" fmla="*/ 6443056 w 6444342"/>
                <a:gd name="connsiteY1" fmla="*/ 4796450 h 5936914"/>
                <a:gd name="connsiteX2" fmla="*/ 6443056 w 6444342"/>
                <a:gd name="connsiteY2" fmla="*/ 4785033 h 5936914"/>
                <a:gd name="connsiteX3" fmla="*/ 5605798 w 6444342"/>
                <a:gd name="connsiteY3" fmla="*/ 12667 h 5936914"/>
                <a:gd name="connsiteX4" fmla="*/ 12667 w 6444342"/>
                <a:gd name="connsiteY4" fmla="*/ 994541 h 59369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44342" h="5936914">
                  <a:moveTo>
                    <a:pt x="12667" y="5930553"/>
                  </a:moveTo>
                  <a:lnTo>
                    <a:pt x="6443056" y="4796450"/>
                  </a:lnTo>
                  <a:lnTo>
                    <a:pt x="6443056" y="4785033"/>
                  </a:lnTo>
                  <a:lnTo>
                    <a:pt x="5605798" y="12667"/>
                  </a:lnTo>
                  <a:lnTo>
                    <a:pt x="12667" y="994541"/>
                  </a:lnTo>
                  <a:close/>
                </a:path>
              </a:pathLst>
            </a:custGeom>
            <a:gradFill flip="none" rotWithShape="1">
              <a:gsLst>
                <a:gs pos="0">
                  <a:schemeClr val="accent5"/>
                </a:gs>
                <a:gs pos="100000">
                  <a:schemeClr val="bg2"/>
                </a:gs>
              </a:gsLst>
              <a:lin ang="10800000" scaled="1"/>
              <a:tileRect/>
            </a:gradFill>
            <a:ln w="12681" cap="flat">
              <a:noFill/>
              <a:prstDash val="solid"/>
              <a:miter/>
            </a:ln>
          </p:spPr>
          <p:txBody>
            <a:bodyPr rtlCol="0" anchor="ctr"/>
            <a:lstStyle/>
            <a:p>
              <a:endParaRPr lang="en-US" noProof="0" dirty="0"/>
            </a:p>
          </p:txBody>
        </p:sp>
        <p:sp>
          <p:nvSpPr>
            <p:cNvPr id="27" name="Freeform: Shape 26">
              <a:extLst>
                <a:ext uri="{FF2B5EF4-FFF2-40B4-BE49-F238E27FC236}">
                  <a16:creationId xmlns="" xmlns:a16="http://schemas.microsoft.com/office/drawing/2014/main" id="{B9D3DF9C-F94C-4251-879E-05A0C17C1AC4}"/>
                </a:ext>
              </a:extLst>
            </p:cNvPr>
            <p:cNvSpPr/>
            <p:nvPr/>
          </p:nvSpPr>
          <p:spPr>
            <a:xfrm>
              <a:off x="-12667" y="1036544"/>
              <a:ext cx="6114514" cy="5366057"/>
            </a:xfrm>
            <a:custGeom>
              <a:avLst/>
              <a:gdLst>
                <a:gd name="connsiteX0" fmla="*/ 5366039 w 6114514"/>
                <a:gd name="connsiteY0" fmla="*/ 12667 h 5366057"/>
                <a:gd name="connsiteX1" fmla="*/ 12667 w 6114514"/>
                <a:gd name="connsiteY1" fmla="*/ 976781 h 5366057"/>
                <a:gd name="connsiteX2" fmla="*/ 12667 w 6114514"/>
                <a:gd name="connsiteY2" fmla="*/ 1014838 h 5366057"/>
                <a:gd name="connsiteX3" fmla="*/ 5335593 w 6114514"/>
                <a:gd name="connsiteY3" fmla="*/ 57067 h 5366057"/>
                <a:gd name="connsiteX4" fmla="*/ 6062484 w 6114514"/>
                <a:gd name="connsiteY4" fmla="*/ 4231936 h 5366057"/>
                <a:gd name="connsiteX5" fmla="*/ 12667 w 6114514"/>
                <a:gd name="connsiteY5" fmla="*/ 5320370 h 5366057"/>
                <a:gd name="connsiteX6" fmla="*/ 12667 w 6114514"/>
                <a:gd name="connsiteY6" fmla="*/ 5358427 h 5366057"/>
                <a:gd name="connsiteX7" fmla="*/ 6087856 w 6114514"/>
                <a:gd name="connsiteY7" fmla="*/ 4266187 h 5366057"/>
                <a:gd name="connsiteX8" fmla="*/ 6106884 w 6114514"/>
                <a:gd name="connsiteY8" fmla="*/ 4262382 h 5366057"/>
                <a:gd name="connsiteX9" fmla="*/ 5369844 w 6114514"/>
                <a:gd name="connsiteY9" fmla="*/ 31696 h 5366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114514" h="5366057">
                  <a:moveTo>
                    <a:pt x="5366039" y="12667"/>
                  </a:moveTo>
                  <a:lnTo>
                    <a:pt x="12667" y="976781"/>
                  </a:lnTo>
                  <a:lnTo>
                    <a:pt x="12667" y="1014838"/>
                  </a:lnTo>
                  <a:lnTo>
                    <a:pt x="5335593" y="57067"/>
                  </a:lnTo>
                  <a:lnTo>
                    <a:pt x="6062484" y="4231936"/>
                  </a:lnTo>
                  <a:lnTo>
                    <a:pt x="12667" y="5320370"/>
                  </a:lnTo>
                  <a:lnTo>
                    <a:pt x="12667" y="5358427"/>
                  </a:lnTo>
                  <a:lnTo>
                    <a:pt x="6087856" y="4266187"/>
                  </a:lnTo>
                  <a:lnTo>
                    <a:pt x="6106884" y="4262382"/>
                  </a:lnTo>
                  <a:lnTo>
                    <a:pt x="5369844" y="31696"/>
                  </a:lnTo>
                  <a:close/>
                </a:path>
              </a:pathLst>
            </a:custGeom>
            <a:solidFill>
              <a:schemeClr val="bg1"/>
            </a:solidFill>
            <a:ln w="12681" cap="flat">
              <a:noFill/>
              <a:prstDash val="solid"/>
              <a:miter/>
            </a:ln>
          </p:spPr>
          <p:txBody>
            <a:bodyPr rtlCol="0" anchor="ctr"/>
            <a:lstStyle/>
            <a:p>
              <a:endParaRPr lang="en-US" noProof="0" dirty="0"/>
            </a:p>
          </p:txBody>
        </p:sp>
      </p:grpSp>
      <p:sp>
        <p:nvSpPr>
          <p:cNvPr id="30" name="Picture Placeholder 28">
            <a:extLst>
              <a:ext uri="{FF2B5EF4-FFF2-40B4-BE49-F238E27FC236}">
                <a16:creationId xmlns="" xmlns:a16="http://schemas.microsoft.com/office/drawing/2014/main" id="{F9A3D860-4FE0-494E-B1EC-0DC1F2574D44}"/>
              </a:ext>
            </a:extLst>
          </p:cNvPr>
          <p:cNvSpPr>
            <a:spLocks noGrp="1"/>
          </p:cNvSpPr>
          <p:nvPr>
            <p:ph type="pic" sz="quarter" idx="13"/>
          </p:nvPr>
        </p:nvSpPr>
        <p:spPr>
          <a:xfrm>
            <a:off x="-1600" y="1096296"/>
            <a:ext cx="6052552" cy="5259842"/>
          </a:xfrm>
          <a:custGeom>
            <a:avLst/>
            <a:gdLst>
              <a:gd name="connsiteX0" fmla="*/ 0 w 914400"/>
              <a:gd name="connsiteY0" fmla="*/ 914400 h 914400"/>
              <a:gd name="connsiteX1" fmla="*/ 228600 w 914400"/>
              <a:gd name="connsiteY1" fmla="*/ 0 h 914400"/>
              <a:gd name="connsiteX2" fmla="*/ 685800 w 914400"/>
              <a:gd name="connsiteY2" fmla="*/ 0 h 914400"/>
              <a:gd name="connsiteX3" fmla="*/ 914400 w 914400"/>
              <a:gd name="connsiteY3" fmla="*/ 914400 h 914400"/>
              <a:gd name="connsiteX4" fmla="*/ 0 w 914400"/>
              <a:gd name="connsiteY4" fmla="*/ 914400 h 914400"/>
              <a:gd name="connsiteX0" fmla="*/ 0 w 914400"/>
              <a:gd name="connsiteY0" fmla="*/ 939114 h 939114"/>
              <a:gd name="connsiteX1" fmla="*/ 228600 w 914400"/>
              <a:gd name="connsiteY1" fmla="*/ 24714 h 939114"/>
              <a:gd name="connsiteX2" fmla="*/ 681681 w 914400"/>
              <a:gd name="connsiteY2" fmla="*/ 0 h 939114"/>
              <a:gd name="connsiteX3" fmla="*/ 914400 w 914400"/>
              <a:gd name="connsiteY3" fmla="*/ 939114 h 939114"/>
              <a:gd name="connsiteX4" fmla="*/ 0 w 914400"/>
              <a:gd name="connsiteY4" fmla="*/ 939114 h 939114"/>
              <a:gd name="connsiteX0" fmla="*/ 891746 w 1806146"/>
              <a:gd name="connsiteY0" fmla="*/ 939114 h 939114"/>
              <a:gd name="connsiteX1" fmla="*/ 0 w 1806146"/>
              <a:gd name="connsiteY1" fmla="*/ 284206 h 939114"/>
              <a:gd name="connsiteX2" fmla="*/ 1573427 w 1806146"/>
              <a:gd name="connsiteY2" fmla="*/ 0 h 939114"/>
              <a:gd name="connsiteX3" fmla="*/ 1806146 w 1806146"/>
              <a:gd name="connsiteY3" fmla="*/ 939114 h 939114"/>
              <a:gd name="connsiteX4" fmla="*/ 891746 w 1806146"/>
              <a:gd name="connsiteY4" fmla="*/ 939114 h 939114"/>
              <a:gd name="connsiteX0" fmla="*/ 891746 w 1806146"/>
              <a:gd name="connsiteY0" fmla="*/ 943233 h 943233"/>
              <a:gd name="connsiteX1" fmla="*/ 0 w 1806146"/>
              <a:gd name="connsiteY1" fmla="*/ 288325 h 943233"/>
              <a:gd name="connsiteX2" fmla="*/ 1577546 w 1806146"/>
              <a:gd name="connsiteY2" fmla="*/ 0 h 943233"/>
              <a:gd name="connsiteX3" fmla="*/ 1806146 w 1806146"/>
              <a:gd name="connsiteY3" fmla="*/ 943233 h 943233"/>
              <a:gd name="connsiteX4" fmla="*/ 891746 w 1806146"/>
              <a:gd name="connsiteY4" fmla="*/ 943233 h 943233"/>
              <a:gd name="connsiteX0" fmla="*/ 891746 w 2286594"/>
              <a:gd name="connsiteY0" fmla="*/ 943233 h 4182379"/>
              <a:gd name="connsiteX1" fmla="*/ 0 w 2286594"/>
              <a:gd name="connsiteY1" fmla="*/ 288325 h 4182379"/>
              <a:gd name="connsiteX2" fmla="*/ 1577546 w 2286594"/>
              <a:gd name="connsiteY2" fmla="*/ 0 h 4182379"/>
              <a:gd name="connsiteX3" fmla="*/ 2286594 w 2286594"/>
              <a:gd name="connsiteY3" fmla="*/ 4182379 h 4182379"/>
              <a:gd name="connsiteX4" fmla="*/ 891746 w 2286594"/>
              <a:gd name="connsiteY4" fmla="*/ 943233 h 4182379"/>
              <a:gd name="connsiteX0" fmla="*/ 0 w 5997845"/>
              <a:gd name="connsiteY0" fmla="*/ 5220765 h 5220765"/>
              <a:gd name="connsiteX1" fmla="*/ 3711251 w 5997845"/>
              <a:gd name="connsiteY1" fmla="*/ 288325 h 5220765"/>
              <a:gd name="connsiteX2" fmla="*/ 5288797 w 5997845"/>
              <a:gd name="connsiteY2" fmla="*/ 0 h 5220765"/>
              <a:gd name="connsiteX3" fmla="*/ 5997845 w 5997845"/>
              <a:gd name="connsiteY3" fmla="*/ 4182379 h 5220765"/>
              <a:gd name="connsiteX4" fmla="*/ 0 w 5997845"/>
              <a:gd name="connsiteY4" fmla="*/ 5220765 h 5220765"/>
              <a:gd name="connsiteX0" fmla="*/ 0 w 5997845"/>
              <a:gd name="connsiteY0" fmla="*/ 5220765 h 5220765"/>
              <a:gd name="connsiteX1" fmla="*/ 7156 w 5997845"/>
              <a:gd name="connsiteY1" fmla="*/ 970251 h 5220765"/>
              <a:gd name="connsiteX2" fmla="*/ 5288797 w 5997845"/>
              <a:gd name="connsiteY2" fmla="*/ 0 h 5220765"/>
              <a:gd name="connsiteX3" fmla="*/ 5997845 w 5997845"/>
              <a:gd name="connsiteY3" fmla="*/ 4182379 h 5220765"/>
              <a:gd name="connsiteX4" fmla="*/ 0 w 5997845"/>
              <a:gd name="connsiteY4" fmla="*/ 5220765 h 5220765"/>
              <a:gd name="connsiteX0" fmla="*/ 20358 w 6018203"/>
              <a:gd name="connsiteY0" fmla="*/ 5220765 h 5220765"/>
              <a:gd name="connsiteX1" fmla="*/ 160 w 6018203"/>
              <a:gd name="connsiteY1" fmla="*/ 950713 h 5220765"/>
              <a:gd name="connsiteX2" fmla="*/ 5309155 w 6018203"/>
              <a:gd name="connsiteY2" fmla="*/ 0 h 5220765"/>
              <a:gd name="connsiteX3" fmla="*/ 6018203 w 6018203"/>
              <a:gd name="connsiteY3" fmla="*/ 4182379 h 5220765"/>
              <a:gd name="connsiteX4" fmla="*/ 20358 w 6018203"/>
              <a:gd name="connsiteY4" fmla="*/ 5220765 h 5220765"/>
              <a:gd name="connsiteX0" fmla="*/ 0 w 6025199"/>
              <a:gd name="connsiteY0" fmla="*/ 5252027 h 5252027"/>
              <a:gd name="connsiteX1" fmla="*/ 7156 w 6025199"/>
              <a:gd name="connsiteY1" fmla="*/ 950713 h 5252027"/>
              <a:gd name="connsiteX2" fmla="*/ 5316151 w 6025199"/>
              <a:gd name="connsiteY2" fmla="*/ 0 h 5252027"/>
              <a:gd name="connsiteX3" fmla="*/ 6025199 w 6025199"/>
              <a:gd name="connsiteY3" fmla="*/ 4182379 h 5252027"/>
              <a:gd name="connsiteX4" fmla="*/ 0 w 6025199"/>
              <a:gd name="connsiteY4" fmla="*/ 5252027 h 5252027"/>
              <a:gd name="connsiteX0" fmla="*/ 0 w 6048645"/>
              <a:gd name="connsiteY0" fmla="*/ 5252027 h 5252027"/>
              <a:gd name="connsiteX1" fmla="*/ 7156 w 6048645"/>
              <a:gd name="connsiteY1" fmla="*/ 950713 h 5252027"/>
              <a:gd name="connsiteX2" fmla="*/ 5316151 w 6048645"/>
              <a:gd name="connsiteY2" fmla="*/ 0 h 5252027"/>
              <a:gd name="connsiteX3" fmla="*/ 6048645 w 6048645"/>
              <a:gd name="connsiteY3" fmla="*/ 4162841 h 5252027"/>
              <a:gd name="connsiteX4" fmla="*/ 0 w 6048645"/>
              <a:gd name="connsiteY4" fmla="*/ 5252027 h 5252027"/>
              <a:gd name="connsiteX0" fmla="*/ 0 w 6052552"/>
              <a:gd name="connsiteY0" fmla="*/ 5252027 h 5252027"/>
              <a:gd name="connsiteX1" fmla="*/ 7156 w 6052552"/>
              <a:gd name="connsiteY1" fmla="*/ 950713 h 5252027"/>
              <a:gd name="connsiteX2" fmla="*/ 5316151 w 6052552"/>
              <a:gd name="connsiteY2" fmla="*/ 0 h 5252027"/>
              <a:gd name="connsiteX3" fmla="*/ 6052552 w 6052552"/>
              <a:gd name="connsiteY3" fmla="*/ 4158933 h 5252027"/>
              <a:gd name="connsiteX4" fmla="*/ 0 w 6052552"/>
              <a:gd name="connsiteY4" fmla="*/ 5252027 h 5252027"/>
              <a:gd name="connsiteX0" fmla="*/ 0 w 6052552"/>
              <a:gd name="connsiteY0" fmla="*/ 5259842 h 5259842"/>
              <a:gd name="connsiteX1" fmla="*/ 7156 w 6052552"/>
              <a:gd name="connsiteY1" fmla="*/ 958528 h 5259842"/>
              <a:gd name="connsiteX2" fmla="*/ 5320059 w 6052552"/>
              <a:gd name="connsiteY2" fmla="*/ 0 h 5259842"/>
              <a:gd name="connsiteX3" fmla="*/ 6052552 w 6052552"/>
              <a:gd name="connsiteY3" fmla="*/ 4166748 h 5259842"/>
              <a:gd name="connsiteX4" fmla="*/ 0 w 6052552"/>
              <a:gd name="connsiteY4" fmla="*/ 5259842 h 52598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52552" h="5259842">
                <a:moveTo>
                  <a:pt x="0" y="5259842"/>
                </a:moveTo>
                <a:cubicBezTo>
                  <a:pt x="2385" y="3843004"/>
                  <a:pt x="4771" y="2375366"/>
                  <a:pt x="7156" y="958528"/>
                </a:cubicBezTo>
                <a:lnTo>
                  <a:pt x="5320059" y="0"/>
                </a:lnTo>
                <a:lnTo>
                  <a:pt x="6052552" y="4166748"/>
                </a:lnTo>
                <a:lnTo>
                  <a:pt x="0" y="5259842"/>
                </a:lnTo>
                <a:close/>
              </a:path>
            </a:pathLst>
          </a:custGeom>
          <a:ln>
            <a:solidFill>
              <a:schemeClr val="bg1">
                <a:lumMod val="75000"/>
              </a:schemeClr>
            </a:solidFill>
          </a:ln>
        </p:spPr>
        <p:txBody>
          <a:bodyPr anchor="ctr" anchorCtr="0">
            <a:normAutofit/>
          </a:bodyPr>
          <a:lstStyle>
            <a:lvl1pPr marL="0" indent="0" algn="ctr">
              <a:buNone/>
              <a:defRPr sz="1400"/>
            </a:lvl1pPr>
          </a:lstStyle>
          <a:p>
            <a:r>
              <a:rPr lang="en-US" noProof="0"/>
              <a:t>Click icon to add picture</a:t>
            </a:r>
            <a:endParaRPr lang="en-US" noProof="0" dirty="0"/>
          </a:p>
        </p:txBody>
      </p:sp>
      <p:sp>
        <p:nvSpPr>
          <p:cNvPr id="35" name="Text Placeholder 34">
            <a:extLst>
              <a:ext uri="{FF2B5EF4-FFF2-40B4-BE49-F238E27FC236}">
                <a16:creationId xmlns="" xmlns:a16="http://schemas.microsoft.com/office/drawing/2014/main" id="{D53A16E5-EEB1-409A-9BF4-71F08DF7BF95}"/>
              </a:ext>
            </a:extLst>
          </p:cNvPr>
          <p:cNvSpPr>
            <a:spLocks noGrp="1"/>
          </p:cNvSpPr>
          <p:nvPr>
            <p:ph type="body" sz="quarter" idx="14"/>
          </p:nvPr>
        </p:nvSpPr>
        <p:spPr>
          <a:xfrm rot="720000">
            <a:off x="8526498" y="4052877"/>
            <a:ext cx="3689627" cy="642938"/>
          </a:xfrm>
        </p:spPr>
        <p:txBody>
          <a:bodyPr anchor="ctr" anchorCtr="0">
            <a:noAutofit/>
          </a:bodyPr>
          <a:lstStyle>
            <a:lvl1pPr marL="0" indent="0">
              <a:buNone/>
              <a:defRPr sz="2600" b="1">
                <a:solidFill>
                  <a:schemeClr val="bg1"/>
                </a:solidFill>
              </a:defRPr>
            </a:lvl1pPr>
            <a:lvl2pPr marL="457200" indent="0">
              <a:buNone/>
              <a:defRPr sz="2600">
                <a:solidFill>
                  <a:schemeClr val="bg1"/>
                </a:solidFill>
              </a:defRPr>
            </a:lvl2pPr>
            <a:lvl3pPr marL="914400" indent="0">
              <a:buNone/>
              <a:defRPr sz="2600">
                <a:solidFill>
                  <a:schemeClr val="bg1"/>
                </a:solidFill>
              </a:defRPr>
            </a:lvl3pPr>
            <a:lvl4pPr marL="1371600" indent="0">
              <a:buNone/>
              <a:defRPr sz="2600">
                <a:solidFill>
                  <a:schemeClr val="bg1"/>
                </a:solidFill>
              </a:defRPr>
            </a:lvl4pPr>
            <a:lvl5pPr marL="1828800" indent="0">
              <a:buNone/>
              <a:defRPr sz="2600">
                <a:solidFill>
                  <a:schemeClr val="bg1"/>
                </a:solidFill>
              </a:defRPr>
            </a:lvl5pPr>
          </a:lstStyle>
          <a:p>
            <a:pPr lvl="0"/>
            <a:r>
              <a:rPr lang="en-US" noProof="0"/>
              <a:t>Click to edit Master text styles</a:t>
            </a:r>
          </a:p>
        </p:txBody>
      </p:sp>
    </p:spTree>
    <p:extLst>
      <p:ext uri="{BB962C8B-B14F-4D97-AF65-F5344CB8AC3E}">
        <p14:creationId xmlns="" xmlns:p14="http://schemas.microsoft.com/office/powerpoint/2010/main" val="382857567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4794C4A8-C2EB-4D2A-A43E-BE19EA9AEFA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noProof="0"/>
              <a:t>Click to edit Master title style</a:t>
            </a:r>
          </a:p>
        </p:txBody>
      </p:sp>
      <p:sp>
        <p:nvSpPr>
          <p:cNvPr id="3" name="Text Placeholder 2">
            <a:extLst>
              <a:ext uri="{FF2B5EF4-FFF2-40B4-BE49-F238E27FC236}">
                <a16:creationId xmlns="" xmlns:a16="http://schemas.microsoft.com/office/drawing/2014/main" id="{4D2742BD-2E9C-46B7-AFF7-A440C094DFF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a:extLst>
              <a:ext uri="{FF2B5EF4-FFF2-40B4-BE49-F238E27FC236}">
                <a16:creationId xmlns="" xmlns:a16="http://schemas.microsoft.com/office/drawing/2014/main" id="{3DB3F001-24C4-4191-A568-B1096B9ABF9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C9F280-24DB-415F-8DF8-72D7FF3C4BF0}" type="datetimeFigureOut">
              <a:rPr lang="en-US" noProof="0" smtClean="0"/>
              <a:pPr/>
              <a:t>3/29/2023</a:t>
            </a:fld>
            <a:endParaRPr lang="en-US" noProof="0" dirty="0"/>
          </a:p>
        </p:txBody>
      </p:sp>
      <p:sp>
        <p:nvSpPr>
          <p:cNvPr id="5" name="Footer Placeholder 4">
            <a:extLst>
              <a:ext uri="{FF2B5EF4-FFF2-40B4-BE49-F238E27FC236}">
                <a16:creationId xmlns="" xmlns:a16="http://schemas.microsoft.com/office/drawing/2014/main" id="{E13E5E6E-ED1A-4700-A7E8-68DEBCDD6E5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noProof="0" dirty="0"/>
          </a:p>
        </p:txBody>
      </p:sp>
      <p:sp>
        <p:nvSpPr>
          <p:cNvPr id="6" name="Slide Number Placeholder 5">
            <a:extLst>
              <a:ext uri="{FF2B5EF4-FFF2-40B4-BE49-F238E27FC236}">
                <a16:creationId xmlns="" xmlns:a16="http://schemas.microsoft.com/office/drawing/2014/main" id="{552E6C46-B63C-4A83-8155-0AE7FABAD9D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0A9A2B-DCEA-459B-8067-44D042050D8C}" type="slidenum">
              <a:rPr lang="en-US" noProof="0" smtClean="0"/>
              <a:pPr/>
              <a:t>‹#›</a:t>
            </a:fld>
            <a:endParaRPr lang="en-US" noProof="0" dirty="0"/>
          </a:p>
        </p:txBody>
      </p:sp>
    </p:spTree>
    <p:extLst>
      <p:ext uri="{BB962C8B-B14F-4D97-AF65-F5344CB8AC3E}">
        <p14:creationId xmlns="" xmlns:p14="http://schemas.microsoft.com/office/powerpoint/2010/main" val="1401011559"/>
      </p:ext>
    </p:extLst>
  </p:cSld>
  <p:clrMap bg1="lt1" tx1="dk1" bg2="lt2" tx2="dk2" accent1="accent1" accent2="accent2" accent3="accent3" accent4="accent4" accent5="accent5" accent6="accent6" hlink="hlink" folHlink="folHlink"/>
  <p:sldLayoutIdLst>
    <p:sldLayoutId id="2147483661" r:id="rId1"/>
    <p:sldLayoutId id="2147483667" r:id="rId2"/>
    <p:sldLayoutId id="2147483668" r:id="rId3"/>
    <p:sldLayoutId id="2147483673" r:id="rId4"/>
  </p:sldLayoutIdLst>
  <p:txStyles>
    <p:titleStyle>
      <a:lvl1pPr algn="l" defTabSz="914400" rtl="0" eaLnBrk="1" latinLnBrk="0" hangingPunct="1">
        <a:lnSpc>
          <a:spcPct val="90000"/>
        </a:lnSpc>
        <a:spcBef>
          <a:spcPct val="0"/>
        </a:spcBef>
        <a:buNone/>
        <a:defRPr sz="3000" b="1"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402290" y="2516300"/>
            <a:ext cx="5989545" cy="1352059"/>
          </a:xfrm>
        </p:spPr>
        <p:txBody>
          <a:bodyPr anchor="ctr">
            <a:noAutofit/>
          </a:bodyPr>
          <a:lstStyle/>
          <a:p>
            <a:pPr algn="r">
              <a:lnSpc>
                <a:spcPct val="150000"/>
              </a:lnSpc>
            </a:pPr>
            <a:r>
              <a:rPr lang="en-US" sz="3200">
                <a:latin typeface="+mn-lt"/>
              </a:rPr>
              <a:t>HOÀNG LÊ NHẤT THỐNG CHÍ – HỒI THỨ 14</a:t>
            </a:r>
            <a:r>
              <a:rPr lang="en-US" sz="1200">
                <a:latin typeface="+mn-lt"/>
              </a:rPr>
              <a:t/>
            </a:r>
            <a:br>
              <a:rPr lang="en-US" sz="1200">
                <a:latin typeface="+mn-lt"/>
              </a:rPr>
            </a:br>
            <a:r>
              <a:rPr lang="en-US" sz="1200">
                <a:latin typeface="+mn-lt"/>
              </a:rPr>
              <a:t>(NGÔ GIA VĂN PHÁI)</a:t>
            </a:r>
            <a:endParaRPr lang="en-US" sz="1200" dirty="0">
              <a:latin typeface="+mn-lt"/>
            </a:endParaRPr>
          </a:p>
        </p:txBody>
      </p:sp>
      <p:sp>
        <p:nvSpPr>
          <p:cNvPr id="7" name="Subtitle 6"/>
          <p:cNvSpPr>
            <a:spLocks noGrp="1"/>
          </p:cNvSpPr>
          <p:nvPr>
            <p:ph type="subTitle" idx="1"/>
          </p:nvPr>
        </p:nvSpPr>
        <p:spPr>
          <a:xfrm>
            <a:off x="3228975" y="6104965"/>
            <a:ext cx="5734050" cy="605117"/>
          </a:xfrm>
        </p:spPr>
        <p:txBody>
          <a:bodyPr>
            <a:normAutofit/>
          </a:bodyPr>
          <a:lstStyle/>
          <a:p>
            <a:pPr algn="ctr"/>
            <a:endParaRPr lang="en-US" sz="2400" dirty="0">
              <a:solidFill>
                <a:srgbClr val="FFFF00"/>
              </a:solidFill>
            </a:endParaRPr>
          </a:p>
        </p:txBody>
      </p:sp>
      <p:sp>
        <p:nvSpPr>
          <p:cNvPr id="13" name="TextBox 12">
            <a:extLst>
              <a:ext uri="{FF2B5EF4-FFF2-40B4-BE49-F238E27FC236}">
                <a16:creationId xmlns="" xmlns:a16="http://schemas.microsoft.com/office/drawing/2014/main" id="{CF8EF204-6091-4919-825B-B21AAB847F53}"/>
              </a:ext>
            </a:extLst>
          </p:cNvPr>
          <p:cNvSpPr txBox="1"/>
          <p:nvPr/>
        </p:nvSpPr>
        <p:spPr>
          <a:xfrm>
            <a:off x="3237379" y="188259"/>
            <a:ext cx="7345456" cy="769441"/>
          </a:xfrm>
          <a:prstGeom prst="rect">
            <a:avLst/>
          </a:prstGeom>
          <a:noFill/>
        </p:spPr>
        <p:txBody>
          <a:bodyPr wrap="square" rtlCol="0">
            <a:spAutoFit/>
          </a:bodyPr>
          <a:lstStyle/>
          <a:p>
            <a:r>
              <a:rPr lang="en-US" sz="4400" b="1">
                <a:solidFill>
                  <a:srgbClr val="FFFF00"/>
                </a:solidFill>
              </a:rPr>
              <a:t>TRUYỆN TRUNG ĐẠI</a:t>
            </a:r>
          </a:p>
        </p:txBody>
      </p:sp>
      <p:pic>
        <p:nvPicPr>
          <p:cNvPr id="1028" name="Picture 4" descr="Soạn bài hồi thứ 14 trong tác phẩm Hoàng Lê nhất thống chí - Những bài văn  hay lớp 9">
            <a:extLst>
              <a:ext uri="{FF2B5EF4-FFF2-40B4-BE49-F238E27FC236}">
                <a16:creationId xmlns="" xmlns:a16="http://schemas.microsoft.com/office/drawing/2014/main" id="{91C7ED9B-9D4A-496C-8F1A-F73A296F4D67}"/>
              </a:ext>
            </a:extLst>
          </p:cNvPr>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6556231" y="1630474"/>
            <a:ext cx="5396727" cy="3357161"/>
          </a:xfrm>
          <a:prstGeom prst="rect">
            <a:avLst/>
          </a:prstGeom>
          <a:no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1652133998"/>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2000" advTm="7000">
        <p15:prstTrans prst="drape"/>
      </p:transition>
    </mc:Choice>
    <mc:Fallback>
      <p:transition spd="slow" advTm="7000">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589190"/>
            <a:ext cx="11831782" cy="6370975"/>
          </a:xfrm>
          <a:prstGeom prst="rect">
            <a:avLst/>
          </a:prstGeom>
          <a:noFill/>
        </p:spPr>
        <p:txBody>
          <a:bodyPr wrap="square" rtlCol="0">
            <a:spAutoFit/>
          </a:bodyPr>
          <a:lstStyle/>
          <a:p>
            <a:pPr algn="just"/>
            <a:r>
              <a:rPr lang="en-US" sz="2400" b="1">
                <a:solidFill>
                  <a:srgbClr val="FF0000"/>
                </a:solidFill>
              </a:rPr>
              <a:t>Gợi ý vấn đề 2:</a:t>
            </a:r>
          </a:p>
          <a:p>
            <a:pPr algn="just"/>
            <a:r>
              <a:rPr lang="en-US" sz="2400" b="1" u="sng">
                <a:solidFill>
                  <a:srgbClr val="0000FF"/>
                </a:solidFill>
              </a:rPr>
              <a:t>Câu 1:</a:t>
            </a:r>
            <a:r>
              <a:rPr lang="en-US" sz="2400">
                <a:solidFill>
                  <a:srgbClr val="0000FF"/>
                </a:solidFill>
              </a:rPr>
              <a:t> </a:t>
            </a:r>
            <a:r>
              <a:rPr lang="en-US" sz="2400" b="1">
                <a:solidFill>
                  <a:srgbClr val="0000FF"/>
                </a:solidFill>
              </a:rPr>
              <a:t>Đoạn trích trên là lời của ai, nói với ai? Nói trong hoàn cảnh nào?</a:t>
            </a:r>
            <a:endParaRPr lang="en-US" sz="2400">
              <a:solidFill>
                <a:srgbClr val="0000FF"/>
              </a:solidFill>
            </a:endParaRPr>
          </a:p>
          <a:p>
            <a:pPr algn="just"/>
            <a:r>
              <a:rPr lang="en-US" sz="2400">
                <a:solidFill>
                  <a:srgbClr val="0000FF"/>
                </a:solidFill>
              </a:rPr>
              <a:t>	- Lời của vua Quang Trung</a:t>
            </a:r>
          </a:p>
          <a:p>
            <a:pPr algn="just"/>
            <a:r>
              <a:rPr lang="en-US" sz="2400">
                <a:solidFill>
                  <a:srgbClr val="0000FF"/>
                </a:solidFill>
              </a:rPr>
              <a:t>	- Nói với các tướng của mình</a:t>
            </a:r>
          </a:p>
          <a:p>
            <a:pPr algn="just"/>
            <a:r>
              <a:rPr lang="en-US" sz="2400">
                <a:solidFill>
                  <a:srgbClr val="0000FF"/>
                </a:solidFill>
              </a:rPr>
              <a:t>	- Hoàn cảnh: Trong dịp hội quân ở Tam Điệp</a:t>
            </a:r>
          </a:p>
          <a:p>
            <a:pPr algn="just"/>
            <a:r>
              <a:rPr lang="en-US" sz="2400" b="1" u="sng">
                <a:solidFill>
                  <a:srgbClr val="0000FF"/>
                </a:solidFill>
              </a:rPr>
              <a:t>Câu 2:</a:t>
            </a:r>
            <a:r>
              <a:rPr lang="en-US" sz="2400">
                <a:solidFill>
                  <a:srgbClr val="0000FF"/>
                </a:solidFill>
              </a:rPr>
              <a:t> </a:t>
            </a:r>
            <a:r>
              <a:rPr lang="en-US" sz="2400" b="1">
                <a:solidFill>
                  <a:srgbClr val="0000FF"/>
                </a:solidFill>
              </a:rPr>
              <a:t>Câu </a:t>
            </a:r>
            <a:r>
              <a:rPr lang="en-US" sz="2400" b="1" i="1" baseline="30000">
                <a:solidFill>
                  <a:srgbClr val="0000FF"/>
                </a:solidFill>
              </a:rPr>
              <a:t>“</a:t>
            </a:r>
            <a:r>
              <a:rPr lang="en-US" sz="2400" b="1" i="1">
                <a:solidFill>
                  <a:srgbClr val="0000FF"/>
                </a:solidFill>
              </a:rPr>
              <a:t>Lần này ta ra, thân hành cầm quân, phương lược tiến đánh đã có tính sẵn”,</a:t>
            </a:r>
            <a:r>
              <a:rPr lang="en-US" sz="2400" b="1">
                <a:solidFill>
                  <a:srgbClr val="0000FF"/>
                </a:solidFill>
              </a:rPr>
              <a:t> nhân vật đã thực hiện kiểu hành động nói nào? Hành động nói đó được thực hiện theo cách trực tiếp hay gián tiếp? Vì sao em lại khẳng định như vậy?</a:t>
            </a:r>
            <a:endParaRPr lang="en-US" sz="2400">
              <a:solidFill>
                <a:srgbClr val="0000FF"/>
              </a:solidFill>
            </a:endParaRPr>
          </a:p>
          <a:p>
            <a:pPr algn="just"/>
            <a:r>
              <a:rPr lang="en-US" sz="2400">
                <a:solidFill>
                  <a:srgbClr val="0000FF"/>
                </a:solidFill>
              </a:rPr>
              <a:t>	- Hành động nói: Trình bày</a:t>
            </a:r>
          </a:p>
          <a:p>
            <a:pPr algn="just"/>
            <a:r>
              <a:rPr lang="en-US" sz="2400">
                <a:solidFill>
                  <a:srgbClr val="0000FF"/>
                </a:solidFill>
              </a:rPr>
              <a:t>	- Cách thực hiện: Trực tiếp</a:t>
            </a:r>
          </a:p>
          <a:p>
            <a:pPr algn="just"/>
            <a:r>
              <a:rPr lang="en-US" sz="2400">
                <a:solidFill>
                  <a:srgbClr val="0000FF"/>
                </a:solidFill>
              </a:rPr>
              <a:t>	- Lí do: Thực hiện bằng kiểu câu trần thuật</a:t>
            </a:r>
          </a:p>
          <a:p>
            <a:pPr algn="just"/>
            <a:r>
              <a:rPr lang="en-US" sz="2400" b="1" u="sng">
                <a:solidFill>
                  <a:srgbClr val="0000FF"/>
                </a:solidFill>
              </a:rPr>
              <a:t>Câu 3:</a:t>
            </a:r>
            <a:r>
              <a:rPr lang="en-US" sz="2400">
                <a:solidFill>
                  <a:srgbClr val="0000FF"/>
                </a:solidFill>
              </a:rPr>
              <a:t> </a:t>
            </a:r>
            <a:r>
              <a:rPr lang="en-US" sz="2400" b="1">
                <a:solidFill>
                  <a:srgbClr val="0000FF"/>
                </a:solidFill>
              </a:rPr>
              <a:t>Em hiểu gì về nhân vật có lời nói trong đoạn văn trên?</a:t>
            </a:r>
            <a:endParaRPr lang="en-US" sz="2400">
              <a:solidFill>
                <a:srgbClr val="0000FF"/>
              </a:solidFill>
            </a:endParaRPr>
          </a:p>
          <a:p>
            <a:pPr algn="just"/>
            <a:r>
              <a:rPr lang="en-US" sz="2400">
                <a:solidFill>
                  <a:srgbClr val="0000FF"/>
                </a:solidFill>
              </a:rPr>
              <a:t>	- Hành động mạnh mẽ, quyết đoán.</a:t>
            </a:r>
          </a:p>
          <a:p>
            <a:pPr algn="just"/>
            <a:r>
              <a:rPr lang="en-US" sz="2400">
                <a:solidFill>
                  <a:srgbClr val="0000FF"/>
                </a:solidFill>
              </a:rPr>
              <a:t>	- Trí tuệ sáng suốt và nhạy bén.</a:t>
            </a:r>
          </a:p>
          <a:p>
            <a:pPr algn="just"/>
            <a:r>
              <a:rPr lang="en-US" sz="2400">
                <a:solidFill>
                  <a:srgbClr val="0000FF"/>
                </a:solidFill>
              </a:rPr>
              <a:t>	- Tầm nhìn xa trông rộng.</a:t>
            </a:r>
          </a:p>
          <a:p>
            <a:pPr algn="just"/>
            <a:r>
              <a:rPr lang="en-US" sz="2400">
                <a:solidFill>
                  <a:srgbClr val="0000FF"/>
                </a:solidFill>
              </a:rPr>
              <a:t>	- Tài dụng binh như thần và là vị vua lẫm liệt trong chiến trận.</a:t>
            </a:r>
          </a:p>
        </p:txBody>
      </p:sp>
    </p:spTree>
    <p:extLst>
      <p:ext uri="{BB962C8B-B14F-4D97-AF65-F5344CB8AC3E}">
        <p14:creationId xmlns="" xmlns:p14="http://schemas.microsoft.com/office/powerpoint/2010/main" val="1756851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696766"/>
            <a:ext cx="11831782" cy="6117829"/>
          </a:xfrm>
          <a:prstGeom prst="rect">
            <a:avLst/>
          </a:prstGeom>
          <a:noFill/>
        </p:spPr>
        <p:txBody>
          <a:bodyPr wrap="square" rtlCol="0">
            <a:spAutoFit/>
          </a:bodyPr>
          <a:lstStyle/>
          <a:p>
            <a:pPr algn="just">
              <a:lnSpc>
                <a:spcPct val="150000"/>
              </a:lnSpc>
            </a:pPr>
            <a:r>
              <a:rPr lang="en-US" sz="2400" b="1" u="sng">
                <a:solidFill>
                  <a:srgbClr val="0000FF"/>
                </a:solidFill>
              </a:rPr>
              <a:t>Câu 4:</a:t>
            </a:r>
            <a:r>
              <a:rPr lang="en-US" sz="2400">
                <a:solidFill>
                  <a:srgbClr val="0000FF"/>
                </a:solidFill>
              </a:rPr>
              <a:t> </a:t>
            </a:r>
            <a:r>
              <a:rPr lang="en-US" sz="2400" b="1">
                <a:solidFill>
                  <a:srgbClr val="0000FF"/>
                </a:solidFill>
              </a:rPr>
              <a:t>Hãy viết một đoạn văn trình bày cảm nhận của em về vẻ đẹp của nhân vật “</a:t>
            </a:r>
            <a:r>
              <a:rPr lang="en-US" sz="2400" b="1" i="1">
                <a:solidFill>
                  <a:srgbClr val="0000FF"/>
                </a:solidFill>
              </a:rPr>
              <a:t>ta</a:t>
            </a:r>
            <a:r>
              <a:rPr lang="en-US" sz="2400" b="1">
                <a:solidFill>
                  <a:srgbClr val="0000FF"/>
                </a:solidFill>
              </a:rPr>
              <a:t>” được thể hiện trong đoạn trích trên:</a:t>
            </a:r>
            <a:endParaRPr lang="en-US" sz="2400">
              <a:solidFill>
                <a:srgbClr val="0000FF"/>
              </a:solidFill>
            </a:endParaRPr>
          </a:p>
          <a:p>
            <a:pPr algn="just">
              <a:lnSpc>
                <a:spcPct val="150000"/>
              </a:lnSpc>
            </a:pPr>
            <a:r>
              <a:rPr lang="en-US" sz="2400">
                <a:solidFill>
                  <a:srgbClr val="0000FF"/>
                </a:solidFill>
              </a:rPr>
              <a:t>Vẻ đẹp của vua Quang Trung qua đoạn trích:</a:t>
            </a:r>
          </a:p>
          <a:p>
            <a:pPr algn="just">
              <a:lnSpc>
                <a:spcPct val="150000"/>
              </a:lnSpc>
            </a:pPr>
            <a:r>
              <a:rPr lang="en-US" sz="2400">
                <a:solidFill>
                  <a:srgbClr val="0000FF"/>
                </a:solidFill>
              </a:rPr>
              <a:t>	- Ý chí quyết thắng, tự tin vào thắng lợi.</a:t>
            </a:r>
          </a:p>
          <a:p>
            <a:pPr algn="just">
              <a:lnSpc>
                <a:spcPct val="150000"/>
              </a:lnSpc>
            </a:pPr>
            <a:r>
              <a:rPr lang="en-US" sz="2400">
                <a:solidFill>
                  <a:srgbClr val="0000FF"/>
                </a:solidFill>
              </a:rPr>
              <a:t>	- Tầm nhìn xa rộng: Tính sẵn kế hoạch ngoại giao sau khi chiến thắng.</a:t>
            </a:r>
          </a:p>
          <a:p>
            <a:pPr algn="just">
              <a:lnSpc>
                <a:spcPct val="150000"/>
              </a:lnSpc>
            </a:pPr>
            <a:r>
              <a:rPr lang="en-US" sz="2400">
                <a:solidFill>
                  <a:srgbClr val="0000FF"/>
                </a:solidFill>
              </a:rPr>
              <a:t>	- Trí tuệ sáng suốt trong việc xét đoán và dùng người.</a:t>
            </a:r>
          </a:p>
          <a:p>
            <a:pPr algn="just">
              <a:lnSpc>
                <a:spcPct val="150000"/>
              </a:lnSpc>
            </a:pPr>
            <a:r>
              <a:rPr lang="en-US" sz="2400">
                <a:solidFill>
                  <a:srgbClr val="0000FF"/>
                </a:solidFill>
              </a:rPr>
              <a:t>	- Tấm lòng lo cho nước, cho dân.</a:t>
            </a:r>
          </a:p>
          <a:p>
            <a:pPr algn="just">
              <a:lnSpc>
                <a:spcPct val="150000"/>
              </a:lnSpc>
            </a:pPr>
            <a:r>
              <a:rPr lang="en-US" sz="2400" b="1" u="sng">
                <a:solidFill>
                  <a:srgbClr val="0000FF"/>
                </a:solidFill>
              </a:rPr>
              <a:t>Câu 5:</a:t>
            </a:r>
            <a:r>
              <a:rPr lang="en-US" sz="2400">
                <a:solidFill>
                  <a:srgbClr val="0000FF"/>
                </a:solidFill>
              </a:rPr>
              <a:t> </a:t>
            </a:r>
            <a:r>
              <a:rPr lang="en-US" sz="2400" b="1">
                <a:solidFill>
                  <a:srgbClr val="0000FF"/>
                </a:solidFill>
              </a:rPr>
              <a:t>Lời nói: “...</a:t>
            </a:r>
            <a:r>
              <a:rPr lang="en-US" sz="2400" b="1" i="1">
                <a:solidFill>
                  <a:srgbClr val="0000FF"/>
                </a:solidFill>
              </a:rPr>
              <a:t>không phải là phúc cho dân, nỡ nào mà làm như vậy</a:t>
            </a:r>
            <a:r>
              <a:rPr lang="en-US" sz="2400" b="1">
                <a:solidFill>
                  <a:srgbClr val="0000FF"/>
                </a:solidFill>
              </a:rPr>
              <a:t>” gợi nhớ đến 2 câu trong </a:t>
            </a:r>
            <a:r>
              <a:rPr lang="en-US" sz="2400" b="1" i="1">
                <a:solidFill>
                  <a:srgbClr val="0000FF"/>
                </a:solidFill>
              </a:rPr>
              <a:t>“Nước Đại Việt ta”</a:t>
            </a:r>
            <a:r>
              <a:rPr lang="en-US" sz="2400" b="1">
                <a:solidFill>
                  <a:srgbClr val="0000FF"/>
                </a:solidFill>
              </a:rPr>
              <a:t> </a:t>
            </a:r>
            <a:r>
              <a:rPr lang="en-US" sz="2400" b="1" i="1">
                <a:solidFill>
                  <a:srgbClr val="0000FF"/>
                </a:solidFill>
              </a:rPr>
              <a:t>của</a:t>
            </a:r>
            <a:r>
              <a:rPr lang="en-US" sz="2400" b="1">
                <a:solidFill>
                  <a:srgbClr val="0000FF"/>
                </a:solidFill>
              </a:rPr>
              <a:t> Nguyễn Trãi?</a:t>
            </a:r>
            <a:endParaRPr lang="en-US" sz="2400">
              <a:solidFill>
                <a:srgbClr val="0000FF"/>
              </a:solidFill>
            </a:endParaRPr>
          </a:p>
          <a:p>
            <a:pPr lvl="5" algn="just">
              <a:lnSpc>
                <a:spcPct val="150000"/>
              </a:lnSpc>
            </a:pPr>
            <a:r>
              <a:rPr lang="en-US" sz="2400" b="1" i="1">
                <a:solidFill>
                  <a:srgbClr val="0000FF"/>
                </a:solidFill>
              </a:rPr>
              <a:t>“Việc nhân nghĩa cốt ở yên dân,</a:t>
            </a:r>
            <a:endParaRPr lang="en-US" sz="2400">
              <a:solidFill>
                <a:srgbClr val="0000FF"/>
              </a:solidFill>
            </a:endParaRPr>
          </a:p>
          <a:p>
            <a:pPr lvl="5" algn="just">
              <a:lnSpc>
                <a:spcPct val="150000"/>
              </a:lnSpc>
            </a:pPr>
            <a:r>
              <a:rPr lang="en-US" sz="2400" b="1" i="1">
                <a:solidFill>
                  <a:srgbClr val="0000FF"/>
                </a:solidFill>
              </a:rPr>
              <a:t>Quân điếu phạt trước lo trừ bạo”</a:t>
            </a:r>
            <a:endParaRPr lang="en-US" sz="2400">
              <a:solidFill>
                <a:srgbClr val="0000FF"/>
              </a:solidFill>
            </a:endParaRPr>
          </a:p>
        </p:txBody>
      </p:sp>
    </p:spTree>
    <p:extLst>
      <p:ext uri="{BB962C8B-B14F-4D97-AF65-F5344CB8AC3E}">
        <p14:creationId xmlns="" xmlns:p14="http://schemas.microsoft.com/office/powerpoint/2010/main" val="4024779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725728"/>
            <a:ext cx="11831782" cy="5262979"/>
          </a:xfrm>
          <a:prstGeom prst="rect">
            <a:avLst/>
          </a:prstGeom>
          <a:noFill/>
        </p:spPr>
        <p:txBody>
          <a:bodyPr wrap="square" rtlCol="0">
            <a:spAutoFit/>
          </a:bodyPr>
          <a:lstStyle/>
          <a:p>
            <a:pPr algn="just"/>
            <a:r>
              <a:rPr lang="en-US" sz="2400" b="1">
                <a:solidFill>
                  <a:srgbClr val="FF0000"/>
                </a:solidFill>
              </a:rPr>
              <a:t>3. Vấn đề 3:</a:t>
            </a:r>
            <a:r>
              <a:rPr lang="en-US" sz="2400">
                <a:solidFill>
                  <a:srgbClr val="FF0000"/>
                </a:solidFill>
              </a:rPr>
              <a:t> </a:t>
            </a:r>
            <a:r>
              <a:rPr lang="en-US" sz="2400">
                <a:solidFill>
                  <a:srgbClr val="0000FF"/>
                </a:solidFill>
              </a:rPr>
              <a:t>Dưới đây là một phần trong lệnh truyền của vua Quang Trung với quân lính:</a:t>
            </a:r>
          </a:p>
          <a:p>
            <a:pPr algn="just"/>
            <a:r>
              <a:rPr lang="en-US" sz="2400" i="1">
                <a:solidFill>
                  <a:srgbClr val="0000FF"/>
                </a:solidFill>
              </a:rPr>
              <a:t>    “Quân Thanh sang xâm lược nước ta, hiện ở Thăng Long, các người đã biết chưa? Trong khoảng vũ trụ, đất nào sao ấy, đều đã phân biệt rõ ràng, phương Nam, phương Bắc chia nhau mà cai trị (…) Các ngươi đều là những kẻ có lương tri, lương năng, hãy nên cùng ta đồng hiệp lực, để dựng nên công lớn.”</a:t>
            </a:r>
            <a:endParaRPr lang="en-US" sz="2400">
              <a:solidFill>
                <a:srgbClr val="0000FF"/>
              </a:solidFill>
            </a:endParaRPr>
          </a:p>
          <a:p>
            <a:pPr algn="r"/>
            <a:r>
              <a:rPr lang="en-US" sz="2400">
                <a:solidFill>
                  <a:srgbClr val="0000FF"/>
                </a:solidFill>
              </a:rPr>
              <a:t>(Trích Ngữ văn 9, tập một)</a:t>
            </a:r>
          </a:p>
          <a:p>
            <a:pPr algn="just"/>
            <a:r>
              <a:rPr lang="en-US" sz="2400" b="1" u="sng">
                <a:solidFill>
                  <a:srgbClr val="0000FF"/>
                </a:solidFill>
              </a:rPr>
              <a:t>Câu 1:</a:t>
            </a:r>
            <a:r>
              <a:rPr lang="en-US" sz="2400">
                <a:solidFill>
                  <a:srgbClr val="0000FF"/>
                </a:solidFill>
              </a:rPr>
              <a:t> Đoạn văn trên trích trong tác phẩm nào? Tác giả là ai?</a:t>
            </a:r>
          </a:p>
          <a:p>
            <a:pPr algn="just"/>
            <a:r>
              <a:rPr lang="en-US" sz="2400" b="1" u="sng">
                <a:solidFill>
                  <a:srgbClr val="0000FF"/>
                </a:solidFill>
              </a:rPr>
              <a:t>Câu 2:</a:t>
            </a:r>
            <a:r>
              <a:rPr lang="en-US" sz="2400">
                <a:solidFill>
                  <a:srgbClr val="0000FF"/>
                </a:solidFill>
              </a:rPr>
              <a:t> Nhà vua nói </a:t>
            </a:r>
            <a:r>
              <a:rPr lang="en-US" sz="2400" i="1">
                <a:solidFill>
                  <a:srgbClr val="0000FF"/>
                </a:solidFill>
              </a:rPr>
              <a:t>“đất nào sao ấy, đều đã phân biệt rõ ràng, phương Nam, phương Bắc chia nhau mà cai trị”</a:t>
            </a:r>
            <a:r>
              <a:rPr lang="en-US" sz="2400">
                <a:solidFill>
                  <a:srgbClr val="0000FF"/>
                </a:solidFill>
              </a:rPr>
              <a:t> nhằm khẳng định điều gì? Hãy chép 2 câu trong bài thơ </a:t>
            </a:r>
            <a:r>
              <a:rPr lang="en-US" sz="2400" i="1">
                <a:solidFill>
                  <a:srgbClr val="0000FF"/>
                </a:solidFill>
              </a:rPr>
              <a:t>“Sông núi nước Nam”</a:t>
            </a:r>
            <a:r>
              <a:rPr lang="en-US" sz="2400">
                <a:solidFill>
                  <a:srgbClr val="0000FF"/>
                </a:solidFill>
              </a:rPr>
              <a:t> có nội dung tương tự.</a:t>
            </a:r>
          </a:p>
          <a:p>
            <a:pPr algn="just"/>
            <a:r>
              <a:rPr lang="en-US" sz="2400" b="1" u="sng">
                <a:solidFill>
                  <a:srgbClr val="0000FF"/>
                </a:solidFill>
              </a:rPr>
              <a:t>Câu 3:</a:t>
            </a:r>
            <a:r>
              <a:rPr lang="en-US" sz="2400">
                <a:solidFill>
                  <a:srgbClr val="0000FF"/>
                </a:solidFill>
              </a:rPr>
              <a:t> Từ đoạn trích trên, với những hiểu biết xã hội, em hãy trình bày suy nghĩ (khoảng nửa trang giấy thi) về hình ảnh những người chiến sĩ ngay đêm bảo vệ biển đảo thiêng liêng của dân tộc.</a:t>
            </a:r>
          </a:p>
        </p:txBody>
      </p:sp>
    </p:spTree>
    <p:extLst>
      <p:ext uri="{BB962C8B-B14F-4D97-AF65-F5344CB8AC3E}">
        <p14:creationId xmlns="" xmlns:p14="http://schemas.microsoft.com/office/powerpoint/2010/main" val="3847583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66662" y="696766"/>
            <a:ext cx="11831782" cy="5955476"/>
          </a:xfrm>
          <a:prstGeom prst="rect">
            <a:avLst/>
          </a:prstGeom>
          <a:noFill/>
        </p:spPr>
        <p:txBody>
          <a:bodyPr wrap="square" rtlCol="0">
            <a:spAutoFit/>
          </a:bodyPr>
          <a:lstStyle/>
          <a:p>
            <a:pPr algn="just"/>
            <a:r>
              <a:rPr lang="en-US" sz="2400" b="1">
                <a:solidFill>
                  <a:srgbClr val="FF0000"/>
                </a:solidFill>
              </a:rPr>
              <a:t>Gợi ý vấn đề 3:</a:t>
            </a:r>
          </a:p>
          <a:p>
            <a:pPr algn="just"/>
            <a:r>
              <a:rPr lang="en-US" sz="2100" b="1" u="sng">
                <a:solidFill>
                  <a:srgbClr val="0000FF"/>
                </a:solidFill>
              </a:rPr>
              <a:t>Câu 1:</a:t>
            </a:r>
            <a:r>
              <a:rPr lang="en-US" sz="2100">
                <a:solidFill>
                  <a:srgbClr val="0000FF"/>
                </a:solidFill>
              </a:rPr>
              <a:t> </a:t>
            </a:r>
            <a:r>
              <a:rPr lang="en-US" sz="2100" b="1">
                <a:solidFill>
                  <a:srgbClr val="0000FF"/>
                </a:solidFill>
              </a:rPr>
              <a:t>Đoạn văn trên trích trong tác phẩm nào? Tác giả là ai?</a:t>
            </a:r>
            <a:endParaRPr lang="en-US" sz="2100">
              <a:solidFill>
                <a:srgbClr val="0000FF"/>
              </a:solidFill>
            </a:endParaRPr>
          </a:p>
          <a:p>
            <a:pPr algn="just"/>
            <a:r>
              <a:rPr lang="en-US" sz="2100">
                <a:solidFill>
                  <a:srgbClr val="0000FF"/>
                </a:solidFill>
              </a:rPr>
              <a:t>    - Đoạn văn trên trích trong tác phẩm </a:t>
            </a:r>
            <a:r>
              <a:rPr lang="en-US" sz="2100" i="1">
                <a:solidFill>
                  <a:srgbClr val="0000FF"/>
                </a:solidFill>
              </a:rPr>
              <a:t>“Hoàng Lê nhất thống chí”</a:t>
            </a:r>
            <a:r>
              <a:rPr lang="en-US" sz="2100">
                <a:solidFill>
                  <a:srgbClr val="0000FF"/>
                </a:solidFill>
              </a:rPr>
              <a:t>.</a:t>
            </a:r>
          </a:p>
          <a:p>
            <a:pPr algn="just"/>
            <a:r>
              <a:rPr lang="en-US" sz="2100">
                <a:solidFill>
                  <a:srgbClr val="0000FF"/>
                </a:solidFill>
              </a:rPr>
              <a:t>    - Tác giả Ngô gia văn phái: Nhóm tác giả dòng họ Ngô Thì, trong đó có hai tác giả chính là Ngô Thì Chí, và Ngô Thì Du.</a:t>
            </a:r>
          </a:p>
          <a:p>
            <a:pPr algn="just"/>
            <a:r>
              <a:rPr lang="en-US" sz="2100" b="1" u="sng">
                <a:solidFill>
                  <a:srgbClr val="0000FF"/>
                </a:solidFill>
              </a:rPr>
              <a:t>Câu 2:</a:t>
            </a:r>
            <a:r>
              <a:rPr lang="en-US" sz="2100">
                <a:solidFill>
                  <a:srgbClr val="0000FF"/>
                </a:solidFill>
              </a:rPr>
              <a:t> </a:t>
            </a:r>
            <a:r>
              <a:rPr lang="en-US" sz="2100" b="1">
                <a:solidFill>
                  <a:srgbClr val="0000FF"/>
                </a:solidFill>
              </a:rPr>
              <a:t>Nhà vua nói </a:t>
            </a:r>
            <a:r>
              <a:rPr lang="en-US" sz="2100" b="1" i="1">
                <a:solidFill>
                  <a:srgbClr val="0000FF"/>
                </a:solidFill>
              </a:rPr>
              <a:t>“đất nào sao ấy, đều đã phân biệt rõ ràng, phương Nam, phương Bắc chia nhau mà cai trị”</a:t>
            </a:r>
            <a:r>
              <a:rPr lang="en-US" sz="2100" b="1">
                <a:solidFill>
                  <a:srgbClr val="0000FF"/>
                </a:solidFill>
              </a:rPr>
              <a:t> nhằm khẳng định điều gì? Hãy chép 2 câu trong bài thơ </a:t>
            </a:r>
            <a:r>
              <a:rPr lang="en-US" sz="2100" b="1" i="1">
                <a:solidFill>
                  <a:srgbClr val="0000FF"/>
                </a:solidFill>
              </a:rPr>
              <a:t>“Sông núi nước Nam”</a:t>
            </a:r>
            <a:r>
              <a:rPr lang="en-US" sz="2100" b="1">
                <a:solidFill>
                  <a:srgbClr val="0000FF"/>
                </a:solidFill>
              </a:rPr>
              <a:t> có nội dung tương tự:</a:t>
            </a:r>
            <a:endParaRPr lang="en-US" sz="2100">
              <a:solidFill>
                <a:srgbClr val="0000FF"/>
              </a:solidFill>
            </a:endParaRPr>
          </a:p>
          <a:p>
            <a:pPr algn="just"/>
            <a:r>
              <a:rPr lang="en-US" sz="2100">
                <a:solidFill>
                  <a:srgbClr val="0000FF"/>
                </a:solidFill>
              </a:rPr>
              <a:t>    - Nhà vua nói “</a:t>
            </a:r>
            <a:r>
              <a:rPr lang="en-US" sz="2100" i="1">
                <a:solidFill>
                  <a:srgbClr val="0000FF"/>
                </a:solidFill>
              </a:rPr>
              <a:t>đất nào sao ấy, đều đã phân biệt rõ ràng, phương Nam, phương Bắc chia nhau mà cai trị”</a:t>
            </a:r>
            <a:r>
              <a:rPr lang="en-US" sz="2100">
                <a:solidFill>
                  <a:srgbClr val="0000FF"/>
                </a:solidFill>
              </a:rPr>
              <a:t> nhằm khẳng định: Chủ quyền độc lập lãnh thổ dân tộc đã được phân định rõ từ xưa đến nay. Qua câu nói này, Quang Trung muốn khơi dậy lòng tự hào, tự tôn dân tộc cho các tướng sĩ.</a:t>
            </a:r>
          </a:p>
          <a:p>
            <a:pPr algn="just"/>
            <a:r>
              <a:rPr lang="en-US" sz="2100">
                <a:solidFill>
                  <a:srgbClr val="0000FF"/>
                </a:solidFill>
              </a:rPr>
              <a:t>    - Hai câu thơ trong bài thơ “</a:t>
            </a:r>
            <a:r>
              <a:rPr lang="en-US" sz="2100" i="1">
                <a:solidFill>
                  <a:srgbClr val="0000FF"/>
                </a:solidFill>
              </a:rPr>
              <a:t>Sông núi nước Nam”</a:t>
            </a:r>
            <a:r>
              <a:rPr lang="en-US" sz="2100">
                <a:solidFill>
                  <a:srgbClr val="0000FF"/>
                </a:solidFill>
              </a:rPr>
              <a:t> có nội dung tương tự là:</a:t>
            </a:r>
          </a:p>
          <a:p>
            <a:pPr algn="just"/>
            <a:r>
              <a:rPr lang="en-US" sz="2100">
                <a:solidFill>
                  <a:srgbClr val="0000FF"/>
                </a:solidFill>
              </a:rPr>
              <a:t>Phiên âm:</a:t>
            </a:r>
          </a:p>
          <a:p>
            <a:pPr lvl="8" algn="just"/>
            <a:r>
              <a:rPr lang="en-US" sz="2100" i="1">
                <a:solidFill>
                  <a:srgbClr val="0000FF"/>
                </a:solidFill>
              </a:rPr>
              <a:t>“Nam quốc sơn hà Nam đế cư</a:t>
            </a:r>
            <a:endParaRPr lang="en-US" sz="2100">
              <a:solidFill>
                <a:srgbClr val="0000FF"/>
              </a:solidFill>
            </a:endParaRPr>
          </a:p>
          <a:p>
            <a:pPr lvl="8" algn="just"/>
            <a:r>
              <a:rPr lang="en-US" sz="2100" i="1">
                <a:solidFill>
                  <a:srgbClr val="0000FF"/>
                </a:solidFill>
              </a:rPr>
              <a:t>Tiệt nhiên định phận tại thiên thư”</a:t>
            </a:r>
            <a:endParaRPr lang="en-US" sz="2100">
              <a:solidFill>
                <a:srgbClr val="0000FF"/>
              </a:solidFill>
            </a:endParaRPr>
          </a:p>
          <a:p>
            <a:pPr algn="just"/>
            <a:r>
              <a:rPr lang="en-US" sz="2100">
                <a:solidFill>
                  <a:srgbClr val="0000FF"/>
                </a:solidFill>
              </a:rPr>
              <a:t>Dịch thơ: </a:t>
            </a:r>
          </a:p>
          <a:p>
            <a:pPr lvl="8" algn="just"/>
            <a:r>
              <a:rPr lang="en-US" sz="2100" i="1">
                <a:solidFill>
                  <a:srgbClr val="0000FF"/>
                </a:solidFill>
              </a:rPr>
              <a:t> “Sông núi nước Nam vua Nam ở</a:t>
            </a:r>
            <a:endParaRPr lang="en-US" sz="2100">
              <a:solidFill>
                <a:srgbClr val="0000FF"/>
              </a:solidFill>
            </a:endParaRPr>
          </a:p>
          <a:p>
            <a:pPr lvl="8" algn="just"/>
            <a:r>
              <a:rPr lang="en-US" sz="2100" i="1">
                <a:solidFill>
                  <a:srgbClr val="0000FF"/>
                </a:solidFill>
              </a:rPr>
              <a:t>Vằng vặc sách trời chia xứ sở”</a:t>
            </a:r>
            <a:endParaRPr lang="en-US" sz="2100">
              <a:solidFill>
                <a:srgbClr val="0000FF"/>
              </a:solidFill>
            </a:endParaRPr>
          </a:p>
        </p:txBody>
      </p:sp>
    </p:spTree>
    <p:extLst>
      <p:ext uri="{BB962C8B-B14F-4D97-AF65-F5344CB8AC3E}">
        <p14:creationId xmlns="" xmlns:p14="http://schemas.microsoft.com/office/powerpoint/2010/main" val="128138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66662" y="696766"/>
            <a:ext cx="12025338" cy="5909310"/>
          </a:xfrm>
          <a:prstGeom prst="rect">
            <a:avLst/>
          </a:prstGeom>
          <a:noFill/>
        </p:spPr>
        <p:txBody>
          <a:bodyPr wrap="square" rtlCol="0">
            <a:spAutoFit/>
          </a:bodyPr>
          <a:lstStyle/>
          <a:p>
            <a:pPr algn="just"/>
            <a:r>
              <a:rPr lang="en-US" b="1" u="sng">
                <a:solidFill>
                  <a:srgbClr val="0000FF"/>
                </a:solidFill>
              </a:rPr>
              <a:t>Câu 3:</a:t>
            </a:r>
            <a:r>
              <a:rPr lang="en-US" b="1">
                <a:solidFill>
                  <a:srgbClr val="0000FF"/>
                </a:solidFill>
              </a:rPr>
              <a:t> Trình bày suy nghĩ về hình ảnh những người chiến sĩ ngày đêm bảo vệ biển đảo thiêng liêng của dân tộc:</a:t>
            </a:r>
            <a:endParaRPr lang="en-US">
              <a:solidFill>
                <a:srgbClr val="0000FF"/>
              </a:solidFill>
            </a:endParaRPr>
          </a:p>
          <a:p>
            <a:pPr algn="just"/>
            <a:r>
              <a:rPr lang="en-US">
                <a:solidFill>
                  <a:srgbClr val="0000FF"/>
                </a:solidFill>
              </a:rPr>
              <a:t>- Bảo vệ lãnh thổ, chủ quyền độc lập dân tộc là trách nhiệm và bổn phận của mỗi người dân Việt Nam. Nó là biểu hiện hùng hồn cho truyền thống yêu nước của dân tộc khi đất nước có giặc ngoại xâm.</a:t>
            </a:r>
          </a:p>
          <a:p>
            <a:pPr algn="just"/>
            <a:r>
              <a:rPr lang="en-US">
                <a:solidFill>
                  <a:srgbClr val="0000FF"/>
                </a:solidFill>
              </a:rPr>
              <a:t>- Những người chiến sĩ ngày đêm bảo vệ biển đảo thiêng liêng của dân tộc là nối tiếp, phát huy truyền thống yêu nước, bảo vệ non sông gấm vóc của Tổ quốc.</a:t>
            </a:r>
          </a:p>
          <a:p>
            <a:pPr algn="just"/>
            <a:r>
              <a:rPr lang="en-US">
                <a:solidFill>
                  <a:srgbClr val="0000FF"/>
                </a:solidFill>
              </a:rPr>
              <a:t>- Những người lính đang canh giữ biển đảo của đất nước mang trong mình những vẻ đẹp của người lính trong các cuộc kháng chiến chống thực dân Pháp và đế quốc Mỹ. Đó là:</a:t>
            </a:r>
          </a:p>
          <a:p>
            <a:pPr algn="just"/>
            <a:r>
              <a:rPr lang="en-US">
                <a:solidFill>
                  <a:srgbClr val="0000FF"/>
                </a:solidFill>
              </a:rPr>
              <a:t>    + Họ mang phẩm chất tốt đẹp của người lính cách mạng: Sống có lý tưởng, có </a:t>
            </a:r>
            <a:r>
              <a:rPr lang="en-US" i="1">
                <a:solidFill>
                  <a:srgbClr val="0000FF"/>
                </a:solidFill>
              </a:rPr>
              <a:t>“lương tri, lương năng”,</a:t>
            </a:r>
            <a:r>
              <a:rPr lang="en-US">
                <a:solidFill>
                  <a:srgbClr val="0000FF"/>
                </a:solidFill>
              </a:rPr>
              <a:t> vượt mọi khó khăn (xa gia đình, quê hương, sống ở nơi có khí hậu khắc nghiệt, đời sống vật chất thiếu thốn…) nhưng vẫn cầm chắc tay súng bảo vệ biển đảo của đất nước. Họ không chỉ có tinh thần trách nhiệm cao mà còn có lòng dũng cảm, gan dạ. Đặc biệt là sự dũng cảm vượt lên chính mình để ngày đêm ở lại đảo xa thực hiện nhiệm vụ của Đảng và Nhà nước giao phó. Họ là những người lính có tình đồng đội, biết gắn bó chia sẻ “</a:t>
            </a:r>
            <a:r>
              <a:rPr lang="en-US" i="1">
                <a:solidFill>
                  <a:srgbClr val="0000FF"/>
                </a:solidFill>
              </a:rPr>
              <a:t>đồng tâm hiệp lực, để dựng nên công lớn”.</a:t>
            </a:r>
            <a:endParaRPr lang="en-US">
              <a:solidFill>
                <a:srgbClr val="0000FF"/>
              </a:solidFill>
            </a:endParaRPr>
          </a:p>
          <a:p>
            <a:pPr algn="just"/>
            <a:r>
              <a:rPr lang="en-US">
                <a:solidFill>
                  <a:srgbClr val="0000FF"/>
                </a:solidFill>
              </a:rPr>
              <a:t>    + Họ còn có tâm hồn trong sáng, hồn nhiên, trẻ trung, lạc quan yêu đời; có phong cách sống hiện đại; có tri thức khoa học và đặc biệt biết vận dụng sáng tạo những tri thức đó từ khi còn ngồi trên ghế nhà trường vào việc bảo vệ biển đảo của đất nước.</a:t>
            </a:r>
          </a:p>
          <a:p>
            <a:pPr algn="just"/>
            <a:r>
              <a:rPr lang="en-US">
                <a:solidFill>
                  <a:srgbClr val="0000FF"/>
                </a:solidFill>
              </a:rPr>
              <a:t>- Đảng, Nhà nước, mọi người dân đều hướng về họ với tấm lòng mến yêu, biết ơn, chia sẻ động viên. Nhà nước đã có chính sách đãi ngộ đối với những người lính ở đảo xa và người thân của họ ở hậu phương. Các ban ngành, đoàn thể trên cả nước đã tổ chức thăm hỏi, động viên họ, đặc biệt là những ngày lễ, tết…</a:t>
            </a:r>
          </a:p>
          <a:p>
            <a:pPr algn="just"/>
            <a:r>
              <a:rPr lang="en-US">
                <a:solidFill>
                  <a:srgbClr val="0000FF"/>
                </a:solidFill>
              </a:rPr>
              <a:t>- Học sinh liên hệ tình cảm và việc làm của em và trường em với các chiến sĩ đang canh giữ biển đảo cho đất nước. </a:t>
            </a:r>
          </a:p>
        </p:txBody>
      </p:sp>
    </p:spTree>
    <p:extLst>
      <p:ext uri="{BB962C8B-B14F-4D97-AF65-F5344CB8AC3E}">
        <p14:creationId xmlns="" xmlns:p14="http://schemas.microsoft.com/office/powerpoint/2010/main" val="1143801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725728"/>
            <a:ext cx="11831782" cy="5632311"/>
          </a:xfrm>
          <a:prstGeom prst="rect">
            <a:avLst/>
          </a:prstGeom>
          <a:noFill/>
        </p:spPr>
        <p:txBody>
          <a:bodyPr wrap="square" rtlCol="0">
            <a:spAutoFit/>
          </a:bodyPr>
          <a:lstStyle/>
          <a:p>
            <a:r>
              <a:rPr lang="en-US" sz="2400" b="1">
                <a:solidFill>
                  <a:srgbClr val="FF0000"/>
                </a:solidFill>
              </a:rPr>
              <a:t>4. Vấn đề 4:</a:t>
            </a:r>
            <a:r>
              <a:rPr lang="en-US" sz="2400">
                <a:solidFill>
                  <a:srgbClr val="FF0000"/>
                </a:solidFill>
              </a:rPr>
              <a:t> </a:t>
            </a:r>
            <a:r>
              <a:rPr lang="en-US" sz="2100">
                <a:solidFill>
                  <a:srgbClr val="0000FF"/>
                </a:solidFill>
              </a:rPr>
              <a:t>Trong văn bản “Hoàng Lê nhất thống chí – Hồi thứ 14”, nhóm tác giả Ngô gia văn phái đã viết:</a:t>
            </a:r>
          </a:p>
          <a:p>
            <a:r>
              <a:rPr lang="en-US" sz="2100" i="1">
                <a:solidFill>
                  <a:srgbClr val="0000FF"/>
                </a:solidFill>
              </a:rPr>
              <a:t>	“Quân Thanh chống không nổi, bỏ chạy tán loạn, giày xéo lên nhau mà chết. Tên Thái thú Điền Châu là Sầm Nghi Đống tự thắt cổ chết. Quân Tây Sơn thừa thế chém giết lung tung, thây nằm đầy đồng, máu chảy thành suối, quân Thanh đại bại.”</a:t>
            </a:r>
            <a:endParaRPr lang="en-US" sz="2100">
              <a:solidFill>
                <a:srgbClr val="0000FF"/>
              </a:solidFill>
            </a:endParaRPr>
          </a:p>
          <a:p>
            <a:pPr algn="r"/>
            <a:r>
              <a:rPr lang="en-US" sz="2100" i="1">
                <a:solidFill>
                  <a:srgbClr val="0000FF"/>
                </a:solidFill>
              </a:rPr>
              <a:t>				</a:t>
            </a:r>
            <a:r>
              <a:rPr lang="en-US" sz="2100">
                <a:solidFill>
                  <a:srgbClr val="0000FF"/>
                </a:solidFill>
              </a:rPr>
              <a:t>(SGK Ngữ văn 9 - tập I)</a:t>
            </a:r>
          </a:p>
          <a:p>
            <a:r>
              <a:rPr lang="en-US" sz="2100" b="1" u="sng">
                <a:solidFill>
                  <a:srgbClr val="0000FF"/>
                </a:solidFill>
              </a:rPr>
              <a:t>Câu 1:</a:t>
            </a:r>
            <a:r>
              <a:rPr lang="en-US" sz="2100">
                <a:solidFill>
                  <a:srgbClr val="0000FF"/>
                </a:solidFill>
              </a:rPr>
              <a:t> Văn bản “Hoàng Lê nhất thống chí – Hồi thứ 14” trích trong tác phẩm nào? Hãy giải thích nhan đề tác phẩm?</a:t>
            </a:r>
          </a:p>
          <a:p>
            <a:r>
              <a:rPr lang="en-US" sz="2100" b="1" u="sng">
                <a:solidFill>
                  <a:srgbClr val="0000FF"/>
                </a:solidFill>
              </a:rPr>
              <a:t>Câu 2:</a:t>
            </a:r>
            <a:r>
              <a:rPr lang="en-US" sz="2100">
                <a:solidFill>
                  <a:srgbClr val="0000FF"/>
                </a:solidFill>
              </a:rPr>
              <a:t> Đoạn văn trên đã kể lại kết quả trận đánh nào? Diễn ra vào thời gian nào? Ghi lại cách tổ chức trận đánh đó? Qua đó, em hiểu gì về hình ảnh người chỉ huy? </a:t>
            </a:r>
          </a:p>
          <a:p>
            <a:r>
              <a:rPr lang="en-US" sz="2100" b="1" u="sng">
                <a:solidFill>
                  <a:srgbClr val="0000FF"/>
                </a:solidFill>
              </a:rPr>
              <a:t>Câu 3:</a:t>
            </a:r>
            <a:r>
              <a:rPr lang="en-US" sz="2100">
                <a:solidFill>
                  <a:srgbClr val="0000FF"/>
                </a:solidFill>
              </a:rPr>
              <a:t> Nước Nam là đất nước có chủ quyền nên:</a:t>
            </a:r>
          </a:p>
          <a:p>
            <a:pPr lvl="8"/>
            <a:r>
              <a:rPr lang="en-US" sz="2100" i="1">
                <a:solidFill>
                  <a:srgbClr val="0000FF"/>
                </a:solidFill>
              </a:rPr>
              <a:t>“Giặc dữ cớ sao phạm tới đây</a:t>
            </a:r>
            <a:endParaRPr lang="en-US" sz="2100">
              <a:solidFill>
                <a:srgbClr val="0000FF"/>
              </a:solidFill>
            </a:endParaRPr>
          </a:p>
          <a:p>
            <a:pPr lvl="8"/>
            <a:r>
              <a:rPr lang="en-US" sz="2100" i="1">
                <a:solidFill>
                  <a:srgbClr val="0000FF"/>
                </a:solidFill>
              </a:rPr>
              <a:t>Chúng mày nhất định phải tan vỡ.”</a:t>
            </a:r>
            <a:endParaRPr lang="en-US" sz="2100">
              <a:solidFill>
                <a:srgbClr val="0000FF"/>
              </a:solidFill>
            </a:endParaRPr>
          </a:p>
          <a:p>
            <a:r>
              <a:rPr lang="en-US" sz="2100">
                <a:solidFill>
                  <a:srgbClr val="0000FF"/>
                </a:solidFill>
              </a:rPr>
              <a:t>	Sự thất bại của quân Thanh cũng là điều tất yếu. Dựa vào văn bản “Hoàng Lê nhất thống chí – Hồi thứ 14”, hãy viết một đoạn văn lập luận Tổng hợp – Phân tích – Tổng hợp khoảng 12 câu làm rõ sự thảm bại của quân tướng nhà Thanh và số phận bi đát của vua tôi Lê Chiêu Thống. Trong đoạn có sử dụng một thuật ngữ, một phép liên kết câu.</a:t>
            </a:r>
          </a:p>
        </p:txBody>
      </p:sp>
    </p:spTree>
    <p:extLst>
      <p:ext uri="{BB962C8B-B14F-4D97-AF65-F5344CB8AC3E}">
        <p14:creationId xmlns="" xmlns:p14="http://schemas.microsoft.com/office/powerpoint/2010/main" val="3029652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66662" y="696766"/>
            <a:ext cx="11831782" cy="5262979"/>
          </a:xfrm>
          <a:prstGeom prst="rect">
            <a:avLst/>
          </a:prstGeom>
          <a:noFill/>
        </p:spPr>
        <p:txBody>
          <a:bodyPr wrap="square" rtlCol="0">
            <a:spAutoFit/>
          </a:bodyPr>
          <a:lstStyle/>
          <a:p>
            <a:pPr algn="just"/>
            <a:r>
              <a:rPr lang="en-US" sz="2400" b="1">
                <a:solidFill>
                  <a:srgbClr val="FF0000"/>
                </a:solidFill>
              </a:rPr>
              <a:t>Gợi ý vấn đề 4:</a:t>
            </a:r>
          </a:p>
          <a:p>
            <a:pPr algn="just"/>
            <a:r>
              <a:rPr lang="en-US" sz="2400" b="1" u="sng">
                <a:solidFill>
                  <a:srgbClr val="0000FF"/>
                </a:solidFill>
              </a:rPr>
              <a:t>Câu 1:</a:t>
            </a:r>
            <a:r>
              <a:rPr lang="en-US" sz="2400">
                <a:solidFill>
                  <a:srgbClr val="0000FF"/>
                </a:solidFill>
              </a:rPr>
              <a:t> </a:t>
            </a:r>
            <a:r>
              <a:rPr lang="en-US" sz="2400" b="1">
                <a:solidFill>
                  <a:srgbClr val="0000FF"/>
                </a:solidFill>
              </a:rPr>
              <a:t>Xuất xứ văn bản “Hoàng Lê nhất thống chí – Hồi thứ 14” và ý nghĩa nhan đề tác phẩm:</a:t>
            </a:r>
            <a:endParaRPr lang="en-US" sz="2400">
              <a:solidFill>
                <a:srgbClr val="0000FF"/>
              </a:solidFill>
            </a:endParaRPr>
          </a:p>
          <a:p>
            <a:pPr algn="just"/>
            <a:r>
              <a:rPr lang="en-US" sz="2400">
                <a:solidFill>
                  <a:srgbClr val="0000FF"/>
                </a:solidFill>
              </a:rPr>
              <a:t>    - Tác phẩm “Hoàng Lê nhất thống chí” của nhóm tác giả Ngô Gia Văn phái.</a:t>
            </a:r>
          </a:p>
          <a:p>
            <a:pPr algn="just"/>
            <a:r>
              <a:rPr lang="en-US" sz="2400">
                <a:solidFill>
                  <a:srgbClr val="0000FF"/>
                </a:solidFill>
              </a:rPr>
              <a:t>    - Ý nghĩa nhan đề: </a:t>
            </a:r>
            <a:r>
              <a:rPr lang="nl-NL" sz="2400">
                <a:solidFill>
                  <a:srgbClr val="0000FF"/>
                </a:solidFill>
              </a:rPr>
              <a:t>“Sự thống nhất của vương triều nhà Lê” vào thời điểm Tây Sơn diệt Trịnh trả lại Bắc Hà cho vua Lê.</a:t>
            </a:r>
            <a:endParaRPr lang="en-US" sz="2400">
              <a:solidFill>
                <a:srgbClr val="0000FF"/>
              </a:solidFill>
            </a:endParaRPr>
          </a:p>
          <a:p>
            <a:pPr algn="just"/>
            <a:r>
              <a:rPr lang="en-US" sz="2400" b="1" u="sng">
                <a:solidFill>
                  <a:srgbClr val="0000FF"/>
                </a:solidFill>
              </a:rPr>
              <a:t>Câu 2:</a:t>
            </a:r>
            <a:r>
              <a:rPr lang="en-US" sz="2400">
                <a:solidFill>
                  <a:srgbClr val="0000FF"/>
                </a:solidFill>
              </a:rPr>
              <a:t> </a:t>
            </a:r>
            <a:r>
              <a:rPr lang="en-US" sz="2400" b="1">
                <a:solidFill>
                  <a:srgbClr val="0000FF"/>
                </a:solidFill>
              </a:rPr>
              <a:t>Đoạn văn trên đã kể lại kết quả trận đánh nào? Diễn ra vào thời gian nào? Ghi lại cách tổ chức trận đánh đó? Qua đó, em hiểu gì về hình ảnh người chỉ huy?</a:t>
            </a:r>
            <a:r>
              <a:rPr lang="en-US" sz="2400">
                <a:solidFill>
                  <a:srgbClr val="0000FF"/>
                </a:solidFill>
              </a:rPr>
              <a:t> </a:t>
            </a:r>
          </a:p>
          <a:p>
            <a:pPr algn="just"/>
            <a:r>
              <a:rPr lang="en-US" sz="2400">
                <a:solidFill>
                  <a:srgbClr val="0000FF"/>
                </a:solidFill>
              </a:rPr>
              <a:t>    - Đoạn văn kể lại trận đánh: Ngọc Hồi</a:t>
            </a:r>
          </a:p>
          <a:p>
            <a:pPr algn="just"/>
            <a:r>
              <a:rPr lang="en-US" sz="2400">
                <a:solidFill>
                  <a:srgbClr val="0000FF"/>
                </a:solidFill>
              </a:rPr>
              <a:t>    - Thời gian: 5 tháng Giêng năm 1789</a:t>
            </a:r>
          </a:p>
          <a:p>
            <a:pPr algn="just"/>
            <a:r>
              <a:rPr lang="en-US" sz="2400">
                <a:solidFill>
                  <a:srgbClr val="0000FF"/>
                </a:solidFill>
              </a:rPr>
              <a:t>    - Tổ chức trận đánh hợp lý, ít hao tổn binh lính</a:t>
            </a:r>
          </a:p>
          <a:p>
            <a:pPr algn="just"/>
            <a:r>
              <a:rPr lang="en-US" sz="2400">
                <a:solidFill>
                  <a:srgbClr val="0000FF"/>
                </a:solidFill>
              </a:rPr>
              <a:t>    - Hiểu về người chỉ huy: Anh hùng Quang Trung là người chỉ huy có tài dụng binh như thần.</a:t>
            </a:r>
          </a:p>
        </p:txBody>
      </p:sp>
    </p:spTree>
    <p:extLst>
      <p:ext uri="{BB962C8B-B14F-4D97-AF65-F5344CB8AC3E}">
        <p14:creationId xmlns="" xmlns:p14="http://schemas.microsoft.com/office/powerpoint/2010/main" val="1869957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66662" y="696766"/>
            <a:ext cx="11831782" cy="6001643"/>
          </a:xfrm>
          <a:prstGeom prst="rect">
            <a:avLst/>
          </a:prstGeom>
          <a:noFill/>
        </p:spPr>
        <p:txBody>
          <a:bodyPr wrap="square" rtlCol="0">
            <a:spAutoFit/>
          </a:bodyPr>
          <a:lstStyle/>
          <a:p>
            <a:pPr algn="just"/>
            <a:r>
              <a:rPr lang="en-US" sz="2400" b="1" u="sng">
                <a:solidFill>
                  <a:srgbClr val="0000FF"/>
                </a:solidFill>
              </a:rPr>
              <a:t>Câu 3:</a:t>
            </a:r>
            <a:r>
              <a:rPr lang="en-US" sz="2400" b="1">
                <a:solidFill>
                  <a:srgbClr val="0000FF"/>
                </a:solidFill>
              </a:rPr>
              <a:t> Viết đoạn văn làm rõ sự thảm bại của quân tướng nhà Thanh và số phận bi đát của vua tôi Lê Chiêu Thống:</a:t>
            </a:r>
            <a:endParaRPr lang="en-US" sz="2400">
              <a:solidFill>
                <a:srgbClr val="0000FF"/>
              </a:solidFill>
            </a:endParaRPr>
          </a:p>
          <a:p>
            <a:pPr algn="just"/>
            <a:r>
              <a:rPr lang="nl-NL" sz="2400" b="1">
                <a:solidFill>
                  <a:srgbClr val="0000FF"/>
                </a:solidFill>
                <a:sym typeface="Wingdings 2" panose="05020102010507070707" pitchFamily="18" charset="2"/>
              </a:rPr>
              <a:t></a:t>
            </a:r>
            <a:r>
              <a:rPr lang="nl-NL" sz="2400" b="1">
                <a:solidFill>
                  <a:srgbClr val="0000FF"/>
                </a:solidFill>
              </a:rPr>
              <a:t> Sự thảm bại của quân tướng nhà Thanh:</a:t>
            </a:r>
            <a:endParaRPr lang="en-US" sz="2400">
              <a:solidFill>
                <a:srgbClr val="0000FF"/>
              </a:solidFill>
            </a:endParaRPr>
          </a:p>
          <a:p>
            <a:pPr algn="just"/>
            <a:r>
              <a:rPr lang="nl-NL" sz="2400">
                <a:solidFill>
                  <a:srgbClr val="0000FF"/>
                </a:solidFill>
              </a:rPr>
              <a:t>    - Tướng thì </a:t>
            </a:r>
            <a:r>
              <a:rPr lang="nl-NL" sz="2400" i="1">
                <a:solidFill>
                  <a:srgbClr val="0000FF"/>
                </a:solidFill>
              </a:rPr>
              <a:t>“sợ mất mật, ngựa không kịp đóng yên, người không kịp mặc áo giáp... chuồn trước qua cầu phao”</a:t>
            </a:r>
            <a:r>
              <a:rPr lang="nl-NL" sz="2400">
                <a:solidFill>
                  <a:srgbClr val="0000FF"/>
                </a:solidFill>
              </a:rPr>
              <a:t>.</a:t>
            </a:r>
            <a:endParaRPr lang="en-US" sz="2400">
              <a:solidFill>
                <a:srgbClr val="0000FF"/>
              </a:solidFill>
            </a:endParaRPr>
          </a:p>
          <a:p>
            <a:pPr algn="just"/>
            <a:r>
              <a:rPr lang="nl-NL" sz="2400">
                <a:solidFill>
                  <a:srgbClr val="0000FF"/>
                </a:solidFill>
              </a:rPr>
              <a:t>    - Quân thì lúc lâm trận “ai nấy đều rụng rời sợ hãi” xin ra hàng hoặc “bỏ chạy tán loạn, giày xéo lên nhau mà chết”, “đến nỗi nước sông Nhị Hà vì thế mà tắc nghẽn không chảy được nữa”.</a:t>
            </a:r>
            <a:endParaRPr lang="en-US" sz="2400">
              <a:solidFill>
                <a:srgbClr val="0000FF"/>
              </a:solidFill>
            </a:endParaRPr>
          </a:p>
          <a:p>
            <a:pPr algn="just"/>
            <a:r>
              <a:rPr lang="nl-NL" sz="2400" b="1">
                <a:solidFill>
                  <a:srgbClr val="0000FF"/>
                </a:solidFill>
                <a:sym typeface="Wingdings 2" panose="05020102010507070707" pitchFamily="18" charset="2"/>
              </a:rPr>
              <a:t></a:t>
            </a:r>
            <a:r>
              <a:rPr lang="nl-NL" sz="2400" b="1">
                <a:solidFill>
                  <a:srgbClr val="0000FF"/>
                </a:solidFill>
              </a:rPr>
              <a:t> Số phận thảm bại của bọn vua tôi phản nước hại dân:</a:t>
            </a:r>
            <a:endParaRPr lang="en-US" sz="2400">
              <a:solidFill>
                <a:srgbClr val="0000FF"/>
              </a:solidFill>
            </a:endParaRPr>
          </a:p>
          <a:p>
            <a:pPr algn="just"/>
            <a:r>
              <a:rPr lang="nl-NL" sz="2400">
                <a:solidFill>
                  <a:srgbClr val="0000FF"/>
                </a:solidFill>
              </a:rPr>
              <a:t>    - Lê Chiêu Thống phải chịu đựng nỗi sỉ nhục của kẻ đi cầu cạnh van xin, không còn đâu tư cách bậc quân vương.</a:t>
            </a:r>
            <a:endParaRPr lang="en-US" sz="2400">
              <a:solidFill>
                <a:srgbClr val="0000FF"/>
              </a:solidFill>
            </a:endParaRPr>
          </a:p>
          <a:p>
            <a:pPr algn="just"/>
            <a:r>
              <a:rPr lang="nl-NL" sz="2400">
                <a:solidFill>
                  <a:srgbClr val="0000FF"/>
                </a:solidFill>
              </a:rPr>
              <a:t>    - Kết cục phải chịu chung số phận bi thảm của kẻ vong quốc: Vội vã cùng mấy bề tôi thân tín “đưa thái hậu ra ngoài”, chạy bán sống bán chết, “luôn mấy ngày không ăn”. Đuổi kịp được Tôn Sĩ Nghị chỉ còn biết “nhìn nhau than thở, oán giận chảy nước mắt”.</a:t>
            </a:r>
            <a:endParaRPr lang="en-US" sz="2400">
              <a:solidFill>
                <a:srgbClr val="0000FF"/>
              </a:solidFill>
            </a:endParaRPr>
          </a:p>
          <a:p>
            <a:pPr algn="just"/>
            <a:r>
              <a:rPr lang="nl-NL" sz="2400" b="1">
                <a:solidFill>
                  <a:srgbClr val="0000FF"/>
                </a:solidFill>
                <a:sym typeface="Wingdings" panose="05000000000000000000" pitchFamily="2" charset="2"/>
              </a:rPr>
              <a:t>    </a:t>
            </a:r>
            <a:r>
              <a:rPr lang="nl-NL" sz="2400">
                <a:solidFill>
                  <a:srgbClr val="0000FF"/>
                </a:solidFill>
              </a:rPr>
              <a:t> Lối kể chuyện xen miêu tả sinh động, cụ thể, gây ấn tượng mạnh.</a:t>
            </a:r>
            <a:endParaRPr lang="en-US" sz="2400">
              <a:solidFill>
                <a:srgbClr val="0000FF"/>
              </a:solidFill>
            </a:endParaRPr>
          </a:p>
        </p:txBody>
      </p:sp>
    </p:spTree>
    <p:extLst>
      <p:ext uri="{BB962C8B-B14F-4D97-AF65-F5344CB8AC3E}">
        <p14:creationId xmlns="" xmlns:p14="http://schemas.microsoft.com/office/powerpoint/2010/main" val="881899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725728"/>
            <a:ext cx="11831782" cy="6001643"/>
          </a:xfrm>
          <a:prstGeom prst="rect">
            <a:avLst/>
          </a:prstGeom>
          <a:noFill/>
        </p:spPr>
        <p:txBody>
          <a:bodyPr wrap="square" rtlCol="0">
            <a:spAutoFit/>
          </a:bodyPr>
          <a:lstStyle/>
          <a:p>
            <a:pPr algn="just"/>
            <a:r>
              <a:rPr lang="en-US" sz="2400" b="1">
                <a:solidFill>
                  <a:srgbClr val="FF0000"/>
                </a:solidFill>
              </a:rPr>
              <a:t>5. Vấn đề 5:</a:t>
            </a:r>
            <a:r>
              <a:rPr lang="en-US" sz="2400">
                <a:solidFill>
                  <a:srgbClr val="FF0000"/>
                </a:solidFill>
              </a:rPr>
              <a:t> </a:t>
            </a:r>
            <a:r>
              <a:rPr lang="pt-BR" sz="2000">
                <a:solidFill>
                  <a:srgbClr val="0000FF"/>
                </a:solidFill>
              </a:rPr>
              <a:t>Trong một cuốn tiểu thuyết lịch sử có kể lại sự việc: Vua Quang Trung trên đường ra Bắc đánh quân Thanh, khi tới Nghệ An, ông cho mở một cuộc duyệt binh lớn rồi đọc lời phủ dụ để kêu gọi quân lính:</a:t>
            </a:r>
            <a:endParaRPr lang="en-US" sz="2000">
              <a:solidFill>
                <a:srgbClr val="0000FF"/>
              </a:solidFill>
            </a:endParaRPr>
          </a:p>
          <a:p>
            <a:pPr algn="just"/>
            <a:r>
              <a:rPr lang="en-US" sz="2000" i="1">
                <a:solidFill>
                  <a:srgbClr val="0000FF"/>
                </a:solidFill>
              </a:rPr>
              <a:t>	</a:t>
            </a:r>
            <a:r>
              <a:rPr lang="vi-VN" sz="2000" i="1">
                <a:solidFill>
                  <a:srgbClr val="0000FF"/>
                </a:solidFill>
              </a:rPr>
              <a:t>“ - Quân Thanh sang xâm lấn nước ta, hiện ở Thăng Long, các ngươi đã biết chưa ? Trong khoảng vũ trụ, đất nào sao ấy, đều đã phân biệt rõ ràng, phương Nam, phương Bắc chia nhau mà cai trị. Người phương Bắc không phải nòi giống nước ta, bụng dạ ắt khác. Từ đời nhà Hán đến nay, chúng đã mấy phen cướp bóc nước ta, giết hại nhân dân, vơ vét của cải, người mình không thể chịu nổi, ai cũng muốn đuổi chúng đi. Đời Hán có Trưng Nữ Vương, đời Tống có Đinh Tiên Hoàng, Lê Đại Hành, đời Nguyên có Trần Hưng Đạo, đời Minh có Lê Thái Tổ, các ngài không nỡ ngồi nhìn chúng làm điều tàn bạo nên đã thuận lòng người, dấy nghĩa quân, đều chỉ đánh một trận là thắng và đuổi được chúng về phương Bắc […] Nay người Thanh lại sang, mưu đồ lấy nước Nam ta làm quận huyện, không biết trông gương mấy đời Tống, Nguyên, Minh ngày xưa. Vì vậy ta phải kéo quân ra đánh đuổi chúng. Các ngươi đều là những kẻ có lương tri, lương năng, hãy nên cùng ta đồng tâm hiệp lực, để dựng nên công lớn. Chớ có theo thói cũ, ăn ở hai lòng, nếu như phát giác ra, sẽ bị giết chết ngay tức khắc, không tha một ai, chớ bảo là ta không nói trước!”</a:t>
            </a:r>
            <a:endParaRPr lang="en-US" sz="2000">
              <a:solidFill>
                <a:srgbClr val="0000FF"/>
              </a:solidFill>
            </a:endParaRPr>
          </a:p>
          <a:p>
            <a:pPr algn="just"/>
            <a:r>
              <a:rPr lang="en-US" sz="2000" b="1" u="sng">
                <a:solidFill>
                  <a:srgbClr val="0000FF"/>
                </a:solidFill>
              </a:rPr>
              <a:t>Câu 1</a:t>
            </a:r>
            <a:r>
              <a:rPr lang="en-US" sz="2000" b="1">
                <a:solidFill>
                  <a:srgbClr val="0000FF"/>
                </a:solidFill>
              </a:rPr>
              <a:t>:</a:t>
            </a:r>
            <a:r>
              <a:rPr lang="en-US" sz="2000">
                <a:solidFill>
                  <a:srgbClr val="0000FF"/>
                </a:solidFill>
              </a:rPr>
              <a:t> Lời phủ dụ trên được trích trong tác phẩm nào? Giải thích nhan đề tác phẩm.. </a:t>
            </a:r>
          </a:p>
          <a:p>
            <a:pPr algn="just"/>
            <a:r>
              <a:rPr lang="en-US" sz="2000" b="1" u="sng">
                <a:solidFill>
                  <a:srgbClr val="0000FF"/>
                </a:solidFill>
              </a:rPr>
              <a:t>Câu 2:</a:t>
            </a:r>
            <a:r>
              <a:rPr lang="en-US" sz="2000">
                <a:solidFill>
                  <a:srgbClr val="0000FF"/>
                </a:solidFill>
              </a:rPr>
              <a:t> Hãy tóm tắt những ý chính trong lời phủ dụ trên. </a:t>
            </a:r>
          </a:p>
          <a:p>
            <a:pPr algn="just"/>
            <a:r>
              <a:rPr lang="en-US" sz="2000" b="1" u="sng">
                <a:solidFill>
                  <a:srgbClr val="0000FF"/>
                </a:solidFill>
              </a:rPr>
              <a:t>Câu 3</a:t>
            </a:r>
            <a:r>
              <a:rPr lang="en-US" sz="2000" b="1">
                <a:solidFill>
                  <a:srgbClr val="0000FF"/>
                </a:solidFill>
              </a:rPr>
              <a:t>:</a:t>
            </a:r>
            <a:r>
              <a:rPr lang="en-US" sz="2000">
                <a:solidFill>
                  <a:srgbClr val="0000FF"/>
                </a:solidFill>
              </a:rPr>
              <a:t> Từ hình ảnh ng</a:t>
            </a:r>
            <a:r>
              <a:rPr lang="vi-VN" sz="2000">
                <a:solidFill>
                  <a:srgbClr val="0000FF"/>
                </a:solidFill>
              </a:rPr>
              <a:t>ười anh hùng áo vải Quang Trung</a:t>
            </a:r>
            <a:r>
              <a:rPr lang="en-US" sz="2000">
                <a:solidFill>
                  <a:srgbClr val="0000FF"/>
                </a:solidFill>
              </a:rPr>
              <a:t> trong tác phẩm</a:t>
            </a:r>
            <a:r>
              <a:rPr lang="vi-VN" sz="2000">
                <a:solidFill>
                  <a:srgbClr val="0000FF"/>
                </a:solidFill>
              </a:rPr>
              <a:t>, em có suy nghĩ g</a:t>
            </a:r>
            <a:r>
              <a:rPr lang="en-US" sz="2000">
                <a:solidFill>
                  <a:srgbClr val="0000FF"/>
                </a:solidFill>
              </a:rPr>
              <a:t>ì về ng</a:t>
            </a:r>
            <a:r>
              <a:rPr lang="vi-VN" sz="2000">
                <a:solidFill>
                  <a:srgbClr val="0000FF"/>
                </a:solidFill>
              </a:rPr>
              <a:t>ười anh hùng dân tộc trong thời đại ngày nay?</a:t>
            </a:r>
            <a:endParaRPr lang="en-US" sz="2000">
              <a:solidFill>
                <a:srgbClr val="0000FF"/>
              </a:solidFill>
            </a:endParaRPr>
          </a:p>
        </p:txBody>
      </p:sp>
    </p:spTree>
    <p:extLst>
      <p:ext uri="{BB962C8B-B14F-4D97-AF65-F5344CB8AC3E}">
        <p14:creationId xmlns="" xmlns:p14="http://schemas.microsoft.com/office/powerpoint/2010/main" val="979669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66662" y="656425"/>
            <a:ext cx="11831782" cy="6278642"/>
          </a:xfrm>
          <a:prstGeom prst="rect">
            <a:avLst/>
          </a:prstGeom>
          <a:noFill/>
        </p:spPr>
        <p:txBody>
          <a:bodyPr wrap="square" rtlCol="0">
            <a:spAutoFit/>
          </a:bodyPr>
          <a:lstStyle/>
          <a:p>
            <a:pPr algn="just"/>
            <a:r>
              <a:rPr lang="en-US" sz="2400" b="1">
                <a:solidFill>
                  <a:srgbClr val="FF0000"/>
                </a:solidFill>
              </a:rPr>
              <a:t>Gợi ý vấn đề 5:</a:t>
            </a:r>
          </a:p>
          <a:p>
            <a:pPr algn="just"/>
            <a:r>
              <a:rPr lang="en-US" sz="2000" b="1" u="sng">
                <a:solidFill>
                  <a:srgbClr val="0000FF"/>
                </a:solidFill>
              </a:rPr>
              <a:t>Câu 1</a:t>
            </a:r>
            <a:r>
              <a:rPr lang="en-US" sz="2000" b="1">
                <a:solidFill>
                  <a:srgbClr val="0000FF"/>
                </a:solidFill>
              </a:rPr>
              <a:t>:</a:t>
            </a:r>
            <a:r>
              <a:rPr lang="en-US" sz="2000">
                <a:solidFill>
                  <a:srgbClr val="0000FF"/>
                </a:solidFill>
              </a:rPr>
              <a:t> </a:t>
            </a:r>
            <a:r>
              <a:rPr lang="en-US" sz="2000" b="1">
                <a:solidFill>
                  <a:srgbClr val="0000FF"/>
                </a:solidFill>
              </a:rPr>
              <a:t>Xuất xứ lời</a:t>
            </a:r>
            <a:r>
              <a:rPr lang="en-US" sz="2000">
                <a:solidFill>
                  <a:srgbClr val="0000FF"/>
                </a:solidFill>
              </a:rPr>
              <a:t> </a:t>
            </a:r>
            <a:r>
              <a:rPr lang="en-US" sz="2000" b="1">
                <a:solidFill>
                  <a:srgbClr val="0000FF"/>
                </a:solidFill>
              </a:rPr>
              <a:t>phủ dụ và ý nghĩa nhan đề tác phẩm:</a:t>
            </a:r>
            <a:r>
              <a:rPr lang="en-US" sz="2000">
                <a:solidFill>
                  <a:srgbClr val="0000FF"/>
                </a:solidFill>
              </a:rPr>
              <a:t> </a:t>
            </a:r>
          </a:p>
          <a:p>
            <a:pPr algn="just"/>
            <a:r>
              <a:rPr lang="es-ES" sz="2000">
                <a:solidFill>
                  <a:srgbClr val="0000FF"/>
                </a:solidFill>
              </a:rPr>
              <a:t>    - Tên tác phẩm: “Hoàng Lê nhất thống chí – Trích hồi thứ 14”.</a:t>
            </a:r>
            <a:endParaRPr lang="en-US" sz="2000">
              <a:solidFill>
                <a:srgbClr val="0000FF"/>
              </a:solidFill>
            </a:endParaRPr>
          </a:p>
          <a:p>
            <a:pPr algn="just"/>
            <a:r>
              <a:rPr lang="es-ES" sz="2000">
                <a:solidFill>
                  <a:srgbClr val="0000FF"/>
                </a:solidFill>
              </a:rPr>
              <a:t>    - Giải thích nhan đề: ghi chép về sự thống nhất của vương triều nhà Lê (vào thời điểm Tây Sơn diệt Trịnh, trả lại Bắc Hà cho vua Lê).</a:t>
            </a:r>
            <a:endParaRPr lang="en-US" sz="2000">
              <a:solidFill>
                <a:srgbClr val="0000FF"/>
              </a:solidFill>
            </a:endParaRPr>
          </a:p>
          <a:p>
            <a:pPr algn="just"/>
            <a:r>
              <a:rPr lang="en-US" sz="2000" b="1" u="sng">
                <a:solidFill>
                  <a:srgbClr val="0000FF"/>
                </a:solidFill>
              </a:rPr>
              <a:t>Câu 2:</a:t>
            </a:r>
            <a:r>
              <a:rPr lang="en-US" sz="2000" b="1">
                <a:solidFill>
                  <a:srgbClr val="0000FF"/>
                </a:solidFill>
              </a:rPr>
              <a:t> Những ý chính trong lời phủ dụ trên: </a:t>
            </a:r>
            <a:endParaRPr lang="en-US" sz="2000">
              <a:solidFill>
                <a:srgbClr val="0000FF"/>
              </a:solidFill>
            </a:endParaRPr>
          </a:p>
          <a:p>
            <a:pPr algn="just"/>
            <a:r>
              <a:rPr lang="en-US" sz="2000">
                <a:solidFill>
                  <a:srgbClr val="0000FF"/>
                </a:solidFill>
              </a:rPr>
              <a:t>    - Khẳng định chủ quyền dân tộc</a:t>
            </a:r>
          </a:p>
          <a:p>
            <a:pPr algn="just"/>
            <a:r>
              <a:rPr lang="en-US" sz="2000">
                <a:solidFill>
                  <a:srgbClr val="0000FF"/>
                </a:solidFill>
              </a:rPr>
              <a:t>    - Lên án hành động xâm lăng phi nghĩa và dã tâm của giặc</a:t>
            </a:r>
          </a:p>
          <a:p>
            <a:pPr algn="just"/>
            <a:r>
              <a:rPr lang="en-US" sz="2000">
                <a:solidFill>
                  <a:srgbClr val="0000FF"/>
                </a:solidFill>
              </a:rPr>
              <a:t>    - Nhắc lại truyền thống chống giặc ngoại xâm của dân tộc</a:t>
            </a:r>
          </a:p>
          <a:p>
            <a:pPr algn="just"/>
            <a:r>
              <a:rPr lang="en-US" sz="2000">
                <a:solidFill>
                  <a:srgbClr val="0000FF"/>
                </a:solidFill>
              </a:rPr>
              <a:t>    - Kêu gọi quân lính “đồng tâm hiệp lực” đánh đuổi kẻ thù</a:t>
            </a:r>
          </a:p>
          <a:p>
            <a:pPr algn="just"/>
            <a:r>
              <a:rPr lang="en-US" sz="2000">
                <a:solidFill>
                  <a:srgbClr val="0000FF"/>
                </a:solidFill>
              </a:rPr>
              <a:t>    - Ra kỉ luật nghiêm minh với kẻ “ăn ở hai lòng”</a:t>
            </a:r>
          </a:p>
          <a:p>
            <a:pPr algn="just"/>
            <a:r>
              <a:rPr lang="es-ES" sz="2000" b="1" u="sng">
                <a:solidFill>
                  <a:srgbClr val="0000FF"/>
                </a:solidFill>
              </a:rPr>
              <a:t>Câu 3:</a:t>
            </a:r>
            <a:r>
              <a:rPr lang="es-ES" sz="2000" b="1">
                <a:solidFill>
                  <a:srgbClr val="0000FF"/>
                </a:solidFill>
              </a:rPr>
              <a:t> </a:t>
            </a:r>
            <a:r>
              <a:rPr lang="en-US" sz="2000" b="1">
                <a:solidFill>
                  <a:srgbClr val="0000FF"/>
                </a:solidFill>
              </a:rPr>
              <a:t>S</a:t>
            </a:r>
            <a:r>
              <a:rPr lang="vi-VN" sz="2000" b="1">
                <a:solidFill>
                  <a:srgbClr val="0000FF"/>
                </a:solidFill>
              </a:rPr>
              <a:t>uy nghĩ </a:t>
            </a:r>
            <a:r>
              <a:rPr lang="en-US" sz="2000" b="1">
                <a:solidFill>
                  <a:srgbClr val="0000FF"/>
                </a:solidFill>
              </a:rPr>
              <a:t> về ng</a:t>
            </a:r>
            <a:r>
              <a:rPr lang="vi-VN" sz="2000" b="1">
                <a:solidFill>
                  <a:srgbClr val="0000FF"/>
                </a:solidFill>
              </a:rPr>
              <a:t>ười anh hùng dân tộc trong thời đại ngày nay</a:t>
            </a:r>
            <a:r>
              <a:rPr lang="en-US" sz="2000" b="1">
                <a:solidFill>
                  <a:srgbClr val="0000FF"/>
                </a:solidFill>
              </a:rPr>
              <a:t>:</a:t>
            </a:r>
            <a:endParaRPr lang="en-US" sz="2000">
              <a:solidFill>
                <a:srgbClr val="0000FF"/>
              </a:solidFill>
            </a:endParaRPr>
          </a:p>
          <a:p>
            <a:pPr algn="just"/>
            <a:r>
              <a:rPr lang="es-ES" sz="2000">
                <a:solidFill>
                  <a:srgbClr val="0000FF"/>
                </a:solidFill>
              </a:rPr>
              <a:t>    - Anh hùng là những người tài năng xuất chúng, công to, đức lớn, được mọi người kính nể.</a:t>
            </a:r>
            <a:endParaRPr lang="en-US" sz="2000">
              <a:solidFill>
                <a:srgbClr val="0000FF"/>
              </a:solidFill>
            </a:endParaRPr>
          </a:p>
          <a:p>
            <a:pPr algn="just"/>
            <a:r>
              <a:rPr lang="es-ES" sz="2000" b="1">
                <a:solidFill>
                  <a:srgbClr val="0000FF"/>
                </a:solidFill>
              </a:rPr>
              <a:t>    - Thời xưa:</a:t>
            </a:r>
            <a:r>
              <a:rPr lang="es-ES" sz="2000" b="1" i="1">
                <a:solidFill>
                  <a:srgbClr val="0000FF"/>
                </a:solidFill>
              </a:rPr>
              <a:t> </a:t>
            </a:r>
            <a:r>
              <a:rPr lang="es-ES" sz="2000">
                <a:solidFill>
                  <a:srgbClr val="0000FF"/>
                </a:solidFill>
              </a:rPr>
              <a:t>những bậc tài trí xuất chúng và có năng lực lãnh đạo, đã làm nên những chiến công hiển hách, những sự nghiệp vẻ vang, lưu danh muôn thuở.</a:t>
            </a:r>
            <a:endParaRPr lang="en-US" sz="2000">
              <a:solidFill>
                <a:srgbClr val="0000FF"/>
              </a:solidFill>
            </a:endParaRPr>
          </a:p>
          <a:p>
            <a:pPr algn="just"/>
            <a:r>
              <a:rPr lang="es-ES" sz="2000" b="1">
                <a:solidFill>
                  <a:srgbClr val="0000FF"/>
                </a:solidFill>
              </a:rPr>
              <a:t>    - Thời nay: </a:t>
            </a:r>
            <a:r>
              <a:rPr lang="es-ES" sz="2000">
                <a:solidFill>
                  <a:srgbClr val="0000FF"/>
                </a:solidFill>
              </a:rPr>
              <a:t>Anh hùng trong thời đại này cũng có những tố chất như anh hùng thời chống ngoại xâm dù nội dung cụ thể có thể khác: tài trí, dũng cảm, quên mình vì dân vì nước…</a:t>
            </a:r>
            <a:endParaRPr lang="en-US" sz="2000">
              <a:solidFill>
                <a:srgbClr val="0000FF"/>
              </a:solidFill>
            </a:endParaRPr>
          </a:p>
          <a:p>
            <a:pPr algn="just"/>
            <a:r>
              <a:rPr lang="es-ES" sz="2000">
                <a:solidFill>
                  <a:srgbClr val="0000FF"/>
                </a:solidFill>
              </a:rPr>
              <a:t>    - Anh hùng trong những hành động đời thường, bình dị...</a:t>
            </a:r>
            <a:endParaRPr lang="en-US" sz="2000">
              <a:solidFill>
                <a:srgbClr val="0000FF"/>
              </a:solidFill>
            </a:endParaRPr>
          </a:p>
          <a:p>
            <a:pPr algn="just"/>
            <a:r>
              <a:rPr lang="es-ES" sz="2000">
                <a:solidFill>
                  <a:srgbClr val="0000FF"/>
                </a:solidFill>
              </a:rPr>
              <a:t>    -  Liên hệ: trong văn học (Lục Vân Tiên…)</a:t>
            </a:r>
            <a:endParaRPr lang="en-US" sz="2000">
              <a:solidFill>
                <a:srgbClr val="0000FF"/>
              </a:solidFill>
            </a:endParaRPr>
          </a:p>
          <a:p>
            <a:pPr algn="just"/>
            <a:r>
              <a:rPr lang="en-US" sz="2000" b="1">
                <a:solidFill>
                  <a:srgbClr val="0000FF"/>
                </a:solidFill>
              </a:rPr>
              <a:t>    - </a:t>
            </a:r>
            <a:r>
              <a:rPr lang="es-ES" sz="2000">
                <a:solidFill>
                  <a:srgbClr val="0000FF"/>
                </a:solidFill>
              </a:rPr>
              <a:t>Bản thân mình làm như thế nào để trở thành anh hùng?</a:t>
            </a:r>
            <a:endParaRPr lang="en-US">
              <a:solidFill>
                <a:srgbClr val="0000FF"/>
              </a:solidFill>
            </a:endParaRPr>
          </a:p>
        </p:txBody>
      </p:sp>
    </p:spTree>
    <p:extLst>
      <p:ext uri="{BB962C8B-B14F-4D97-AF65-F5344CB8AC3E}">
        <p14:creationId xmlns="" xmlns:p14="http://schemas.microsoft.com/office/powerpoint/2010/main" val="4142625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KIẾN THỨC TRỌNG TÂM</a:t>
            </a:r>
          </a:p>
        </p:txBody>
      </p:sp>
      <p:sp>
        <p:nvSpPr>
          <p:cNvPr id="10" name="TextBox 9">
            <a:extLst>
              <a:ext uri="{FF2B5EF4-FFF2-40B4-BE49-F238E27FC236}">
                <a16:creationId xmlns="" xmlns:a16="http://schemas.microsoft.com/office/drawing/2014/main" id="{6A952B58-ED73-4837-9794-158A5CFC85A7}"/>
              </a:ext>
            </a:extLst>
          </p:cNvPr>
          <p:cNvSpPr txBox="1"/>
          <p:nvPr/>
        </p:nvSpPr>
        <p:spPr>
          <a:xfrm>
            <a:off x="110836" y="660132"/>
            <a:ext cx="11883940" cy="3046988"/>
          </a:xfrm>
          <a:prstGeom prst="rect">
            <a:avLst/>
          </a:prstGeom>
          <a:noFill/>
        </p:spPr>
        <p:txBody>
          <a:bodyPr wrap="square" rtlCol="0">
            <a:spAutoFit/>
          </a:bodyPr>
          <a:lstStyle/>
          <a:p>
            <a:pPr marL="0" marR="0" algn="just">
              <a:spcBef>
                <a:spcPts val="0"/>
              </a:spcBef>
              <a:spcAft>
                <a:spcPts val="0"/>
              </a:spcAft>
            </a:pPr>
            <a:r>
              <a:rPr lang="en-US" sz="2400" b="1">
                <a:solidFill>
                  <a:srgbClr val="FF0000"/>
                </a:solidFill>
                <a:effectLst/>
                <a:latin typeface="+mj-lt"/>
                <a:ea typeface="Calibri" panose="020F0502020204030204" pitchFamily="34" charset="0"/>
                <a:cs typeface="Times New Roman" panose="02020603050405020304" pitchFamily="18" charset="0"/>
              </a:rPr>
              <a:t>1. Tác giả</a:t>
            </a:r>
            <a:endParaRPr lang="en-US" sz="2400">
              <a:solidFill>
                <a:srgbClr val="FF0000"/>
              </a:solidFill>
              <a:effectLst/>
              <a:latin typeface="+mj-lt"/>
              <a:ea typeface="Calibri" panose="020F0502020204030204" pitchFamily="34" charset="0"/>
              <a:cs typeface="Times New Roman" panose="02020603050405020304" pitchFamily="18" charset="0"/>
            </a:endParaRPr>
          </a:p>
          <a:p>
            <a:pPr algn="just"/>
            <a:r>
              <a:rPr lang="nl-NL" sz="2400">
                <a:solidFill>
                  <a:srgbClr val="0000FF"/>
                </a:solidFill>
                <a:latin typeface="+mj-lt"/>
              </a:rPr>
              <a:t>    - Ngô Gia văn phái là một nhóm tác giả thuộc dòng họ Ngô Thì, ở làng Tả Thanh Oai (nay Hà Nội). Tác giả chính là Ngô Thì Chí và Ngô Thì Du.</a:t>
            </a:r>
            <a:endParaRPr lang="en-US" sz="2400">
              <a:solidFill>
                <a:srgbClr val="0000FF"/>
              </a:solidFill>
              <a:latin typeface="+mj-lt"/>
            </a:endParaRPr>
          </a:p>
          <a:p>
            <a:pPr algn="just"/>
            <a:r>
              <a:rPr lang="nl-NL" sz="2400">
                <a:solidFill>
                  <a:srgbClr val="0000FF"/>
                </a:solidFill>
                <a:latin typeface="+mj-lt"/>
              </a:rPr>
              <a:t>    - Ngô Thì Chí (1753 – 1788), em ruột Ngô Thì Nhậm, làm quan thời Lê Chiêu Thống, viết 7 hồi đầu.</a:t>
            </a:r>
            <a:endParaRPr lang="en-US" sz="2400">
              <a:solidFill>
                <a:srgbClr val="0000FF"/>
              </a:solidFill>
              <a:latin typeface="+mj-lt"/>
            </a:endParaRPr>
          </a:p>
          <a:p>
            <a:pPr algn="just"/>
            <a:r>
              <a:rPr lang="nl-NL" sz="2400">
                <a:solidFill>
                  <a:srgbClr val="0000FF"/>
                </a:solidFill>
                <a:latin typeface="+mj-lt"/>
              </a:rPr>
              <a:t>    - Ngô Thì Du (1772 – 1840), làm quan dưới triều nhà Nguyễn, là tác giả 7 hồi tiếp theo (trong đó có hồi thứ 14).</a:t>
            </a:r>
            <a:endParaRPr lang="en-US" sz="2400">
              <a:solidFill>
                <a:srgbClr val="0000FF"/>
              </a:solidFill>
              <a:latin typeface="+mj-lt"/>
            </a:endParaRPr>
          </a:p>
          <a:p>
            <a:pPr algn="just"/>
            <a:r>
              <a:rPr lang="en-US" sz="2400">
                <a:solidFill>
                  <a:srgbClr val="0000FF"/>
                </a:solidFill>
                <a:latin typeface="+mj-lt"/>
              </a:rPr>
              <a:t>    - Ba hồi cuối có thể do một người khác viết đầu thời Nguyễn.</a:t>
            </a:r>
          </a:p>
        </p:txBody>
      </p:sp>
      <p:sp>
        <p:nvSpPr>
          <p:cNvPr id="11" name="TextBox 10">
            <a:extLst>
              <a:ext uri="{FF2B5EF4-FFF2-40B4-BE49-F238E27FC236}">
                <a16:creationId xmlns="" xmlns:a16="http://schemas.microsoft.com/office/drawing/2014/main" id="{93F6B96B-41A3-459D-9F4A-6F9E106F59D7}"/>
              </a:ext>
            </a:extLst>
          </p:cNvPr>
          <p:cNvSpPr txBox="1"/>
          <p:nvPr/>
        </p:nvSpPr>
        <p:spPr>
          <a:xfrm>
            <a:off x="110836" y="3731006"/>
            <a:ext cx="11883940" cy="2308324"/>
          </a:xfrm>
          <a:prstGeom prst="rect">
            <a:avLst/>
          </a:prstGeom>
          <a:noFill/>
        </p:spPr>
        <p:txBody>
          <a:bodyPr wrap="square" rtlCol="0">
            <a:spAutoFit/>
          </a:bodyPr>
          <a:lstStyle/>
          <a:p>
            <a:pPr marL="0" marR="0" algn="just">
              <a:spcBef>
                <a:spcPts val="0"/>
              </a:spcBef>
              <a:spcAft>
                <a:spcPts val="0"/>
              </a:spcAft>
            </a:pPr>
            <a:r>
              <a:rPr lang="en-US" sz="2400" b="1">
                <a:solidFill>
                  <a:srgbClr val="FF0000"/>
                </a:solidFill>
                <a:effectLst/>
                <a:latin typeface="+mj-lt"/>
                <a:ea typeface="Calibri" panose="020F0502020204030204" pitchFamily="34" charset="0"/>
                <a:cs typeface="Times New Roman" panose="02020603050405020304" pitchFamily="18" charset="0"/>
              </a:rPr>
              <a:t>2. Hoàn cảnh sáng tác:</a:t>
            </a:r>
            <a:endParaRPr lang="en-US" sz="2400">
              <a:solidFill>
                <a:srgbClr val="FF0000"/>
              </a:solidFill>
              <a:effectLst/>
              <a:latin typeface="+mj-lt"/>
              <a:ea typeface="Calibri" panose="020F0502020204030204" pitchFamily="34" charset="0"/>
              <a:cs typeface="Times New Roman" panose="02020603050405020304" pitchFamily="18" charset="0"/>
            </a:endParaRPr>
          </a:p>
          <a:p>
            <a:pPr algn="just"/>
            <a:r>
              <a:rPr lang="nl-NL" sz="2400">
                <a:solidFill>
                  <a:srgbClr val="0000FF"/>
                </a:solidFill>
                <a:latin typeface="+mj-lt"/>
              </a:rPr>
              <a:t>    - Được viết trong một thời gian dài, ở nhiều thời điểm khác nhau với nhiều tác giả khác nhau. </a:t>
            </a:r>
            <a:r>
              <a:rPr lang="en-US" sz="2400">
                <a:solidFill>
                  <a:srgbClr val="0000FF"/>
                </a:solidFill>
                <a:latin typeface="+mj-lt"/>
              </a:rPr>
              <a:t>Với nội dung viết về những sự kiện lịch sử diễn ra trong khoảng ba mươi năm cuối thế kỉ XVIII - đầu thế kỉ XIX (cuối Lê đầu Nguyễn).</a:t>
            </a:r>
          </a:p>
          <a:p>
            <a:pPr algn="just"/>
            <a:r>
              <a:rPr lang="en-US" sz="2400">
                <a:solidFill>
                  <a:srgbClr val="0000FF"/>
                </a:solidFill>
                <a:latin typeface="+mj-lt"/>
              </a:rPr>
              <a:t>    - Tác phẩm chịu ảnh hưởng lối viết tiểu thuyết chương hồi của Trung Quốc cũng như quan niệm Văn-Sử bất phân - nét đặc thù của văn học trung đại Việt Nam.</a:t>
            </a:r>
          </a:p>
        </p:txBody>
      </p:sp>
    </p:spTree>
    <p:extLst>
      <p:ext uri="{BB962C8B-B14F-4D97-AF65-F5344CB8AC3E}">
        <p14:creationId xmlns="" xmlns:p14="http://schemas.microsoft.com/office/powerpoint/2010/main" val="35716448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34AA4C6-BA7F-40BC-AD51-EFDDDBEA5A84}"/>
              </a:ext>
            </a:extLst>
          </p:cNvPr>
          <p:cNvSpPr>
            <a:spLocks noGrp="1"/>
          </p:cNvSpPr>
          <p:nvPr>
            <p:ph type="title"/>
          </p:nvPr>
        </p:nvSpPr>
        <p:spPr/>
        <p:txBody>
          <a:bodyPr/>
          <a:lstStyle/>
          <a:p>
            <a:r>
              <a:rPr lang="en-US"/>
              <a:t>Trân trọng</a:t>
            </a:r>
            <a:endParaRPr lang="ru-RU" dirty="0"/>
          </a:p>
        </p:txBody>
      </p:sp>
      <p:sp>
        <p:nvSpPr>
          <p:cNvPr id="4" name="Text Placeholder 3">
            <a:extLst>
              <a:ext uri="{FF2B5EF4-FFF2-40B4-BE49-F238E27FC236}">
                <a16:creationId xmlns="" xmlns:a16="http://schemas.microsoft.com/office/drawing/2014/main" id="{F155FC3B-DD33-4B9A-A5EB-A2301786CE4E}"/>
              </a:ext>
            </a:extLst>
          </p:cNvPr>
          <p:cNvSpPr>
            <a:spLocks noGrp="1"/>
          </p:cNvSpPr>
          <p:nvPr>
            <p:ph type="body" sz="quarter" idx="14"/>
          </p:nvPr>
        </p:nvSpPr>
        <p:spPr/>
        <p:txBody>
          <a:bodyPr/>
          <a:lstStyle/>
          <a:p>
            <a:endParaRPr lang="ru-RU" sz="1600" dirty="0"/>
          </a:p>
        </p:txBody>
      </p:sp>
      <p:pic>
        <p:nvPicPr>
          <p:cNvPr id="11" name="Picture Placeholder 10">
            <a:extLst>
              <a:ext uri="{FF2B5EF4-FFF2-40B4-BE49-F238E27FC236}">
                <a16:creationId xmlns="" xmlns:a16="http://schemas.microsoft.com/office/drawing/2014/main" id="{6DA957AC-34F3-425A-95B8-368D9CE7DC6A}"/>
              </a:ext>
            </a:extLst>
          </p:cNvPr>
          <p:cNvPicPr>
            <a:picLocks noGrp="1" noChangeAspect="1"/>
          </p:cNvPicPr>
          <p:nvPr>
            <p:ph type="pic" sz="quarter" idx="13"/>
          </p:nvPr>
        </p:nvPicPr>
        <p:blipFill>
          <a:blip r:embed="rId2"/>
          <a:srcRect l="11677" r="11677"/>
          <a:stretch>
            <a:fillRect/>
          </a:stretch>
        </p:blipFill>
        <p:spPr/>
      </p:pic>
    </p:spTree>
    <p:extLst>
      <p:ext uri="{BB962C8B-B14F-4D97-AF65-F5344CB8AC3E}">
        <p14:creationId xmlns="" xmlns:p14="http://schemas.microsoft.com/office/powerpoint/2010/main" val="1923331524"/>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7000">
        <p15:prstTrans prst="airplane"/>
      </p:transition>
    </mc:Choice>
    <mc:Fallback>
      <p:transition spd="slow" advTm="7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KIẾN THỨC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38544" y="618565"/>
            <a:ext cx="11928765" cy="2239844"/>
          </a:xfrm>
          <a:prstGeom prst="rect">
            <a:avLst/>
          </a:prstGeom>
          <a:noFill/>
        </p:spPr>
        <p:txBody>
          <a:bodyPr wrap="square" rtlCol="0">
            <a:spAutoFit/>
          </a:bodyPr>
          <a:lstStyle/>
          <a:p>
            <a:pPr algn="just">
              <a:lnSpc>
                <a:spcPct val="150000"/>
              </a:lnSpc>
            </a:pPr>
            <a:r>
              <a:rPr lang="nl-NL" sz="2400" b="1">
                <a:solidFill>
                  <a:srgbClr val="FF0000"/>
                </a:solidFill>
              </a:rPr>
              <a:t>3. Nhan đề tác phẩm</a:t>
            </a:r>
            <a:endParaRPr lang="en-US" sz="2400">
              <a:solidFill>
                <a:srgbClr val="FF0000"/>
              </a:solidFill>
            </a:endParaRPr>
          </a:p>
          <a:p>
            <a:pPr algn="just">
              <a:lnSpc>
                <a:spcPct val="150000"/>
              </a:lnSpc>
            </a:pPr>
            <a:r>
              <a:rPr lang="nl-NL" sz="2400">
                <a:solidFill>
                  <a:srgbClr val="0000FF"/>
                </a:solidFill>
              </a:rPr>
              <a:t>    Tác phẩm viết bằng chữ Hán, thuộc thể Chí theo như nhan đề của tác phẩm thì đó là ghi chép “Sự thống nhất của vương triều nhà Lê” vào thời điểm Tây Sơn diệt Trịnh trả lại Bắc Hà cho vua Lê.</a:t>
            </a:r>
            <a:endParaRPr lang="en-US" sz="2400">
              <a:solidFill>
                <a:srgbClr val="0000FF"/>
              </a:solidFill>
            </a:endParaRPr>
          </a:p>
        </p:txBody>
      </p:sp>
      <p:sp>
        <p:nvSpPr>
          <p:cNvPr id="4" name="TextBox 3">
            <a:extLst>
              <a:ext uri="{FF2B5EF4-FFF2-40B4-BE49-F238E27FC236}">
                <a16:creationId xmlns="" xmlns:a16="http://schemas.microsoft.com/office/drawing/2014/main" id="{81D4C854-EA1B-4992-8EFD-B1D8C5865648}"/>
              </a:ext>
            </a:extLst>
          </p:cNvPr>
          <p:cNvSpPr txBox="1"/>
          <p:nvPr/>
        </p:nvSpPr>
        <p:spPr>
          <a:xfrm>
            <a:off x="124691" y="2821442"/>
            <a:ext cx="11928765" cy="3046988"/>
          </a:xfrm>
          <a:prstGeom prst="rect">
            <a:avLst/>
          </a:prstGeom>
          <a:noFill/>
        </p:spPr>
        <p:txBody>
          <a:bodyPr wrap="square" rtlCol="0">
            <a:spAutoFit/>
          </a:bodyPr>
          <a:lstStyle/>
          <a:p>
            <a:pPr algn="just"/>
            <a:r>
              <a:rPr lang="en-US" sz="2400" b="1">
                <a:solidFill>
                  <a:srgbClr val="FF0000"/>
                </a:solidFill>
              </a:rPr>
              <a:t>4. Bố cục</a:t>
            </a:r>
            <a:endParaRPr lang="en-US" sz="2400">
              <a:solidFill>
                <a:srgbClr val="FF0000"/>
              </a:solidFill>
            </a:endParaRPr>
          </a:p>
          <a:p>
            <a:pPr algn="just"/>
            <a:r>
              <a:rPr lang="en-US" sz="2400">
                <a:solidFill>
                  <a:srgbClr val="0000FF"/>
                </a:solidFill>
              </a:rPr>
              <a:t>    - Đoạn 1: Từ đầu đến “</a:t>
            </a:r>
            <a:r>
              <a:rPr lang="en-US" sz="2400" i="1">
                <a:solidFill>
                  <a:srgbClr val="0000FF"/>
                </a:solidFill>
              </a:rPr>
              <a:t>hôm ấy nhằm vào ngày 25 tháng chạp năm Mậu Thân (1788</a:t>
            </a:r>
            <a:r>
              <a:rPr lang="en-US" sz="2400">
                <a:solidFill>
                  <a:srgbClr val="0000FF"/>
                </a:solidFill>
              </a:rPr>
              <a:t>): Được tin báo quân Thanh chiếm Thăng Long, Bắc Bình Vương Nguyễn Huệ lên ngôi hoàng đế và thân chinh cầm quân dẹp giặc.</a:t>
            </a:r>
          </a:p>
          <a:p>
            <a:pPr algn="just"/>
            <a:r>
              <a:rPr lang="en-US" sz="2400">
                <a:solidFill>
                  <a:srgbClr val="0000FF"/>
                </a:solidFill>
              </a:rPr>
              <a:t>    - Đoạn 2: Tiếp theo đến </a:t>
            </a:r>
            <a:r>
              <a:rPr lang="en-US" sz="2400" i="1">
                <a:solidFill>
                  <a:srgbClr val="0000FF"/>
                </a:solidFill>
              </a:rPr>
              <a:t>“rồi kéo vào thành”</a:t>
            </a:r>
            <a:r>
              <a:rPr lang="en-US" sz="2400">
                <a:solidFill>
                  <a:srgbClr val="0000FF"/>
                </a:solidFill>
              </a:rPr>
              <a:t>: Cuộc hành quân thần tốc và chiến thắng lẫy lừng của vua Quang Trung.</a:t>
            </a:r>
          </a:p>
          <a:p>
            <a:pPr algn="just"/>
            <a:r>
              <a:rPr lang="en-US" sz="2400">
                <a:solidFill>
                  <a:srgbClr val="0000FF"/>
                </a:solidFill>
              </a:rPr>
              <a:t>    - Đoạn 3: Đoạn còn lại: Sự đại bại của quân tướng nhà Thanh và số phận bi đát của vua tôi Lê Chiêu Thống.</a:t>
            </a:r>
          </a:p>
        </p:txBody>
      </p:sp>
    </p:spTree>
    <p:extLst>
      <p:ext uri="{BB962C8B-B14F-4D97-AF65-F5344CB8AC3E}">
        <p14:creationId xmlns="" xmlns:p14="http://schemas.microsoft.com/office/powerpoint/2010/main" val="1542899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KIẾN THỨC TRỌNG TÂM</a:t>
            </a:r>
          </a:p>
        </p:txBody>
      </p:sp>
      <p:sp>
        <p:nvSpPr>
          <p:cNvPr id="4" name="TextBox 3">
            <a:extLst>
              <a:ext uri="{FF2B5EF4-FFF2-40B4-BE49-F238E27FC236}">
                <a16:creationId xmlns="" xmlns:a16="http://schemas.microsoft.com/office/drawing/2014/main" id="{2F2E3E07-297E-4A48-AE83-F72AA7A18810}"/>
              </a:ext>
            </a:extLst>
          </p:cNvPr>
          <p:cNvSpPr txBox="1"/>
          <p:nvPr/>
        </p:nvSpPr>
        <p:spPr>
          <a:xfrm>
            <a:off x="166251" y="677748"/>
            <a:ext cx="11928764" cy="6002412"/>
          </a:xfrm>
          <a:prstGeom prst="rect">
            <a:avLst/>
          </a:prstGeom>
          <a:noFill/>
        </p:spPr>
        <p:txBody>
          <a:bodyPr wrap="square" rtlCol="0">
            <a:spAutoFit/>
          </a:bodyPr>
          <a:lstStyle/>
          <a:p>
            <a:pPr marL="0" marR="0" algn="just">
              <a:lnSpc>
                <a:spcPct val="115000"/>
              </a:lnSpc>
              <a:spcBef>
                <a:spcPts val="0"/>
              </a:spcBef>
              <a:spcAft>
                <a:spcPts val="0"/>
              </a:spcAft>
            </a:pPr>
            <a:r>
              <a:rPr lang="nl-NL" sz="2400" b="1">
                <a:solidFill>
                  <a:srgbClr val="FF0000"/>
                </a:solidFill>
                <a:effectLst/>
                <a:latin typeface="+mj-lt"/>
                <a:ea typeface="Calibri" panose="020F0502020204030204" pitchFamily="34" charset="0"/>
                <a:cs typeface="Times New Roman" panose="02020603050405020304" pitchFamily="18" charset="0"/>
              </a:rPr>
              <a:t>5. Các tác giả vốn có cảm tình với nhà Lê, “phò Lê” nhưng lại viết rất hay, rất đẹp về người anh hùng Nguyễn Huệ?</a:t>
            </a:r>
            <a:endParaRPr lang="en-US" sz="2400">
              <a:solidFill>
                <a:srgbClr val="FF0000"/>
              </a:solidFill>
              <a:effectLst/>
              <a:latin typeface="+mj-lt"/>
              <a:ea typeface="Calibri" panose="020F0502020204030204" pitchFamily="34" charset="0"/>
              <a:cs typeface="Times New Roman" panose="02020603050405020304" pitchFamily="18" charset="0"/>
            </a:endParaRPr>
          </a:p>
          <a:p>
            <a:pPr marL="0" marR="0" indent="285750" algn="just">
              <a:lnSpc>
                <a:spcPct val="115000"/>
              </a:lnSpc>
              <a:spcBef>
                <a:spcPts val="0"/>
              </a:spcBef>
              <a:spcAft>
                <a:spcPts val="0"/>
              </a:spcAft>
            </a:pPr>
            <a:r>
              <a:rPr lang="nl-NL" sz="2400">
                <a:solidFill>
                  <a:srgbClr val="0000FF"/>
                </a:solidFill>
                <a:effectLst/>
                <a:latin typeface="+mj-lt"/>
                <a:ea typeface="Calibri" panose="020F0502020204030204" pitchFamily="34" charset="0"/>
                <a:cs typeface="Times New Roman" panose="02020603050405020304" pitchFamily="18" charset="0"/>
              </a:rPr>
              <a:t>Ngô gia văn phái là cựu thần nhà Lê vẫn trung thành với nhà Lê nhưng vẫn viết về Quang Trung và những chiến công của đoàn quân áo vải một cách cảm tình hào hứng như vậy bởi vì: </a:t>
            </a:r>
            <a:endParaRPr lang="en-US" sz="2400">
              <a:solidFill>
                <a:srgbClr val="0000FF"/>
              </a:solidFill>
              <a:effectLst/>
              <a:latin typeface="+mj-lt"/>
              <a:ea typeface="Calibri" panose="020F0502020204030204" pitchFamily="34" charset="0"/>
              <a:cs typeface="Times New Roman" panose="02020603050405020304" pitchFamily="18" charset="0"/>
            </a:endParaRPr>
          </a:p>
          <a:p>
            <a:pPr marL="0" marR="0" indent="285750" algn="just">
              <a:lnSpc>
                <a:spcPct val="115000"/>
              </a:lnSpc>
              <a:spcBef>
                <a:spcPts val="0"/>
              </a:spcBef>
              <a:spcAft>
                <a:spcPts val="0"/>
              </a:spcAft>
            </a:pPr>
            <a:r>
              <a:rPr lang="nl-NL" sz="2400">
                <a:solidFill>
                  <a:srgbClr val="0000FF"/>
                </a:solidFill>
                <a:effectLst/>
                <a:latin typeface="+mj-lt"/>
                <a:ea typeface="Calibri" panose="020F0502020204030204" pitchFamily="34" charset="0"/>
                <a:cs typeface="Times New Roman" panose="02020603050405020304" pitchFamily="18" charset="0"/>
              </a:rPr>
              <a:t>- Cuộc khởi nghĩa của nghĩa quân Tây Sơn là sự thật lịch sử mà các tác giả đã được chứng kiến tận mắt, là những trí thức có lương tâm, những người có tâm huyết và tài năng nên các ông không thể không tôn trọng lịch sử. </a:t>
            </a:r>
            <a:endParaRPr lang="en-US" sz="2400">
              <a:solidFill>
                <a:srgbClr val="0000FF"/>
              </a:solidFill>
              <a:effectLst/>
              <a:latin typeface="+mj-lt"/>
              <a:ea typeface="Calibri" panose="020F0502020204030204" pitchFamily="34" charset="0"/>
              <a:cs typeface="Times New Roman" panose="02020603050405020304" pitchFamily="18" charset="0"/>
            </a:endParaRPr>
          </a:p>
          <a:p>
            <a:pPr marL="0" marR="0" indent="285750" algn="just">
              <a:lnSpc>
                <a:spcPct val="115000"/>
              </a:lnSpc>
              <a:spcBef>
                <a:spcPts val="0"/>
              </a:spcBef>
              <a:spcAft>
                <a:spcPts val="0"/>
              </a:spcAft>
            </a:pPr>
            <a:r>
              <a:rPr lang="nl-NL" sz="2400">
                <a:solidFill>
                  <a:srgbClr val="0000FF"/>
                </a:solidFill>
                <a:effectLst/>
                <a:latin typeface="+mj-lt"/>
                <a:ea typeface="Calibri" panose="020F0502020204030204" pitchFamily="34" charset="0"/>
                <a:cs typeface="Times New Roman" panose="02020603050405020304" pitchFamily="18" charset="0"/>
              </a:rPr>
              <a:t>- Các tác giả cũng được chứng kiến tận mắt sự thối nát, kém cỏi, hèn mạt của nhà Lê cùng sự độc ác, hống hách, ngang ngược của giặc Thanh nên các ông không thể không thở dài ngao ngán, cảm thấy nhục nhã, ý thức dân tộc không thể không được dâng cao. </a:t>
            </a:r>
            <a:endParaRPr lang="en-US" sz="2400">
              <a:solidFill>
                <a:srgbClr val="0000FF"/>
              </a:solidFill>
              <a:effectLst/>
              <a:latin typeface="+mj-lt"/>
              <a:ea typeface="Calibri" panose="020F0502020204030204" pitchFamily="34" charset="0"/>
              <a:cs typeface="Times New Roman" panose="02020603050405020304" pitchFamily="18" charset="0"/>
            </a:endParaRPr>
          </a:p>
          <a:p>
            <a:pPr marL="0" marR="0" indent="285750" algn="just">
              <a:lnSpc>
                <a:spcPct val="115000"/>
              </a:lnSpc>
              <a:spcBef>
                <a:spcPts val="0"/>
              </a:spcBef>
              <a:spcAft>
                <a:spcPts val="0"/>
              </a:spcAft>
            </a:pPr>
            <a:r>
              <a:rPr lang="nl-NL" sz="2400">
                <a:solidFill>
                  <a:srgbClr val="0000FF"/>
                </a:solidFill>
                <a:effectLst/>
                <a:latin typeface="+mj-lt"/>
                <a:ea typeface="Calibri" panose="020F0502020204030204" pitchFamily="34" charset="0"/>
                <a:cs typeface="Times New Roman" panose="02020603050405020304" pitchFamily="18" charset="0"/>
              </a:rPr>
              <a:t>- Tất cả những điều đó đã đem đến những trang ghi chép chân thực mà xúc động, tự hào như vậy. </a:t>
            </a:r>
            <a:endParaRPr lang="en-US" sz="2400">
              <a:solidFill>
                <a:srgbClr val="0000FF"/>
              </a:solidFill>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534914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inVertic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barn(inVertical)">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barn(inVertical)">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barn(inVertical)">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KIẾN THỨC TRỌNG TÂM</a:t>
            </a:r>
          </a:p>
        </p:txBody>
      </p:sp>
      <p:sp>
        <p:nvSpPr>
          <p:cNvPr id="4" name="TextBox 3">
            <a:extLst>
              <a:ext uri="{FF2B5EF4-FFF2-40B4-BE49-F238E27FC236}">
                <a16:creationId xmlns="" xmlns:a16="http://schemas.microsoft.com/office/drawing/2014/main" id="{2F2E3E07-297E-4A48-AE83-F72AA7A18810}"/>
              </a:ext>
            </a:extLst>
          </p:cNvPr>
          <p:cNvSpPr txBox="1"/>
          <p:nvPr/>
        </p:nvSpPr>
        <p:spPr>
          <a:xfrm>
            <a:off x="124688" y="940987"/>
            <a:ext cx="11817927" cy="4626716"/>
          </a:xfrm>
          <a:prstGeom prst="rect">
            <a:avLst/>
          </a:prstGeom>
          <a:noFill/>
        </p:spPr>
        <p:txBody>
          <a:bodyPr wrap="square" rtlCol="0">
            <a:spAutoFit/>
          </a:bodyPr>
          <a:lstStyle/>
          <a:p>
            <a:pPr marL="0" marR="0" algn="just">
              <a:spcBef>
                <a:spcPts val="0"/>
              </a:spcBef>
              <a:spcAft>
                <a:spcPts val="0"/>
              </a:spcAft>
            </a:pPr>
            <a:r>
              <a:rPr lang="en-US" sz="2400" b="1">
                <a:solidFill>
                  <a:srgbClr val="FF0000"/>
                </a:solidFill>
                <a:effectLst/>
                <a:latin typeface="+mj-lt"/>
                <a:ea typeface="Times New Roman" panose="02020603050405020304" pitchFamily="18" charset="0"/>
                <a:cs typeface="Times New Roman" panose="02020603050405020304" pitchFamily="18" charset="0"/>
              </a:rPr>
              <a:t>6. Ngòi bút của tác giả khi miêu tả hai cuộc tháo chạy của quân tướng nhà Thanh và vua tôi Lê Chiêu Thống có gì khác biệt?</a:t>
            </a:r>
            <a:endParaRPr lang="en-US" sz="2400">
              <a:solidFill>
                <a:srgbClr val="FF0000"/>
              </a:solidFill>
              <a:effectLst/>
              <a:latin typeface="+mj-lt"/>
              <a:ea typeface="Times New Roman" panose="02020603050405020304" pitchFamily="18" charset="0"/>
            </a:endParaRPr>
          </a:p>
          <a:p>
            <a:pPr marL="0" marR="0" indent="285750" algn="just">
              <a:lnSpc>
                <a:spcPct val="115000"/>
              </a:lnSpc>
              <a:spcBef>
                <a:spcPts val="0"/>
              </a:spcBef>
              <a:spcAft>
                <a:spcPts val="0"/>
              </a:spcAft>
            </a:pPr>
            <a:r>
              <a:rPr lang="en-US" sz="2400">
                <a:solidFill>
                  <a:srgbClr val="0000FF"/>
                </a:solidFill>
                <a:effectLst/>
                <a:latin typeface="+mj-lt"/>
                <a:ea typeface="Times New Roman" panose="02020603050405020304" pitchFamily="18" charset="0"/>
                <a:cs typeface="Times New Roman" panose="02020603050405020304" pitchFamily="18" charset="0"/>
              </a:rPr>
              <a:t>- Đoạn miêu tả cuộc tháo chạy của quân tướng nhà Thanh có nhịp điệu nhanh, mạnh, hối hả, ngòi bút miêu tả khách quan nhưng vẫn hả hê sung sướng của người thắng trận trước sự thảm bại của lũ cướp nước.</a:t>
            </a:r>
            <a:endParaRPr lang="en-US" sz="2400">
              <a:solidFill>
                <a:srgbClr val="0000FF"/>
              </a:solidFill>
              <a:effectLst/>
              <a:latin typeface="+mj-lt"/>
              <a:ea typeface="Calibri" panose="020F0502020204030204" pitchFamily="34" charset="0"/>
              <a:cs typeface="Times New Roman" panose="02020603050405020304" pitchFamily="18" charset="0"/>
            </a:endParaRPr>
          </a:p>
          <a:p>
            <a:pPr marL="0" marR="0" indent="285750" algn="just">
              <a:lnSpc>
                <a:spcPct val="115000"/>
              </a:lnSpc>
              <a:spcBef>
                <a:spcPts val="0"/>
              </a:spcBef>
              <a:spcAft>
                <a:spcPts val="0"/>
              </a:spcAft>
            </a:pPr>
            <a:r>
              <a:rPr lang="en-US" sz="2400">
                <a:solidFill>
                  <a:srgbClr val="0000FF"/>
                </a:solidFill>
                <a:effectLst/>
                <a:latin typeface="+mj-lt"/>
                <a:ea typeface="Times New Roman" panose="02020603050405020304" pitchFamily="18" charset="0"/>
                <a:cs typeface="Times New Roman" panose="02020603050405020304" pitchFamily="18" charset="0"/>
              </a:rPr>
              <a:t>- Đoạn miêu tả cuộc tháo chạy của vua tôi Lê Chiêu Thống có nhịp điệu chậm hơn, miêu tả tỉ mỉ giọt nước mắt của người thổ hào, nước mắt tủi hổ của vua tôi nhà Lê…Âm hưởng có phần ngậm ngùi, chua xót.</a:t>
            </a:r>
            <a:endParaRPr lang="en-US" sz="2400">
              <a:solidFill>
                <a:srgbClr val="0000FF"/>
              </a:solidFill>
              <a:effectLst/>
              <a:latin typeface="+mj-lt"/>
              <a:ea typeface="Calibri" panose="020F0502020204030204" pitchFamily="34" charset="0"/>
              <a:cs typeface="Times New Roman" panose="02020603050405020304" pitchFamily="18" charset="0"/>
            </a:endParaRPr>
          </a:p>
          <a:p>
            <a:pPr marL="0" marR="0" indent="285750" algn="just">
              <a:lnSpc>
                <a:spcPct val="115000"/>
              </a:lnSpc>
              <a:spcBef>
                <a:spcPts val="0"/>
              </a:spcBef>
              <a:spcAft>
                <a:spcPts val="0"/>
              </a:spcAft>
            </a:pPr>
            <a:r>
              <a:rPr lang="en-US" sz="2400">
                <a:solidFill>
                  <a:srgbClr val="0000FF"/>
                </a:solidFill>
                <a:effectLst/>
                <a:latin typeface="+mj-lt"/>
                <a:ea typeface="Times New Roman" panose="02020603050405020304" pitchFamily="18" charset="0"/>
                <a:cs typeface="Times New Roman" panose="02020603050405020304" pitchFamily="18" charset="0"/>
              </a:rPr>
              <a:t>- Các tác giả đều là cựu thần của nhà Lê, nên không thể không có sự thương xót, ngậm ngùi cho tình cảnh của vua tôi Lê Chiêu Thống. Đấy là điều tạo nên sự khác biệt trong thái độ và cách miêu tả hai cuộc tháo chạy.</a:t>
            </a:r>
            <a:endParaRPr lang="en-US" sz="2400">
              <a:solidFill>
                <a:srgbClr val="0000FF"/>
              </a:solidFill>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232170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inVertic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barn(inVertical)">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barn(inVertical)">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725728"/>
            <a:ext cx="11831782" cy="6001643"/>
          </a:xfrm>
          <a:prstGeom prst="rect">
            <a:avLst/>
          </a:prstGeom>
          <a:noFill/>
        </p:spPr>
        <p:txBody>
          <a:bodyPr wrap="square" rtlCol="0">
            <a:spAutoFit/>
          </a:bodyPr>
          <a:lstStyle/>
          <a:p>
            <a:pPr algn="just"/>
            <a:r>
              <a:rPr lang="en-US" sz="2400" b="1">
                <a:solidFill>
                  <a:srgbClr val="FF0000"/>
                </a:solidFill>
              </a:rPr>
              <a:t>1. Vấn đề 1: </a:t>
            </a:r>
            <a:r>
              <a:rPr lang="en-US" sz="2400">
                <a:solidFill>
                  <a:srgbClr val="0000FF"/>
                </a:solidFill>
              </a:rPr>
              <a:t>Đọc đoạn trích sau và trả lời câu hỏi:</a:t>
            </a:r>
          </a:p>
          <a:p>
            <a:pPr algn="just"/>
            <a:r>
              <a:rPr lang="en-US" sz="2400" i="1">
                <a:solidFill>
                  <a:srgbClr val="0000FF"/>
                </a:solidFill>
              </a:rPr>
              <a:t>“(...) Từ đời Hán đến nay chúng đã mấy phen cướp bóc nước ta, giết hại nhân dân, vơ vét của cải, người mình không thể chiụ nổi, ai cũng muốn đuổi chúng đi. Đời Hán có Trưng Nữ Vương, đời Minh có Lê Thái Tổ, các ngài không nỡ ngồi nhìn chúng làm điều tàn bạo, nên đã thuận lòng người, dấy nghĩa quân, đều chỉ đánh một trận là thắng và đuổi được chúng về phương Bắc</a:t>
            </a:r>
            <a:r>
              <a:rPr lang="en-US" sz="2400">
                <a:solidFill>
                  <a:srgbClr val="0000FF"/>
                </a:solidFill>
              </a:rPr>
              <a:t>” (...)</a:t>
            </a:r>
          </a:p>
          <a:p>
            <a:pPr algn="just"/>
            <a:r>
              <a:rPr lang="en-US" sz="2400" b="1" u="sng">
                <a:solidFill>
                  <a:srgbClr val="0000FF"/>
                </a:solidFill>
              </a:rPr>
              <a:t>Câu 1:</a:t>
            </a:r>
            <a:r>
              <a:rPr lang="en-US" sz="2400">
                <a:solidFill>
                  <a:srgbClr val="0000FF"/>
                </a:solidFill>
              </a:rPr>
              <a:t> Những câu văn trên được rút ra từ tác phẩm nào? Đó là lời của ai, nói trong hoàn cảnh nào? Giải thích ý nghĩa nhan đề của tác phẩm?</a:t>
            </a:r>
          </a:p>
          <a:p>
            <a:pPr algn="just"/>
            <a:r>
              <a:rPr lang="en-US" sz="2400" b="1" u="sng">
                <a:solidFill>
                  <a:srgbClr val="0000FF"/>
                </a:solidFill>
              </a:rPr>
              <a:t>Câu 2:</a:t>
            </a:r>
            <a:r>
              <a:rPr lang="en-US" sz="2400">
                <a:solidFill>
                  <a:srgbClr val="0000FF"/>
                </a:solidFill>
              </a:rPr>
              <a:t> Nêu nội dung chính và tác dụng của lời phủ dụ? Hãy kể tên một tác phẩm có cùng mục đích như lời phủ dụ?</a:t>
            </a:r>
          </a:p>
          <a:p>
            <a:pPr algn="just"/>
            <a:r>
              <a:rPr lang="en-US" sz="2400" b="1" u="sng">
                <a:solidFill>
                  <a:srgbClr val="0000FF"/>
                </a:solidFill>
              </a:rPr>
              <a:t>Câu 3:</a:t>
            </a:r>
            <a:r>
              <a:rPr lang="en-US" sz="2400">
                <a:solidFill>
                  <a:srgbClr val="0000FF"/>
                </a:solidFill>
              </a:rPr>
              <a:t> Các tác giả của đoạn văn trên vốn là những người trung quân rất có cảm tình với nhà Lê nhưng lại xây dựng lên hình tượng người anh hùng áo vải Quang Trung tuyệt đẹp. Vì sao vậy? Em hãy lí giải ngắn gọn về điều đó?</a:t>
            </a:r>
          </a:p>
          <a:p>
            <a:pPr algn="just"/>
            <a:r>
              <a:rPr lang="en-US" sz="2400" b="1" u="sng">
                <a:solidFill>
                  <a:srgbClr val="0000FF"/>
                </a:solidFill>
              </a:rPr>
              <a:t>Câu 4:</a:t>
            </a:r>
            <a:r>
              <a:rPr lang="en-US" sz="2400">
                <a:solidFill>
                  <a:srgbClr val="0000FF"/>
                </a:solidFill>
              </a:rPr>
              <a:t> Từ hình tượng Quang Trung – Nguyễn Huệ, cùng vốn hiểu biết của em, bằng một đoạn văn khoảng nửa trang giấy thi, hãy ghi lại những suy nghĩ của mình về trách nhiệm ở tuổi trẻ hôm nay đối với đất nước trong hoàn cảnh mới.</a:t>
            </a:r>
          </a:p>
        </p:txBody>
      </p:sp>
    </p:spTree>
    <p:extLst>
      <p:ext uri="{BB962C8B-B14F-4D97-AF65-F5344CB8AC3E}">
        <p14:creationId xmlns="" xmlns:p14="http://schemas.microsoft.com/office/powerpoint/2010/main" val="1263251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8" y="685359"/>
            <a:ext cx="11914909" cy="6001643"/>
          </a:xfrm>
          <a:prstGeom prst="rect">
            <a:avLst/>
          </a:prstGeom>
          <a:noFill/>
        </p:spPr>
        <p:txBody>
          <a:bodyPr wrap="square" rtlCol="0">
            <a:spAutoFit/>
          </a:bodyPr>
          <a:lstStyle/>
          <a:p>
            <a:pPr algn="just"/>
            <a:r>
              <a:rPr lang="en-US" sz="2400" b="1">
                <a:solidFill>
                  <a:srgbClr val="FF0000"/>
                </a:solidFill>
              </a:rPr>
              <a:t>Gợi ý vấn đề 1:</a:t>
            </a:r>
          </a:p>
          <a:p>
            <a:pPr algn="just"/>
            <a:r>
              <a:rPr lang="en-US" sz="2000" b="1" u="sng">
                <a:solidFill>
                  <a:srgbClr val="0000FF"/>
                </a:solidFill>
              </a:rPr>
              <a:t>Câu 1:</a:t>
            </a:r>
            <a:r>
              <a:rPr lang="en-US" sz="2000">
                <a:solidFill>
                  <a:srgbClr val="0000FF"/>
                </a:solidFill>
              </a:rPr>
              <a:t> </a:t>
            </a:r>
            <a:r>
              <a:rPr lang="en-US" sz="2000" b="1">
                <a:solidFill>
                  <a:srgbClr val="0000FF"/>
                </a:solidFill>
              </a:rPr>
              <a:t>Những câu văn trên được rút ra từ tác phẩm nào? Đó là lời của ai, nói trong hoàn cảnh nào? Giải thích ý nghĩa nhan đề:</a:t>
            </a:r>
            <a:endParaRPr lang="en-US" sz="2000">
              <a:solidFill>
                <a:srgbClr val="0000FF"/>
              </a:solidFill>
            </a:endParaRPr>
          </a:p>
          <a:p>
            <a:pPr algn="just"/>
            <a:r>
              <a:rPr lang="en-US" sz="2000">
                <a:solidFill>
                  <a:srgbClr val="0000FF"/>
                </a:solidFill>
              </a:rPr>
              <a:t>    - Những câu văn trên rút ra từ tác phẩm: “Hoàng Lê nhất thống chí” (hồi 14)</a:t>
            </a:r>
          </a:p>
          <a:p>
            <a:pPr algn="just"/>
            <a:r>
              <a:rPr lang="en-US" sz="2000">
                <a:solidFill>
                  <a:srgbClr val="0000FF"/>
                </a:solidFill>
              </a:rPr>
              <a:t>    - Lời của Quang Trung – Nguyễn Huệ</a:t>
            </a:r>
          </a:p>
          <a:p>
            <a:pPr algn="just"/>
            <a:r>
              <a:rPr lang="en-US" sz="2000">
                <a:solidFill>
                  <a:srgbClr val="0000FF"/>
                </a:solidFill>
              </a:rPr>
              <a:t>    - Hoàn cảnh nói:</a:t>
            </a:r>
          </a:p>
          <a:p>
            <a:pPr algn="just"/>
            <a:r>
              <a:rPr lang="en-US" sz="2000">
                <a:solidFill>
                  <a:srgbClr val="0000FF"/>
                </a:solidFill>
              </a:rPr>
              <a:t>      + Quân Thanh vào Thăng Long xâm lược</a:t>
            </a:r>
          </a:p>
          <a:p>
            <a:pPr algn="just"/>
            <a:r>
              <a:rPr lang="en-US" sz="2000">
                <a:solidFill>
                  <a:srgbClr val="0000FF"/>
                </a:solidFill>
              </a:rPr>
              <a:t>      + Quang Trung hội quân ở Tam Điệp, Nghệ An</a:t>
            </a:r>
          </a:p>
          <a:p>
            <a:pPr algn="just"/>
            <a:r>
              <a:rPr lang="en-US" sz="2000">
                <a:solidFill>
                  <a:srgbClr val="0000FF"/>
                </a:solidFill>
              </a:rPr>
              <a:t>    - Nhan đề: </a:t>
            </a:r>
            <a:r>
              <a:rPr lang="nl-NL" sz="2000">
                <a:solidFill>
                  <a:srgbClr val="0000FF"/>
                </a:solidFill>
              </a:rPr>
              <a:t>Tác phẩm viết bằng chữ Hán, thuộc thể Chí theo nhan đề của tác phẩm thì đó là ghi chép “Sự thống nhất của vương triều nhà Lê” vào thời điểm Tây Sơn diệt Trịnh trả lại Bắc Hà cho vua Lê.</a:t>
            </a:r>
            <a:endParaRPr lang="en-US" sz="2000">
              <a:solidFill>
                <a:srgbClr val="0000FF"/>
              </a:solidFill>
            </a:endParaRPr>
          </a:p>
          <a:p>
            <a:pPr algn="just"/>
            <a:r>
              <a:rPr lang="en-US" sz="2000" b="1" u="sng">
                <a:solidFill>
                  <a:srgbClr val="0000FF"/>
                </a:solidFill>
              </a:rPr>
              <a:t>Câu 2:</a:t>
            </a:r>
            <a:r>
              <a:rPr lang="en-US" sz="2000">
                <a:solidFill>
                  <a:srgbClr val="0000FF"/>
                </a:solidFill>
              </a:rPr>
              <a:t> </a:t>
            </a:r>
            <a:r>
              <a:rPr lang="en-US" sz="2000" b="1">
                <a:solidFill>
                  <a:srgbClr val="0000FF"/>
                </a:solidFill>
              </a:rPr>
              <a:t>Nội dung chính và tác dụng của lời dụ? Tác phẩm có cùng mục đích như lời phủ dụ?</a:t>
            </a:r>
            <a:endParaRPr lang="en-US" sz="2000">
              <a:solidFill>
                <a:srgbClr val="0000FF"/>
              </a:solidFill>
            </a:endParaRPr>
          </a:p>
          <a:p>
            <a:pPr algn="just"/>
            <a:r>
              <a:rPr lang="en-US" sz="2000" b="1">
                <a:solidFill>
                  <a:srgbClr val="0000FF"/>
                </a:solidFill>
                <a:sym typeface="Wingdings" panose="05000000000000000000" pitchFamily="2" charset="2"/>
              </a:rPr>
              <a:t></a:t>
            </a:r>
            <a:r>
              <a:rPr lang="en-US" sz="2000" b="1">
                <a:solidFill>
                  <a:srgbClr val="0000FF"/>
                </a:solidFill>
              </a:rPr>
              <a:t> Nội dung chính lời phủ dụ:</a:t>
            </a:r>
            <a:endParaRPr lang="en-US" sz="2000">
              <a:solidFill>
                <a:srgbClr val="0000FF"/>
              </a:solidFill>
            </a:endParaRPr>
          </a:p>
          <a:p>
            <a:pPr algn="just"/>
            <a:r>
              <a:rPr lang="en-US" sz="2000">
                <a:solidFill>
                  <a:srgbClr val="0000FF"/>
                </a:solidFill>
              </a:rPr>
              <a:t>    - Khẳng định chủ quyền dân tộc; lên án, tố cáo hành động xâm lược của quân Thanh.</a:t>
            </a:r>
          </a:p>
          <a:p>
            <a:pPr algn="just"/>
            <a:r>
              <a:rPr lang="en-US" sz="2000">
                <a:solidFill>
                  <a:srgbClr val="0000FF"/>
                </a:solidFill>
              </a:rPr>
              <a:t>    - Nhắc lại truyền thống chống ngoại xâm của dân tộc; kêu gọi quân sĩ đồng tâm hiệp lực chống giặc.</a:t>
            </a:r>
          </a:p>
          <a:p>
            <a:pPr algn="just"/>
            <a:r>
              <a:rPr lang="en-US" sz="2000">
                <a:solidFill>
                  <a:srgbClr val="0000FF"/>
                </a:solidFill>
              </a:rPr>
              <a:t>    - Đề ra kỉ luật nghiêm minh.</a:t>
            </a:r>
          </a:p>
          <a:p>
            <a:pPr algn="just"/>
            <a:r>
              <a:rPr lang="en-US" sz="2000" b="1">
                <a:solidFill>
                  <a:srgbClr val="0000FF"/>
                </a:solidFill>
                <a:sym typeface="Wingdings" panose="05000000000000000000" pitchFamily="2" charset="2"/>
              </a:rPr>
              <a:t></a:t>
            </a:r>
            <a:r>
              <a:rPr lang="en-US" sz="2000" b="1">
                <a:solidFill>
                  <a:srgbClr val="0000FF"/>
                </a:solidFill>
              </a:rPr>
              <a:t> Tác dụng:</a:t>
            </a:r>
            <a:endParaRPr lang="en-US" sz="2000">
              <a:solidFill>
                <a:srgbClr val="0000FF"/>
              </a:solidFill>
            </a:endParaRPr>
          </a:p>
          <a:p>
            <a:pPr algn="just"/>
            <a:r>
              <a:rPr lang="en-US" sz="2000">
                <a:solidFill>
                  <a:srgbClr val="0000FF"/>
                </a:solidFill>
              </a:rPr>
              <a:t>    - Lời dụ như một bài hịch ngắn gọn, kích</a:t>
            </a:r>
            <a:r>
              <a:rPr lang="en-US" sz="2000" b="1">
                <a:solidFill>
                  <a:srgbClr val="0000FF"/>
                </a:solidFill>
              </a:rPr>
              <a:t> </a:t>
            </a:r>
            <a:r>
              <a:rPr lang="en-US" sz="2000">
                <a:solidFill>
                  <a:srgbClr val="0000FF"/>
                </a:solidFill>
              </a:rPr>
              <a:t>thích lòng yêu nước và ý chí quật cường của dân tộc</a:t>
            </a:r>
          </a:p>
          <a:p>
            <a:pPr algn="just"/>
            <a:r>
              <a:rPr lang="en-US" sz="2000">
                <a:solidFill>
                  <a:srgbClr val="0000FF"/>
                </a:solidFill>
              </a:rPr>
              <a:t>    - Có ý nghĩa củng cố, chấn chỉnh quân đội</a:t>
            </a:r>
          </a:p>
          <a:p>
            <a:pPr algn="just"/>
            <a:r>
              <a:rPr lang="en-US" sz="2000" b="1">
                <a:solidFill>
                  <a:srgbClr val="0000FF"/>
                </a:solidFill>
                <a:sym typeface="Wingdings" panose="05000000000000000000" pitchFamily="2" charset="2"/>
              </a:rPr>
              <a:t></a:t>
            </a:r>
            <a:r>
              <a:rPr lang="en-US" sz="2000">
                <a:solidFill>
                  <a:srgbClr val="0000FF"/>
                </a:solidFill>
              </a:rPr>
              <a:t> </a:t>
            </a:r>
            <a:r>
              <a:rPr lang="en-US" sz="2000" b="1">
                <a:solidFill>
                  <a:srgbClr val="0000FF"/>
                </a:solidFill>
              </a:rPr>
              <a:t>Tên tác phẩm:</a:t>
            </a:r>
            <a:r>
              <a:rPr lang="en-US" sz="2000">
                <a:solidFill>
                  <a:srgbClr val="0000FF"/>
                </a:solidFill>
              </a:rPr>
              <a:t> Nam quốc Sơn Hà (Sông núi nước Nam) – Được cho là của Lý Thường Kiệt</a:t>
            </a:r>
          </a:p>
        </p:txBody>
      </p:sp>
    </p:spTree>
    <p:extLst>
      <p:ext uri="{BB962C8B-B14F-4D97-AF65-F5344CB8AC3E}">
        <p14:creationId xmlns="" xmlns:p14="http://schemas.microsoft.com/office/powerpoint/2010/main" val="1787107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53215" y="620572"/>
            <a:ext cx="11831782" cy="6309420"/>
          </a:xfrm>
          <a:prstGeom prst="rect">
            <a:avLst/>
          </a:prstGeom>
          <a:noFill/>
        </p:spPr>
        <p:txBody>
          <a:bodyPr wrap="square" rtlCol="0">
            <a:spAutoFit/>
          </a:bodyPr>
          <a:lstStyle/>
          <a:p>
            <a:pPr algn="just"/>
            <a:r>
              <a:rPr lang="en-US" sz="2400" b="1">
                <a:solidFill>
                  <a:srgbClr val="FF0000"/>
                </a:solidFill>
              </a:rPr>
              <a:t>Gợi ý vấn đề 1:</a:t>
            </a:r>
          </a:p>
          <a:p>
            <a:pPr algn="just"/>
            <a:r>
              <a:rPr lang="en-US" sz="2000" b="1" u="sng">
                <a:solidFill>
                  <a:srgbClr val="0000FF"/>
                </a:solidFill>
              </a:rPr>
              <a:t>Câu 3:</a:t>
            </a:r>
            <a:r>
              <a:rPr lang="en-US" sz="2000">
                <a:solidFill>
                  <a:srgbClr val="0000FF"/>
                </a:solidFill>
              </a:rPr>
              <a:t> </a:t>
            </a:r>
            <a:r>
              <a:rPr lang="en-US" sz="2000" b="1">
                <a:solidFill>
                  <a:srgbClr val="0000FF"/>
                </a:solidFill>
              </a:rPr>
              <a:t>Các tác giả vốn là những người trung quân rất có cảm tình với nhà Lê nhưng lại xây dựng lên hình tượng người anh hùng áo vải Quang Trung tuyệt đẹp. Vì sao vậy:</a:t>
            </a:r>
            <a:endParaRPr lang="en-US" sz="2000">
              <a:solidFill>
                <a:srgbClr val="0000FF"/>
              </a:solidFill>
            </a:endParaRPr>
          </a:p>
          <a:p>
            <a:pPr algn="just"/>
            <a:r>
              <a:rPr lang="nl-NL" sz="2000">
                <a:solidFill>
                  <a:srgbClr val="0000FF"/>
                </a:solidFill>
              </a:rPr>
              <a:t>    - Cuộc khởi nghĩa của nghĩa quân Tây Sơn là sự thật lịch sử mà các tác giả đã được chứng kiến tận mắt, là những trí thức có lương tâm, những người có tâm huyết và tài năng nên các ông không thể không tôn trọng lịch sử. </a:t>
            </a:r>
            <a:endParaRPr lang="en-US" sz="2000">
              <a:solidFill>
                <a:srgbClr val="0000FF"/>
              </a:solidFill>
            </a:endParaRPr>
          </a:p>
          <a:p>
            <a:pPr algn="just"/>
            <a:r>
              <a:rPr lang="nl-NL" sz="2000">
                <a:solidFill>
                  <a:srgbClr val="0000FF"/>
                </a:solidFill>
              </a:rPr>
              <a:t>    - Các tác giả cũng được chứng kiến tận mắt sự thối nát, kém cỏi, hèn mạt của nhà Lê cùng sự độc ác, hống hách, ngang ngược của giặc Thanh nên các ông không thể không thở dài ngao ngán, cảm thấy nhục nhã, ý thức dân tộc không thể không được dâng cao. </a:t>
            </a:r>
            <a:endParaRPr lang="en-US" sz="2000">
              <a:solidFill>
                <a:srgbClr val="0000FF"/>
              </a:solidFill>
            </a:endParaRPr>
          </a:p>
          <a:p>
            <a:pPr algn="just"/>
            <a:r>
              <a:rPr lang="nl-NL" sz="2000">
                <a:solidFill>
                  <a:srgbClr val="0000FF"/>
                </a:solidFill>
              </a:rPr>
              <a:t>    - Tất cả những điều đó đã đem đến những trang ghi chép chân thực mà xúc động, tự hào như vậy. </a:t>
            </a:r>
            <a:endParaRPr lang="en-US" sz="2000">
              <a:solidFill>
                <a:srgbClr val="0000FF"/>
              </a:solidFill>
            </a:endParaRPr>
          </a:p>
          <a:p>
            <a:pPr algn="just"/>
            <a:r>
              <a:rPr lang="en-US" sz="2000" b="1" u="sng">
                <a:solidFill>
                  <a:srgbClr val="0000FF"/>
                </a:solidFill>
              </a:rPr>
              <a:t>Câu 4:</a:t>
            </a:r>
            <a:r>
              <a:rPr lang="en-US" sz="2000" b="1">
                <a:solidFill>
                  <a:srgbClr val="0000FF"/>
                </a:solidFill>
              </a:rPr>
              <a:t> Viết đoạn văn nêu suy nghĩ của em về trách nhiệm của tuổi trẻ hôm nay đối với đất nước trong hoàn cảnh mới:</a:t>
            </a:r>
            <a:endParaRPr lang="en-US" sz="2000">
              <a:solidFill>
                <a:srgbClr val="0000FF"/>
              </a:solidFill>
            </a:endParaRPr>
          </a:p>
          <a:p>
            <a:pPr algn="just"/>
            <a:r>
              <a:rPr lang="en-US" sz="2000">
                <a:solidFill>
                  <a:srgbClr val="0000FF"/>
                </a:solidFill>
              </a:rPr>
              <a:t>    - Tuổi trẻ (thanh niên) là lực lượng xung kích, năng động, sáng tạo; dám nghĩ, dám làm, dám chịu trách nhiệm; sống có mục đích, lí tưởng.</a:t>
            </a:r>
          </a:p>
          <a:p>
            <a:pPr algn="just"/>
            <a:r>
              <a:rPr lang="en-US" sz="2000">
                <a:solidFill>
                  <a:srgbClr val="0000FF"/>
                </a:solidFill>
              </a:rPr>
              <a:t>    - Được thừa hưởng nhiều giá trị tốt đẹp của các thế hệ cha anh đi trước, đó là truyền thống yêu nước nồng nàn, cần cù, anh hùng, sáng tạo, lạc quan, thương người, vì nghĩa,…Chính vì lẽ đó, họ phải ý thức rõ hơn ai hết vai trò và trách nhiệm của mình trong công cuộc xây dựng phát triển kinh tế và bảo vệ Tổ quốc trong hoàn cảnh mới.</a:t>
            </a:r>
          </a:p>
          <a:p>
            <a:pPr algn="just"/>
            <a:r>
              <a:rPr lang="en-US" sz="2000">
                <a:solidFill>
                  <a:srgbClr val="0000FF"/>
                </a:solidFill>
              </a:rPr>
              <a:t>    - Phải tích cực học tập và rèn luyện, nâng cao tinh thần cảnh giác, ý thức bảo vệ Tổ quốc, tham gia xung kích, đi đầu trong mọi lĩnh vực.</a:t>
            </a:r>
          </a:p>
        </p:txBody>
      </p:sp>
    </p:spTree>
    <p:extLst>
      <p:ext uri="{BB962C8B-B14F-4D97-AF65-F5344CB8AC3E}">
        <p14:creationId xmlns="" xmlns:p14="http://schemas.microsoft.com/office/powerpoint/2010/main" val="2441380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93964" y="642598"/>
            <a:ext cx="11998035" cy="5955476"/>
          </a:xfrm>
          <a:prstGeom prst="rect">
            <a:avLst/>
          </a:prstGeom>
          <a:noFill/>
        </p:spPr>
        <p:txBody>
          <a:bodyPr wrap="square" rtlCol="0">
            <a:spAutoFit/>
          </a:bodyPr>
          <a:lstStyle/>
          <a:p>
            <a:pPr algn="just"/>
            <a:r>
              <a:rPr lang="en-US" sz="2400" b="1">
                <a:solidFill>
                  <a:srgbClr val="FF0000"/>
                </a:solidFill>
              </a:rPr>
              <a:t>2. Vấn đề 2:</a:t>
            </a:r>
            <a:r>
              <a:rPr lang="en-US" sz="2400">
                <a:solidFill>
                  <a:srgbClr val="0000FF"/>
                </a:solidFill>
              </a:rPr>
              <a:t> </a:t>
            </a:r>
            <a:r>
              <a:rPr lang="en-US" sz="2100">
                <a:solidFill>
                  <a:srgbClr val="0000FF"/>
                </a:solidFill>
              </a:rPr>
              <a:t>Cho đoạn văn sau:</a:t>
            </a:r>
          </a:p>
          <a:p>
            <a:pPr algn="just"/>
            <a:r>
              <a:rPr lang="en-US" sz="2100" b="1" i="1">
                <a:solidFill>
                  <a:srgbClr val="0000FF"/>
                </a:solidFill>
              </a:rPr>
              <a:t>     “</a:t>
            </a:r>
            <a:r>
              <a:rPr lang="en-US" sz="2100" i="1">
                <a:solidFill>
                  <a:srgbClr val="0000FF"/>
                </a:solidFill>
              </a:rPr>
              <a:t>Lần này ta ra, thân hành cầm quân, phương lược tiến đánh đã có tính sẵn. Chẳng qua mươi ngày có thể đuổi được người Thanh. Nhưng nghĩ chúng là nước lớn gấp mười nước mình, sau khi bị thua một trận, ắt lấy làm thẹn mà lo mưu báo thù. Như thế thì việc binh đao không bao giờ dứt, không phải là phúc cho dân, nỡ nào mà làm như vậy. Đen lúc ấy chỉ có người khéo lời lẽ mới dẹp nổi việc binh đao, không phải Ngô Thì Nhậm thì không ai làm được. Chờ mười năm nữa, cho ta được yên ổn mà nuôi dưỡng lực lượng, bấy giờ nước giàu quân mạnh, thì ta có sợ gì chúng?”</a:t>
            </a:r>
            <a:endParaRPr lang="en-US" sz="2100">
              <a:solidFill>
                <a:srgbClr val="0000FF"/>
              </a:solidFill>
            </a:endParaRPr>
          </a:p>
          <a:p>
            <a:pPr algn="r"/>
            <a:r>
              <a:rPr lang="en-US" sz="2100" i="1">
                <a:solidFill>
                  <a:srgbClr val="0000FF"/>
                </a:solidFill>
              </a:rPr>
              <a:t>(“Hoàng Lê nhất thống chí” -</a:t>
            </a:r>
            <a:r>
              <a:rPr lang="en-US" sz="2100">
                <a:solidFill>
                  <a:srgbClr val="0000FF"/>
                </a:solidFill>
              </a:rPr>
              <a:t> Ngô gia văn phái)</a:t>
            </a:r>
          </a:p>
          <a:p>
            <a:pPr algn="just"/>
            <a:r>
              <a:rPr lang="en-US" sz="2100" b="1" u="sng">
                <a:solidFill>
                  <a:srgbClr val="0000FF"/>
                </a:solidFill>
              </a:rPr>
              <a:t>Câu 1:</a:t>
            </a:r>
            <a:r>
              <a:rPr lang="en-US" sz="2100">
                <a:solidFill>
                  <a:srgbClr val="0000FF"/>
                </a:solidFill>
              </a:rPr>
              <a:t> Đoạn trích trên là lời của ai, nói với ai? Nói trong hoàn cảnh nào?</a:t>
            </a:r>
          </a:p>
          <a:p>
            <a:pPr algn="just"/>
            <a:r>
              <a:rPr lang="en-US" sz="2100" b="1" u="sng">
                <a:solidFill>
                  <a:srgbClr val="0000FF"/>
                </a:solidFill>
              </a:rPr>
              <a:t>Câu 2:</a:t>
            </a:r>
            <a:r>
              <a:rPr lang="en-US" sz="2100">
                <a:solidFill>
                  <a:srgbClr val="0000FF"/>
                </a:solidFill>
              </a:rPr>
              <a:t> Trong câu </a:t>
            </a:r>
            <a:r>
              <a:rPr lang="en-US" sz="2100" i="1" baseline="30000">
                <a:solidFill>
                  <a:srgbClr val="0000FF"/>
                </a:solidFill>
              </a:rPr>
              <a:t>“</a:t>
            </a:r>
            <a:r>
              <a:rPr lang="en-US" sz="2100" i="1">
                <a:solidFill>
                  <a:srgbClr val="0000FF"/>
                </a:solidFill>
              </a:rPr>
              <a:t>Lần này ta ra, thân hành cầm quân, phương lược tiến đánh đã có tính sẵn”,</a:t>
            </a:r>
            <a:r>
              <a:rPr lang="en-US" sz="2100">
                <a:solidFill>
                  <a:srgbClr val="0000FF"/>
                </a:solidFill>
              </a:rPr>
              <a:t> nhân vật </a:t>
            </a:r>
            <a:r>
              <a:rPr lang="en-US" sz="2100" i="1">
                <a:solidFill>
                  <a:srgbClr val="0000FF"/>
                </a:solidFill>
              </a:rPr>
              <a:t>“ta”</a:t>
            </a:r>
            <a:r>
              <a:rPr lang="en-US" sz="2100">
                <a:solidFill>
                  <a:srgbClr val="0000FF"/>
                </a:solidFill>
              </a:rPr>
              <a:t> đã thực hiện kiểu hành động nói nào? Hành động nói đó được thực hiện theo cách trực tiếp hay gián tiếp? Vì sao em lại khẳng định như vậy?</a:t>
            </a:r>
          </a:p>
          <a:p>
            <a:pPr algn="just"/>
            <a:r>
              <a:rPr lang="en-US" sz="2100" b="1" u="sng">
                <a:solidFill>
                  <a:srgbClr val="0000FF"/>
                </a:solidFill>
              </a:rPr>
              <a:t>Câu 3:</a:t>
            </a:r>
            <a:r>
              <a:rPr lang="en-US" sz="2100">
                <a:solidFill>
                  <a:srgbClr val="0000FF"/>
                </a:solidFill>
              </a:rPr>
              <a:t> Em hiểu gì về nhân vật có lời nói trong đoạn văn trên?</a:t>
            </a:r>
          </a:p>
          <a:p>
            <a:pPr algn="just"/>
            <a:r>
              <a:rPr lang="en-US" sz="2100" b="1" u="sng">
                <a:solidFill>
                  <a:srgbClr val="0000FF"/>
                </a:solidFill>
              </a:rPr>
              <a:t>Câu 4:</a:t>
            </a:r>
            <a:r>
              <a:rPr lang="en-US" sz="2100">
                <a:solidFill>
                  <a:srgbClr val="0000FF"/>
                </a:solidFill>
              </a:rPr>
              <a:t> Hãy viết một đoạn văn theo cách diễn dịch (khoảng 10 câu) trình bày cảm nhận của em về vẻ đẹp của nhân vật </a:t>
            </a:r>
            <a:r>
              <a:rPr lang="en-US" sz="2100" i="1">
                <a:solidFill>
                  <a:srgbClr val="0000FF"/>
                </a:solidFill>
              </a:rPr>
              <a:t>“ta”</a:t>
            </a:r>
            <a:r>
              <a:rPr lang="en-US" sz="2100">
                <a:solidFill>
                  <a:srgbClr val="0000FF"/>
                </a:solidFill>
              </a:rPr>
              <a:t> được thể hiện trong đoạn trích trên. Trong đoạn văn, có sử dụng một câu bị động và phép nối để liên kết câu.</a:t>
            </a:r>
          </a:p>
          <a:p>
            <a:pPr algn="just"/>
            <a:r>
              <a:rPr lang="en-US" sz="2100" b="1" u="sng">
                <a:solidFill>
                  <a:srgbClr val="0000FF"/>
                </a:solidFill>
              </a:rPr>
              <a:t>Câu 5:</a:t>
            </a:r>
            <a:r>
              <a:rPr lang="en-US" sz="2100">
                <a:solidFill>
                  <a:srgbClr val="0000FF"/>
                </a:solidFill>
              </a:rPr>
              <a:t> Lời nói: </a:t>
            </a:r>
            <a:r>
              <a:rPr lang="en-US" sz="2100" i="1">
                <a:solidFill>
                  <a:srgbClr val="0000FF"/>
                </a:solidFill>
              </a:rPr>
              <a:t>“</a:t>
            </a:r>
            <a:r>
              <a:rPr lang="en-US" sz="2100">
                <a:solidFill>
                  <a:srgbClr val="0000FF"/>
                </a:solidFill>
              </a:rPr>
              <a:t>...</a:t>
            </a:r>
            <a:r>
              <a:rPr lang="en-US" sz="2100" i="1">
                <a:solidFill>
                  <a:srgbClr val="0000FF"/>
                </a:solidFill>
              </a:rPr>
              <a:t>không phải là phúc cho dân, nỡ nào mà làm như vậy</a:t>
            </a:r>
            <a:r>
              <a:rPr lang="en-US" sz="2100">
                <a:solidFill>
                  <a:srgbClr val="0000FF"/>
                </a:solidFill>
              </a:rPr>
              <a:t>” gợi em nhớ tới 2 câu văn nào trong đoạn trích </a:t>
            </a:r>
            <a:r>
              <a:rPr lang="en-US" sz="2100" i="1">
                <a:solidFill>
                  <a:srgbClr val="0000FF"/>
                </a:solidFill>
              </a:rPr>
              <a:t>“Nước Đại Việt ta”</a:t>
            </a:r>
            <a:r>
              <a:rPr lang="en-US" sz="2100">
                <a:solidFill>
                  <a:srgbClr val="0000FF"/>
                </a:solidFill>
              </a:rPr>
              <a:t> </a:t>
            </a:r>
            <a:r>
              <a:rPr lang="en-US" sz="2100" i="1">
                <a:solidFill>
                  <a:srgbClr val="0000FF"/>
                </a:solidFill>
              </a:rPr>
              <a:t>(Bình Ngô đại cáo -</a:t>
            </a:r>
            <a:r>
              <a:rPr lang="en-US" sz="2100">
                <a:solidFill>
                  <a:srgbClr val="0000FF"/>
                </a:solidFill>
              </a:rPr>
              <a:t> Nguyễn Trãi)?</a:t>
            </a:r>
          </a:p>
        </p:txBody>
      </p:sp>
    </p:spTree>
    <p:extLst>
      <p:ext uri="{BB962C8B-B14F-4D97-AF65-F5344CB8AC3E}">
        <p14:creationId xmlns="" xmlns:p14="http://schemas.microsoft.com/office/powerpoint/2010/main" val="2858019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barn(inVertical)">
                                      <p:cBhvr>
                                        <p:cTn id="7" dur="500"/>
                                        <p:tgtEl>
                                          <p:spTgt spid="7">
                                            <p:txEl>
                                              <p:pRg st="0" end="0"/>
                                            </p:txEl>
                                          </p:spTgt>
                                        </p:tgtEl>
                                      </p:cBhvr>
                                    </p:animEffect>
                                  </p:childTnLst>
                                </p:cTn>
                              </p:par>
                            </p:childTnLst>
                          </p:cTn>
                        </p:par>
                        <p:par>
                          <p:cTn id="8" fill="hold">
                            <p:stCondLst>
                              <p:cond delay="500"/>
                            </p:stCondLst>
                            <p:childTnLst>
                              <p:par>
                                <p:cTn id="9" presetID="16" presetClass="entr" presetSubtype="21" fill="hold" nodeType="after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animEffect transition="in" filter="barn(inVertical)">
                                      <p:cBhvr>
                                        <p:cTn id="11" dur="500"/>
                                        <p:tgtEl>
                                          <p:spTgt spid="7">
                                            <p:txEl>
                                              <p:pRg st="1" end="1"/>
                                            </p:txEl>
                                          </p:spTgt>
                                        </p:tgtEl>
                                      </p:cBhvr>
                                    </p:animEffect>
                                  </p:childTnLst>
                                </p:cTn>
                              </p:par>
                            </p:childTnLst>
                          </p:cTn>
                        </p:par>
                        <p:par>
                          <p:cTn id="12" fill="hold">
                            <p:stCondLst>
                              <p:cond delay="1000"/>
                            </p:stCondLst>
                            <p:childTnLst>
                              <p:par>
                                <p:cTn id="13" presetID="16" presetClass="entr" presetSubtype="21" fill="hold" nodeType="after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animEffect transition="in" filter="barn(inVertical)">
                                      <p:cBhvr>
                                        <p:cTn id="15" dur="500"/>
                                        <p:tgtEl>
                                          <p:spTgt spid="7">
                                            <p:txEl>
                                              <p:pRg st="2" end="2"/>
                                            </p:txEl>
                                          </p:spTgt>
                                        </p:tgtEl>
                                      </p:cBhvr>
                                    </p:animEffect>
                                  </p:childTnLst>
                                </p:cTn>
                              </p:par>
                            </p:childTnLst>
                          </p:cTn>
                        </p:par>
                        <p:par>
                          <p:cTn id="16" fill="hold">
                            <p:stCondLst>
                              <p:cond delay="1500"/>
                            </p:stCondLst>
                            <p:childTnLst>
                              <p:par>
                                <p:cTn id="17" presetID="16" presetClass="entr" presetSubtype="21" fill="hold" nodeType="after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animEffect transition="in" filter="barn(inVertical)">
                                      <p:cBhvr>
                                        <p:cTn id="19" dur="500"/>
                                        <p:tgtEl>
                                          <p:spTgt spid="7">
                                            <p:txEl>
                                              <p:pRg st="3" end="3"/>
                                            </p:txEl>
                                          </p:spTgt>
                                        </p:tgtEl>
                                      </p:cBhvr>
                                    </p:animEffect>
                                  </p:childTnLst>
                                </p:cTn>
                              </p:par>
                            </p:childTnLst>
                          </p:cTn>
                        </p:par>
                        <p:par>
                          <p:cTn id="20" fill="hold">
                            <p:stCondLst>
                              <p:cond delay="2000"/>
                            </p:stCondLst>
                            <p:childTnLst>
                              <p:par>
                                <p:cTn id="21" presetID="16" presetClass="entr" presetSubtype="21" fill="hold" nodeType="after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animEffect transition="in" filter="barn(inVertical)">
                                      <p:cBhvr>
                                        <p:cTn id="23" dur="500"/>
                                        <p:tgtEl>
                                          <p:spTgt spid="7">
                                            <p:txEl>
                                              <p:pRg st="4" end="4"/>
                                            </p:txEl>
                                          </p:spTgt>
                                        </p:tgtEl>
                                      </p:cBhvr>
                                    </p:animEffect>
                                  </p:childTnLst>
                                </p:cTn>
                              </p:par>
                            </p:childTnLst>
                          </p:cTn>
                        </p:par>
                        <p:par>
                          <p:cTn id="24" fill="hold">
                            <p:stCondLst>
                              <p:cond delay="2500"/>
                            </p:stCondLst>
                            <p:childTnLst>
                              <p:par>
                                <p:cTn id="25" presetID="16" presetClass="entr" presetSubtype="21" fill="hold" nodeType="afterEffect">
                                  <p:stCondLst>
                                    <p:cond delay="0"/>
                                  </p:stCondLst>
                                  <p:childTnLst>
                                    <p:set>
                                      <p:cBhvr>
                                        <p:cTn id="26" dur="1" fill="hold">
                                          <p:stCondLst>
                                            <p:cond delay="0"/>
                                          </p:stCondLst>
                                        </p:cTn>
                                        <p:tgtEl>
                                          <p:spTgt spid="7">
                                            <p:txEl>
                                              <p:pRg st="5" end="5"/>
                                            </p:txEl>
                                          </p:spTgt>
                                        </p:tgtEl>
                                        <p:attrNameLst>
                                          <p:attrName>style.visibility</p:attrName>
                                        </p:attrNameLst>
                                      </p:cBhvr>
                                      <p:to>
                                        <p:strVal val="visible"/>
                                      </p:to>
                                    </p:set>
                                    <p:animEffect transition="in" filter="barn(inVertical)">
                                      <p:cBhvr>
                                        <p:cTn id="27" dur="500"/>
                                        <p:tgtEl>
                                          <p:spTgt spid="7">
                                            <p:txEl>
                                              <p:pRg st="5" end="5"/>
                                            </p:txEl>
                                          </p:spTgt>
                                        </p:tgtEl>
                                      </p:cBhvr>
                                    </p:animEffect>
                                  </p:childTnLst>
                                </p:cTn>
                              </p:par>
                            </p:childTnLst>
                          </p:cTn>
                        </p:par>
                        <p:par>
                          <p:cTn id="28" fill="hold">
                            <p:stCondLst>
                              <p:cond delay="3000"/>
                            </p:stCondLst>
                            <p:childTnLst>
                              <p:par>
                                <p:cTn id="29" presetID="16" presetClass="entr" presetSubtype="21" fill="hold" nodeType="afterEffect">
                                  <p:stCondLst>
                                    <p:cond delay="0"/>
                                  </p:stCondLst>
                                  <p:childTnLst>
                                    <p:set>
                                      <p:cBhvr>
                                        <p:cTn id="30" dur="1" fill="hold">
                                          <p:stCondLst>
                                            <p:cond delay="0"/>
                                          </p:stCondLst>
                                        </p:cTn>
                                        <p:tgtEl>
                                          <p:spTgt spid="7">
                                            <p:txEl>
                                              <p:pRg st="6" end="6"/>
                                            </p:txEl>
                                          </p:spTgt>
                                        </p:tgtEl>
                                        <p:attrNameLst>
                                          <p:attrName>style.visibility</p:attrName>
                                        </p:attrNameLst>
                                      </p:cBhvr>
                                      <p:to>
                                        <p:strVal val="visible"/>
                                      </p:to>
                                    </p:set>
                                    <p:animEffect transition="in" filter="barn(inVertical)">
                                      <p:cBhvr>
                                        <p:cTn id="31" dur="500"/>
                                        <p:tgtEl>
                                          <p:spTgt spid="7">
                                            <p:txEl>
                                              <p:pRg st="6" end="6"/>
                                            </p:txEl>
                                          </p:spTgt>
                                        </p:tgtEl>
                                      </p:cBhvr>
                                    </p:animEffect>
                                  </p:childTnLst>
                                </p:cTn>
                              </p:par>
                            </p:childTnLst>
                          </p:cTn>
                        </p:par>
                        <p:par>
                          <p:cTn id="32" fill="hold">
                            <p:stCondLst>
                              <p:cond delay="3500"/>
                            </p:stCondLst>
                            <p:childTnLst>
                              <p:par>
                                <p:cTn id="33" presetID="16" presetClass="entr" presetSubtype="21" fill="hold" nodeType="afterEffect">
                                  <p:stCondLst>
                                    <p:cond delay="0"/>
                                  </p:stCondLst>
                                  <p:childTnLst>
                                    <p:set>
                                      <p:cBhvr>
                                        <p:cTn id="34" dur="1" fill="hold">
                                          <p:stCondLst>
                                            <p:cond delay="0"/>
                                          </p:stCondLst>
                                        </p:cTn>
                                        <p:tgtEl>
                                          <p:spTgt spid="7">
                                            <p:txEl>
                                              <p:pRg st="7" end="7"/>
                                            </p:txEl>
                                          </p:spTgt>
                                        </p:tgtEl>
                                        <p:attrNameLst>
                                          <p:attrName>style.visibility</p:attrName>
                                        </p:attrNameLst>
                                      </p:cBhvr>
                                      <p:to>
                                        <p:strVal val="visible"/>
                                      </p:to>
                                    </p:set>
                                    <p:animEffect transition="in" filter="barn(inVertical)">
                                      <p:cBhvr>
                                        <p:cTn id="35" dur="500"/>
                                        <p:tgtEl>
                                          <p:spTgt spid="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53">
      <a:dk1>
        <a:sysClr val="windowText" lastClr="000000"/>
      </a:dk1>
      <a:lt1>
        <a:sysClr val="window" lastClr="FFFFFF"/>
      </a:lt1>
      <a:dk2>
        <a:srgbClr val="666666"/>
      </a:dk2>
      <a:lt2>
        <a:srgbClr val="808080"/>
      </a:lt2>
      <a:accent1>
        <a:srgbClr val="ED1C24"/>
      </a:accent1>
      <a:accent2>
        <a:srgbClr val="F15A24"/>
      </a:accent2>
      <a:accent3>
        <a:srgbClr val="F7931E"/>
      </a:accent3>
      <a:accent4>
        <a:srgbClr val="FBB03B"/>
      </a:accent4>
      <a:accent5>
        <a:srgbClr val="FCCB00"/>
      </a:accent5>
      <a:accent6>
        <a:srgbClr val="70AD47"/>
      </a:accent6>
      <a:hlink>
        <a:srgbClr val="666666"/>
      </a:hlink>
      <a:folHlink>
        <a:srgbClr val="666666"/>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Timeline from SmartArt_01_MO - v4" id="{E57269B8-54F0-49BD-A8EA-8A70876CC409}" vid="{E9570212-5BEE-4588-9CB3-61D60C5AAAE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77210f24a1be23c92c90fd886aa0a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60e05723c5c1908df1a1a4ebf11d344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Props1.xml><?xml version="1.0" encoding="utf-8"?>
<ds:datastoreItem xmlns:ds="http://schemas.openxmlformats.org/officeDocument/2006/customXml" ds:itemID="{D5E0056C-22F7-43F0-A6CE-AE8B59378E9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3B6EBAF-D3F1-4C38-B9E9-9D4DBDA13976}">
  <ds:schemaRefs>
    <ds:schemaRef ds:uri="http://schemas.microsoft.com/sharepoint/v3/contenttype/forms"/>
  </ds:schemaRefs>
</ds:datastoreItem>
</file>

<file path=customXml/itemProps3.xml><?xml version="1.0" encoding="utf-8"?>
<ds:datastoreItem xmlns:ds="http://schemas.openxmlformats.org/officeDocument/2006/customXml" ds:itemID="{6A6599C0-B0B6-415D-9B63-E273EEA0EBF7}">
  <ds:schemaRefs>
    <ds:schemaRef ds:uri="http://purl.org/dc/terms/"/>
    <ds:schemaRef ds:uri="http://purl.org/dc/elements/1.1/"/>
    <ds:schemaRef ds:uri="http://schemas.openxmlformats.org/package/2006/metadata/core-properties"/>
    <ds:schemaRef ds:uri="16c05727-aa75-4e4a-9b5f-8a80a1165891"/>
    <ds:schemaRef ds:uri="71af3243-3dd4-4a8d-8c0d-dd76da1f02a5"/>
    <ds:schemaRef ds:uri="http://schemas.microsoft.com/office/2006/documentManagement/types"/>
    <ds:schemaRef ds:uri="http://schemas.microsoft.com/office/infopath/2007/PartnerControls"/>
    <ds:schemaRef ds:uri="http://www.w3.org/XML/1998/namespace"/>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Gioi thieu zoom va hoat hinh trong Powerpoint 2019</Template>
  <TotalTime>338</TotalTime>
  <Words>4023</Words>
  <Application>Microsoft Office PowerPoint</Application>
  <PresentationFormat>Custom</PresentationFormat>
  <Paragraphs>185</Paragraphs>
  <Slides>20</Slides>
  <Notes>1</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HOÀNG LÊ NHẤT THỐNG CHÍ – HỒI THỨ 14 (NGÔ GIA VĂN PHÁI)</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Trân trọng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2019 nâng cao</dc:title>
  <dc:creator>taphuanviolet@gmail.com</dc:creator>
  <cp:lastModifiedBy>dung</cp:lastModifiedBy>
  <cp:revision>17</cp:revision>
  <dcterms:created xsi:type="dcterms:W3CDTF">2021-12-24T04:43:23Z</dcterms:created>
  <dcterms:modified xsi:type="dcterms:W3CDTF">2023-03-29T01:35:30Z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